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6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5" r:id="rId9"/>
    <p:sldId id="261" r:id="rId10"/>
    <p:sldId id="264" r:id="rId11"/>
    <p:sldId id="262" r:id="rId12"/>
    <p:sldId id="268" r:id="rId13"/>
    <p:sldId id="269" r:id="rId14"/>
    <p:sldId id="263" r:id="rId15"/>
    <p:sldId id="267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99640"/>
            <a:ext cx="54954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2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1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59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1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9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469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7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16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7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FF25574-DC57-455C-99F7-F52521A71B97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9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0061471-A310-4DF2-9C5C-ADBA75981ECC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0061471-A310-4DF2-9C5C-ADBA75981ECC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-268224" y="482112"/>
            <a:ext cx="9286176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UCSD Data Science Engineering</a:t>
            </a:r>
            <a:endParaRPr sz="3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6992" y="1178363"/>
            <a:ext cx="9473184" cy="638131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 b="1" dirty="0" smtClean="0">
                <a:latin typeface="Arial"/>
              </a:rPr>
              <a:t>DSE 220 </a:t>
            </a:r>
          </a:p>
          <a:p>
            <a:pPr algn="ctr"/>
            <a:r>
              <a:rPr lang="en-US" sz="3600" b="1" dirty="0" smtClean="0">
                <a:latin typeface="Arial"/>
              </a:rPr>
              <a:t>Final Project</a:t>
            </a:r>
          </a:p>
          <a:p>
            <a:pPr algn="ctr"/>
            <a:endParaRPr lang="en-US" sz="3600" b="1" dirty="0">
              <a:latin typeface="Arial"/>
            </a:endParaRPr>
          </a:p>
          <a:p>
            <a:pPr algn="ctr"/>
            <a:endParaRPr lang="en-US" sz="3000" b="1" dirty="0" smtClean="0">
              <a:latin typeface="Arial"/>
            </a:endParaRPr>
          </a:p>
          <a:p>
            <a:pPr algn="ctr"/>
            <a:r>
              <a:rPr lang="en-US" sz="3000" b="1" dirty="0" smtClean="0">
                <a:latin typeface="Arial"/>
              </a:rPr>
              <a:t>Predicting consumer demand on sale </a:t>
            </a:r>
            <a:r>
              <a:rPr lang="en-US" sz="3000" b="1" dirty="0">
                <a:latin typeface="Arial"/>
              </a:rPr>
              <a:t>of </a:t>
            </a:r>
            <a:r>
              <a:rPr lang="en-US" sz="3000" b="1" dirty="0" smtClean="0">
                <a:latin typeface="Arial"/>
              </a:rPr>
              <a:t>Beer</a:t>
            </a:r>
            <a:endParaRPr sz="3000" dirty="0"/>
          </a:p>
          <a:p>
            <a:pPr algn="ctr"/>
            <a:endParaRPr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600" b="1" dirty="0">
                <a:latin typeface="+mj-lt"/>
                <a:ea typeface="+mj-ea"/>
                <a:cs typeface="+mj-cs"/>
              </a:rPr>
              <a:t>Proudly </a:t>
            </a:r>
            <a:r>
              <a:rPr lang="en-US" sz="2600" b="1" dirty="0">
                <a:latin typeface="+mj-lt"/>
                <a:ea typeface="+mj-ea"/>
                <a:cs typeface="+mj-cs"/>
              </a:rPr>
              <a:t>Brewed by:</a:t>
            </a:r>
            <a:endParaRPr sz="2600" b="1" dirty="0">
              <a:latin typeface="+mj-lt"/>
              <a:ea typeface="+mj-ea"/>
              <a:cs typeface="+mj-cs"/>
            </a:endParaRPr>
          </a:p>
          <a:p>
            <a:pPr algn="ctr"/>
            <a:r>
              <a:rPr lang="en-US" dirty="0">
                <a:latin typeface="Arial"/>
              </a:rPr>
              <a:t>John Gill</a:t>
            </a:r>
            <a:endParaRPr dirty="0"/>
          </a:p>
          <a:p>
            <a:pPr algn="ctr"/>
            <a:r>
              <a:rPr lang="en-US" dirty="0">
                <a:latin typeface="Arial"/>
              </a:rPr>
              <a:t>Kevin Dyer</a:t>
            </a:r>
            <a:endParaRPr dirty="0"/>
          </a:p>
          <a:p>
            <a:pPr algn="ctr"/>
            <a:r>
              <a:rPr lang="en-US" dirty="0">
                <a:latin typeface="Arial"/>
              </a:rPr>
              <a:t>Conway Wong</a:t>
            </a:r>
            <a:endParaRPr dirty="0"/>
          </a:p>
          <a:p>
            <a:pPr algn="ctr"/>
            <a:r>
              <a:rPr lang="en-US" dirty="0">
                <a:latin typeface="Arial"/>
              </a:rPr>
              <a:t> Jordan </a:t>
            </a:r>
            <a:r>
              <a:rPr lang="en-US" dirty="0" smtClean="0">
                <a:latin typeface="Arial"/>
              </a:rPr>
              <a:t>Levin</a:t>
            </a:r>
            <a:endParaRPr dirty="0"/>
          </a:p>
          <a:p>
            <a:pPr algn="ctr"/>
            <a:r>
              <a:rPr lang="en-US" dirty="0">
                <a:latin typeface="Arial"/>
              </a:rPr>
              <a:t> Abhijeet Gulati</a:t>
            </a:r>
            <a:endParaRPr dirty="0"/>
          </a:p>
          <a:p>
            <a:pPr algn="r"/>
            <a:endParaRPr lang="en-US" b="1" dirty="0" smtClean="0">
              <a:latin typeface="Arial"/>
            </a:endParaRPr>
          </a:p>
          <a:p>
            <a:pPr algn="r"/>
            <a:endParaRPr lang="en-US" b="1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Shape 1"/>
          <p:cNvSpPr txBox="1"/>
          <p:nvPr/>
        </p:nvSpPr>
        <p:spPr>
          <a:xfrm>
            <a:off x="504000" y="307776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3600" b="1">
                <a:solidFill>
                  <a:srgbClr val="7030A0"/>
                </a:solidFill>
                <a:latin typeface="Arial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  <a:endParaRPr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75" y="318403"/>
            <a:ext cx="6997913" cy="6935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0" y="1439498"/>
            <a:ext cx="7656704" cy="403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3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2"/>
          <p:cNvSpPr txBox="1"/>
          <p:nvPr/>
        </p:nvSpPr>
        <p:spPr>
          <a:xfrm>
            <a:off x="504000" y="1222848"/>
            <a:ext cx="9188640" cy="6141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 b="1" dirty="0" smtClean="0">
                <a:latin typeface="Arial"/>
              </a:rPr>
              <a:t>Project Outline:</a:t>
            </a:r>
          </a:p>
          <a:p>
            <a:pPr>
              <a:buSzPct val="45000"/>
            </a:pPr>
            <a:endParaRPr lang="en-US" sz="2400" dirty="0" smtClean="0">
              <a:latin typeface="Arial"/>
            </a:endParaRP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To study and develop models that predict and </a:t>
            </a:r>
            <a:r>
              <a:rPr lang="en-US" sz="2400" dirty="0" smtClean="0">
                <a:latin typeface="Arial"/>
              </a:rPr>
              <a:t>aide in sales of </a:t>
            </a:r>
            <a:r>
              <a:rPr lang="en-US" sz="2400" dirty="0" smtClean="0">
                <a:latin typeface="Arial"/>
              </a:rPr>
              <a:t>beer in the IRI dataset</a:t>
            </a:r>
          </a:p>
          <a:p>
            <a:pPr>
              <a:buSzPct val="45000"/>
            </a:pPr>
            <a:endParaRPr lang="en-US" sz="2400" dirty="0">
              <a:latin typeface="Arial"/>
            </a:endParaRPr>
          </a:p>
          <a:p>
            <a:pPr>
              <a:buSzPct val="45000"/>
            </a:pPr>
            <a:r>
              <a:rPr lang="en-US" sz="2400" dirty="0" smtClean="0">
                <a:latin typeface="Arial"/>
              </a:rPr>
              <a:t>Apply the </a:t>
            </a:r>
            <a:r>
              <a:rPr lang="en-US" sz="2400" b="1" dirty="0" smtClean="0">
                <a:latin typeface="Arial"/>
              </a:rPr>
              <a:t>CRISP-DM</a:t>
            </a:r>
            <a:r>
              <a:rPr lang="en-US" sz="2400" dirty="0" smtClean="0">
                <a:latin typeface="Arial"/>
              </a:rPr>
              <a:t> methodology</a:t>
            </a:r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Business understanding</a:t>
            </a:r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Data understanding</a:t>
            </a:r>
            <a:endParaRPr lang="en-US" sz="2400" dirty="0"/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Data preparation</a:t>
            </a:r>
            <a:endParaRPr lang="en-US" sz="2400" dirty="0"/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Modeling</a:t>
            </a:r>
            <a:endParaRPr lang="en-US" sz="2400" dirty="0"/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Evaluation</a:t>
            </a:r>
            <a:endParaRPr lang="en-US" sz="2400" dirty="0"/>
          </a:p>
          <a:p>
            <a:pPr marL="457200" indent="-457200">
              <a:buSzPct val="45000"/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Arial"/>
              </a:rPr>
              <a:t>Deployment</a:t>
            </a:r>
            <a:endParaRPr sz="2400" dirty="0"/>
          </a:p>
        </p:txBody>
      </p:sp>
      <p:pic>
        <p:nvPicPr>
          <p:cNvPr id="1030" name="Picture 6" descr="https://lh3.googleusercontent.com/KhPx_R1SWYx4g5lunEdsGb2dR5Z89DUez21rxFbn6g0DvUkxQ4cqXvXg9C8JDtRUsM_dxGHcoqP3IAYOdJ2s_MXTmgYfA0h2Bh7i0gIFxwz9eO7idkiFZZ6t4jm8Pronlfk8Q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569" y="3786320"/>
            <a:ext cx="3568726" cy="357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Shape 1"/>
          <p:cNvSpPr txBox="1"/>
          <p:nvPr/>
        </p:nvSpPr>
        <p:spPr>
          <a:xfrm>
            <a:off x="504000" y="259008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Objective</a:t>
            </a:r>
            <a:endParaRPr sz="3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4000" y="1404000"/>
            <a:ext cx="928617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/>
              <a:t>What do we want to do?</a:t>
            </a:r>
          </a:p>
          <a:p>
            <a:endParaRPr lang="en-US" sz="2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600" dirty="0" smtClean="0"/>
              <a:t>What factors influenced the sale of beer by day</a:t>
            </a:r>
          </a:p>
          <a:p>
            <a:endParaRPr lang="en-US" sz="2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600" dirty="0" smtClean="0"/>
              <a:t>Analyze how store promotions influenced sale of Beer</a:t>
            </a:r>
          </a:p>
          <a:p>
            <a:endParaRPr lang="en-US" sz="2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600" dirty="0" smtClean="0"/>
              <a:t>Forecast future sales of beer</a:t>
            </a:r>
          </a:p>
          <a:p>
            <a:pPr marL="285750" indent="-285750">
              <a:buFontTx/>
              <a:buChar char="-"/>
            </a:pPr>
            <a:endParaRPr lang="en-US" sz="26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i="1" dirty="0" smtClean="0"/>
              <a:t>BACKUP: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i="1" dirty="0" smtClean="0"/>
              <a:t>To forecast the sale of beer for a particular day by building models given </a:t>
            </a:r>
            <a:r>
              <a:rPr lang="en-US" i="1" dirty="0" smtClean="0"/>
              <a:t>in data year 2008</a:t>
            </a:r>
          </a:p>
          <a:p>
            <a:endParaRPr lang="en-US" dirty="0"/>
          </a:p>
        </p:txBody>
      </p:sp>
      <p:sp>
        <p:nvSpPr>
          <p:cNvPr id="5" name="TextShape 1"/>
          <p:cNvSpPr txBox="1"/>
          <p:nvPr/>
        </p:nvSpPr>
        <p:spPr>
          <a:xfrm>
            <a:off x="504000" y="333936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Understanding</a:t>
            </a:r>
            <a:endParaRPr sz="3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22432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understanding </a:t>
            </a:r>
            <a:endParaRPr sz="3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04000" y="1294272"/>
            <a:ext cx="9286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First data insight : What was in what files?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Sampling input file: ________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Identifying interesting subsets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splitting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Hidden gems of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Example_______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were the </a:t>
            </a:r>
            <a:r>
              <a:rPr lang="en-US" sz="2400" dirty="0" smtClean="0"/>
              <a:t>Data Quality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21408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3600" b="1">
                <a:solidFill>
                  <a:srgbClr val="7030A0"/>
                </a:solidFill>
                <a:latin typeface="Arial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preparation</a:t>
            </a:r>
            <a:endParaRPr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04000" y="1294272"/>
            <a:ext cx="9286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Constructing final data for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Feature Engineering and attribute selection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Scrubbing…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Dropping grocery and mass store types as there were not enough stores of these types to do proper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Transformation </a:t>
            </a:r>
            <a:r>
              <a:rPr lang="en-US" sz="2400" dirty="0"/>
              <a:t>and cleaning of data for modeling </a:t>
            </a:r>
            <a:r>
              <a:rPr lang="en-US" sz="2400" dirty="0" smtClean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367171"/>
            <a:ext cx="6997913" cy="730109"/>
          </a:xfrm>
        </p:spPr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70" y="1869587"/>
            <a:ext cx="6997914" cy="4277834"/>
          </a:xfrm>
        </p:spPr>
        <p:txBody>
          <a:bodyPr>
            <a:normAutofit/>
          </a:bodyPr>
          <a:lstStyle/>
          <a:p>
            <a:r>
              <a:rPr lang="en-US" dirty="0" smtClean="0"/>
              <a:t>Employed sklearn RandomForrestRegressor</a:t>
            </a:r>
          </a:p>
          <a:p>
            <a:pPr lvl="1"/>
            <a:r>
              <a:rPr lang="en-US" dirty="0" err="1" smtClean="0"/>
              <a:t>ensemble.RandomForestRegressor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040" y="1185467"/>
            <a:ext cx="72283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Feature Engineering and attribute selection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9901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9020598" cy="14559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40" y="2381651"/>
            <a:ext cx="9020599" cy="4277834"/>
          </a:xfrm>
        </p:spPr>
        <p:txBody>
          <a:bodyPr/>
          <a:lstStyle/>
          <a:p>
            <a:r>
              <a:rPr lang="en-US" b="1" dirty="0" smtClean="0"/>
              <a:t>Parsing </a:t>
            </a:r>
            <a:r>
              <a:rPr lang="en-US" b="1" dirty="0"/>
              <a:t>panel data files from years 8-11 (day granularity</a:t>
            </a:r>
            <a:r>
              <a:rPr lang="en-US" b="1" dirty="0" smtClean="0"/>
              <a:t>)</a:t>
            </a:r>
          </a:p>
          <a:p>
            <a:r>
              <a:rPr lang="en-US" b="1" dirty="0"/>
              <a:t>Clean data and join panel </a:t>
            </a:r>
            <a:r>
              <a:rPr lang="en-US" b="1" dirty="0" err="1"/>
              <a:t>dataframe</a:t>
            </a:r>
            <a:r>
              <a:rPr lang="en-US" b="1" dirty="0"/>
              <a:t> with drug and </a:t>
            </a:r>
            <a:r>
              <a:rPr lang="en-US" b="1" dirty="0" err="1"/>
              <a:t>groc</a:t>
            </a:r>
            <a:r>
              <a:rPr lang="en-US" b="1" dirty="0"/>
              <a:t> data for promotion information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7776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3600" b="1">
                <a:solidFill>
                  <a:srgbClr val="7030A0"/>
                </a:solidFill>
                <a:latin typeface="Arial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Modelling</a:t>
            </a:r>
            <a:endParaRPr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4000" y="1119494"/>
            <a:ext cx="923740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What Tools did we employ:</a:t>
            </a:r>
          </a:p>
          <a:p>
            <a:r>
              <a:rPr lang="en-US" sz="2600" b="1" dirty="0"/>
              <a:t> </a:t>
            </a:r>
          </a:p>
          <a:p>
            <a:r>
              <a:rPr lang="en-US" sz="2600" b="1" dirty="0"/>
              <a:t>	WEKA’s Simple </a:t>
            </a:r>
            <a:r>
              <a:rPr lang="en-US" sz="2600" b="1" dirty="0" err="1"/>
              <a:t>KMeans</a:t>
            </a:r>
            <a:r>
              <a:rPr lang="en-US" sz="2600" b="1" dirty="0"/>
              <a:t> algorithm</a:t>
            </a:r>
          </a:p>
          <a:p>
            <a:r>
              <a:rPr lang="en-US" sz="2600" b="1" dirty="0"/>
              <a:t>	</a:t>
            </a:r>
            <a:r>
              <a:rPr lang="en-US" sz="2600" b="1" dirty="0" err="1"/>
              <a:t>ipython</a:t>
            </a:r>
            <a:r>
              <a:rPr lang="en-US" sz="2600" b="1" dirty="0"/>
              <a:t> </a:t>
            </a:r>
          </a:p>
          <a:p>
            <a:r>
              <a:rPr lang="en-US" sz="2600" b="1" dirty="0"/>
              <a:t>	</a:t>
            </a:r>
            <a:r>
              <a:rPr lang="en-US" sz="2600" b="1" dirty="0" err="1"/>
              <a:t>jmp</a:t>
            </a:r>
            <a:endParaRPr lang="en-US" sz="2600" b="1" dirty="0"/>
          </a:p>
          <a:p>
            <a:r>
              <a:rPr lang="en-US" sz="2600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504000" y="307776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3600" b="1">
                <a:solidFill>
                  <a:srgbClr val="7030A0"/>
                </a:solidFill>
                <a:latin typeface="Arial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Evaluation</a:t>
            </a:r>
            <a:endParaRPr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201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244</Words>
  <Application>Microsoft Office PowerPoint</Application>
  <PresentationFormat>Custom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Courier New</vt:lpstr>
      <vt:lpstr>DejaVu Sans</vt:lpstr>
      <vt:lpstr>StarSymbol</vt:lpstr>
      <vt:lpstr>Times New Roman</vt:lpstr>
      <vt:lpstr>Trebuchet MS</vt:lpstr>
      <vt:lpstr>Wingdings 3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Preparation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Gulati, Abhijeet (Abhi)</dc:creator>
  <cp:lastModifiedBy>Gulati, Abhijeet</cp:lastModifiedBy>
  <cp:revision>81</cp:revision>
  <dcterms:modified xsi:type="dcterms:W3CDTF">2015-06-11T05:48:56Z</dcterms:modified>
</cp:coreProperties>
</file>