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840" r:id="rId2"/>
  </p:sldMasterIdLst>
  <p:notesMasterIdLst>
    <p:notesMasterId r:id="rId23"/>
  </p:notesMasterIdLst>
  <p:sldIdLst>
    <p:sldId id="340" r:id="rId3"/>
    <p:sldId id="257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3" r:id="rId14"/>
    <p:sldId id="334" r:id="rId15"/>
    <p:sldId id="342" r:id="rId16"/>
    <p:sldId id="336" r:id="rId17"/>
    <p:sldId id="338" r:id="rId18"/>
    <p:sldId id="337" r:id="rId19"/>
    <p:sldId id="339" r:id="rId20"/>
    <p:sldId id="341" r:id="rId21"/>
    <p:sldId id="306" r:id="rId22"/>
  </p:sldIdLst>
  <p:sldSz cx="1343977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4" d="100"/>
          <a:sy n="84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D2ED29-20D7-40BF-B135-328AB84A0C7B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982F18-1BF3-4639-877C-C46B6D7AAC48}">
      <dgm:prSet phldrT="[Text]"/>
      <dgm:spPr/>
      <dgm:t>
        <a:bodyPr/>
        <a:lstStyle/>
        <a:p>
          <a:r>
            <a:rPr lang="en-US" dirty="0" smtClean="0"/>
            <a:t>Use all Features</a:t>
          </a:r>
          <a:endParaRPr lang="en-US" dirty="0"/>
        </a:p>
      </dgm:t>
    </dgm:pt>
    <dgm:pt modelId="{E69688AF-E2A1-45D2-B629-5E1EDF13DB93}" type="parTrans" cxnId="{4B116003-323A-452B-AD8A-3CCE2C71743C}">
      <dgm:prSet/>
      <dgm:spPr/>
      <dgm:t>
        <a:bodyPr/>
        <a:lstStyle/>
        <a:p>
          <a:endParaRPr lang="en-US"/>
        </a:p>
      </dgm:t>
    </dgm:pt>
    <dgm:pt modelId="{EFF8CEBD-F8BE-4057-B5AB-FF1C42FF5B8E}" type="sibTrans" cxnId="{4B116003-323A-452B-AD8A-3CCE2C71743C}">
      <dgm:prSet/>
      <dgm:spPr/>
      <dgm:t>
        <a:bodyPr/>
        <a:lstStyle/>
        <a:p>
          <a:endParaRPr lang="en-US"/>
        </a:p>
      </dgm:t>
    </dgm:pt>
    <dgm:pt modelId="{69B39F61-384F-430A-AEA3-C5D751E053FF}">
      <dgm:prSet phldrT="[Text]"/>
      <dgm:spPr/>
      <dgm:t>
        <a:bodyPr/>
        <a:lstStyle/>
        <a:p>
          <a:r>
            <a:rPr lang="en-US" dirty="0" smtClean="0"/>
            <a:t>With Some Features removed</a:t>
          </a:r>
          <a:endParaRPr lang="en-US" dirty="0"/>
        </a:p>
      </dgm:t>
    </dgm:pt>
    <dgm:pt modelId="{60B2998B-E3BE-485A-9D53-D5F8A7E99426}" type="parTrans" cxnId="{F8CE5837-96FA-44B3-8F24-12EEA514AAA1}">
      <dgm:prSet/>
      <dgm:spPr/>
      <dgm:t>
        <a:bodyPr/>
        <a:lstStyle/>
        <a:p>
          <a:endParaRPr lang="en-US"/>
        </a:p>
      </dgm:t>
    </dgm:pt>
    <dgm:pt modelId="{DB271CBB-688A-403C-A6E8-182E74DA5014}" type="sibTrans" cxnId="{F8CE5837-96FA-44B3-8F24-12EEA514AAA1}">
      <dgm:prSet/>
      <dgm:spPr/>
      <dgm:t>
        <a:bodyPr/>
        <a:lstStyle/>
        <a:p>
          <a:endParaRPr lang="en-US"/>
        </a:p>
      </dgm:t>
    </dgm:pt>
    <dgm:pt modelId="{FF82C3B8-5BB3-4F7B-ACB6-A31D1F78BF2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4D907BF-3EB1-48A7-8AB5-4CCEDFC2BE18}" type="parTrans" cxnId="{2DF9578F-A0BD-402D-B166-475784AA7CB7}">
      <dgm:prSet/>
      <dgm:spPr/>
      <dgm:t>
        <a:bodyPr/>
        <a:lstStyle/>
        <a:p>
          <a:endParaRPr lang="en-US"/>
        </a:p>
      </dgm:t>
    </dgm:pt>
    <dgm:pt modelId="{0745200B-9D16-45C8-95E7-BF59FFFBBF55}" type="sibTrans" cxnId="{2DF9578F-A0BD-402D-B166-475784AA7CB7}">
      <dgm:prSet/>
      <dgm:spPr/>
      <dgm:t>
        <a:bodyPr/>
        <a:lstStyle/>
        <a:p>
          <a:endParaRPr lang="en-US"/>
        </a:p>
      </dgm:t>
    </dgm:pt>
    <dgm:pt modelId="{A25E3EA9-D752-45DB-9DFD-0AB0B0FEBD35}">
      <dgm:prSet phldrT="[Text]"/>
      <dgm:spPr/>
      <dgm:t>
        <a:bodyPr/>
        <a:lstStyle/>
        <a:p>
          <a:r>
            <a:rPr lang="en-US" dirty="0" smtClean="0"/>
            <a:t>Train on year 2008-10</a:t>
          </a:r>
          <a:endParaRPr lang="en-US" dirty="0"/>
        </a:p>
      </dgm:t>
    </dgm:pt>
    <dgm:pt modelId="{124CA87F-8A4F-45D5-8821-428F838A0A4A}" type="parTrans" cxnId="{A819182D-3C45-4104-A351-E75B0100A506}">
      <dgm:prSet/>
      <dgm:spPr/>
      <dgm:t>
        <a:bodyPr/>
        <a:lstStyle/>
        <a:p>
          <a:endParaRPr lang="en-US"/>
        </a:p>
      </dgm:t>
    </dgm:pt>
    <dgm:pt modelId="{78DD3C7D-097A-443F-8C56-ABF2C7669148}" type="sibTrans" cxnId="{A819182D-3C45-4104-A351-E75B0100A506}">
      <dgm:prSet/>
      <dgm:spPr/>
      <dgm:t>
        <a:bodyPr/>
        <a:lstStyle/>
        <a:p>
          <a:endParaRPr lang="en-US"/>
        </a:p>
      </dgm:t>
    </dgm:pt>
    <dgm:pt modelId="{90EBF9DA-5E10-4034-84CD-AA3CCF94027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388217F-B79A-48B4-803B-8B151F298CA9}" type="parTrans" cxnId="{35F3DBF1-1DD5-41A8-80BE-249FDDF58322}">
      <dgm:prSet/>
      <dgm:spPr/>
      <dgm:t>
        <a:bodyPr/>
        <a:lstStyle/>
        <a:p>
          <a:endParaRPr lang="en-US"/>
        </a:p>
      </dgm:t>
    </dgm:pt>
    <dgm:pt modelId="{30B484D4-BE51-4353-84C8-12D512DF9D8F}" type="sibTrans" cxnId="{35F3DBF1-1DD5-41A8-80BE-249FDDF58322}">
      <dgm:prSet/>
      <dgm:spPr/>
      <dgm:t>
        <a:bodyPr/>
        <a:lstStyle/>
        <a:p>
          <a:endParaRPr lang="en-US"/>
        </a:p>
      </dgm:t>
    </dgm:pt>
    <dgm:pt modelId="{4E6B75A3-B027-4F34-A0CE-7056B7A3644D}" type="pres">
      <dgm:prSet presAssocID="{24D2ED29-20D7-40BF-B135-328AB84A0C7B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3B9225A-AD72-4B1B-9987-9A0D8DFE8C0F}" type="pres">
      <dgm:prSet presAssocID="{EC982F18-1BF3-4639-877C-C46B6D7AAC48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FE5480-79C0-4FC0-88DD-9555CA9DD894}" type="pres">
      <dgm:prSet presAssocID="{69B39F61-384F-430A-AEA3-C5D751E053FF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4B15AC-0132-4185-B04E-BBF1F42451C4}" type="pres">
      <dgm:prSet presAssocID="{69B39F61-384F-430A-AEA3-C5D751E053FF}" presName="childText2" presStyleLbl="solidAlignAcc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D2FC2F-77A8-4211-9970-EB2FBF25BFD3}" type="pres">
      <dgm:prSet presAssocID="{A25E3EA9-D752-45DB-9DFD-0AB0B0FEBD35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3F5932-9528-49D9-9837-2F65B2A8FEE0}" type="pres">
      <dgm:prSet presAssocID="{A25E3EA9-D752-45DB-9DFD-0AB0B0FEBD35}" presName="childText3" presStyleLbl="solidAlignAcc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19182D-3C45-4104-A351-E75B0100A506}" srcId="{24D2ED29-20D7-40BF-B135-328AB84A0C7B}" destId="{A25E3EA9-D752-45DB-9DFD-0AB0B0FEBD35}" srcOrd="2" destOrd="0" parTransId="{124CA87F-8A4F-45D5-8821-428F838A0A4A}" sibTransId="{78DD3C7D-097A-443F-8C56-ABF2C7669148}"/>
    <dgm:cxn modelId="{2DF9578F-A0BD-402D-B166-475784AA7CB7}" srcId="{69B39F61-384F-430A-AEA3-C5D751E053FF}" destId="{FF82C3B8-5BB3-4F7B-ACB6-A31D1F78BF22}" srcOrd="0" destOrd="0" parTransId="{24D907BF-3EB1-48A7-8AB5-4CCEDFC2BE18}" sibTransId="{0745200B-9D16-45C8-95E7-BF59FFFBBF55}"/>
    <dgm:cxn modelId="{35F3DBF1-1DD5-41A8-80BE-249FDDF58322}" srcId="{A25E3EA9-D752-45DB-9DFD-0AB0B0FEBD35}" destId="{90EBF9DA-5E10-4034-84CD-AA3CCF94027E}" srcOrd="0" destOrd="0" parTransId="{8388217F-B79A-48B4-803B-8B151F298CA9}" sibTransId="{30B484D4-BE51-4353-84C8-12D512DF9D8F}"/>
    <dgm:cxn modelId="{F8CE5837-96FA-44B3-8F24-12EEA514AAA1}" srcId="{24D2ED29-20D7-40BF-B135-328AB84A0C7B}" destId="{69B39F61-384F-430A-AEA3-C5D751E053FF}" srcOrd="1" destOrd="0" parTransId="{60B2998B-E3BE-485A-9D53-D5F8A7E99426}" sibTransId="{DB271CBB-688A-403C-A6E8-182E74DA5014}"/>
    <dgm:cxn modelId="{4B116003-323A-452B-AD8A-3CCE2C71743C}" srcId="{24D2ED29-20D7-40BF-B135-328AB84A0C7B}" destId="{EC982F18-1BF3-4639-877C-C46B6D7AAC48}" srcOrd="0" destOrd="0" parTransId="{E69688AF-E2A1-45D2-B629-5E1EDF13DB93}" sibTransId="{EFF8CEBD-F8BE-4057-B5AB-FF1C42FF5B8E}"/>
    <dgm:cxn modelId="{6CA7FACF-453F-4B69-837F-D95B77F41FD0}" type="presOf" srcId="{EC982F18-1BF3-4639-877C-C46B6D7AAC48}" destId="{53B9225A-AD72-4B1B-9987-9A0D8DFE8C0F}" srcOrd="0" destOrd="0" presId="urn:microsoft.com/office/officeart/2009/3/layout/IncreasingArrowsProcess"/>
    <dgm:cxn modelId="{D84F59C8-8FC8-48EB-94AB-611B1AFDF204}" type="presOf" srcId="{FF82C3B8-5BB3-4F7B-ACB6-A31D1F78BF22}" destId="{DF4B15AC-0132-4185-B04E-BBF1F42451C4}" srcOrd="0" destOrd="0" presId="urn:microsoft.com/office/officeart/2009/3/layout/IncreasingArrowsProcess"/>
    <dgm:cxn modelId="{3C3DCCCB-D0FC-412B-B0DA-8290DD27BBF5}" type="presOf" srcId="{69B39F61-384F-430A-AEA3-C5D751E053FF}" destId="{43FE5480-79C0-4FC0-88DD-9555CA9DD894}" srcOrd="0" destOrd="0" presId="urn:microsoft.com/office/officeart/2009/3/layout/IncreasingArrowsProcess"/>
    <dgm:cxn modelId="{4A7BA9AC-A377-453F-8D32-F6085B13DB1B}" type="presOf" srcId="{A25E3EA9-D752-45DB-9DFD-0AB0B0FEBD35}" destId="{1CD2FC2F-77A8-4211-9970-EB2FBF25BFD3}" srcOrd="0" destOrd="0" presId="urn:microsoft.com/office/officeart/2009/3/layout/IncreasingArrowsProcess"/>
    <dgm:cxn modelId="{62878E89-9713-4BCD-8A76-283F38DE6918}" type="presOf" srcId="{90EBF9DA-5E10-4034-84CD-AA3CCF94027E}" destId="{933F5932-9528-49D9-9837-2F65B2A8FEE0}" srcOrd="0" destOrd="0" presId="urn:microsoft.com/office/officeart/2009/3/layout/IncreasingArrowsProcess"/>
    <dgm:cxn modelId="{96D08EDC-AF0C-44B2-A226-0B39BA72D415}" type="presOf" srcId="{24D2ED29-20D7-40BF-B135-328AB84A0C7B}" destId="{4E6B75A3-B027-4F34-A0CE-7056B7A3644D}" srcOrd="0" destOrd="0" presId="urn:microsoft.com/office/officeart/2009/3/layout/IncreasingArrowsProcess"/>
    <dgm:cxn modelId="{E740485B-1D3A-4BEC-83C0-143F51AB695D}" type="presParOf" srcId="{4E6B75A3-B027-4F34-A0CE-7056B7A3644D}" destId="{53B9225A-AD72-4B1B-9987-9A0D8DFE8C0F}" srcOrd="0" destOrd="0" presId="urn:microsoft.com/office/officeart/2009/3/layout/IncreasingArrowsProcess"/>
    <dgm:cxn modelId="{D062B0D5-26BB-4520-B5A9-5C41D6D6A9E4}" type="presParOf" srcId="{4E6B75A3-B027-4F34-A0CE-7056B7A3644D}" destId="{43FE5480-79C0-4FC0-88DD-9555CA9DD894}" srcOrd="1" destOrd="0" presId="urn:microsoft.com/office/officeart/2009/3/layout/IncreasingArrowsProcess"/>
    <dgm:cxn modelId="{8DD261DA-19EB-423D-B40B-32C2661E6DA0}" type="presParOf" srcId="{4E6B75A3-B027-4F34-A0CE-7056B7A3644D}" destId="{DF4B15AC-0132-4185-B04E-BBF1F42451C4}" srcOrd="2" destOrd="0" presId="urn:microsoft.com/office/officeart/2009/3/layout/IncreasingArrowsProcess"/>
    <dgm:cxn modelId="{6F4277EF-13F6-40AD-8B15-BD8D1F0B5CDE}" type="presParOf" srcId="{4E6B75A3-B027-4F34-A0CE-7056B7A3644D}" destId="{1CD2FC2F-77A8-4211-9970-EB2FBF25BFD3}" srcOrd="3" destOrd="0" presId="urn:microsoft.com/office/officeart/2009/3/layout/IncreasingArrowsProcess"/>
    <dgm:cxn modelId="{99E5F706-002B-4962-BDC6-1752E66F1C7B}" type="presParOf" srcId="{4E6B75A3-B027-4F34-A0CE-7056B7A3644D}" destId="{933F5932-9528-49D9-9837-2F65B2A8FEE0}" srcOrd="4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9225A-AD72-4B1B-9987-9A0D8DFE8C0F}">
      <dsp:nvSpPr>
        <dsp:cNvPr id="0" name=""/>
        <dsp:cNvSpPr/>
      </dsp:nvSpPr>
      <dsp:spPr>
        <a:xfrm>
          <a:off x="0" y="253023"/>
          <a:ext cx="8180007" cy="11913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89122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Use all Features</a:t>
          </a:r>
          <a:endParaRPr lang="en-US" sz="2200" kern="1200" dirty="0"/>
        </a:p>
      </dsp:txBody>
      <dsp:txXfrm>
        <a:off x="0" y="550853"/>
        <a:ext cx="7882177" cy="595660"/>
      </dsp:txXfrm>
    </dsp:sp>
    <dsp:sp modelId="{43FE5480-79C0-4FC0-88DD-9555CA9DD894}">
      <dsp:nvSpPr>
        <dsp:cNvPr id="0" name=""/>
        <dsp:cNvSpPr/>
      </dsp:nvSpPr>
      <dsp:spPr>
        <a:xfrm>
          <a:off x="2519442" y="650130"/>
          <a:ext cx="5660564" cy="11913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89122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With Some Features removed</a:t>
          </a:r>
          <a:endParaRPr lang="en-US" sz="2200" kern="1200" dirty="0"/>
        </a:p>
      </dsp:txBody>
      <dsp:txXfrm>
        <a:off x="2519442" y="947960"/>
        <a:ext cx="5362734" cy="595660"/>
      </dsp:txXfrm>
    </dsp:sp>
    <dsp:sp modelId="{DF4B15AC-0132-4185-B04E-BBF1F42451C4}">
      <dsp:nvSpPr>
        <dsp:cNvPr id="0" name=""/>
        <dsp:cNvSpPr/>
      </dsp:nvSpPr>
      <dsp:spPr>
        <a:xfrm>
          <a:off x="2519442" y="1568811"/>
          <a:ext cx="2519442" cy="22949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2519442" y="1568811"/>
        <a:ext cx="2519442" cy="2294922"/>
      </dsp:txXfrm>
    </dsp:sp>
    <dsp:sp modelId="{1CD2FC2F-77A8-4211-9970-EB2FBF25BFD3}">
      <dsp:nvSpPr>
        <dsp:cNvPr id="0" name=""/>
        <dsp:cNvSpPr/>
      </dsp:nvSpPr>
      <dsp:spPr>
        <a:xfrm>
          <a:off x="5038884" y="1047237"/>
          <a:ext cx="3141122" cy="11913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89122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Train on year 2008-10</a:t>
          </a:r>
          <a:endParaRPr lang="en-US" sz="2200" kern="1200" dirty="0"/>
        </a:p>
      </dsp:txBody>
      <dsp:txXfrm>
        <a:off x="5038884" y="1345067"/>
        <a:ext cx="2843292" cy="595660"/>
      </dsp:txXfrm>
    </dsp:sp>
    <dsp:sp modelId="{933F5932-9528-49D9-9837-2F65B2A8FEE0}">
      <dsp:nvSpPr>
        <dsp:cNvPr id="0" name=""/>
        <dsp:cNvSpPr/>
      </dsp:nvSpPr>
      <dsp:spPr>
        <a:xfrm>
          <a:off x="5038884" y="1965917"/>
          <a:ext cx="2519442" cy="22613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5038884" y="1965917"/>
        <a:ext cx="2519442" cy="2261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08053-4924-444E-95BA-1E8A79D1C17F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77CFA-ED85-4445-81D1-1CEC82DB5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24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947" y="576000"/>
            <a:ext cx="9599244" cy="72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71947" y="1800000"/>
            <a:ext cx="1209504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71947" y="4090320"/>
            <a:ext cx="1209504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947" y="576000"/>
            <a:ext cx="9599244" cy="72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1947" y="180000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869699" y="180000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69699" y="409032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71947" y="409032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947" y="576000"/>
            <a:ext cx="9599244" cy="72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1947" y="1800000"/>
            <a:ext cx="1209504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1947" y="1800000"/>
            <a:ext cx="1209504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055919" y="1799640"/>
            <a:ext cx="7326623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055919" y="1799640"/>
            <a:ext cx="7326623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441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FF25574-DC57-455C-99F7-F52521A71B97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41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85" y="5059034"/>
            <a:ext cx="1159180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FF25574-DC57-455C-99F7-F52521A71B97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6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985" y="2012414"/>
            <a:ext cx="5711904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886" y="2012414"/>
            <a:ext cx="5711904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FF25574-DC57-455C-99F7-F52521A71B97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57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5" y="402483"/>
            <a:ext cx="11591806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736" y="1853171"/>
            <a:ext cx="568565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736" y="2761381"/>
            <a:ext cx="5685654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3886" y="1853171"/>
            <a:ext cx="57136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3886" y="2761381"/>
            <a:ext cx="5713655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FF25574-DC57-455C-99F7-F52521A71B97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70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571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FF25574-DC57-455C-99F7-F52521A71B97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8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947" y="576000"/>
            <a:ext cx="9599244" cy="72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947" y="1800000"/>
            <a:ext cx="12095048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655" y="1088454"/>
            <a:ext cx="680388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FF25574-DC57-455C-99F7-F52521A71B97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10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3655" y="1088454"/>
            <a:ext cx="680388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FF25574-DC57-455C-99F7-F52521A71B97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72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FF25574-DC57-455C-99F7-F52521A71B97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887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7839" y="402483"/>
            <a:ext cx="2897951" cy="640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985" y="402483"/>
            <a:ext cx="8525857" cy="6406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FF25574-DC57-455C-99F7-F52521A71B97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947" y="576000"/>
            <a:ext cx="9599244" cy="72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71947" y="1800000"/>
            <a:ext cx="1209504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947" y="576000"/>
            <a:ext cx="9599244" cy="72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71947" y="180000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869699" y="180000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947" y="576000"/>
            <a:ext cx="9599244" cy="72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947" y="576000"/>
            <a:ext cx="9599244" cy="333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947" y="576000"/>
            <a:ext cx="9599244" cy="72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71947" y="180000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71947" y="409032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69699" y="180000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947" y="576000"/>
            <a:ext cx="9599244" cy="72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71947" y="180000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869699" y="180000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869699" y="409032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947" y="576000"/>
            <a:ext cx="9599244" cy="72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71947" y="180000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869699" y="180000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71947" y="4090320"/>
            <a:ext cx="1209504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71947" y="6887160"/>
            <a:ext cx="3130793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96118" y="6887160"/>
            <a:ext cx="4259665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635721" y="6887160"/>
            <a:ext cx="3130793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70061471-A310-4DF2-9C5C-ADBA75981ECC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85" y="2012414"/>
            <a:ext cx="11591806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70061471-A310-4DF2-9C5C-ADBA75981EC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316992" y="425146"/>
            <a:ext cx="12271765" cy="72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800" b="1" dirty="0">
                <a:solidFill>
                  <a:schemeClr val="accent1"/>
                </a:solidFill>
                <a:ea typeface="+mj-ea"/>
                <a:cs typeface="+mj-cs"/>
              </a:rPr>
              <a:t>UCSD Data Science Engineering</a:t>
            </a:r>
            <a:endParaRPr sz="3800" b="1" dirty="0">
              <a:solidFill>
                <a:schemeClr val="accent1"/>
              </a:solidFill>
              <a:ea typeface="+mj-ea"/>
              <a:cs typeface="+mj-cs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316992" y="1145146"/>
            <a:ext cx="12518898" cy="618560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600" b="1" dirty="0" smtClean="0"/>
              <a:t>DSE 220 </a:t>
            </a:r>
          </a:p>
          <a:p>
            <a:pPr algn="ctr"/>
            <a:r>
              <a:rPr lang="en-US" sz="3600" b="1" dirty="0" smtClean="0"/>
              <a:t>Final Project</a:t>
            </a:r>
          </a:p>
          <a:p>
            <a:pPr algn="ctr"/>
            <a:endParaRPr lang="en-US" sz="3600" b="1" dirty="0"/>
          </a:p>
          <a:p>
            <a:pPr algn="ctr"/>
            <a:endParaRPr lang="en-US" sz="3000" b="1" dirty="0" smtClean="0"/>
          </a:p>
          <a:p>
            <a:pPr algn="ctr"/>
            <a:r>
              <a:rPr lang="en-US" sz="3200" b="1" dirty="0" smtClean="0"/>
              <a:t>Predicting consumer demand on sale </a:t>
            </a:r>
            <a:r>
              <a:rPr lang="en-US" sz="3200" b="1" dirty="0"/>
              <a:t>of </a:t>
            </a:r>
            <a:r>
              <a:rPr lang="en-US" sz="3200" b="1" dirty="0" smtClean="0"/>
              <a:t>Beer</a:t>
            </a:r>
            <a:endParaRPr sz="3200" b="1" dirty="0"/>
          </a:p>
          <a:p>
            <a:pPr algn="ctr"/>
            <a:endParaRPr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2400" b="1" dirty="0">
                <a:solidFill>
                  <a:schemeClr val="accent1"/>
                </a:solidFill>
                <a:ea typeface="+mj-ea"/>
                <a:cs typeface="+mj-cs"/>
              </a:rPr>
              <a:t>Proudly Brewed by:</a:t>
            </a:r>
            <a:endParaRPr sz="2400" b="1" dirty="0">
              <a:solidFill>
                <a:schemeClr val="accent1"/>
              </a:solidFill>
              <a:ea typeface="+mj-ea"/>
              <a:cs typeface="+mj-cs"/>
            </a:endParaRPr>
          </a:p>
          <a:p>
            <a:pPr algn="ctr"/>
            <a:r>
              <a:rPr lang="en-US" b="1" dirty="0"/>
              <a:t>John Gill</a:t>
            </a:r>
            <a:endParaRPr b="1" dirty="0"/>
          </a:p>
          <a:p>
            <a:pPr algn="ctr"/>
            <a:r>
              <a:rPr lang="en-US" b="1" dirty="0"/>
              <a:t>Kevin Dyer</a:t>
            </a:r>
            <a:endParaRPr b="1" dirty="0"/>
          </a:p>
          <a:p>
            <a:pPr algn="ctr"/>
            <a:r>
              <a:rPr lang="en-US" b="1" dirty="0"/>
              <a:t>Conway Wong</a:t>
            </a:r>
            <a:endParaRPr b="1" dirty="0"/>
          </a:p>
          <a:p>
            <a:pPr algn="ctr"/>
            <a:r>
              <a:rPr lang="en-US" b="1" dirty="0"/>
              <a:t> Jordan </a:t>
            </a:r>
            <a:r>
              <a:rPr lang="en-US" b="1" dirty="0" smtClean="0"/>
              <a:t>Levin</a:t>
            </a:r>
            <a:endParaRPr b="1" dirty="0"/>
          </a:p>
          <a:p>
            <a:pPr algn="ctr"/>
            <a:r>
              <a:rPr lang="en-US" b="1" dirty="0"/>
              <a:t> </a:t>
            </a:r>
            <a:r>
              <a:rPr lang="en-US" b="1" dirty="0" err="1"/>
              <a:t>Abhijeet</a:t>
            </a:r>
            <a:r>
              <a:rPr lang="en-US" b="1" dirty="0"/>
              <a:t> </a:t>
            </a:r>
            <a:r>
              <a:rPr lang="en-US" b="1" dirty="0" smtClean="0"/>
              <a:t>Gulati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08626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902208" y="385011"/>
            <a:ext cx="11753088" cy="534151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 b="1" dirty="0">
                <a:solidFill>
                  <a:schemeClr val="accent1"/>
                </a:solidFill>
                <a:ea typeface="+mj-ea"/>
                <a:cs typeface="+mj-cs"/>
              </a:rPr>
              <a:t>Feature </a:t>
            </a:r>
            <a:r>
              <a:rPr lang="en-US" sz="3200" b="1" dirty="0" smtClean="0">
                <a:solidFill>
                  <a:schemeClr val="accent1"/>
                </a:solidFill>
                <a:ea typeface="+mj-ea"/>
                <a:cs typeface="+mj-cs"/>
              </a:rPr>
              <a:t>Selection and Individual </a:t>
            </a:r>
            <a:r>
              <a:rPr lang="en-US" sz="3200" b="1" dirty="0" err="1" smtClean="0">
                <a:solidFill>
                  <a:schemeClr val="accent1"/>
                </a:solidFill>
                <a:ea typeface="+mj-ea"/>
                <a:cs typeface="+mj-cs"/>
              </a:rPr>
              <a:t>Regressors</a:t>
            </a:r>
            <a:endParaRPr lang="en-US" sz="3200" b="1" dirty="0">
              <a:solidFill>
                <a:schemeClr val="accent1"/>
              </a:solidFill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717110"/>
              </p:ext>
            </p:extLst>
          </p:nvPr>
        </p:nvGraphicFramePr>
        <p:xfrm>
          <a:off x="902208" y="1661901"/>
          <a:ext cx="443179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179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+mn-lt"/>
                        </a:rPr>
                        <a:t>Feature</a:t>
                      </a:r>
                      <a:r>
                        <a:rPr lang="en-US" sz="2400" baseline="0" dirty="0" smtClean="0">
                          <a:latin typeface="+mn-lt"/>
                        </a:rPr>
                        <a:t> Name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+mn-lt"/>
                        </a:rPr>
                        <a:t>Field_sourceCol_F_value_NONE</a:t>
                      </a:r>
                      <a:endParaRPr lang="en-US" sz="2400" dirty="0" smtClean="0">
                        <a:latin typeface="+mn-lt"/>
                      </a:endParaRPr>
                    </a:p>
                  </a:txBody>
                  <a:tcPr/>
                </a:tc>
              </a:tr>
              <a:tr h="38508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ITEM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VEND</a:t>
                      </a:r>
                      <a:endParaRPr lang="en-US" sz="2400" dirty="0" smtClean="0"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Field_sourceCol_F_value_A</a:t>
                      </a:r>
                      <a:endParaRPr lang="en-US" sz="2400" dirty="0" smtClean="0"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HOUR_OF_DAY</a:t>
                      </a:r>
                      <a:endParaRPr lang="en-US" sz="2400" dirty="0" smtClean="0"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Field_sourceCol_D_value_1</a:t>
                      </a:r>
                      <a:endParaRPr lang="en-US" sz="2400" dirty="0" smtClean="0"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Field_sourceCol_D_value_0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725504"/>
              </p:ext>
            </p:extLst>
          </p:nvPr>
        </p:nvGraphicFramePr>
        <p:xfrm>
          <a:off x="6446541" y="1587721"/>
          <a:ext cx="474508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169"/>
                <a:gridCol w="2081911"/>
              </a:tblGrid>
              <a:tr h="25699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Regressor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R2Score</a:t>
                      </a:r>
                      <a:endParaRPr lang="en-US" sz="2400" dirty="0"/>
                    </a:p>
                  </a:txBody>
                  <a:tcPr/>
                </a:tc>
              </a:tr>
              <a:tr h="25699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Linear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0.059</a:t>
                      </a:r>
                      <a:endParaRPr lang="en-US" sz="2400" dirty="0"/>
                    </a:p>
                  </a:txBody>
                  <a:tcPr/>
                </a:tc>
              </a:tr>
              <a:tr h="25699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Ridge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0.0596</a:t>
                      </a:r>
                      <a:endParaRPr lang="en-US" sz="2400" dirty="0"/>
                    </a:p>
                  </a:txBody>
                  <a:tcPr/>
                </a:tc>
              </a:tr>
              <a:tr h="25699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Decision Tree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0.448</a:t>
                      </a:r>
                      <a:endParaRPr lang="en-US" sz="2400" dirty="0"/>
                    </a:p>
                  </a:txBody>
                  <a:tcPr/>
                </a:tc>
              </a:tr>
              <a:tr h="25699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Random</a:t>
                      </a:r>
                      <a:r>
                        <a:rPr lang="en-US" sz="2400" baseline="0" dirty="0" smtClean="0"/>
                        <a:t> Forest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0.424</a:t>
                      </a:r>
                      <a:endParaRPr lang="en-US" sz="2400" dirty="0"/>
                    </a:p>
                  </a:txBody>
                  <a:tcPr/>
                </a:tc>
              </a:tr>
              <a:tr h="25699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Gradient Boosting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0.0283</a:t>
                      </a:r>
                      <a:endParaRPr lang="en-US" sz="2400" dirty="0"/>
                    </a:p>
                  </a:txBody>
                  <a:tcPr/>
                </a:tc>
              </a:tr>
              <a:tr h="25699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Ada Boost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0.194</a:t>
                      </a:r>
                      <a:endParaRPr lang="en-US" sz="2400" dirty="0"/>
                    </a:p>
                  </a:txBody>
                  <a:tcPr/>
                </a:tc>
              </a:tr>
              <a:tr h="25699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SVR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0.150</a:t>
                      </a:r>
                      <a:endParaRPr lang="en-US" sz="2400" dirty="0"/>
                    </a:p>
                  </a:txBody>
                  <a:tcPr/>
                </a:tc>
              </a:tr>
              <a:tr h="256997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NuSVR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0.150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6909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902208" y="385011"/>
            <a:ext cx="11753088" cy="534151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 b="1" dirty="0" smtClean="0">
                <a:solidFill>
                  <a:schemeClr val="accent1"/>
                </a:solidFill>
                <a:ea typeface="+mj-ea"/>
                <a:cs typeface="+mj-cs"/>
              </a:rPr>
              <a:t>Sample Individual Regressor - </a:t>
            </a:r>
            <a:r>
              <a:rPr lang="en-US" sz="3200" b="1" dirty="0" err="1" smtClean="0">
                <a:solidFill>
                  <a:schemeClr val="accent1"/>
                </a:solidFill>
                <a:ea typeface="+mj-ea"/>
                <a:cs typeface="+mj-cs"/>
              </a:rPr>
              <a:t>DecisionTree</a:t>
            </a:r>
            <a:endParaRPr lang="en-US" sz="3200" b="1" dirty="0">
              <a:solidFill>
                <a:schemeClr val="accent1"/>
              </a:solidFill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2208" y="6829016"/>
            <a:ext cx="26539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Score=0.448296055005</a:t>
            </a:r>
            <a:endParaRPr lang="en-US" sz="2000" b="1" dirty="0">
              <a:solidFill>
                <a:srgbClr val="7030A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7" y="1276624"/>
            <a:ext cx="8132935" cy="577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247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2"/>
          <p:cNvSpPr txBox="1"/>
          <p:nvPr/>
        </p:nvSpPr>
        <p:spPr>
          <a:xfrm>
            <a:off x="902208" y="1222848"/>
            <a:ext cx="10470007" cy="6141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77979" indent="-377979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8954" indent="-314982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64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59929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543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763900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267872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771844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3275815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779787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4283758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sz="2400" dirty="0"/>
              <a:t>Selected the following five Level 0 </a:t>
            </a:r>
            <a:r>
              <a:rPr lang="en-US" sz="2400" dirty="0" err="1"/>
              <a:t>Regressors</a:t>
            </a:r>
            <a:r>
              <a:rPr lang="en-US" sz="2400" dirty="0"/>
              <a:t>:</a:t>
            </a:r>
          </a:p>
          <a:p>
            <a:pPr marL="835179" lvl="1" indent="-377979"/>
            <a:r>
              <a:rPr lang="en-US" sz="2400" dirty="0"/>
              <a:t>Random Forest</a:t>
            </a:r>
          </a:p>
          <a:p>
            <a:pPr marL="835179" lvl="1" indent="-377979"/>
            <a:r>
              <a:rPr lang="en-US" sz="2400" dirty="0"/>
              <a:t>Decision Tree</a:t>
            </a:r>
          </a:p>
          <a:p>
            <a:pPr marL="835179" lvl="1" indent="-377979"/>
            <a:r>
              <a:rPr lang="en-US" sz="2400" dirty="0"/>
              <a:t>Gradient Boosting</a:t>
            </a:r>
          </a:p>
          <a:p>
            <a:pPr marL="835179" lvl="1" indent="-377979"/>
            <a:r>
              <a:rPr lang="en-US" sz="2400" dirty="0"/>
              <a:t>Ada Boost</a:t>
            </a:r>
          </a:p>
          <a:p>
            <a:pPr marL="835179" lvl="1" indent="-377979"/>
            <a:r>
              <a:rPr lang="en-US" sz="2400" dirty="0" err="1"/>
              <a:t>NuSVR</a:t>
            </a:r>
            <a:endParaRPr lang="en-US" sz="2400" dirty="0"/>
          </a:p>
          <a:p>
            <a:r>
              <a:rPr lang="en-US" sz="2400" dirty="0"/>
              <a:t>Used </a:t>
            </a:r>
            <a:r>
              <a:rPr lang="en-US" sz="2400" dirty="0" err="1"/>
              <a:t>LinearRegression</a:t>
            </a:r>
            <a:r>
              <a:rPr lang="en-US" sz="2400" dirty="0"/>
              <a:t> for Level 1 Combiner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81" name="TextShape 1"/>
          <p:cNvSpPr txBox="1"/>
          <p:nvPr/>
        </p:nvSpPr>
        <p:spPr>
          <a:xfrm>
            <a:off x="902208" y="385011"/>
            <a:ext cx="11753088" cy="534151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 b="1" dirty="0" smtClean="0">
                <a:solidFill>
                  <a:schemeClr val="accent1"/>
                </a:solidFill>
                <a:ea typeface="+mj-ea"/>
                <a:cs typeface="+mj-cs"/>
              </a:rPr>
              <a:t>Stacking Ensemble</a:t>
            </a:r>
            <a:endParaRPr lang="en-US" sz="3200" b="1" dirty="0">
              <a:solidFill>
                <a:schemeClr val="accent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5441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902208" y="385011"/>
            <a:ext cx="11753088" cy="534151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 b="1" dirty="0" smtClean="0">
                <a:solidFill>
                  <a:schemeClr val="accent1"/>
                </a:solidFill>
                <a:ea typeface="+mj-ea"/>
                <a:cs typeface="+mj-cs"/>
              </a:rPr>
              <a:t>Stacking Ensemble – Daily Results</a:t>
            </a:r>
            <a:endParaRPr lang="en-US" sz="3200" b="1" dirty="0">
              <a:solidFill>
                <a:schemeClr val="accent1"/>
              </a:solidFill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620586"/>
              </p:ext>
            </p:extLst>
          </p:nvPr>
        </p:nvGraphicFramePr>
        <p:xfrm>
          <a:off x="2871999" y="1686002"/>
          <a:ext cx="672041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209"/>
                <a:gridCol w="33602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R2Score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Monday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0.492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Tuesday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0.547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Wednesday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0.521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Thursday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0.480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Friday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0.552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Saturday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0.539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Sunday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0.578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0090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902208" y="385011"/>
            <a:ext cx="11753088" cy="534151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 b="1" dirty="0" smtClean="0">
                <a:solidFill>
                  <a:schemeClr val="accent1"/>
                </a:solidFill>
                <a:ea typeface="+mj-ea"/>
                <a:cs typeface="+mj-cs"/>
              </a:rPr>
              <a:t>Stacking Ensemble – Daily Results</a:t>
            </a:r>
            <a:endParaRPr lang="en-US" sz="3200" b="1" dirty="0">
              <a:solidFill>
                <a:schemeClr val="accent1"/>
              </a:solidFill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25" y="968029"/>
            <a:ext cx="3120179" cy="23133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794" y="983798"/>
            <a:ext cx="3130651" cy="2279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25" y="3189201"/>
            <a:ext cx="3120667" cy="22717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373" y="3186999"/>
            <a:ext cx="3147969" cy="22739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72" y="5388681"/>
            <a:ext cx="3026132" cy="21859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758" y="5389620"/>
            <a:ext cx="3024832" cy="21850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590" y="5388681"/>
            <a:ext cx="2941100" cy="217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557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902208" y="385011"/>
            <a:ext cx="11753088" cy="534151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 b="1" dirty="0">
                <a:solidFill>
                  <a:schemeClr val="accent1"/>
                </a:solidFill>
                <a:ea typeface="+mj-ea"/>
                <a:cs typeface="+mj-cs"/>
              </a:rPr>
              <a:t>Weekly Modeling Methodology and Results</a:t>
            </a:r>
            <a:endParaRPr lang="en-US" sz="3200" b="1" dirty="0">
              <a:solidFill>
                <a:schemeClr val="accent1"/>
              </a:solidFill>
              <a:ea typeface="+mj-ea"/>
              <a:cs typeface="+mj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226244"/>
              </p:ext>
            </p:extLst>
          </p:nvPr>
        </p:nvGraphicFramePr>
        <p:xfrm>
          <a:off x="2123417" y="2471258"/>
          <a:ext cx="1692705" cy="2140893"/>
        </p:xfrm>
        <a:graphic>
          <a:graphicData uri="http://schemas.openxmlformats.org/drawingml/2006/table">
            <a:tbl>
              <a:tblPr/>
              <a:tblGrid>
                <a:gridCol w="798830"/>
                <a:gridCol w="893875"/>
              </a:tblGrid>
              <a:tr h="24389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 type</a:t>
                      </a:r>
                      <a:endParaRPr lang="en-US" sz="1000" b="0" dirty="0">
                        <a:effectLst/>
                      </a:endParaRPr>
                    </a:p>
                  </a:txBody>
                  <a:tcPr marL="44103" marR="44103" marT="44103" marB="4410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R^2 Results</a:t>
                      </a:r>
                      <a:endParaRPr lang="en-US" sz="1000" b="0">
                        <a:effectLst/>
                      </a:endParaRPr>
                    </a:p>
                  </a:txBody>
                  <a:tcPr marL="44103" marR="44103" marT="44103" marB="4410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98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Linear Regression</a:t>
                      </a:r>
                      <a:endParaRPr lang="en-US" sz="1000" b="0">
                        <a:effectLst/>
                      </a:endParaRPr>
                    </a:p>
                  </a:txBody>
                  <a:tcPr marL="44103" marR="44103" marT="44103" marB="4410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0.9887</a:t>
                      </a:r>
                      <a:endParaRPr lang="en-US" sz="1000" b="0">
                        <a:effectLst/>
                      </a:endParaRPr>
                    </a:p>
                  </a:txBody>
                  <a:tcPr marL="44103" marR="44103" marT="44103" marB="4410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938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M5P Rules</a:t>
                      </a:r>
                      <a:endParaRPr lang="en-US" sz="1000" b="0">
                        <a:effectLst/>
                      </a:endParaRPr>
                    </a:p>
                  </a:txBody>
                  <a:tcPr marL="44103" marR="44103" marT="44103" marB="4410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0.988</a:t>
                      </a:r>
                      <a:endParaRPr lang="en-US" sz="1000" b="0">
                        <a:effectLst/>
                      </a:endParaRPr>
                    </a:p>
                  </a:txBody>
                  <a:tcPr marL="44103" marR="44103" marT="44103" marB="4410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06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SMO Regression</a:t>
                      </a:r>
                      <a:endParaRPr lang="en-US" sz="1000" b="0">
                        <a:effectLst/>
                      </a:endParaRPr>
                    </a:p>
                  </a:txBody>
                  <a:tcPr marL="44103" marR="44103" marT="44103" marB="4410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0.9884</a:t>
                      </a:r>
                      <a:endParaRPr lang="en-US" sz="1000" b="0">
                        <a:effectLst/>
                      </a:endParaRPr>
                    </a:p>
                  </a:txBody>
                  <a:tcPr marL="44103" marR="44103" marT="44103" marB="4410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938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 Tree</a:t>
                      </a:r>
                      <a:endParaRPr lang="en-US" sz="1000" b="0">
                        <a:effectLst/>
                      </a:endParaRPr>
                    </a:p>
                  </a:txBody>
                  <a:tcPr marL="44103" marR="44103" marT="44103" marB="4410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0.976</a:t>
                      </a:r>
                      <a:endParaRPr lang="en-US" sz="1000" b="0">
                        <a:effectLst/>
                      </a:endParaRPr>
                    </a:p>
                  </a:txBody>
                  <a:tcPr marL="44103" marR="44103" marT="44103" marB="4410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18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Rotation Forest with M5P</a:t>
                      </a:r>
                      <a:endParaRPr lang="en-US" sz="1000" b="0">
                        <a:effectLst/>
                      </a:endParaRPr>
                    </a:p>
                  </a:txBody>
                  <a:tcPr marL="44103" marR="44103" marT="44103" marB="4410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0.9882</a:t>
                      </a:r>
                      <a:endParaRPr lang="en-US" sz="1000" b="0" dirty="0">
                        <a:effectLst/>
                      </a:endParaRPr>
                    </a:p>
                  </a:txBody>
                  <a:tcPr marL="44103" marR="44103" marT="44103" marB="4410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393471" y="2444420"/>
            <a:ext cx="152751" cy="76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5605" tIns="37802" rIns="75605" bIns="37802" numCol="1" anchor="ctr" anchorCtr="0" compatLnSpc="1">
            <a:prstTxWarp prst="textNoShape">
              <a:avLst/>
            </a:prstTxWarp>
            <a:spAutoFit/>
          </a:bodyPr>
          <a:lstStyle/>
          <a:p>
            <a:pPr defTabSz="75602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88">
                <a:latin typeface="Arial" panose="020B0604020202020204" pitchFamily="34" charset="0"/>
              </a:rPr>
              <a:t/>
            </a:r>
            <a:br>
              <a:rPr lang="en-US" altLang="en-US" sz="1488">
                <a:latin typeface="Arial" panose="020B0604020202020204" pitchFamily="34" charset="0"/>
              </a:rPr>
            </a:br>
            <a:endParaRPr lang="en-US" altLang="en-US" sz="1488">
              <a:latin typeface="Arial" panose="020B0604020202020204" pitchFamily="34" charset="0"/>
            </a:endParaRPr>
          </a:p>
          <a:p>
            <a:pPr defTabSz="75602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88">
              <a:latin typeface="Arial" panose="020B060402020202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52791766"/>
              </p:ext>
            </p:extLst>
          </p:nvPr>
        </p:nvGraphicFramePr>
        <p:xfrm>
          <a:off x="1852501" y="1154478"/>
          <a:ext cx="8180007" cy="4480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945728"/>
              </p:ext>
            </p:extLst>
          </p:nvPr>
        </p:nvGraphicFramePr>
        <p:xfrm>
          <a:off x="4801082" y="2858865"/>
          <a:ext cx="1871216" cy="2093540"/>
        </p:xfrm>
        <a:graphic>
          <a:graphicData uri="http://schemas.openxmlformats.org/drawingml/2006/table">
            <a:tbl>
              <a:tblPr/>
              <a:tblGrid>
                <a:gridCol w="972273"/>
                <a:gridCol w="898943"/>
              </a:tblGrid>
              <a:tr h="26461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 type</a:t>
                      </a:r>
                      <a:endParaRPr lang="en-US" sz="1200" b="0" dirty="0">
                        <a:effectLst/>
                      </a:endParaRPr>
                    </a:p>
                  </a:txBody>
                  <a:tcPr marL="44103" marR="44103" marT="44103" marB="4410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R^2 Results</a:t>
                      </a:r>
                      <a:endParaRPr lang="en-US" sz="1200" b="0" dirty="0">
                        <a:effectLst/>
                      </a:endParaRPr>
                    </a:p>
                  </a:txBody>
                  <a:tcPr marL="44103" marR="44103" marT="44103" marB="4410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Linear Regression</a:t>
                      </a:r>
                      <a:endParaRPr lang="en-US" sz="1200" b="0">
                        <a:effectLst/>
                      </a:endParaRPr>
                    </a:p>
                  </a:txBody>
                  <a:tcPr marL="44103" marR="44103" marT="44103" marB="4410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0.9887</a:t>
                      </a:r>
                      <a:endParaRPr lang="en-US" sz="1200" b="0">
                        <a:effectLst/>
                      </a:endParaRPr>
                    </a:p>
                  </a:txBody>
                  <a:tcPr marL="44103" marR="44103" marT="44103" marB="4410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66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M5P Rules</a:t>
                      </a:r>
                      <a:endParaRPr lang="en-US" sz="1200" b="0">
                        <a:effectLst/>
                      </a:endParaRPr>
                    </a:p>
                  </a:txBody>
                  <a:tcPr marL="44103" marR="44103" marT="44103" marB="4410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0.988</a:t>
                      </a:r>
                      <a:endParaRPr lang="en-US" sz="1200" b="0">
                        <a:effectLst/>
                      </a:endParaRPr>
                    </a:p>
                  </a:txBody>
                  <a:tcPr marL="44103" marR="44103" marT="44103" marB="4410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0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SMO Regression</a:t>
                      </a:r>
                      <a:endParaRPr lang="en-US" sz="1200" b="0">
                        <a:effectLst/>
                      </a:endParaRPr>
                    </a:p>
                  </a:txBody>
                  <a:tcPr marL="44103" marR="44103" marT="44103" marB="4410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0.9884</a:t>
                      </a:r>
                      <a:endParaRPr lang="en-US" sz="1200" b="0">
                        <a:effectLst/>
                      </a:endParaRPr>
                    </a:p>
                  </a:txBody>
                  <a:tcPr marL="44103" marR="44103" marT="44103" marB="4410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 Tree</a:t>
                      </a:r>
                      <a:endParaRPr lang="en-US" sz="1200" b="0">
                        <a:effectLst/>
                      </a:endParaRPr>
                    </a:p>
                  </a:txBody>
                  <a:tcPr marL="44103" marR="44103" marT="44103" marB="4410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0.976</a:t>
                      </a:r>
                      <a:endParaRPr lang="en-US" sz="1200" b="0" dirty="0">
                        <a:effectLst/>
                      </a:endParaRPr>
                    </a:p>
                  </a:txBody>
                  <a:tcPr marL="44103" marR="44103" marT="44103" marB="4410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8292408"/>
              </p:ext>
            </p:extLst>
          </p:nvPr>
        </p:nvGraphicFramePr>
        <p:xfrm>
          <a:off x="7384244" y="3325241"/>
          <a:ext cx="1745209" cy="1904070"/>
        </p:xfrm>
        <a:graphic>
          <a:graphicData uri="http://schemas.openxmlformats.org/drawingml/2006/table">
            <a:tbl>
              <a:tblPr/>
              <a:tblGrid>
                <a:gridCol w="906801"/>
                <a:gridCol w="838408"/>
              </a:tblGrid>
              <a:tr h="44102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 type</a:t>
                      </a:r>
                      <a:endParaRPr lang="en-US" sz="1200" b="0" dirty="0">
                        <a:effectLst/>
                      </a:endParaRPr>
                    </a:p>
                  </a:txBody>
                  <a:tcPr marL="44103" marR="44103" marT="44103" marB="4410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R^2 Results</a:t>
                      </a:r>
                      <a:endParaRPr lang="en-US" sz="1200" b="0">
                        <a:effectLst/>
                      </a:endParaRPr>
                    </a:p>
                  </a:txBody>
                  <a:tcPr marL="44103" marR="44103" marT="44103" marB="4410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0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Linear Regression</a:t>
                      </a:r>
                      <a:endParaRPr lang="en-US" sz="1200" b="0" dirty="0">
                        <a:effectLst/>
                      </a:endParaRPr>
                    </a:p>
                  </a:txBody>
                  <a:tcPr marL="44103" marR="44103" marT="44103" marB="4410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0.9924</a:t>
                      </a:r>
                      <a:endParaRPr lang="en-US" sz="1200" b="0">
                        <a:effectLst/>
                      </a:endParaRPr>
                    </a:p>
                  </a:txBody>
                  <a:tcPr marL="44103" marR="44103" marT="44103" marB="4410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61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M5P Rules</a:t>
                      </a:r>
                      <a:endParaRPr lang="en-US" sz="1200" b="0" dirty="0">
                        <a:effectLst/>
                      </a:endParaRPr>
                    </a:p>
                  </a:txBody>
                  <a:tcPr marL="44103" marR="44103" marT="44103" marB="4410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0.9924</a:t>
                      </a:r>
                      <a:endParaRPr lang="en-US" sz="1200" b="0">
                        <a:effectLst/>
                      </a:endParaRPr>
                    </a:p>
                  </a:txBody>
                  <a:tcPr marL="44103" marR="44103" marT="44103" marB="4410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61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 Tree</a:t>
                      </a:r>
                      <a:endParaRPr lang="en-US" sz="1200" b="0" dirty="0">
                        <a:effectLst/>
                      </a:endParaRPr>
                    </a:p>
                  </a:txBody>
                  <a:tcPr marL="44103" marR="44103" marT="44103" marB="4410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0.976</a:t>
                      </a:r>
                      <a:endParaRPr lang="en-US" sz="1200" b="0">
                        <a:effectLst/>
                      </a:endParaRPr>
                    </a:p>
                  </a:txBody>
                  <a:tcPr marL="44103" marR="44103" marT="44103" marB="4410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0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SMO Regression</a:t>
                      </a:r>
                      <a:endParaRPr lang="en-US" sz="1200" b="0" dirty="0">
                        <a:effectLst/>
                      </a:endParaRPr>
                    </a:p>
                  </a:txBody>
                  <a:tcPr marL="44103" marR="44103" marT="44103" marB="4410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0.9921</a:t>
                      </a:r>
                      <a:endParaRPr lang="en-US" sz="1200" b="0" dirty="0">
                        <a:effectLst/>
                      </a:endParaRPr>
                    </a:p>
                  </a:txBody>
                  <a:tcPr marL="44103" marR="44103" marT="44103" marB="44103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68309" y="4861865"/>
            <a:ext cx="3541345" cy="100835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92" b="1" dirty="0">
                <a:solidFill>
                  <a:srgbClr val="000000"/>
                </a:solidFill>
                <a:latin typeface="Arial" panose="020B0604020202020204" pitchFamily="34" charset="0"/>
              </a:rPr>
              <a:t>EX: Sum of dollars = 1.6956 * Week number + 4.5507 * Sum of UNITS +  4.051  * Sum of Field_sourceCol_F_value_A2 +  7.5224 * Count of ITEM +  9.8466 * Sum of </a:t>
            </a:r>
            <a:r>
              <a:rPr lang="en-US" sz="992" b="1" dirty="0" err="1">
                <a:solidFill>
                  <a:srgbClr val="000000"/>
                </a:solidFill>
                <a:latin typeface="Arial" panose="020B0604020202020204" pitchFamily="34" charset="0"/>
              </a:rPr>
              <a:t>Field_sourceCol_F_value_B</a:t>
            </a:r>
            <a:r>
              <a:rPr lang="en-US" sz="992" b="1" dirty="0">
                <a:solidFill>
                  <a:srgbClr val="000000"/>
                </a:solidFill>
                <a:latin typeface="Arial" panose="020B0604020202020204" pitchFamily="34" charset="0"/>
              </a:rPr>
              <a:t> + 4.051  * Sum of </a:t>
            </a:r>
            <a:r>
              <a:rPr lang="en-US" sz="992" b="1" dirty="0" err="1">
                <a:solidFill>
                  <a:srgbClr val="000000"/>
                </a:solidFill>
                <a:latin typeface="Arial" panose="020B0604020202020204" pitchFamily="34" charset="0"/>
              </a:rPr>
              <a:t>Field_sourceCol_F_value_A</a:t>
            </a:r>
            <a:r>
              <a:rPr lang="en-US" sz="992" b="1" dirty="0">
                <a:solidFill>
                  <a:srgbClr val="000000"/>
                </a:solidFill>
                <a:latin typeface="Arial" panose="020B0604020202020204" pitchFamily="34" charset="0"/>
              </a:rPr>
              <a:t> + -3.6757 * Sum of PR   -252.876</a:t>
            </a:r>
            <a:endParaRPr lang="en-US" sz="992" b="1" dirty="0"/>
          </a:p>
        </p:txBody>
      </p:sp>
      <p:sp>
        <p:nvSpPr>
          <p:cNvPr id="11" name="Freeform 10"/>
          <p:cNvSpPr/>
          <p:nvPr/>
        </p:nvSpPr>
        <p:spPr>
          <a:xfrm>
            <a:off x="1180046" y="3076754"/>
            <a:ext cx="903469" cy="1797795"/>
          </a:xfrm>
          <a:custGeom>
            <a:avLst/>
            <a:gdLst>
              <a:gd name="connsiteX0" fmla="*/ 1092700 w 1092700"/>
              <a:gd name="connsiteY0" fmla="*/ 0 h 2174341"/>
              <a:gd name="connsiteX1" fmla="*/ 229100 w 1092700"/>
              <a:gd name="connsiteY1" fmla="*/ 762000 h 2174341"/>
              <a:gd name="connsiteX2" fmla="*/ 500 w 1092700"/>
              <a:gd name="connsiteY2" fmla="*/ 1524000 h 2174341"/>
              <a:gd name="connsiteX3" fmla="*/ 267200 w 1092700"/>
              <a:gd name="connsiteY3" fmla="*/ 2120900 h 2174341"/>
              <a:gd name="connsiteX4" fmla="*/ 305300 w 1092700"/>
              <a:gd name="connsiteY4" fmla="*/ 2108200 h 217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2700" h="2174341">
                <a:moveTo>
                  <a:pt x="1092700" y="0"/>
                </a:moveTo>
                <a:cubicBezTo>
                  <a:pt x="751916" y="254000"/>
                  <a:pt x="411133" y="508000"/>
                  <a:pt x="229100" y="762000"/>
                </a:cubicBezTo>
                <a:cubicBezTo>
                  <a:pt x="47067" y="1016000"/>
                  <a:pt x="-5850" y="1297517"/>
                  <a:pt x="500" y="1524000"/>
                </a:cubicBezTo>
                <a:cubicBezTo>
                  <a:pt x="6850" y="1750483"/>
                  <a:pt x="216400" y="2023533"/>
                  <a:pt x="267200" y="2120900"/>
                </a:cubicBezTo>
                <a:cubicBezTo>
                  <a:pt x="318000" y="2218267"/>
                  <a:pt x="311650" y="2163233"/>
                  <a:pt x="305300" y="210820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2" name="Freeform 11"/>
          <p:cNvSpPr/>
          <p:nvPr/>
        </p:nvSpPr>
        <p:spPr>
          <a:xfrm>
            <a:off x="4351654" y="5082378"/>
            <a:ext cx="1543596" cy="462029"/>
          </a:xfrm>
          <a:custGeom>
            <a:avLst/>
            <a:gdLst>
              <a:gd name="connsiteX0" fmla="*/ 1866900 w 1866900"/>
              <a:gd name="connsiteY0" fmla="*/ 0 h 558800"/>
              <a:gd name="connsiteX1" fmla="*/ 1066800 w 1866900"/>
              <a:gd name="connsiteY1" fmla="*/ 368300 h 558800"/>
              <a:gd name="connsiteX2" fmla="*/ 0 w 1866900"/>
              <a:gd name="connsiteY2" fmla="*/ 55880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6900" h="558800">
                <a:moveTo>
                  <a:pt x="1866900" y="0"/>
                </a:moveTo>
                <a:cubicBezTo>
                  <a:pt x="1622425" y="137583"/>
                  <a:pt x="1377950" y="275167"/>
                  <a:pt x="1066800" y="368300"/>
                </a:cubicBezTo>
                <a:cubicBezTo>
                  <a:pt x="755650" y="461433"/>
                  <a:pt x="377825" y="510116"/>
                  <a:pt x="0" y="558800"/>
                </a:cubicBezTo>
              </a:path>
            </a:pathLst>
          </a:custGeom>
          <a:noFill/>
          <a:ln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3" name="Rectangle 12"/>
          <p:cNvSpPr/>
          <p:nvPr/>
        </p:nvSpPr>
        <p:spPr>
          <a:xfrm>
            <a:off x="6464174" y="5586409"/>
            <a:ext cx="268785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Future Sales Predictions</a:t>
            </a:r>
            <a:endParaRPr lang="en-US" sz="1600" b="1" dirty="0"/>
          </a:p>
        </p:txBody>
      </p:sp>
      <p:sp>
        <p:nvSpPr>
          <p:cNvPr id="14" name="Freeform 13"/>
          <p:cNvSpPr/>
          <p:nvPr/>
        </p:nvSpPr>
        <p:spPr>
          <a:xfrm>
            <a:off x="9187206" y="4321081"/>
            <a:ext cx="781259" cy="1371117"/>
          </a:xfrm>
          <a:custGeom>
            <a:avLst/>
            <a:gdLst>
              <a:gd name="connsiteX0" fmla="*/ 361950 w 944893"/>
              <a:gd name="connsiteY0" fmla="*/ 0 h 1658296"/>
              <a:gd name="connsiteX1" fmla="*/ 933450 w 944893"/>
              <a:gd name="connsiteY1" fmla="*/ 819150 h 1658296"/>
              <a:gd name="connsiteX2" fmla="*/ 685800 w 944893"/>
              <a:gd name="connsiteY2" fmla="*/ 1524000 h 1658296"/>
              <a:gd name="connsiteX3" fmla="*/ 0 w 944893"/>
              <a:gd name="connsiteY3" fmla="*/ 1657350 h 165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4893" h="1658296">
                <a:moveTo>
                  <a:pt x="361950" y="0"/>
                </a:moveTo>
                <a:cubicBezTo>
                  <a:pt x="620712" y="282575"/>
                  <a:pt x="879475" y="565150"/>
                  <a:pt x="933450" y="819150"/>
                </a:cubicBezTo>
                <a:cubicBezTo>
                  <a:pt x="987425" y="1073150"/>
                  <a:pt x="841375" y="1384300"/>
                  <a:pt x="685800" y="1524000"/>
                </a:cubicBezTo>
                <a:cubicBezTo>
                  <a:pt x="530225" y="1663700"/>
                  <a:pt x="265112" y="1660525"/>
                  <a:pt x="0" y="165735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</p:spTree>
    <p:extLst>
      <p:ext uri="{BB962C8B-B14F-4D97-AF65-F5344CB8AC3E}">
        <p14:creationId xmlns:p14="http://schemas.microsoft.com/office/powerpoint/2010/main" val="8453504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902208" y="385011"/>
            <a:ext cx="11753088" cy="534151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 b="1" dirty="0">
                <a:solidFill>
                  <a:schemeClr val="accent1"/>
                </a:solidFill>
                <a:ea typeface="+mj-ea"/>
                <a:cs typeface="+mj-cs"/>
              </a:rPr>
              <a:t>Future Sales Prediction</a:t>
            </a:r>
            <a:endParaRPr lang="en-US" sz="3200" b="1" dirty="0">
              <a:solidFill>
                <a:schemeClr val="accent1"/>
              </a:solidFill>
              <a:ea typeface="+mj-ea"/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87773" y="6320194"/>
            <a:ext cx="6652557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27"/>
              </a:spcBef>
            </a:pPr>
            <a:r>
              <a:rPr lang="en-US" sz="1488" b="1" dirty="0">
                <a:solidFill>
                  <a:srgbClr val="000000"/>
                </a:solidFill>
                <a:latin typeface="Arial" panose="020B0604020202020204" pitchFamily="34" charset="0"/>
              </a:rPr>
              <a:t>sum of dollars = 5.9039 * Sum of UNITS + 5.8388 * Count of ITEM + 5.8252 * Sum of </a:t>
            </a:r>
            <a:r>
              <a:rPr lang="en-US" sz="1488" b="1" dirty="0" err="1">
                <a:solidFill>
                  <a:srgbClr val="000000"/>
                </a:solidFill>
                <a:latin typeface="Arial" panose="020B0604020202020204" pitchFamily="34" charset="0"/>
              </a:rPr>
              <a:t>Field_sourceCol_F_value_A</a:t>
            </a:r>
            <a:r>
              <a:rPr lang="en-US" sz="1488" b="1" dirty="0">
                <a:solidFill>
                  <a:srgbClr val="000000"/>
                </a:solidFill>
                <a:latin typeface="Arial" panose="020B0604020202020204" pitchFamily="34" charset="0"/>
              </a:rPr>
              <a:t> + -3.0693 * Sum of PR + -180.9078</a:t>
            </a:r>
            <a:endParaRPr lang="en-US" sz="1488" b="1" dirty="0"/>
          </a:p>
        </p:txBody>
      </p:sp>
      <p:pic>
        <p:nvPicPr>
          <p:cNvPr id="16" name="Picture 4" descr="https://lh6.googleusercontent.com/5kcdXDYWxifB0qh3JVfjpj05cFK3VIrPKRQnjTDKoLDh3nABpVfiyXmR42Em5Jj0MPPph_WGnR261W54Ua048orTLbuCpD1PPXRd6OE6fWDYfZugEjCptByex3k-b55aUvdMh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78" y="1201055"/>
            <a:ext cx="3775243" cy="279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lh3.googleusercontent.com/7bGTALXxf6CwUrHfLXfPaLIxFLBaaJMMGqL1uLmXIKpuJaKZM8gAe8XP8oRBlfRZWV8C2A355jPqATu26HuaBQNkzZXzuHwvQG0pU9RUFnmhNn2WUGqLvnDE3Lt-7nGB-8fVe3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72" b="61388"/>
          <a:stretch/>
        </p:blipFill>
        <p:spPr bwMode="auto">
          <a:xfrm>
            <a:off x="1118331" y="4276859"/>
            <a:ext cx="3091535" cy="152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https://lh4.googleusercontent.com/IE2kaMOLTza0y0H7QrUCfcnG4zmqF0RwNSPYSHl91Y-IVAMYlTAbnoiviA36qYHcjDc1hwCVoyJsqPdKFIncyY7cdXtQGgheNWv9UxkUZ4CXNFMlRhrtUX_oLsjnGb-_ac-afB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097" y="3547510"/>
            <a:ext cx="3482463" cy="250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6392" y="2609955"/>
            <a:ext cx="3887547" cy="26585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166518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902208" y="385011"/>
            <a:ext cx="11753088" cy="534151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 b="1" dirty="0">
                <a:solidFill>
                  <a:schemeClr val="accent1"/>
                </a:solidFill>
                <a:ea typeface="+mj-ea"/>
                <a:cs typeface="+mj-cs"/>
              </a:rPr>
              <a:t>Predicted vs. Actual</a:t>
            </a:r>
            <a:endParaRPr lang="en-US" sz="3200" b="1" dirty="0">
              <a:solidFill>
                <a:schemeClr val="accent1"/>
              </a:solidFill>
              <a:ea typeface="+mj-ea"/>
              <a:cs typeface="+mj-cs"/>
            </a:endParaRPr>
          </a:p>
        </p:txBody>
      </p:sp>
      <p:pic>
        <p:nvPicPr>
          <p:cNvPr id="20" name="Picture 19" descr="https://lh3.googleusercontent.com/P0s2qe2Vujt-2OEh00cLu0C0dikZYb-xVC57uWopzyPYhbuJgkjzQbvzstnyxfin99mYAWbbLdf6Ny30r6nzlSOOp4YD1lVB9m2ghHZyXbZwo2YSUyw_vTCQf_4Qy30HFnE-9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08" y="1452852"/>
            <a:ext cx="8893302" cy="537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3620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2"/>
          <p:cNvSpPr txBox="1"/>
          <p:nvPr/>
        </p:nvSpPr>
        <p:spPr>
          <a:xfrm>
            <a:off x="902208" y="1222848"/>
            <a:ext cx="10470007" cy="6141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77979" indent="-377979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8954" indent="-314982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64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59929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543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763900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267872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771844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3275815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779787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4283758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sz="2400" dirty="0" smtClean="0"/>
              <a:t>Daily transactio</a:t>
            </a:r>
            <a:r>
              <a:rPr lang="en-US" sz="2400" dirty="0" smtClean="0"/>
              <a:t>n </a:t>
            </a:r>
            <a:r>
              <a:rPr lang="en-US" sz="2400" dirty="0" smtClean="0"/>
              <a:t>predictors for Stores</a:t>
            </a:r>
            <a:endParaRPr lang="en-US" sz="2400" dirty="0"/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Does the store have a promotion/display?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Specific beer product offered at a store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Vendors </a:t>
            </a:r>
            <a:r>
              <a:rPr lang="en-US" sz="2400" dirty="0">
                <a:solidFill>
                  <a:srgbClr val="000000"/>
                </a:solidFill>
              </a:rPr>
              <a:t>of beer a particular store </a:t>
            </a:r>
            <a:r>
              <a:rPr lang="en-US" sz="2400" dirty="0" smtClean="0">
                <a:solidFill>
                  <a:srgbClr val="000000"/>
                </a:solidFill>
              </a:rPr>
              <a:t>offers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Does the store have an advertisement out?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What hour of the day does the store typically </a:t>
            </a:r>
            <a:r>
              <a:rPr lang="en-US" sz="2400" dirty="0">
                <a:solidFill>
                  <a:srgbClr val="000000"/>
                </a:solidFill>
              </a:rPr>
              <a:t>sell </a:t>
            </a:r>
            <a:r>
              <a:rPr lang="en-US" sz="2400" dirty="0" smtClean="0">
                <a:solidFill>
                  <a:srgbClr val="000000"/>
                </a:solidFill>
              </a:rPr>
              <a:t>most beer</a:t>
            </a:r>
          </a:p>
          <a:p>
            <a:pPr marL="503972" lvl="1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Promotion/Display/Price Reduction Effects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Advertisement/coupons/rebates increase sales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Price reduction decrease sales</a:t>
            </a:r>
          </a:p>
          <a:p>
            <a:pPr marL="503972" lvl="1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1" name="TextShape 1"/>
          <p:cNvSpPr txBox="1"/>
          <p:nvPr/>
        </p:nvSpPr>
        <p:spPr>
          <a:xfrm>
            <a:off x="902208" y="385011"/>
            <a:ext cx="11753088" cy="534151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 b="1" dirty="0" smtClean="0">
                <a:solidFill>
                  <a:schemeClr val="accent1"/>
                </a:solidFill>
                <a:ea typeface="+mj-ea"/>
                <a:cs typeface="+mj-cs"/>
              </a:rPr>
              <a:t>Conclusion</a:t>
            </a:r>
            <a:endParaRPr lang="en-US" sz="3200" b="1" dirty="0">
              <a:solidFill>
                <a:schemeClr val="accent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657484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2"/>
          <p:cNvSpPr txBox="1"/>
          <p:nvPr/>
        </p:nvSpPr>
        <p:spPr>
          <a:xfrm>
            <a:off x="902208" y="1222848"/>
            <a:ext cx="10470007" cy="6141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77979" indent="-377979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8954" indent="-314982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64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59929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543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763900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267872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771844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3275815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779787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4283758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sz="2620" dirty="0" smtClean="0">
                <a:solidFill>
                  <a:srgbClr val="000000"/>
                </a:solidFill>
              </a:rPr>
              <a:t>Weekly sales </a:t>
            </a:r>
            <a:r>
              <a:rPr lang="en-US" sz="2620" dirty="0">
                <a:solidFill>
                  <a:srgbClr val="000000"/>
                </a:solidFill>
              </a:rPr>
              <a:t>p</a:t>
            </a:r>
            <a:r>
              <a:rPr lang="en-US" sz="2620" dirty="0" smtClean="0">
                <a:solidFill>
                  <a:srgbClr val="000000"/>
                </a:solidFill>
              </a:rPr>
              <a:t>redictors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 Sum of units sold in a week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Count of items sold in a week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Use of Large Ad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Avoid use of price rebates</a:t>
            </a:r>
          </a:p>
          <a:p>
            <a:pPr marL="503972" lvl="1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1" name="TextShape 1"/>
          <p:cNvSpPr txBox="1"/>
          <p:nvPr/>
        </p:nvSpPr>
        <p:spPr>
          <a:xfrm>
            <a:off x="902208" y="385011"/>
            <a:ext cx="11753088" cy="534151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 b="1" dirty="0" smtClean="0">
                <a:solidFill>
                  <a:schemeClr val="accent1"/>
                </a:solidFill>
                <a:ea typeface="+mj-ea"/>
                <a:cs typeface="+mj-cs"/>
              </a:rPr>
              <a:t>Conclusion</a:t>
            </a:r>
            <a:endParaRPr lang="en-US" sz="3200" b="1" dirty="0">
              <a:solidFill>
                <a:schemeClr val="accent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429243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2"/>
          <p:cNvSpPr txBox="1"/>
          <p:nvPr/>
        </p:nvSpPr>
        <p:spPr>
          <a:xfrm>
            <a:off x="902208" y="1222848"/>
            <a:ext cx="10470007" cy="6141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77979" indent="-377979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8954" indent="-314982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64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59929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543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763900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267872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771844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3275815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779787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4283758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sz="2400" b="1" dirty="0"/>
              <a:t>Goal: </a:t>
            </a:r>
            <a:endParaRPr lang="en-US" sz="2400" b="1" dirty="0" smtClean="0"/>
          </a:p>
          <a:p>
            <a:pPr lvl="1"/>
            <a:r>
              <a:rPr lang="en-US" sz="2180" dirty="0" smtClean="0"/>
              <a:t>To </a:t>
            </a:r>
            <a:r>
              <a:rPr lang="en-US" sz="2180" dirty="0"/>
              <a:t>study IRI dataset and develop models that can predict sales of beer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Apply the </a:t>
            </a:r>
            <a:r>
              <a:rPr lang="en-US" sz="2400" b="1" dirty="0"/>
              <a:t>CRISP-DM</a:t>
            </a:r>
            <a:r>
              <a:rPr lang="en-US" sz="2400" dirty="0"/>
              <a:t> methodology:</a:t>
            </a:r>
          </a:p>
          <a:p>
            <a:pPr lvl="1"/>
            <a:r>
              <a:rPr lang="en-US" sz="2400" dirty="0"/>
              <a:t>Business understanding</a:t>
            </a:r>
          </a:p>
          <a:p>
            <a:pPr lvl="1"/>
            <a:r>
              <a:rPr lang="en-US" sz="2400" dirty="0"/>
              <a:t>Data understanding</a:t>
            </a:r>
          </a:p>
          <a:p>
            <a:pPr lvl="1"/>
            <a:r>
              <a:rPr lang="en-US" sz="2400" dirty="0"/>
              <a:t>Data preparation</a:t>
            </a:r>
          </a:p>
          <a:p>
            <a:pPr lvl="1"/>
            <a:r>
              <a:rPr lang="en-US" sz="2400" dirty="0"/>
              <a:t>Modeling</a:t>
            </a:r>
          </a:p>
          <a:p>
            <a:pPr lvl="1"/>
            <a:r>
              <a:rPr lang="en-US" sz="2400" dirty="0"/>
              <a:t>Evaluation</a:t>
            </a:r>
          </a:p>
          <a:p>
            <a:pPr lvl="1"/>
            <a:r>
              <a:rPr lang="en-US" sz="2400" dirty="0"/>
              <a:t>Deployment</a:t>
            </a:r>
            <a:endParaRPr sz="2400" dirty="0"/>
          </a:p>
        </p:txBody>
      </p:sp>
      <p:pic>
        <p:nvPicPr>
          <p:cNvPr id="1030" name="Picture 6" descr="https://lh3.googleusercontent.com/KhPx_R1SWYx4g5lunEdsGb2dR5Z89DUez21rxFbn6g0DvUkxQ4cqXvXg9C8JDtRUsM_dxGHcoqP3IAYOdJ2s_MXTmgYfA0h2Bh7i0gIFxwz9eO7idkiFZZ6t4jm8Pronlfk8Qt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383" y="2191446"/>
            <a:ext cx="4895832" cy="490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Shape 1"/>
          <p:cNvSpPr txBox="1"/>
          <p:nvPr/>
        </p:nvSpPr>
        <p:spPr>
          <a:xfrm>
            <a:off x="902208" y="385011"/>
            <a:ext cx="11753088" cy="534151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 b="1" dirty="0">
                <a:solidFill>
                  <a:schemeClr val="accent1"/>
                </a:solidFill>
                <a:ea typeface="+mj-ea"/>
                <a:cs typeface="+mj-cs"/>
              </a:rPr>
              <a:t>Introduction</a:t>
            </a:r>
            <a:endParaRPr sz="3200" b="1" dirty="0">
              <a:solidFill>
                <a:schemeClr val="accent1"/>
              </a:solidFill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2090" y="2009275"/>
            <a:ext cx="6997913" cy="2839452"/>
          </a:xfrm>
        </p:spPr>
        <p:txBody>
          <a:bodyPr lIns="0" tIns="0" rIns="0" bIns="0" anchor="ctr"/>
          <a:lstStyle/>
          <a:p>
            <a:pPr algn="ctr" defTabSz="914400"/>
            <a:r>
              <a:rPr lang="en-US" sz="3200" b="1" dirty="0">
                <a:solidFill>
                  <a:schemeClr val="accent1"/>
                </a:solidFill>
                <a:latin typeface="+mn-lt"/>
              </a:rPr>
              <a:t/>
            </a:r>
            <a:br>
              <a:rPr lang="en-US" sz="3200" b="1" dirty="0">
                <a:solidFill>
                  <a:schemeClr val="accent1"/>
                </a:solidFill>
                <a:latin typeface="+mn-lt"/>
              </a:rPr>
            </a:br>
            <a:r>
              <a:rPr lang="en-US" sz="3200" b="1" dirty="0">
                <a:solidFill>
                  <a:schemeClr val="accent1"/>
                </a:solidFill>
                <a:latin typeface="+mn-lt"/>
              </a:rPr>
              <a:t>Q &amp; A</a:t>
            </a:r>
            <a:br>
              <a:rPr lang="en-US" sz="3200" b="1" dirty="0">
                <a:solidFill>
                  <a:schemeClr val="accent1"/>
                </a:solidFill>
                <a:latin typeface="+mn-lt"/>
              </a:rPr>
            </a:br>
            <a:r>
              <a:rPr lang="en-US" sz="3200" b="1" dirty="0" smtClean="0">
                <a:solidFill>
                  <a:schemeClr val="accent1"/>
                </a:solidFill>
                <a:latin typeface="+mn-lt"/>
              </a:rPr>
              <a:t/>
            </a:r>
            <a:br>
              <a:rPr lang="en-US" sz="3200" b="1" dirty="0" smtClean="0">
                <a:solidFill>
                  <a:schemeClr val="accent1"/>
                </a:solidFill>
                <a:latin typeface="+mn-lt"/>
              </a:rPr>
            </a:br>
            <a:r>
              <a:rPr lang="en-US" sz="3200" b="1" dirty="0">
                <a:solidFill>
                  <a:schemeClr val="accent1"/>
                </a:solidFill>
                <a:latin typeface="+mn-lt"/>
              </a:rPr>
              <a:t/>
            </a:r>
            <a:br>
              <a:rPr lang="en-US" sz="3200" b="1" dirty="0">
                <a:solidFill>
                  <a:schemeClr val="accent1"/>
                </a:solidFill>
                <a:latin typeface="+mn-lt"/>
              </a:rPr>
            </a:br>
            <a:r>
              <a:rPr lang="en-US" sz="3200" b="1" dirty="0">
                <a:solidFill>
                  <a:schemeClr val="accent1"/>
                </a:solidFill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0495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2"/>
          <p:cNvSpPr txBox="1"/>
          <p:nvPr/>
        </p:nvSpPr>
        <p:spPr>
          <a:xfrm>
            <a:off x="902208" y="1222848"/>
            <a:ext cx="10470007" cy="6141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77979" indent="-377979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8954" indent="-314982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64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59929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543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763900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267872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771844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3275815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779787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4283758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sz="2400" b="1" dirty="0"/>
              <a:t>Business </a:t>
            </a:r>
            <a:r>
              <a:rPr lang="en-US" sz="2400" b="1" dirty="0" smtClean="0"/>
              <a:t>Objective: </a:t>
            </a:r>
          </a:p>
          <a:p>
            <a:pPr lvl="1"/>
            <a:r>
              <a:rPr lang="en-US" sz="2400" dirty="0"/>
              <a:t>Identify factors that influence </a:t>
            </a:r>
            <a:r>
              <a:rPr lang="en-US" sz="2400" dirty="0" smtClean="0"/>
              <a:t>transaction price of Beer</a:t>
            </a:r>
            <a:endParaRPr lang="en-US" sz="2400" dirty="0" smtClean="0"/>
          </a:p>
          <a:p>
            <a:pPr lvl="1"/>
            <a:r>
              <a:rPr lang="en-US" sz="2400" dirty="0"/>
              <a:t>Analyze how store promotions influence sale of </a:t>
            </a:r>
            <a:r>
              <a:rPr lang="en-US" sz="2400" dirty="0" smtClean="0"/>
              <a:t>Beer</a:t>
            </a:r>
          </a:p>
          <a:p>
            <a:pPr lvl="1"/>
            <a:r>
              <a:rPr lang="en-US" sz="2400" dirty="0"/>
              <a:t>Forecast future </a:t>
            </a:r>
            <a:r>
              <a:rPr lang="en-US" sz="2400" dirty="0" smtClean="0"/>
              <a:t>sales of </a:t>
            </a:r>
            <a:r>
              <a:rPr lang="en-US" sz="2400" dirty="0" smtClean="0"/>
              <a:t>Beer</a:t>
            </a:r>
          </a:p>
          <a:p>
            <a:endParaRPr lang="en-US" sz="2400" dirty="0"/>
          </a:p>
          <a:p>
            <a:r>
              <a:rPr lang="en-US" sz="2400" b="1" dirty="0"/>
              <a:t>Data Mining Objective: </a:t>
            </a:r>
          </a:p>
          <a:p>
            <a:pPr lvl="1"/>
            <a:r>
              <a:rPr lang="en-US" sz="2400" dirty="0"/>
              <a:t>Identify dominant features that influence sale of </a:t>
            </a:r>
            <a:r>
              <a:rPr lang="en-US" sz="2400" dirty="0" smtClean="0"/>
              <a:t>Beer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Success Criteria</a:t>
            </a:r>
            <a:r>
              <a:rPr lang="en-US" sz="2400" b="1" dirty="0" smtClean="0"/>
              <a:t>:</a:t>
            </a:r>
          </a:p>
          <a:p>
            <a:pPr lvl="1"/>
            <a:r>
              <a:rPr lang="en-US" sz="2400" dirty="0"/>
              <a:t>A model that can predict sales of Beer with reasonable accuracy</a:t>
            </a:r>
          </a:p>
        </p:txBody>
      </p:sp>
      <p:sp>
        <p:nvSpPr>
          <p:cNvPr id="81" name="TextShape 1"/>
          <p:cNvSpPr txBox="1"/>
          <p:nvPr/>
        </p:nvSpPr>
        <p:spPr>
          <a:xfrm>
            <a:off x="902208" y="385011"/>
            <a:ext cx="11753088" cy="534151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 b="1" dirty="0">
                <a:solidFill>
                  <a:schemeClr val="accent1"/>
                </a:solidFill>
                <a:ea typeface="+mj-ea"/>
                <a:cs typeface="+mj-cs"/>
              </a:rPr>
              <a:t>Business Understanding</a:t>
            </a:r>
            <a:endParaRPr sz="3200" b="1" dirty="0">
              <a:solidFill>
                <a:schemeClr val="accent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826692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2"/>
          <p:cNvSpPr txBox="1"/>
          <p:nvPr/>
        </p:nvSpPr>
        <p:spPr>
          <a:xfrm>
            <a:off x="902208" y="1222848"/>
            <a:ext cx="10470007" cy="6141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77979" indent="-377979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8954" indent="-314982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64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59929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543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763900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267872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771844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3275815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779787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4283758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sz="2400" dirty="0"/>
              <a:t>Included Panelist and Store data from Years </a:t>
            </a:r>
            <a:r>
              <a:rPr lang="en-US" sz="2400" dirty="0" smtClean="0"/>
              <a:t>2008 - 2011</a:t>
            </a:r>
            <a:endParaRPr lang="en-US" sz="2400" dirty="0"/>
          </a:p>
          <a:p>
            <a:pPr lvl="1"/>
            <a:r>
              <a:rPr lang="en-US" sz="2400" dirty="0" smtClean="0"/>
              <a:t>Achieve </a:t>
            </a:r>
            <a:r>
              <a:rPr lang="en-US" sz="2400" dirty="0"/>
              <a:t>minute granularity</a:t>
            </a:r>
          </a:p>
          <a:p>
            <a:pPr lvl="1"/>
            <a:r>
              <a:rPr lang="en-US" sz="2400" dirty="0" smtClean="0"/>
              <a:t>Obtain </a:t>
            </a:r>
            <a:r>
              <a:rPr lang="en-US" sz="2400" dirty="0"/>
              <a:t>promotion, display, price reduction info</a:t>
            </a:r>
          </a:p>
          <a:p>
            <a:pPr marL="503972" lvl="1"/>
            <a:endParaRPr lang="en-US" sz="2400" dirty="0"/>
          </a:p>
          <a:p>
            <a:pPr marL="377979" lvl="1" indent="-377979"/>
            <a:r>
              <a:rPr lang="en-US" sz="2400" dirty="0"/>
              <a:t>Excluded Delivery Stores, Demographics, Product Attributes and Panel Trips</a:t>
            </a:r>
          </a:p>
          <a:p>
            <a:pPr marL="835179" lvl="2" indent="-377979"/>
            <a:r>
              <a:rPr lang="en-US" sz="2400" dirty="0"/>
              <a:t>Delivery Stores </a:t>
            </a:r>
            <a:r>
              <a:rPr lang="en-US" sz="2400" dirty="0" smtClean="0"/>
              <a:t>: Panelist </a:t>
            </a:r>
            <a:r>
              <a:rPr lang="en-US" sz="2400" dirty="0"/>
              <a:t>data files were from only two regions</a:t>
            </a:r>
          </a:p>
          <a:p>
            <a:pPr marL="835179" lvl="2" indent="-377979"/>
            <a:r>
              <a:rPr lang="en-US" sz="2400" dirty="0"/>
              <a:t>Demographics </a:t>
            </a:r>
            <a:r>
              <a:rPr lang="en-US" sz="2400" dirty="0" smtClean="0"/>
              <a:t>: Information </a:t>
            </a:r>
            <a:r>
              <a:rPr lang="en-US" sz="2400" dirty="0"/>
              <a:t>not required to achieve Business Objective</a:t>
            </a:r>
          </a:p>
          <a:p>
            <a:pPr marL="835179" lvl="2" indent="-377979"/>
            <a:r>
              <a:rPr lang="en-US" sz="2400" dirty="0"/>
              <a:t>Product Attributes </a:t>
            </a:r>
            <a:r>
              <a:rPr lang="en-US" sz="2400" dirty="0" smtClean="0"/>
              <a:t>: Transactions </a:t>
            </a:r>
            <a:r>
              <a:rPr lang="en-US" sz="2400" dirty="0"/>
              <a:t>present in the panelist data was centered around a small subset of items</a:t>
            </a:r>
          </a:p>
          <a:p>
            <a:pPr marL="835179" lvl="2" indent="-377979"/>
            <a:r>
              <a:rPr lang="en-US" sz="2400" dirty="0"/>
              <a:t>Panel Trips </a:t>
            </a:r>
            <a:r>
              <a:rPr lang="en-US" sz="2400" dirty="0" smtClean="0"/>
              <a:t>: Information </a:t>
            </a:r>
            <a:r>
              <a:rPr lang="en-US" sz="2400" dirty="0"/>
              <a:t>not required to achieve Business </a:t>
            </a:r>
            <a:r>
              <a:rPr lang="en-US" sz="2400" dirty="0" smtClean="0"/>
              <a:t>Objective</a:t>
            </a:r>
            <a:endParaRPr lang="en-US" sz="2400" dirty="0"/>
          </a:p>
        </p:txBody>
      </p:sp>
      <p:sp>
        <p:nvSpPr>
          <p:cNvPr id="81" name="TextShape 1"/>
          <p:cNvSpPr txBox="1"/>
          <p:nvPr/>
        </p:nvSpPr>
        <p:spPr>
          <a:xfrm>
            <a:off x="902208" y="385011"/>
            <a:ext cx="11753088" cy="534151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 b="1" dirty="0">
                <a:solidFill>
                  <a:schemeClr val="accent1"/>
                </a:solidFill>
                <a:ea typeface="+mj-ea"/>
                <a:cs typeface="+mj-cs"/>
              </a:rPr>
              <a:t>Data understanding</a:t>
            </a:r>
            <a:endParaRPr sz="3200" b="1" dirty="0">
              <a:solidFill>
                <a:schemeClr val="accent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58960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2"/>
          <p:cNvSpPr txBox="1"/>
          <p:nvPr/>
        </p:nvSpPr>
        <p:spPr>
          <a:xfrm>
            <a:off x="902208" y="1222848"/>
            <a:ext cx="10470007" cy="6141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77979" indent="-377979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8954" indent="-314982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64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59929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543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763900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267872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771844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3275815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779787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4283758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marL="361754" lvl="1"/>
            <a:r>
              <a:rPr lang="en-US" sz="2400" dirty="0"/>
              <a:t>Store Data manually entered (IRI_KEY with value starting “99”)</a:t>
            </a:r>
          </a:p>
          <a:p>
            <a:pPr marL="818954" lvl="2" indent="-314982"/>
            <a:r>
              <a:rPr lang="en-US" sz="2400" dirty="0" smtClean="0"/>
              <a:t>Records </a:t>
            </a:r>
            <a:r>
              <a:rPr lang="en-US" sz="2400" dirty="0"/>
              <a:t>did not contain promotion/display data</a:t>
            </a:r>
          </a:p>
          <a:p>
            <a:pPr marL="46772" lvl="1"/>
            <a:endParaRPr lang="en-US" sz="2400" dirty="0"/>
          </a:p>
          <a:p>
            <a:pPr marL="361754" lvl="1"/>
            <a:r>
              <a:rPr lang="en-US" sz="2400" dirty="0"/>
              <a:t>Minimal variance across Store Type</a:t>
            </a:r>
          </a:p>
          <a:p>
            <a:pPr marL="818954" lvl="2" indent="-314982"/>
            <a:r>
              <a:rPr lang="en-US" sz="2400" dirty="0"/>
              <a:t>Grocery store transactions made up 67891 of the 67965 total transactions</a:t>
            </a:r>
          </a:p>
          <a:p>
            <a:pPr marL="818954" lvl="2" indent="-314982"/>
            <a:r>
              <a:rPr lang="en-US" sz="2400" dirty="0"/>
              <a:t>DK, MK, and KK transactions excluded from modeling</a:t>
            </a:r>
          </a:p>
          <a:p>
            <a:pPr marL="503972" lvl="2"/>
            <a:endParaRPr lang="en-US" sz="2400" dirty="0"/>
          </a:p>
          <a:p>
            <a:pPr marL="361754" lvl="1"/>
            <a:r>
              <a:rPr lang="en-US" sz="2400" dirty="0"/>
              <a:t>Unbalanced data: </a:t>
            </a:r>
          </a:p>
          <a:p>
            <a:pPr marL="818954" lvl="2" indent="-314982"/>
            <a:r>
              <a:rPr lang="en-US" sz="2400" dirty="0"/>
              <a:t>Panelist data sets contained sale transactions for only two regions: Eau Claire, WI and Pittsfield, MA.</a:t>
            </a:r>
          </a:p>
          <a:p>
            <a:pPr marL="818954" lvl="2" indent="-314982"/>
            <a:r>
              <a:rPr lang="en-US" sz="2400" dirty="0"/>
              <a:t>Panelist dataset contained only 29 unique stores</a:t>
            </a:r>
          </a:p>
        </p:txBody>
      </p:sp>
      <p:sp>
        <p:nvSpPr>
          <p:cNvPr id="81" name="TextShape 1"/>
          <p:cNvSpPr txBox="1"/>
          <p:nvPr/>
        </p:nvSpPr>
        <p:spPr>
          <a:xfrm>
            <a:off x="902208" y="385011"/>
            <a:ext cx="11753088" cy="534151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 b="1" dirty="0">
                <a:solidFill>
                  <a:schemeClr val="accent1"/>
                </a:solidFill>
                <a:ea typeface="+mj-ea"/>
                <a:cs typeface="+mj-cs"/>
              </a:rPr>
              <a:t>Data understanding - Challenges </a:t>
            </a:r>
          </a:p>
        </p:txBody>
      </p:sp>
    </p:spTree>
    <p:extLst>
      <p:ext uri="{BB962C8B-B14F-4D97-AF65-F5344CB8AC3E}">
        <p14:creationId xmlns:p14="http://schemas.microsoft.com/office/powerpoint/2010/main" val="1497420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2"/>
          <p:cNvSpPr txBox="1"/>
          <p:nvPr/>
        </p:nvSpPr>
        <p:spPr>
          <a:xfrm>
            <a:off x="902208" y="1222848"/>
            <a:ext cx="10470007" cy="6141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77979" indent="-377979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8954" indent="-314982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64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59929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543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763900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267872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771844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3275815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779787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4283758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sz="2400" dirty="0"/>
              <a:t>Conversion of MINUTE, WEEK</a:t>
            </a:r>
          </a:p>
          <a:p>
            <a:r>
              <a:rPr lang="en-US" sz="2400" dirty="0"/>
              <a:t>Conversion of COLUPC</a:t>
            </a:r>
          </a:p>
          <a:p>
            <a:r>
              <a:rPr lang="en-US" sz="2400" dirty="0"/>
              <a:t>Join of panel and store data set</a:t>
            </a:r>
          </a:p>
          <a:p>
            <a:r>
              <a:rPr lang="en-US" sz="2400" dirty="0" smtClean="0"/>
              <a:t>Hot1Encoding </a:t>
            </a:r>
            <a:r>
              <a:rPr lang="en-US" sz="2400" dirty="0"/>
              <a:t>of Feature F, D</a:t>
            </a:r>
          </a:p>
          <a:p>
            <a:r>
              <a:rPr lang="en-US" sz="2400" dirty="0"/>
              <a:t>Final Data Frame: 67000 rows X 30 features</a:t>
            </a:r>
          </a:p>
          <a:p>
            <a:r>
              <a:rPr lang="en-US" sz="2400" dirty="0"/>
              <a:t>Eliminate 13 of 30 features</a:t>
            </a:r>
          </a:p>
          <a:p>
            <a:pPr marL="835179" lvl="1" indent="-377979"/>
            <a:r>
              <a:rPr lang="en-US" sz="2400" dirty="0" smtClean="0"/>
              <a:t>Uniquely </a:t>
            </a:r>
            <a:r>
              <a:rPr lang="en-US" sz="2400" dirty="0"/>
              <a:t>identifiable (IRI_KEY, TRANSACTION_TIME_EPOCH_S)</a:t>
            </a:r>
          </a:p>
          <a:p>
            <a:pPr marL="835179" lvl="1" indent="-377979"/>
            <a:r>
              <a:rPr lang="en-US" sz="2400" dirty="0" smtClean="0"/>
              <a:t>Unnecessary </a:t>
            </a:r>
            <a:r>
              <a:rPr lang="en-US" sz="2400" dirty="0"/>
              <a:t>(time based, using day of week)</a:t>
            </a:r>
          </a:p>
          <a:p>
            <a:pPr marL="835179" lvl="1" indent="-377979"/>
            <a:r>
              <a:rPr lang="en-US" sz="2400" dirty="0" smtClean="0"/>
              <a:t>Negligible </a:t>
            </a:r>
            <a:r>
              <a:rPr lang="en-US" sz="2400" dirty="0"/>
              <a:t>variance (SY, GE)</a:t>
            </a:r>
          </a:p>
          <a:p>
            <a:r>
              <a:rPr lang="en-US" sz="2400" dirty="0"/>
              <a:t>Group Data Frame By Day of Week (0-6) </a:t>
            </a:r>
            <a:r>
              <a:rPr lang="en-US" sz="2400" dirty="0" smtClean="0"/>
              <a:t>: </a:t>
            </a:r>
            <a:r>
              <a:rPr lang="en-US" sz="2400" dirty="0"/>
              <a:t>Daily Analysis</a:t>
            </a:r>
          </a:p>
          <a:p>
            <a:r>
              <a:rPr lang="en-US" sz="2400" dirty="0"/>
              <a:t>Group Data Frame By Week </a:t>
            </a:r>
            <a:r>
              <a:rPr lang="en-US" sz="2400" dirty="0" smtClean="0"/>
              <a:t>Num(1-53</a:t>
            </a:r>
            <a:r>
              <a:rPr lang="en-US" sz="2400" dirty="0"/>
              <a:t>) </a:t>
            </a:r>
            <a:r>
              <a:rPr lang="en-US" sz="2400" dirty="0" smtClean="0"/>
              <a:t>: </a:t>
            </a:r>
            <a:r>
              <a:rPr lang="en-US" sz="2400" dirty="0"/>
              <a:t>Weekly </a:t>
            </a:r>
            <a:r>
              <a:rPr lang="en-US" sz="2400" dirty="0" smtClean="0"/>
              <a:t>Analysis</a:t>
            </a:r>
            <a:endParaRPr lang="en-US" sz="2400" dirty="0"/>
          </a:p>
        </p:txBody>
      </p:sp>
      <p:sp>
        <p:nvSpPr>
          <p:cNvPr id="81" name="TextShape 1"/>
          <p:cNvSpPr txBox="1"/>
          <p:nvPr/>
        </p:nvSpPr>
        <p:spPr>
          <a:xfrm>
            <a:off x="902208" y="385011"/>
            <a:ext cx="11753088" cy="534151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 b="1" dirty="0">
                <a:solidFill>
                  <a:schemeClr val="accent1"/>
                </a:solidFill>
                <a:ea typeface="+mj-ea"/>
                <a:cs typeface="+mj-cs"/>
              </a:rPr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35841086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2"/>
          <p:cNvSpPr txBox="1"/>
          <p:nvPr/>
        </p:nvSpPr>
        <p:spPr>
          <a:xfrm>
            <a:off x="902208" y="1222848"/>
            <a:ext cx="10470007" cy="6141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77979" indent="-377979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8954" indent="-314982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64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59929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543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763900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267872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771844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3275815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779787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4283758" indent="-251986" defTabSz="503972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23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sz="2400" dirty="0"/>
              <a:t>Feature I</a:t>
            </a:r>
            <a:r>
              <a:rPr lang="en-US" sz="2400" dirty="0" smtClean="0"/>
              <a:t>mportance:</a:t>
            </a:r>
            <a:endParaRPr lang="en-US" sz="2400" dirty="0"/>
          </a:p>
          <a:p>
            <a:pPr marL="835179" lvl="1" indent="-377979"/>
            <a:r>
              <a:rPr lang="en-US" sz="2400" dirty="0" err="1"/>
              <a:t>sklearn.feature_selection.SelectKBest</a:t>
            </a:r>
            <a:endParaRPr lang="en-US" sz="2400" dirty="0"/>
          </a:p>
          <a:p>
            <a:pPr marL="835179" lvl="1" indent="-377979"/>
            <a:r>
              <a:rPr lang="en-US" sz="2400" dirty="0" err="1"/>
              <a:t>sklearn.feature_selection.f_regression</a:t>
            </a:r>
            <a:endParaRPr lang="en-US" sz="2400" dirty="0"/>
          </a:p>
          <a:p>
            <a:r>
              <a:rPr lang="en-US" sz="2400" dirty="0" smtClean="0"/>
              <a:t>Feature Selection</a:t>
            </a:r>
          </a:p>
          <a:p>
            <a:r>
              <a:rPr lang="en-US" sz="2400" dirty="0" smtClean="0"/>
              <a:t>Individual </a:t>
            </a:r>
            <a:r>
              <a:rPr lang="en-US" sz="2400" dirty="0" err="1" smtClean="0"/>
              <a:t>Regressors</a:t>
            </a:r>
            <a:endParaRPr lang="en-US" sz="2400" dirty="0" smtClean="0"/>
          </a:p>
          <a:p>
            <a:r>
              <a:rPr lang="en-US" sz="2400" dirty="0" smtClean="0"/>
              <a:t>Stacking </a:t>
            </a:r>
            <a:r>
              <a:rPr lang="en-US" sz="2400" dirty="0" smtClean="0"/>
              <a:t>Ensemble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81" name="TextShape 1"/>
          <p:cNvSpPr txBox="1"/>
          <p:nvPr/>
        </p:nvSpPr>
        <p:spPr>
          <a:xfrm>
            <a:off x="902208" y="385011"/>
            <a:ext cx="11753088" cy="534151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 b="1" dirty="0">
                <a:solidFill>
                  <a:schemeClr val="accent1"/>
                </a:solidFill>
                <a:ea typeface="+mj-ea"/>
                <a:cs typeface="+mj-cs"/>
              </a:rPr>
              <a:t>Data Modeling - Daily</a:t>
            </a:r>
          </a:p>
        </p:txBody>
      </p:sp>
    </p:spTree>
    <p:extLst>
      <p:ext uri="{BB962C8B-B14F-4D97-AF65-F5344CB8AC3E}">
        <p14:creationId xmlns:p14="http://schemas.microsoft.com/office/powerpoint/2010/main" val="37972952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902208" y="385011"/>
            <a:ext cx="11753088" cy="534151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 b="1" dirty="0">
                <a:solidFill>
                  <a:schemeClr val="accent1"/>
                </a:solidFill>
                <a:ea typeface="+mj-ea"/>
                <a:cs typeface="+mj-cs"/>
              </a:rPr>
              <a:t>Feature Importance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21" y="919163"/>
            <a:ext cx="3902909" cy="30720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995" y="835621"/>
            <a:ext cx="4020276" cy="31555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95" y="3909620"/>
            <a:ext cx="4095035" cy="31184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936" y="3877801"/>
            <a:ext cx="4099331" cy="318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661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902208" y="385011"/>
            <a:ext cx="11753088" cy="534151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 b="1" dirty="0">
                <a:solidFill>
                  <a:schemeClr val="accent1"/>
                </a:solidFill>
                <a:ea typeface="+mj-ea"/>
                <a:cs typeface="+mj-cs"/>
              </a:rPr>
              <a:t>Feature Importance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" y="966572"/>
            <a:ext cx="4069842" cy="32124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272" y="966574"/>
            <a:ext cx="4127000" cy="32124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242" y="4179003"/>
            <a:ext cx="3942278" cy="311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089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682</Words>
  <Application>Microsoft Office PowerPoint</Application>
  <PresentationFormat>Custom</PresentationFormat>
  <Paragraphs>198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DejaVu Sans</vt:lpstr>
      <vt:lpstr>StarSymbol</vt:lpstr>
      <vt:lpstr>Times New Roman</vt:lpstr>
      <vt:lpstr>Wingdings 3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Q &amp; A  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Gulati, Abhijeet (Abhi)</dc:creator>
  <cp:lastModifiedBy>Gulati, Abhijeet</cp:lastModifiedBy>
  <cp:revision>458</cp:revision>
  <dcterms:modified xsi:type="dcterms:W3CDTF">2015-06-12T09:31:52Z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748978859</vt:i4>
  </property>
  <property fmtid="{D5CDD505-2E9C-101B-9397-08002B2CF9AE}" pid="3" name="_NewReviewCycle">
    <vt:lpwstr/>
  </property>
  <property fmtid="{D5CDD505-2E9C-101B-9397-08002B2CF9AE}" pid="4" name="_EmailSubject">
    <vt:lpwstr>Final Presentation</vt:lpwstr>
  </property>
  <property fmtid="{D5CDD505-2E9C-101B-9397-08002B2CF9AE}" pid="5" name="_AuthorEmail">
    <vt:lpwstr>agulati@qti.qualcomm.com</vt:lpwstr>
  </property>
  <property fmtid="{D5CDD505-2E9C-101B-9397-08002B2CF9AE}" pid="6" name="_AuthorEmailDisplayName">
    <vt:lpwstr>Gulati, Abhijeet (Abhi)</vt:lpwstr>
  </property>
</Properties>
</file>