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2" r:id="rId5"/>
    <p:sldId id="258" r:id="rId6"/>
    <p:sldId id="259" r:id="rId7"/>
    <p:sldId id="260" r:id="rId8"/>
    <p:sldId id="261" r:id="rId9"/>
    <p:sldId id="264" r:id="rId10"/>
    <p:sldId id="265" r:id="rId11"/>
    <p:sldId id="266" r:id="rId12"/>
    <p:sldId id="267" r:id="rId13"/>
    <p:sldId id="268" r:id="rId14"/>
    <p:sldId id="269" r:id="rId15"/>
    <p:sldId id="271" r:id="rId16"/>
    <p:sldId id="270"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70" d="100"/>
          <a:sy n="70" d="100"/>
        </p:scale>
        <p:origin x="403"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blevin\Documents\Work\Data%20Analysis\MAS\DSE220%20final\predicted%20vs%20actu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Predicted</a:t>
            </a:r>
            <a:r>
              <a:rPr lang="en-US" baseline="0"/>
              <a:t> vs actual for linear model</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master_merged_preprocessed_bymo!$G$1</c:f>
              <c:strCache>
                <c:ptCount val="1"/>
                <c:pt idx="0">
                  <c:v>Sum of DOLLARS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master_merged_preprocessed_bymo!$G$2:$G$214</c:f>
              <c:numCache>
                <c:formatCode>General</c:formatCode>
                <c:ptCount val="213"/>
                <c:pt idx="0">
                  <c:v>944.64</c:v>
                </c:pt>
                <c:pt idx="1">
                  <c:v>2017.04</c:v>
                </c:pt>
                <c:pt idx="2">
                  <c:v>3462.62</c:v>
                </c:pt>
                <c:pt idx="3">
                  <c:v>3594.52</c:v>
                </c:pt>
                <c:pt idx="4">
                  <c:v>2343.7600000000002</c:v>
                </c:pt>
                <c:pt idx="5">
                  <c:v>3700.44</c:v>
                </c:pt>
                <c:pt idx="6">
                  <c:v>3232.59</c:v>
                </c:pt>
                <c:pt idx="7">
                  <c:v>3044.32</c:v>
                </c:pt>
                <c:pt idx="8">
                  <c:v>2826.28</c:v>
                </c:pt>
                <c:pt idx="9">
                  <c:v>3121.62</c:v>
                </c:pt>
                <c:pt idx="10">
                  <c:v>3496.12</c:v>
                </c:pt>
                <c:pt idx="11">
                  <c:v>3978.25</c:v>
                </c:pt>
                <c:pt idx="12">
                  <c:v>4552.3100000000004</c:v>
                </c:pt>
                <c:pt idx="13">
                  <c:v>2978.71</c:v>
                </c:pt>
                <c:pt idx="14">
                  <c:v>3221.83</c:v>
                </c:pt>
                <c:pt idx="15">
                  <c:v>3805.39</c:v>
                </c:pt>
                <c:pt idx="16">
                  <c:v>2870.76</c:v>
                </c:pt>
                <c:pt idx="17">
                  <c:v>3353.81</c:v>
                </c:pt>
                <c:pt idx="18">
                  <c:v>3697.93</c:v>
                </c:pt>
                <c:pt idx="19">
                  <c:v>4775.3320409999997</c:v>
                </c:pt>
                <c:pt idx="20">
                  <c:v>4396.4399999999996</c:v>
                </c:pt>
                <c:pt idx="21">
                  <c:v>4776.04</c:v>
                </c:pt>
                <c:pt idx="22">
                  <c:v>5171.7299999999996</c:v>
                </c:pt>
                <c:pt idx="23">
                  <c:v>4038.41</c:v>
                </c:pt>
                <c:pt idx="24">
                  <c:v>6150.81</c:v>
                </c:pt>
                <c:pt idx="25">
                  <c:v>5289.63</c:v>
                </c:pt>
                <c:pt idx="26">
                  <c:v>5524.94</c:v>
                </c:pt>
                <c:pt idx="27">
                  <c:v>8134.88</c:v>
                </c:pt>
                <c:pt idx="28">
                  <c:v>3989.35</c:v>
                </c:pt>
                <c:pt idx="29">
                  <c:v>5844.87</c:v>
                </c:pt>
                <c:pt idx="30">
                  <c:v>4827.92</c:v>
                </c:pt>
                <c:pt idx="31">
                  <c:v>5575.14</c:v>
                </c:pt>
                <c:pt idx="32">
                  <c:v>6296.6510820000003</c:v>
                </c:pt>
                <c:pt idx="33">
                  <c:v>5116.92</c:v>
                </c:pt>
                <c:pt idx="34">
                  <c:v>5285.49</c:v>
                </c:pt>
                <c:pt idx="35">
                  <c:v>6055.42</c:v>
                </c:pt>
                <c:pt idx="36">
                  <c:v>4478.49</c:v>
                </c:pt>
                <c:pt idx="37">
                  <c:v>4022.3591999999999</c:v>
                </c:pt>
                <c:pt idx="38">
                  <c:v>3721.0838990000002</c:v>
                </c:pt>
                <c:pt idx="39">
                  <c:v>4079.3</c:v>
                </c:pt>
                <c:pt idx="40">
                  <c:v>3742.0698000000002</c:v>
                </c:pt>
                <c:pt idx="41">
                  <c:v>4255.0200000000004</c:v>
                </c:pt>
                <c:pt idx="42">
                  <c:v>3898.64</c:v>
                </c:pt>
                <c:pt idx="43">
                  <c:v>3701.65</c:v>
                </c:pt>
                <c:pt idx="44">
                  <c:v>2830.45</c:v>
                </c:pt>
                <c:pt idx="45">
                  <c:v>4149.17</c:v>
                </c:pt>
                <c:pt idx="46">
                  <c:v>3977.56</c:v>
                </c:pt>
                <c:pt idx="47">
                  <c:v>4998.5</c:v>
                </c:pt>
                <c:pt idx="48">
                  <c:v>5866.28</c:v>
                </c:pt>
                <c:pt idx="49">
                  <c:v>3712.17</c:v>
                </c:pt>
                <c:pt idx="50">
                  <c:v>4311.5200000000004</c:v>
                </c:pt>
                <c:pt idx="51">
                  <c:v>6007.1508000000003</c:v>
                </c:pt>
                <c:pt idx="52">
                  <c:v>6819.02</c:v>
                </c:pt>
                <c:pt idx="53">
                  <c:v>3516.34</c:v>
                </c:pt>
                <c:pt idx="54">
                  <c:v>1319.39</c:v>
                </c:pt>
                <c:pt idx="55">
                  <c:v>3222.18</c:v>
                </c:pt>
                <c:pt idx="56">
                  <c:v>3521.1</c:v>
                </c:pt>
                <c:pt idx="57">
                  <c:v>3424.73</c:v>
                </c:pt>
                <c:pt idx="58">
                  <c:v>4398.43</c:v>
                </c:pt>
                <c:pt idx="59">
                  <c:v>2108.9</c:v>
                </c:pt>
                <c:pt idx="60">
                  <c:v>3811.72</c:v>
                </c:pt>
                <c:pt idx="61">
                  <c:v>1319.18</c:v>
                </c:pt>
                <c:pt idx="62">
                  <c:v>1312.74</c:v>
                </c:pt>
                <c:pt idx="63">
                  <c:v>1344.94</c:v>
                </c:pt>
                <c:pt idx="64">
                  <c:v>1302.58</c:v>
                </c:pt>
                <c:pt idx="65">
                  <c:v>1865.42</c:v>
                </c:pt>
                <c:pt idx="66">
                  <c:v>2512.6</c:v>
                </c:pt>
                <c:pt idx="67">
                  <c:v>3065.66</c:v>
                </c:pt>
                <c:pt idx="68">
                  <c:v>3339.83</c:v>
                </c:pt>
                <c:pt idx="69">
                  <c:v>4035.0583999999999</c:v>
                </c:pt>
                <c:pt idx="70">
                  <c:v>4042.62</c:v>
                </c:pt>
                <c:pt idx="71">
                  <c:v>4505.88</c:v>
                </c:pt>
                <c:pt idx="72">
                  <c:v>5059.9325879999997</c:v>
                </c:pt>
                <c:pt idx="73">
                  <c:v>1821.17</c:v>
                </c:pt>
                <c:pt idx="74">
                  <c:v>3062.96</c:v>
                </c:pt>
                <c:pt idx="75">
                  <c:v>1360.52</c:v>
                </c:pt>
                <c:pt idx="76">
                  <c:v>1582.34</c:v>
                </c:pt>
                <c:pt idx="77">
                  <c:v>2265.12</c:v>
                </c:pt>
                <c:pt idx="78">
                  <c:v>1705.9</c:v>
                </c:pt>
                <c:pt idx="79">
                  <c:v>2230.0300000000002</c:v>
                </c:pt>
                <c:pt idx="80">
                  <c:v>2523.5100000000002</c:v>
                </c:pt>
                <c:pt idx="81">
                  <c:v>1572.73</c:v>
                </c:pt>
                <c:pt idx="82">
                  <c:v>1678.47</c:v>
                </c:pt>
                <c:pt idx="83">
                  <c:v>1971.14</c:v>
                </c:pt>
                <c:pt idx="84">
                  <c:v>1662.97</c:v>
                </c:pt>
                <c:pt idx="85">
                  <c:v>2683.24</c:v>
                </c:pt>
                <c:pt idx="86">
                  <c:v>2830.8</c:v>
                </c:pt>
                <c:pt idx="87">
                  <c:v>2625.73</c:v>
                </c:pt>
                <c:pt idx="88">
                  <c:v>2870.38</c:v>
                </c:pt>
                <c:pt idx="89">
                  <c:v>5961.4879879999999</c:v>
                </c:pt>
                <c:pt idx="90">
                  <c:v>4637.17</c:v>
                </c:pt>
                <c:pt idx="91">
                  <c:v>4525.09</c:v>
                </c:pt>
                <c:pt idx="92">
                  <c:v>4009.23</c:v>
                </c:pt>
                <c:pt idx="93">
                  <c:v>3214.5</c:v>
                </c:pt>
                <c:pt idx="94">
                  <c:v>2690.5233910000002</c:v>
                </c:pt>
                <c:pt idx="95">
                  <c:v>2084.5700000000002</c:v>
                </c:pt>
                <c:pt idx="96">
                  <c:v>2325.52</c:v>
                </c:pt>
                <c:pt idx="97">
                  <c:v>1962.59</c:v>
                </c:pt>
                <c:pt idx="98">
                  <c:v>2109.1412</c:v>
                </c:pt>
                <c:pt idx="99">
                  <c:v>2242.98</c:v>
                </c:pt>
                <c:pt idx="100">
                  <c:v>2365.1799959999998</c:v>
                </c:pt>
                <c:pt idx="101">
                  <c:v>4996.5</c:v>
                </c:pt>
                <c:pt idx="102">
                  <c:v>3581.8</c:v>
                </c:pt>
                <c:pt idx="103">
                  <c:v>3974.95</c:v>
                </c:pt>
                <c:pt idx="104">
                  <c:v>5826.93</c:v>
                </c:pt>
                <c:pt idx="105">
                  <c:v>6481.51</c:v>
                </c:pt>
                <c:pt idx="106">
                  <c:v>3426.12</c:v>
                </c:pt>
                <c:pt idx="107">
                  <c:v>876.76</c:v>
                </c:pt>
                <c:pt idx="108">
                  <c:v>3325.8571900000002</c:v>
                </c:pt>
                <c:pt idx="109">
                  <c:v>3259.9</c:v>
                </c:pt>
                <c:pt idx="110">
                  <c:v>3323.1699979999999</c:v>
                </c:pt>
                <c:pt idx="111">
                  <c:v>3239.73999</c:v>
                </c:pt>
                <c:pt idx="112">
                  <c:v>2818.24</c:v>
                </c:pt>
                <c:pt idx="113">
                  <c:v>3277.24</c:v>
                </c:pt>
                <c:pt idx="114">
                  <c:v>3381.83</c:v>
                </c:pt>
                <c:pt idx="115">
                  <c:v>2958.5</c:v>
                </c:pt>
                <c:pt idx="116">
                  <c:v>3434.97</c:v>
                </c:pt>
                <c:pt idx="117">
                  <c:v>3916.94</c:v>
                </c:pt>
                <c:pt idx="118">
                  <c:v>3848.16</c:v>
                </c:pt>
                <c:pt idx="119">
                  <c:v>3422.18</c:v>
                </c:pt>
                <c:pt idx="120">
                  <c:v>5493.1468999999997</c:v>
                </c:pt>
                <c:pt idx="121">
                  <c:v>3365.8151979999998</c:v>
                </c:pt>
                <c:pt idx="122">
                  <c:v>4371.3500000000004</c:v>
                </c:pt>
                <c:pt idx="123">
                  <c:v>4063.45</c:v>
                </c:pt>
                <c:pt idx="124">
                  <c:v>5089.7700000000004</c:v>
                </c:pt>
                <c:pt idx="125">
                  <c:v>3697.23</c:v>
                </c:pt>
                <c:pt idx="126">
                  <c:v>4030.15</c:v>
                </c:pt>
                <c:pt idx="127">
                  <c:v>4768.8100000000004</c:v>
                </c:pt>
                <c:pt idx="128">
                  <c:v>6757.75</c:v>
                </c:pt>
                <c:pt idx="129">
                  <c:v>4338.21</c:v>
                </c:pt>
                <c:pt idx="130">
                  <c:v>5161.1120730000002</c:v>
                </c:pt>
                <c:pt idx="131">
                  <c:v>4698.3797990000003</c:v>
                </c:pt>
                <c:pt idx="132">
                  <c:v>5714.27</c:v>
                </c:pt>
                <c:pt idx="133">
                  <c:v>8465.4150000000009</c:v>
                </c:pt>
                <c:pt idx="134">
                  <c:v>4599.505991</c:v>
                </c:pt>
                <c:pt idx="135">
                  <c:v>4701.09</c:v>
                </c:pt>
                <c:pt idx="136">
                  <c:v>4040.37</c:v>
                </c:pt>
                <c:pt idx="137">
                  <c:v>4759.9399999999996</c:v>
                </c:pt>
                <c:pt idx="138">
                  <c:v>4714.68</c:v>
                </c:pt>
                <c:pt idx="139">
                  <c:v>4684.6899999999996</c:v>
                </c:pt>
                <c:pt idx="140">
                  <c:v>4274.84</c:v>
                </c:pt>
                <c:pt idx="141">
                  <c:v>5484.72</c:v>
                </c:pt>
                <c:pt idx="142">
                  <c:v>5515.073789</c:v>
                </c:pt>
                <c:pt idx="143">
                  <c:v>4087.91</c:v>
                </c:pt>
                <c:pt idx="144">
                  <c:v>3728.47</c:v>
                </c:pt>
                <c:pt idx="145">
                  <c:v>3353.75</c:v>
                </c:pt>
                <c:pt idx="146">
                  <c:v>3852.68</c:v>
                </c:pt>
                <c:pt idx="147">
                  <c:v>3538.3203910000002</c:v>
                </c:pt>
                <c:pt idx="148">
                  <c:v>3849.14</c:v>
                </c:pt>
                <c:pt idx="149">
                  <c:v>3810.5</c:v>
                </c:pt>
                <c:pt idx="150">
                  <c:v>3350.92</c:v>
                </c:pt>
                <c:pt idx="151">
                  <c:v>3235.88</c:v>
                </c:pt>
                <c:pt idx="152">
                  <c:v>3781.53</c:v>
                </c:pt>
                <c:pt idx="153">
                  <c:v>5016.2255859999996</c:v>
                </c:pt>
                <c:pt idx="154">
                  <c:v>5078.6099999999997</c:v>
                </c:pt>
                <c:pt idx="155">
                  <c:v>2867.64</c:v>
                </c:pt>
                <c:pt idx="156">
                  <c:v>3299.88</c:v>
                </c:pt>
                <c:pt idx="157">
                  <c:v>4030.12</c:v>
                </c:pt>
                <c:pt idx="158">
                  <c:v>6746.4</c:v>
                </c:pt>
                <c:pt idx="159">
                  <c:v>3861.23</c:v>
                </c:pt>
                <c:pt idx="160">
                  <c:v>318.43</c:v>
                </c:pt>
                <c:pt idx="161">
                  <c:v>2657.47</c:v>
                </c:pt>
                <c:pt idx="162">
                  <c:v>3752.54</c:v>
                </c:pt>
                <c:pt idx="163">
                  <c:v>3250.63</c:v>
                </c:pt>
                <c:pt idx="164">
                  <c:v>2877.85</c:v>
                </c:pt>
                <c:pt idx="165">
                  <c:v>4761.97</c:v>
                </c:pt>
                <c:pt idx="166">
                  <c:v>2862.05</c:v>
                </c:pt>
                <c:pt idx="167">
                  <c:v>3213.8448880000001</c:v>
                </c:pt>
                <c:pt idx="168">
                  <c:v>3113.2960859999998</c:v>
                </c:pt>
                <c:pt idx="169">
                  <c:v>3508.0516940000002</c:v>
                </c:pt>
                <c:pt idx="170">
                  <c:v>3256.87</c:v>
                </c:pt>
                <c:pt idx="171">
                  <c:v>3496.37</c:v>
                </c:pt>
                <c:pt idx="172">
                  <c:v>2523.19</c:v>
                </c:pt>
                <c:pt idx="173">
                  <c:v>3443.25</c:v>
                </c:pt>
                <c:pt idx="174">
                  <c:v>3191.12</c:v>
                </c:pt>
                <c:pt idx="175">
                  <c:v>3554.35</c:v>
                </c:pt>
                <c:pt idx="176">
                  <c:v>5097.21</c:v>
                </c:pt>
                <c:pt idx="177">
                  <c:v>3078.65</c:v>
                </c:pt>
                <c:pt idx="178">
                  <c:v>3926.85</c:v>
                </c:pt>
                <c:pt idx="179">
                  <c:v>4066.9</c:v>
                </c:pt>
                <c:pt idx="180">
                  <c:v>4067.67</c:v>
                </c:pt>
                <c:pt idx="181">
                  <c:v>6836.6</c:v>
                </c:pt>
                <c:pt idx="182">
                  <c:v>5123.34</c:v>
                </c:pt>
                <c:pt idx="183">
                  <c:v>5523.17</c:v>
                </c:pt>
                <c:pt idx="184">
                  <c:v>5346.11</c:v>
                </c:pt>
                <c:pt idx="185">
                  <c:v>4679.5200000000004</c:v>
                </c:pt>
                <c:pt idx="186">
                  <c:v>7511.7695970000004</c:v>
                </c:pt>
                <c:pt idx="187">
                  <c:v>5560.6251949999996</c:v>
                </c:pt>
                <c:pt idx="188">
                  <c:v>4486.1499999999996</c:v>
                </c:pt>
                <c:pt idx="189">
                  <c:v>4121.34</c:v>
                </c:pt>
                <c:pt idx="190">
                  <c:v>3921.19</c:v>
                </c:pt>
                <c:pt idx="191">
                  <c:v>4140.5715890000001</c:v>
                </c:pt>
                <c:pt idx="192">
                  <c:v>4455.54</c:v>
                </c:pt>
                <c:pt idx="193">
                  <c:v>4621.74</c:v>
                </c:pt>
                <c:pt idx="194">
                  <c:v>4369.53</c:v>
                </c:pt>
                <c:pt idx="195">
                  <c:v>7099.19</c:v>
                </c:pt>
                <c:pt idx="196">
                  <c:v>4217.2</c:v>
                </c:pt>
                <c:pt idx="197">
                  <c:v>3229.5015969999999</c:v>
                </c:pt>
                <c:pt idx="198">
                  <c:v>3408.84</c:v>
                </c:pt>
                <c:pt idx="199">
                  <c:v>3550.62</c:v>
                </c:pt>
                <c:pt idx="200">
                  <c:v>4097.51</c:v>
                </c:pt>
                <c:pt idx="201">
                  <c:v>3624</c:v>
                </c:pt>
                <c:pt idx="202">
                  <c:v>3460.55</c:v>
                </c:pt>
                <c:pt idx="203">
                  <c:v>4002.69</c:v>
                </c:pt>
                <c:pt idx="204">
                  <c:v>2713.13</c:v>
                </c:pt>
                <c:pt idx="205">
                  <c:v>3329.54</c:v>
                </c:pt>
                <c:pt idx="206">
                  <c:v>4716.66</c:v>
                </c:pt>
                <c:pt idx="207">
                  <c:v>4870.82</c:v>
                </c:pt>
                <c:pt idx="208">
                  <c:v>2804.45</c:v>
                </c:pt>
                <c:pt idx="209">
                  <c:v>3202.05</c:v>
                </c:pt>
                <c:pt idx="210">
                  <c:v>3855.9</c:v>
                </c:pt>
                <c:pt idx="211">
                  <c:v>7070.83</c:v>
                </c:pt>
              </c:numCache>
            </c:numRef>
          </c:yVal>
          <c:smooth val="0"/>
        </c:ser>
        <c:ser>
          <c:idx val="1"/>
          <c:order val="1"/>
          <c:tx>
            <c:strRef>
              <c:f>master_merged_preprocessed_bymo!$R$1</c:f>
              <c:strCache>
                <c:ptCount val="1"/>
                <c:pt idx="0">
                  <c:v>Pred</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master_merged_preprocessed_bymo!$C$2:$C$214</c:f>
              <c:strCache>
                <c:ptCount val="213"/>
                <c:pt idx="0">
                  <c:v>53 2007</c:v>
                </c:pt>
                <c:pt idx="1">
                  <c:v>1 2008</c:v>
                </c:pt>
                <c:pt idx="2">
                  <c:v>2 2008</c:v>
                </c:pt>
                <c:pt idx="3">
                  <c:v>3 2008</c:v>
                </c:pt>
                <c:pt idx="4">
                  <c:v>4 2008</c:v>
                </c:pt>
                <c:pt idx="5">
                  <c:v>5 2008</c:v>
                </c:pt>
                <c:pt idx="6">
                  <c:v>6 2008</c:v>
                </c:pt>
                <c:pt idx="7">
                  <c:v>7 2008</c:v>
                </c:pt>
                <c:pt idx="8">
                  <c:v>8 2008</c:v>
                </c:pt>
                <c:pt idx="9">
                  <c:v>9 2008</c:v>
                </c:pt>
                <c:pt idx="10">
                  <c:v>10 2008</c:v>
                </c:pt>
                <c:pt idx="11">
                  <c:v>11 2008</c:v>
                </c:pt>
                <c:pt idx="12">
                  <c:v>12 2008</c:v>
                </c:pt>
                <c:pt idx="13">
                  <c:v>13 2008</c:v>
                </c:pt>
                <c:pt idx="14">
                  <c:v>14 2008</c:v>
                </c:pt>
                <c:pt idx="15">
                  <c:v>15 2008</c:v>
                </c:pt>
                <c:pt idx="16">
                  <c:v>16 2008</c:v>
                </c:pt>
                <c:pt idx="17">
                  <c:v>17 2008</c:v>
                </c:pt>
                <c:pt idx="18">
                  <c:v>18 2008</c:v>
                </c:pt>
                <c:pt idx="19">
                  <c:v>19 2008</c:v>
                </c:pt>
                <c:pt idx="20">
                  <c:v>20 2008</c:v>
                </c:pt>
                <c:pt idx="21">
                  <c:v>21 2008</c:v>
                </c:pt>
                <c:pt idx="22">
                  <c:v>22 2008</c:v>
                </c:pt>
                <c:pt idx="23">
                  <c:v>23 2008</c:v>
                </c:pt>
                <c:pt idx="24">
                  <c:v>24 2008</c:v>
                </c:pt>
                <c:pt idx="25">
                  <c:v>25 2008</c:v>
                </c:pt>
                <c:pt idx="26">
                  <c:v>26 2008</c:v>
                </c:pt>
                <c:pt idx="27">
                  <c:v>27 2008</c:v>
                </c:pt>
                <c:pt idx="28">
                  <c:v>28 2008</c:v>
                </c:pt>
                <c:pt idx="29">
                  <c:v>29 2008</c:v>
                </c:pt>
                <c:pt idx="30">
                  <c:v>30 2008</c:v>
                </c:pt>
                <c:pt idx="31">
                  <c:v>31 2008</c:v>
                </c:pt>
                <c:pt idx="32">
                  <c:v>32 2008</c:v>
                </c:pt>
                <c:pt idx="33">
                  <c:v>33 2008</c:v>
                </c:pt>
                <c:pt idx="34">
                  <c:v>34 2008</c:v>
                </c:pt>
                <c:pt idx="35">
                  <c:v>35 2008</c:v>
                </c:pt>
                <c:pt idx="36">
                  <c:v>36 2008</c:v>
                </c:pt>
                <c:pt idx="37">
                  <c:v>37 2008</c:v>
                </c:pt>
                <c:pt idx="38">
                  <c:v>38 2008</c:v>
                </c:pt>
                <c:pt idx="39">
                  <c:v>39 2008</c:v>
                </c:pt>
                <c:pt idx="40">
                  <c:v>40 2008</c:v>
                </c:pt>
                <c:pt idx="41">
                  <c:v>41 2008</c:v>
                </c:pt>
                <c:pt idx="42">
                  <c:v>42 2008</c:v>
                </c:pt>
                <c:pt idx="43">
                  <c:v>43 2008</c:v>
                </c:pt>
                <c:pt idx="44">
                  <c:v>44 2008</c:v>
                </c:pt>
                <c:pt idx="45">
                  <c:v>45 2008</c:v>
                </c:pt>
                <c:pt idx="46">
                  <c:v>46 2008</c:v>
                </c:pt>
                <c:pt idx="47">
                  <c:v>47 2008</c:v>
                </c:pt>
                <c:pt idx="48">
                  <c:v>48 2008</c:v>
                </c:pt>
                <c:pt idx="49">
                  <c:v>49 2008</c:v>
                </c:pt>
                <c:pt idx="50">
                  <c:v>50 2008</c:v>
                </c:pt>
                <c:pt idx="51">
                  <c:v>51 2008</c:v>
                </c:pt>
                <c:pt idx="52">
                  <c:v>52 2008</c:v>
                </c:pt>
                <c:pt idx="53">
                  <c:v>53 2008</c:v>
                </c:pt>
                <c:pt idx="54">
                  <c:v>1 2009</c:v>
                </c:pt>
                <c:pt idx="55">
                  <c:v>2 2009</c:v>
                </c:pt>
                <c:pt idx="56">
                  <c:v>3 2009</c:v>
                </c:pt>
                <c:pt idx="57">
                  <c:v>4 2009</c:v>
                </c:pt>
                <c:pt idx="58">
                  <c:v>5 2009</c:v>
                </c:pt>
                <c:pt idx="59">
                  <c:v>6 2009</c:v>
                </c:pt>
                <c:pt idx="60">
                  <c:v>7 2009</c:v>
                </c:pt>
                <c:pt idx="61">
                  <c:v>8 2009</c:v>
                </c:pt>
                <c:pt idx="62">
                  <c:v>9 2009</c:v>
                </c:pt>
                <c:pt idx="63">
                  <c:v>10 2009</c:v>
                </c:pt>
                <c:pt idx="64">
                  <c:v>11 2009</c:v>
                </c:pt>
                <c:pt idx="65">
                  <c:v>12 2009</c:v>
                </c:pt>
                <c:pt idx="66">
                  <c:v>13 2009</c:v>
                </c:pt>
                <c:pt idx="67">
                  <c:v>14 2009</c:v>
                </c:pt>
                <c:pt idx="68">
                  <c:v>15 2009</c:v>
                </c:pt>
                <c:pt idx="69">
                  <c:v>16 2009</c:v>
                </c:pt>
                <c:pt idx="70">
                  <c:v>17 2009</c:v>
                </c:pt>
                <c:pt idx="71">
                  <c:v>18 2009</c:v>
                </c:pt>
                <c:pt idx="72">
                  <c:v>19 2009</c:v>
                </c:pt>
                <c:pt idx="73">
                  <c:v>20 2009</c:v>
                </c:pt>
                <c:pt idx="74">
                  <c:v>21 2009</c:v>
                </c:pt>
                <c:pt idx="75">
                  <c:v>22 2009</c:v>
                </c:pt>
                <c:pt idx="76">
                  <c:v>23 2009</c:v>
                </c:pt>
                <c:pt idx="77">
                  <c:v>24 2009</c:v>
                </c:pt>
                <c:pt idx="78">
                  <c:v>25 2009</c:v>
                </c:pt>
                <c:pt idx="79">
                  <c:v>26 2009</c:v>
                </c:pt>
                <c:pt idx="80">
                  <c:v>27 2009</c:v>
                </c:pt>
                <c:pt idx="81">
                  <c:v>28 2009</c:v>
                </c:pt>
                <c:pt idx="82">
                  <c:v>29 2009</c:v>
                </c:pt>
                <c:pt idx="83">
                  <c:v>30 2009</c:v>
                </c:pt>
                <c:pt idx="84">
                  <c:v>31 2009</c:v>
                </c:pt>
                <c:pt idx="85">
                  <c:v>32 2009</c:v>
                </c:pt>
                <c:pt idx="86">
                  <c:v>33 2009</c:v>
                </c:pt>
                <c:pt idx="87">
                  <c:v>34 2009</c:v>
                </c:pt>
                <c:pt idx="88">
                  <c:v>35 2009</c:v>
                </c:pt>
                <c:pt idx="89">
                  <c:v>36 2009</c:v>
                </c:pt>
                <c:pt idx="90">
                  <c:v>37 2009</c:v>
                </c:pt>
                <c:pt idx="91">
                  <c:v>38 2009</c:v>
                </c:pt>
                <c:pt idx="92">
                  <c:v>39 2009</c:v>
                </c:pt>
                <c:pt idx="93">
                  <c:v>40 2009</c:v>
                </c:pt>
                <c:pt idx="94">
                  <c:v>41 2009</c:v>
                </c:pt>
                <c:pt idx="95">
                  <c:v>42 2009</c:v>
                </c:pt>
                <c:pt idx="96">
                  <c:v>43 2009</c:v>
                </c:pt>
                <c:pt idx="97">
                  <c:v>44 2009</c:v>
                </c:pt>
                <c:pt idx="98">
                  <c:v>45 2009</c:v>
                </c:pt>
                <c:pt idx="99">
                  <c:v>46 2009</c:v>
                </c:pt>
                <c:pt idx="100">
                  <c:v>47 2009</c:v>
                </c:pt>
                <c:pt idx="101">
                  <c:v>48 2009</c:v>
                </c:pt>
                <c:pt idx="102">
                  <c:v>49 2009</c:v>
                </c:pt>
                <c:pt idx="103">
                  <c:v>50 2009</c:v>
                </c:pt>
                <c:pt idx="104">
                  <c:v>51 2009</c:v>
                </c:pt>
                <c:pt idx="105">
                  <c:v>52 2009</c:v>
                </c:pt>
                <c:pt idx="106">
                  <c:v>53 2009</c:v>
                </c:pt>
                <c:pt idx="107">
                  <c:v>1 2010</c:v>
                </c:pt>
                <c:pt idx="108">
                  <c:v>2 2010</c:v>
                </c:pt>
                <c:pt idx="109">
                  <c:v>3 2010</c:v>
                </c:pt>
                <c:pt idx="110">
                  <c:v>4 2010</c:v>
                </c:pt>
                <c:pt idx="111">
                  <c:v>5 2010</c:v>
                </c:pt>
                <c:pt idx="112">
                  <c:v>6 2010</c:v>
                </c:pt>
                <c:pt idx="113">
                  <c:v>7 2010</c:v>
                </c:pt>
                <c:pt idx="114">
                  <c:v>8 2010</c:v>
                </c:pt>
                <c:pt idx="115">
                  <c:v>9 2010</c:v>
                </c:pt>
                <c:pt idx="116">
                  <c:v>10 2010</c:v>
                </c:pt>
                <c:pt idx="117">
                  <c:v>11 2010</c:v>
                </c:pt>
                <c:pt idx="118">
                  <c:v>12 2010</c:v>
                </c:pt>
                <c:pt idx="119">
                  <c:v>13 2010</c:v>
                </c:pt>
                <c:pt idx="120">
                  <c:v>14 2010</c:v>
                </c:pt>
                <c:pt idx="121">
                  <c:v>15 2010</c:v>
                </c:pt>
                <c:pt idx="122">
                  <c:v>16 2010</c:v>
                </c:pt>
                <c:pt idx="123">
                  <c:v>17 2010</c:v>
                </c:pt>
                <c:pt idx="124">
                  <c:v>18 2010</c:v>
                </c:pt>
                <c:pt idx="125">
                  <c:v>19 2010</c:v>
                </c:pt>
                <c:pt idx="126">
                  <c:v>20 2010</c:v>
                </c:pt>
                <c:pt idx="127">
                  <c:v>21 2010</c:v>
                </c:pt>
                <c:pt idx="128">
                  <c:v>22 2010</c:v>
                </c:pt>
                <c:pt idx="129">
                  <c:v>23 2010</c:v>
                </c:pt>
                <c:pt idx="130">
                  <c:v>24 2010</c:v>
                </c:pt>
                <c:pt idx="131">
                  <c:v>25 2010</c:v>
                </c:pt>
                <c:pt idx="132">
                  <c:v>26 2010</c:v>
                </c:pt>
                <c:pt idx="133">
                  <c:v>27 2010</c:v>
                </c:pt>
                <c:pt idx="134">
                  <c:v>28 2010</c:v>
                </c:pt>
                <c:pt idx="135">
                  <c:v>29 2010</c:v>
                </c:pt>
                <c:pt idx="136">
                  <c:v>30 2010</c:v>
                </c:pt>
                <c:pt idx="137">
                  <c:v>31 2010</c:v>
                </c:pt>
                <c:pt idx="138">
                  <c:v>32 2010</c:v>
                </c:pt>
                <c:pt idx="139">
                  <c:v>33 2010</c:v>
                </c:pt>
                <c:pt idx="140">
                  <c:v>34 2010</c:v>
                </c:pt>
                <c:pt idx="141">
                  <c:v>35 2010</c:v>
                </c:pt>
                <c:pt idx="142">
                  <c:v>36 2010</c:v>
                </c:pt>
                <c:pt idx="143">
                  <c:v>37 2010</c:v>
                </c:pt>
                <c:pt idx="144">
                  <c:v>38 2010</c:v>
                </c:pt>
                <c:pt idx="145">
                  <c:v>39 2010</c:v>
                </c:pt>
                <c:pt idx="146">
                  <c:v>40 2010</c:v>
                </c:pt>
                <c:pt idx="147">
                  <c:v>41 2010</c:v>
                </c:pt>
                <c:pt idx="148">
                  <c:v>42 2010</c:v>
                </c:pt>
                <c:pt idx="149">
                  <c:v>43 2010</c:v>
                </c:pt>
                <c:pt idx="150">
                  <c:v>44 2010</c:v>
                </c:pt>
                <c:pt idx="151">
                  <c:v>45 2010</c:v>
                </c:pt>
                <c:pt idx="152">
                  <c:v>46 2010</c:v>
                </c:pt>
                <c:pt idx="153">
                  <c:v>47 2010</c:v>
                </c:pt>
                <c:pt idx="154">
                  <c:v>48 2010</c:v>
                </c:pt>
                <c:pt idx="155">
                  <c:v>49 2010</c:v>
                </c:pt>
                <c:pt idx="156">
                  <c:v>50 2010</c:v>
                </c:pt>
                <c:pt idx="157">
                  <c:v>51 2010</c:v>
                </c:pt>
                <c:pt idx="158">
                  <c:v>52 2010</c:v>
                </c:pt>
                <c:pt idx="159">
                  <c:v>53 2010</c:v>
                </c:pt>
                <c:pt idx="160">
                  <c:v>1 2011</c:v>
                </c:pt>
                <c:pt idx="161">
                  <c:v>2 2011</c:v>
                </c:pt>
                <c:pt idx="162">
                  <c:v>3 2011</c:v>
                </c:pt>
                <c:pt idx="163">
                  <c:v>4 2011</c:v>
                </c:pt>
                <c:pt idx="164">
                  <c:v>5 2011</c:v>
                </c:pt>
                <c:pt idx="165">
                  <c:v>6 2011</c:v>
                </c:pt>
                <c:pt idx="166">
                  <c:v>7 2011</c:v>
                </c:pt>
                <c:pt idx="167">
                  <c:v>8 2011</c:v>
                </c:pt>
                <c:pt idx="168">
                  <c:v>9 2011</c:v>
                </c:pt>
                <c:pt idx="169">
                  <c:v>10 2011</c:v>
                </c:pt>
                <c:pt idx="170">
                  <c:v>11 2011</c:v>
                </c:pt>
                <c:pt idx="171">
                  <c:v>12 2011</c:v>
                </c:pt>
                <c:pt idx="172">
                  <c:v>13 2011</c:v>
                </c:pt>
                <c:pt idx="173">
                  <c:v>14 2011</c:v>
                </c:pt>
                <c:pt idx="174">
                  <c:v>15 2011</c:v>
                </c:pt>
                <c:pt idx="175">
                  <c:v>16 2011</c:v>
                </c:pt>
                <c:pt idx="176">
                  <c:v>17 2011</c:v>
                </c:pt>
                <c:pt idx="177">
                  <c:v>18 2011</c:v>
                </c:pt>
                <c:pt idx="178">
                  <c:v>19 2011</c:v>
                </c:pt>
                <c:pt idx="179">
                  <c:v>20 2011</c:v>
                </c:pt>
                <c:pt idx="180">
                  <c:v>21 2011</c:v>
                </c:pt>
                <c:pt idx="181">
                  <c:v>22 2011</c:v>
                </c:pt>
                <c:pt idx="182">
                  <c:v>23 2011</c:v>
                </c:pt>
                <c:pt idx="183">
                  <c:v>24 2011</c:v>
                </c:pt>
                <c:pt idx="184">
                  <c:v>25 2011</c:v>
                </c:pt>
                <c:pt idx="185">
                  <c:v>26 2011</c:v>
                </c:pt>
                <c:pt idx="186">
                  <c:v>27 2011</c:v>
                </c:pt>
                <c:pt idx="187">
                  <c:v>28 2011</c:v>
                </c:pt>
                <c:pt idx="188">
                  <c:v>29 2011</c:v>
                </c:pt>
                <c:pt idx="189">
                  <c:v>30 2011</c:v>
                </c:pt>
                <c:pt idx="190">
                  <c:v>31 2011</c:v>
                </c:pt>
                <c:pt idx="191">
                  <c:v>32 2011</c:v>
                </c:pt>
                <c:pt idx="192">
                  <c:v>33 2011</c:v>
                </c:pt>
                <c:pt idx="193">
                  <c:v>34 2011</c:v>
                </c:pt>
                <c:pt idx="194">
                  <c:v>35 2011</c:v>
                </c:pt>
                <c:pt idx="195">
                  <c:v>36 2011</c:v>
                </c:pt>
                <c:pt idx="196">
                  <c:v>37 2011</c:v>
                </c:pt>
                <c:pt idx="197">
                  <c:v>38 2011</c:v>
                </c:pt>
                <c:pt idx="198">
                  <c:v>39 2011</c:v>
                </c:pt>
                <c:pt idx="199">
                  <c:v>40 2011</c:v>
                </c:pt>
                <c:pt idx="200">
                  <c:v>41 2011</c:v>
                </c:pt>
                <c:pt idx="201">
                  <c:v>42 2011</c:v>
                </c:pt>
                <c:pt idx="202">
                  <c:v>43 2011</c:v>
                </c:pt>
                <c:pt idx="203">
                  <c:v>44 2011</c:v>
                </c:pt>
                <c:pt idx="204">
                  <c:v>45 2011</c:v>
                </c:pt>
                <c:pt idx="205">
                  <c:v>46 2011</c:v>
                </c:pt>
                <c:pt idx="206">
                  <c:v>47 2011</c:v>
                </c:pt>
                <c:pt idx="207">
                  <c:v>48 2011</c:v>
                </c:pt>
                <c:pt idx="208">
                  <c:v>49 2011</c:v>
                </c:pt>
                <c:pt idx="209">
                  <c:v>50 2011</c:v>
                </c:pt>
                <c:pt idx="210">
                  <c:v>51 2011</c:v>
                </c:pt>
                <c:pt idx="211">
                  <c:v>52 2011</c:v>
                </c:pt>
                <c:pt idx="212">
                  <c:v> </c:v>
                </c:pt>
              </c:strCache>
            </c:strRef>
          </c:xVal>
          <c:yVal>
            <c:numRef>
              <c:f>master_merged_preprocessed_bymo!$R$2:$R$214</c:f>
              <c:numCache>
                <c:formatCode>General</c:formatCode>
                <c:ptCount val="213"/>
                <c:pt idx="0">
                  <c:v>873.8561000000002</c:v>
                </c:pt>
                <c:pt idx="1">
                  <c:v>1948.9452999999999</c:v>
                </c:pt>
                <c:pt idx="2">
                  <c:v>3274.0260000000003</c:v>
                </c:pt>
                <c:pt idx="3">
                  <c:v>3778.9621000000002</c:v>
                </c:pt>
                <c:pt idx="4">
                  <c:v>2472.6227000000003</c:v>
                </c:pt>
                <c:pt idx="5">
                  <c:v>3702.0024000000003</c:v>
                </c:pt>
                <c:pt idx="6">
                  <c:v>3309.3843000000002</c:v>
                </c:pt>
                <c:pt idx="7">
                  <c:v>3032.7079000000003</c:v>
                </c:pt>
                <c:pt idx="8">
                  <c:v>2983.3582000000001</c:v>
                </c:pt>
                <c:pt idx="9">
                  <c:v>3183.1537000000003</c:v>
                </c:pt>
                <c:pt idx="10">
                  <c:v>3544.0430000000001</c:v>
                </c:pt>
                <c:pt idx="11">
                  <c:v>3682.5114000000003</c:v>
                </c:pt>
                <c:pt idx="12">
                  <c:v>4500.2907999999998</c:v>
                </c:pt>
                <c:pt idx="13">
                  <c:v>3062.7876000000001</c:v>
                </c:pt>
                <c:pt idx="14">
                  <c:v>3317.9531999999999</c:v>
                </c:pt>
                <c:pt idx="15">
                  <c:v>3552.9494</c:v>
                </c:pt>
                <c:pt idx="16">
                  <c:v>2968.1419000000001</c:v>
                </c:pt>
                <c:pt idx="17">
                  <c:v>3355.8206</c:v>
                </c:pt>
                <c:pt idx="18">
                  <c:v>3784.9174000000003</c:v>
                </c:pt>
                <c:pt idx="19">
                  <c:v>4868.7717561441505</c:v>
                </c:pt>
                <c:pt idx="20">
                  <c:v>4278.9193999999998</c:v>
                </c:pt>
                <c:pt idx="21">
                  <c:v>4757.4566999999997</c:v>
                </c:pt>
                <c:pt idx="22">
                  <c:v>5307.4678000000004</c:v>
                </c:pt>
                <c:pt idx="23">
                  <c:v>4159.152900000001</c:v>
                </c:pt>
                <c:pt idx="24">
                  <c:v>5848.6478999999999</c:v>
                </c:pt>
                <c:pt idx="25">
                  <c:v>5350.2941000000001</c:v>
                </c:pt>
                <c:pt idx="26">
                  <c:v>5530.8469999999998</c:v>
                </c:pt>
                <c:pt idx="27">
                  <c:v>8483.7505999999994</c:v>
                </c:pt>
                <c:pt idx="28">
                  <c:v>4164.3013000000001</c:v>
                </c:pt>
                <c:pt idx="29">
                  <c:v>6137.2246000000005</c:v>
                </c:pt>
                <c:pt idx="30">
                  <c:v>5114.3197</c:v>
                </c:pt>
                <c:pt idx="31">
                  <c:v>5868.9868999999999</c:v>
                </c:pt>
                <c:pt idx="32">
                  <c:v>6194.5888228192207</c:v>
                </c:pt>
                <c:pt idx="33">
                  <c:v>5284.6865000000007</c:v>
                </c:pt>
                <c:pt idx="34">
                  <c:v>5453.9660999999996</c:v>
                </c:pt>
                <c:pt idx="35">
                  <c:v>6134.4816499999997</c:v>
                </c:pt>
                <c:pt idx="36">
                  <c:v>4702.4258</c:v>
                </c:pt>
                <c:pt idx="37">
                  <c:v>4362.4474629999995</c:v>
                </c:pt>
                <c:pt idx="38">
                  <c:v>3793.037863</c:v>
                </c:pt>
                <c:pt idx="39">
                  <c:v>4382.1733999999997</c:v>
                </c:pt>
                <c:pt idx="40">
                  <c:v>3989.8224890000001</c:v>
                </c:pt>
                <c:pt idx="41">
                  <c:v>4079.4494000000004</c:v>
                </c:pt>
                <c:pt idx="42">
                  <c:v>3850.1481000000003</c:v>
                </c:pt>
                <c:pt idx="43">
                  <c:v>3811.2511</c:v>
                </c:pt>
                <c:pt idx="44">
                  <c:v>2968.1813000000002</c:v>
                </c:pt>
                <c:pt idx="45">
                  <c:v>4157.3540999999996</c:v>
                </c:pt>
                <c:pt idx="46">
                  <c:v>4103.8735999999999</c:v>
                </c:pt>
                <c:pt idx="47">
                  <c:v>4890.5163000000002</c:v>
                </c:pt>
                <c:pt idx="48">
                  <c:v>6181.8741000000009</c:v>
                </c:pt>
                <c:pt idx="49">
                  <c:v>4113.5371999999998</c:v>
                </c:pt>
                <c:pt idx="50">
                  <c:v>4491.0041000000001</c:v>
                </c:pt>
                <c:pt idx="51">
                  <c:v>6159.7417379999997</c:v>
                </c:pt>
                <c:pt idx="52">
                  <c:v>7005.3757999999998</c:v>
                </c:pt>
                <c:pt idx="53">
                  <c:v>3449.6577000000002</c:v>
                </c:pt>
                <c:pt idx="54">
                  <c:v>1282.0810999999999</c:v>
                </c:pt>
                <c:pt idx="55">
                  <c:v>3212.0736000000002</c:v>
                </c:pt>
                <c:pt idx="56">
                  <c:v>3655.8128000000006</c:v>
                </c:pt>
                <c:pt idx="57">
                  <c:v>3754.2182000000003</c:v>
                </c:pt>
                <c:pt idx="58">
                  <c:v>4328.4113000000007</c:v>
                </c:pt>
                <c:pt idx="59">
                  <c:v>2160.3139000000001</c:v>
                </c:pt>
                <c:pt idx="60">
                  <c:v>4002.9710999999998</c:v>
                </c:pt>
                <c:pt idx="61">
                  <c:v>1202.6911000000002</c:v>
                </c:pt>
                <c:pt idx="62">
                  <c:v>1291.9401000000003</c:v>
                </c:pt>
                <c:pt idx="63">
                  <c:v>1471.8676</c:v>
                </c:pt>
                <c:pt idx="64">
                  <c:v>1393.7025000000001</c:v>
                </c:pt>
                <c:pt idx="65">
                  <c:v>1942.5795000000003</c:v>
                </c:pt>
                <c:pt idx="66">
                  <c:v>2484.4956000000002</c:v>
                </c:pt>
                <c:pt idx="67">
                  <c:v>2691.8697999999999</c:v>
                </c:pt>
                <c:pt idx="68">
                  <c:v>3262.1095000000005</c:v>
                </c:pt>
                <c:pt idx="69">
                  <c:v>4122.2164240000002</c:v>
                </c:pt>
                <c:pt idx="70">
                  <c:v>4170.4912999999997</c:v>
                </c:pt>
                <c:pt idx="71">
                  <c:v>4599.5230000000001</c:v>
                </c:pt>
                <c:pt idx="72">
                  <c:v>5376.0727810960998</c:v>
                </c:pt>
                <c:pt idx="73">
                  <c:v>1964.2462</c:v>
                </c:pt>
                <c:pt idx="74">
                  <c:v>3491.4918000000002</c:v>
                </c:pt>
                <c:pt idx="75">
                  <c:v>1408.6053999999999</c:v>
                </c:pt>
                <c:pt idx="76">
                  <c:v>1575.6561000000002</c:v>
                </c:pt>
                <c:pt idx="77">
                  <c:v>2135.0123354096104</c:v>
                </c:pt>
                <c:pt idx="78">
                  <c:v>1738.9061000000002</c:v>
                </c:pt>
                <c:pt idx="79">
                  <c:v>2249.6930000000002</c:v>
                </c:pt>
                <c:pt idx="80">
                  <c:v>2518.1653999999999</c:v>
                </c:pt>
                <c:pt idx="81">
                  <c:v>1921.6014999999998</c:v>
                </c:pt>
                <c:pt idx="82">
                  <c:v>1912.4330000000004</c:v>
                </c:pt>
                <c:pt idx="83">
                  <c:v>2000.7705000000001</c:v>
                </c:pt>
                <c:pt idx="84">
                  <c:v>1765.1352999999999</c:v>
                </c:pt>
                <c:pt idx="85">
                  <c:v>2670.9585999999999</c:v>
                </c:pt>
                <c:pt idx="86">
                  <c:v>2799.1181999999999</c:v>
                </c:pt>
                <c:pt idx="87">
                  <c:v>2660.4151000000002</c:v>
                </c:pt>
                <c:pt idx="88">
                  <c:v>2890.3553999999999</c:v>
                </c:pt>
                <c:pt idx="89">
                  <c:v>5876.2708690480495</c:v>
                </c:pt>
                <c:pt idx="90">
                  <c:v>4789.8759000000009</c:v>
                </c:pt>
                <c:pt idx="91">
                  <c:v>4623.0221000000001</c:v>
                </c:pt>
                <c:pt idx="92">
                  <c:v>4074.2889999999998</c:v>
                </c:pt>
                <c:pt idx="93">
                  <c:v>3717.9149000000002</c:v>
                </c:pt>
                <c:pt idx="94">
                  <c:v>2832.6318576864896</c:v>
                </c:pt>
                <c:pt idx="95">
                  <c:v>2181.6157000000003</c:v>
                </c:pt>
                <c:pt idx="96">
                  <c:v>2510.6066000000001</c:v>
                </c:pt>
                <c:pt idx="97">
                  <c:v>2008.4537</c:v>
                </c:pt>
                <c:pt idx="98">
                  <c:v>2096.3232559999997</c:v>
                </c:pt>
                <c:pt idx="99">
                  <c:v>2275.2318</c:v>
                </c:pt>
                <c:pt idx="100">
                  <c:v>2378.1754559999999</c:v>
                </c:pt>
                <c:pt idx="101">
                  <c:v>5209.0230000000001</c:v>
                </c:pt>
                <c:pt idx="102">
                  <c:v>3833.0617000000002</c:v>
                </c:pt>
                <c:pt idx="103">
                  <c:v>4111.6081999999997</c:v>
                </c:pt>
                <c:pt idx="104">
                  <c:v>5544.5174000000006</c:v>
                </c:pt>
                <c:pt idx="105">
                  <c:v>6465.9476000000004</c:v>
                </c:pt>
                <c:pt idx="106">
                  <c:v>3376.6273000000001</c:v>
                </c:pt>
                <c:pt idx="107">
                  <c:v>879.92960000000016</c:v>
                </c:pt>
                <c:pt idx="108">
                  <c:v>3544.0907576384402</c:v>
                </c:pt>
                <c:pt idx="109">
                  <c:v>3467.9296000000004</c:v>
                </c:pt>
                <c:pt idx="110">
                  <c:v>3493.7869960000003</c:v>
                </c:pt>
                <c:pt idx="111">
                  <c:v>3735.9487514096099</c:v>
                </c:pt>
                <c:pt idx="112">
                  <c:v>2759.6472999999996</c:v>
                </c:pt>
                <c:pt idx="113">
                  <c:v>3570.0888999999997</c:v>
                </c:pt>
                <c:pt idx="114">
                  <c:v>3514.7445000000002</c:v>
                </c:pt>
                <c:pt idx="115">
                  <c:v>3103.5803999999998</c:v>
                </c:pt>
                <c:pt idx="116">
                  <c:v>3762.6963000000005</c:v>
                </c:pt>
                <c:pt idx="117">
                  <c:v>4054.3680000000004</c:v>
                </c:pt>
                <c:pt idx="118">
                  <c:v>4002.3989000000001</c:v>
                </c:pt>
                <c:pt idx="119">
                  <c:v>3579.5709000000002</c:v>
                </c:pt>
                <c:pt idx="120">
                  <c:v>5665.4270629999992</c:v>
                </c:pt>
                <c:pt idx="121">
                  <c:v>3491.6920114096101</c:v>
                </c:pt>
                <c:pt idx="122">
                  <c:v>4404.4458999999997</c:v>
                </c:pt>
                <c:pt idx="123">
                  <c:v>4021.8049000000001</c:v>
                </c:pt>
                <c:pt idx="124">
                  <c:v>5247.3124999999991</c:v>
                </c:pt>
                <c:pt idx="125">
                  <c:v>3703.4620000000004</c:v>
                </c:pt>
                <c:pt idx="126">
                  <c:v>4196.3813000000009</c:v>
                </c:pt>
                <c:pt idx="127">
                  <c:v>4896.0947000000006</c:v>
                </c:pt>
                <c:pt idx="128">
                  <c:v>6778.6213000000007</c:v>
                </c:pt>
                <c:pt idx="129">
                  <c:v>4445.3569000000007</c:v>
                </c:pt>
                <c:pt idx="130">
                  <c:v>5198.5717830318899</c:v>
                </c:pt>
                <c:pt idx="131">
                  <c:v>5158.4556629999997</c:v>
                </c:pt>
                <c:pt idx="132">
                  <c:v>5433.8149000000003</c:v>
                </c:pt>
                <c:pt idx="133">
                  <c:v>7968.0416500000001</c:v>
                </c:pt>
                <c:pt idx="134">
                  <c:v>4832.7349440960998</c:v>
                </c:pt>
                <c:pt idx="135">
                  <c:v>4791.8899000000001</c:v>
                </c:pt>
                <c:pt idx="136">
                  <c:v>4218.7068999999992</c:v>
                </c:pt>
                <c:pt idx="137">
                  <c:v>4942.5052999999998</c:v>
                </c:pt>
                <c:pt idx="138">
                  <c:v>5063.573800000001</c:v>
                </c:pt>
                <c:pt idx="139">
                  <c:v>4872.0354000000007</c:v>
                </c:pt>
                <c:pt idx="140">
                  <c:v>4499.0264999999999</c:v>
                </c:pt>
                <c:pt idx="141">
                  <c:v>5528.2516000000005</c:v>
                </c:pt>
                <c:pt idx="142">
                  <c:v>5320.3882424576614</c:v>
                </c:pt>
                <c:pt idx="143">
                  <c:v>3970.0311000000002</c:v>
                </c:pt>
                <c:pt idx="144">
                  <c:v>3843.9958000000006</c:v>
                </c:pt>
                <c:pt idx="145">
                  <c:v>3350.1770999999999</c:v>
                </c:pt>
                <c:pt idx="146">
                  <c:v>4120.7904000000008</c:v>
                </c:pt>
                <c:pt idx="147">
                  <c:v>3638.2442690480507</c:v>
                </c:pt>
                <c:pt idx="148">
                  <c:v>3781.3272999999999</c:v>
                </c:pt>
                <c:pt idx="149">
                  <c:v>3655.5918000000001</c:v>
                </c:pt>
                <c:pt idx="150">
                  <c:v>3232.9197000000004</c:v>
                </c:pt>
                <c:pt idx="151">
                  <c:v>3180.8793000000001</c:v>
                </c:pt>
                <c:pt idx="152">
                  <c:v>3652.6527000000006</c:v>
                </c:pt>
                <c:pt idx="153">
                  <c:v>4764.9464038672695</c:v>
                </c:pt>
                <c:pt idx="154">
                  <c:v>5021.8438999999998</c:v>
                </c:pt>
                <c:pt idx="155">
                  <c:v>2964.7076999999999</c:v>
                </c:pt>
                <c:pt idx="156">
                  <c:v>3449.4624000000003</c:v>
                </c:pt>
                <c:pt idx="157">
                  <c:v>4152.5843000000004</c:v>
                </c:pt>
                <c:pt idx="158">
                  <c:v>6776.0608000000002</c:v>
                </c:pt>
                <c:pt idx="159">
                  <c:v>4061.9467000000004</c:v>
                </c:pt>
                <c:pt idx="160">
                  <c:v>186.25029999999998</c:v>
                </c:pt>
                <c:pt idx="161">
                  <c:v>2815.1219000000001</c:v>
                </c:pt>
                <c:pt idx="162">
                  <c:v>3975.9213</c:v>
                </c:pt>
                <c:pt idx="163">
                  <c:v>3488.2411999999999</c:v>
                </c:pt>
                <c:pt idx="164">
                  <c:v>3091.1336000000001</c:v>
                </c:pt>
                <c:pt idx="165">
                  <c:v>4777.9121999999998</c:v>
                </c:pt>
                <c:pt idx="166">
                  <c:v>2989.28865</c:v>
                </c:pt>
                <c:pt idx="167">
                  <c:v>3360.4107212288304</c:v>
                </c:pt>
                <c:pt idx="168">
                  <c:v>3118.5875826384399</c:v>
                </c:pt>
                <c:pt idx="169">
                  <c:v>3699.9681474096105</c:v>
                </c:pt>
                <c:pt idx="170">
                  <c:v>3435.3802000000005</c:v>
                </c:pt>
                <c:pt idx="171">
                  <c:v>3602.8216000000002</c:v>
                </c:pt>
                <c:pt idx="172">
                  <c:v>2584.0413000000003</c:v>
                </c:pt>
                <c:pt idx="173">
                  <c:v>3375.9112</c:v>
                </c:pt>
                <c:pt idx="174">
                  <c:v>3190.9277000000006</c:v>
                </c:pt>
                <c:pt idx="175">
                  <c:v>3449.9060999999997</c:v>
                </c:pt>
                <c:pt idx="176">
                  <c:v>5154.4478000000008</c:v>
                </c:pt>
                <c:pt idx="177">
                  <c:v>3155.9600000000005</c:v>
                </c:pt>
                <c:pt idx="178">
                  <c:v>3820.4847000000004</c:v>
                </c:pt>
                <c:pt idx="179">
                  <c:v>3938.6671999999999</c:v>
                </c:pt>
                <c:pt idx="180">
                  <c:v>3864.9601000000002</c:v>
                </c:pt>
                <c:pt idx="181">
                  <c:v>6001.7073000000009</c:v>
                </c:pt>
                <c:pt idx="182">
                  <c:v>5028.1641</c:v>
                </c:pt>
                <c:pt idx="183">
                  <c:v>5078.3464000000004</c:v>
                </c:pt>
                <c:pt idx="184">
                  <c:v>5130.6095000000005</c:v>
                </c:pt>
                <c:pt idx="185">
                  <c:v>4755.5609000000004</c:v>
                </c:pt>
                <c:pt idx="186">
                  <c:v>7111.3251114096101</c:v>
                </c:pt>
                <c:pt idx="187">
                  <c:v>5243.772234819221</c:v>
                </c:pt>
                <c:pt idx="188">
                  <c:v>4158.1232999999993</c:v>
                </c:pt>
                <c:pt idx="189">
                  <c:v>4023.3888999999999</c:v>
                </c:pt>
                <c:pt idx="190">
                  <c:v>3822.4987000000001</c:v>
                </c:pt>
                <c:pt idx="191">
                  <c:v>3946.5843690480506</c:v>
                </c:pt>
                <c:pt idx="192">
                  <c:v>4276.1893</c:v>
                </c:pt>
                <c:pt idx="193">
                  <c:v>4589.0131000000001</c:v>
                </c:pt>
                <c:pt idx="194">
                  <c:v>4181.3482999999997</c:v>
                </c:pt>
                <c:pt idx="195">
                  <c:v>6158.3904000000002</c:v>
                </c:pt>
                <c:pt idx="196">
                  <c:v>4117.6165999999994</c:v>
                </c:pt>
                <c:pt idx="197">
                  <c:v>3045.1833114096107</c:v>
                </c:pt>
                <c:pt idx="198">
                  <c:v>3245.0410000000002</c:v>
                </c:pt>
                <c:pt idx="199">
                  <c:v>3382.2845000000002</c:v>
                </c:pt>
                <c:pt idx="200">
                  <c:v>3793.2653</c:v>
                </c:pt>
                <c:pt idx="201">
                  <c:v>3468.6217000000001</c:v>
                </c:pt>
                <c:pt idx="202">
                  <c:v>3184.1181999999999</c:v>
                </c:pt>
                <c:pt idx="203">
                  <c:v>3795.1428999999998</c:v>
                </c:pt>
                <c:pt idx="204">
                  <c:v>2686.5912000000003</c:v>
                </c:pt>
                <c:pt idx="205">
                  <c:v>3027.4036000000001</c:v>
                </c:pt>
                <c:pt idx="206">
                  <c:v>4106.2131000000008</c:v>
                </c:pt>
                <c:pt idx="207">
                  <c:v>4562.3144999999995</c:v>
                </c:pt>
                <c:pt idx="208">
                  <c:v>2665.4452999999999</c:v>
                </c:pt>
                <c:pt idx="209">
                  <c:v>2877.1760000000004</c:v>
                </c:pt>
                <c:pt idx="210">
                  <c:v>3605.9681999999998</c:v>
                </c:pt>
                <c:pt idx="211">
                  <c:v>6577.875</c:v>
                </c:pt>
              </c:numCache>
            </c:numRef>
          </c:yVal>
          <c:smooth val="0"/>
        </c:ser>
        <c:dLbls>
          <c:showLegendKey val="0"/>
          <c:showVal val="0"/>
          <c:showCatName val="0"/>
          <c:showSerName val="0"/>
          <c:showPercent val="0"/>
          <c:showBubbleSize val="0"/>
        </c:dLbls>
        <c:axId val="219417344"/>
        <c:axId val="220296352"/>
      </c:scatterChart>
      <c:valAx>
        <c:axId val="21941734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296352"/>
        <c:crosses val="autoZero"/>
        <c:crossBetween val="midCat"/>
      </c:valAx>
      <c:valAx>
        <c:axId val="220296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41734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1449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6368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7710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9634F-B00B-4933-9CBB-D32B625A22A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9730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9634F-B00B-4933-9CBB-D32B625A22A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18476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09634F-B00B-4933-9CBB-D32B625A22A9}"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9898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09634F-B00B-4933-9CBB-D32B625A22A9}"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363603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9634F-B00B-4933-9CBB-D32B625A22A9}" type="datetimeFigureOut">
              <a:rPr lang="en-US" smtClean="0"/>
              <a:t>6/11/2015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76717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9634F-B00B-4933-9CBB-D32B625A22A9}" type="datetimeFigureOut">
              <a:rPr lang="en-US" smtClean="0"/>
              <a:t>6/11/2015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106318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42219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634F-B00B-4933-9CBB-D32B625A22A9}"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AB143-79F8-4400-817A-1BDFDD4A7295}" type="slidenum">
              <a:rPr lang="en-US" smtClean="0"/>
              <a:t>‹#›</a:t>
            </a:fld>
            <a:endParaRPr lang="en-US"/>
          </a:p>
        </p:txBody>
      </p:sp>
    </p:spTree>
    <p:extLst>
      <p:ext uri="{BB962C8B-B14F-4D97-AF65-F5344CB8AC3E}">
        <p14:creationId xmlns:p14="http://schemas.microsoft.com/office/powerpoint/2010/main" val="236515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9634F-B00B-4933-9CBB-D32B625A22A9}" type="datetimeFigureOut">
              <a:rPr lang="en-US" smtClean="0"/>
              <a:t>6/11/2015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AB143-79F8-4400-817A-1BDFDD4A7295}" type="slidenum">
              <a:rPr lang="en-US" smtClean="0"/>
              <a:t>‹#›</a:t>
            </a:fld>
            <a:endParaRPr lang="en-US"/>
          </a:p>
        </p:txBody>
      </p:sp>
    </p:spTree>
    <p:extLst>
      <p:ext uri="{BB962C8B-B14F-4D97-AF65-F5344CB8AC3E}">
        <p14:creationId xmlns:p14="http://schemas.microsoft.com/office/powerpoint/2010/main" val="170071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www.jmp.com/en_us/hom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JMP and Weka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952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number of folds (%)  attribute</a:t>
            </a:r>
          </a:p>
          <a:p>
            <a:r>
              <a:rPr lang="en-US" dirty="0"/>
              <a:t>          10(100 %)    1 Week number</a:t>
            </a:r>
          </a:p>
          <a:p>
            <a:r>
              <a:rPr lang="en-US" dirty="0"/>
              <a:t>          10(100 %)    2 Sum of UNITS</a:t>
            </a:r>
          </a:p>
          <a:p>
            <a:r>
              <a:rPr lang="en-US" dirty="0"/>
              <a:t>          10(100 %)    3 Sum of Field_sourceCol_F_value_A2</a:t>
            </a:r>
          </a:p>
          <a:p>
            <a:r>
              <a:rPr lang="en-US" dirty="0">
                <a:solidFill>
                  <a:srgbClr val="FF0000"/>
                </a:solidFill>
              </a:rPr>
              <a:t>          10(100 %)    4 Count of </a:t>
            </a:r>
            <a:r>
              <a:rPr lang="en-US" dirty="0" smtClean="0">
                <a:solidFill>
                  <a:srgbClr val="FF0000"/>
                </a:solidFill>
              </a:rPr>
              <a:t>VEND – correlated, plan to delete</a:t>
            </a:r>
            <a:endParaRPr lang="en-US" dirty="0">
              <a:solidFill>
                <a:srgbClr val="FF0000"/>
              </a:solidFill>
            </a:endParaRPr>
          </a:p>
          <a:p>
            <a:r>
              <a:rPr lang="en-US" dirty="0"/>
              <a:t>          10(100 %)    5 Count of ITEM</a:t>
            </a:r>
          </a:p>
          <a:p>
            <a:r>
              <a:rPr lang="en-US" dirty="0"/>
              <a:t>           0(  0 %)    6 Sum of Field_sourceCol_D_value_2</a:t>
            </a:r>
          </a:p>
          <a:p>
            <a:r>
              <a:rPr lang="en-US" dirty="0"/>
              <a:t>           3( 30 %)    7 Sum of Field_sourceCol_D_value_1</a:t>
            </a:r>
          </a:p>
          <a:p>
            <a:r>
              <a:rPr lang="en-US" dirty="0"/>
              <a:t>           3( 30 %)    8 Sum of Field_sourceCol_D_value_0</a:t>
            </a:r>
          </a:p>
          <a:p>
            <a:r>
              <a:rPr lang="en-US" dirty="0"/>
              <a:t>           0(  0 %)    9 Sum of </a:t>
            </a:r>
            <a:r>
              <a:rPr lang="en-US" dirty="0" err="1"/>
              <a:t>Field_sourceCol_F_value_A</a:t>
            </a:r>
            <a:r>
              <a:rPr lang="en-US" dirty="0"/>
              <a:t>+</a:t>
            </a:r>
          </a:p>
          <a:p>
            <a:r>
              <a:rPr lang="en-US" dirty="0"/>
              <a:t>           8( 80 %)   10 Sum of </a:t>
            </a:r>
            <a:r>
              <a:rPr lang="en-US" dirty="0" err="1"/>
              <a:t>Field_sourceCol_F_value_C</a:t>
            </a:r>
            <a:endParaRPr lang="en-US" dirty="0"/>
          </a:p>
          <a:p>
            <a:r>
              <a:rPr lang="en-US" dirty="0"/>
              <a:t>           9( 90 %)   11 Sum of </a:t>
            </a:r>
            <a:r>
              <a:rPr lang="en-US" dirty="0" err="1"/>
              <a:t>Field_sourceCol_F_value_B</a:t>
            </a:r>
            <a:endParaRPr lang="en-US" dirty="0"/>
          </a:p>
          <a:p>
            <a:r>
              <a:rPr lang="en-US" dirty="0"/>
              <a:t>           8( 80 %)   12 Sum of </a:t>
            </a:r>
            <a:r>
              <a:rPr lang="en-US" dirty="0" err="1"/>
              <a:t>Field_sourceCol_F_value_A</a:t>
            </a:r>
            <a:endParaRPr lang="en-US" dirty="0"/>
          </a:p>
          <a:p>
            <a:r>
              <a:rPr lang="en-US" dirty="0">
                <a:solidFill>
                  <a:srgbClr val="FF0000"/>
                </a:solidFill>
              </a:rPr>
              <a:t>           0(  0 %)   13 Sum of </a:t>
            </a:r>
            <a:r>
              <a:rPr lang="en-US" dirty="0" err="1" smtClean="0">
                <a:solidFill>
                  <a:srgbClr val="FF0000"/>
                </a:solidFill>
              </a:rPr>
              <a:t>Field_sourceCol_F_value_NONE</a:t>
            </a:r>
            <a:r>
              <a:rPr lang="en-US" dirty="0" smtClean="0">
                <a:solidFill>
                  <a:srgbClr val="FF0000"/>
                </a:solidFill>
              </a:rPr>
              <a:t> – correlated plan to delete</a:t>
            </a:r>
            <a:endParaRPr lang="en-US" dirty="0">
              <a:solidFill>
                <a:srgbClr val="FF0000"/>
              </a:solidFill>
            </a:endParaRPr>
          </a:p>
          <a:p>
            <a:r>
              <a:rPr lang="en-US" dirty="0"/>
              <a:t>           0(  0 %)   14 Sum of PR</a:t>
            </a:r>
          </a:p>
        </p:txBody>
      </p:sp>
      <p:sp>
        <p:nvSpPr>
          <p:cNvPr id="4" name="Text Placeholder 3"/>
          <p:cNvSpPr>
            <a:spLocks noGrp="1"/>
          </p:cNvSpPr>
          <p:nvPr>
            <p:ph type="body" sz="half" idx="2"/>
          </p:nvPr>
        </p:nvSpPr>
        <p:spPr/>
        <p:txBody>
          <a:bodyPr/>
          <a:lstStyle/>
          <a:p>
            <a:r>
              <a:rPr lang="en-US" dirty="0" smtClean="0"/>
              <a:t>Best First + </a:t>
            </a:r>
            <a:r>
              <a:rPr lang="en-US" dirty="0" err="1" smtClean="0"/>
              <a:t>CFSsubset</a:t>
            </a:r>
            <a:r>
              <a:rPr lang="en-US" dirty="0" smtClean="0"/>
              <a:t> </a:t>
            </a:r>
            <a:r>
              <a:rPr lang="en-US" dirty="0" err="1" smtClean="0"/>
              <a:t>Eval</a:t>
            </a:r>
            <a:endParaRPr lang="en-US" dirty="0"/>
          </a:p>
        </p:txBody>
      </p:sp>
    </p:spTree>
    <p:extLst>
      <p:ext uri="{BB962C8B-B14F-4D97-AF65-F5344CB8AC3E}">
        <p14:creationId xmlns:p14="http://schemas.microsoft.com/office/powerpoint/2010/main" val="1277782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number of folds (%)  attribute</a:t>
            </a:r>
          </a:p>
          <a:p>
            <a:r>
              <a:rPr lang="en-US" dirty="0"/>
              <a:t>           2( 20 %)    1 Week number</a:t>
            </a:r>
          </a:p>
          <a:p>
            <a:r>
              <a:rPr lang="en-US" dirty="0"/>
              <a:t>           9( 90 %)    2 Sum of UNITS</a:t>
            </a:r>
          </a:p>
          <a:p>
            <a:r>
              <a:rPr lang="en-US" dirty="0"/>
              <a:t>           4( 40 %)    3 Sum of Field_sourceCol_F_value_A2</a:t>
            </a:r>
          </a:p>
          <a:p>
            <a:r>
              <a:rPr lang="en-US" dirty="0"/>
              <a:t>          10(100 %)    4 Count of VEND</a:t>
            </a:r>
          </a:p>
          <a:p>
            <a:r>
              <a:rPr lang="en-US" dirty="0"/>
              <a:t>           2( 20 %)    5 Count of ITEM</a:t>
            </a:r>
          </a:p>
          <a:p>
            <a:r>
              <a:rPr lang="en-US" dirty="0"/>
              <a:t>           1( 10 %)    6 Sum of Field_sourceCol_D_value_2</a:t>
            </a:r>
          </a:p>
          <a:p>
            <a:r>
              <a:rPr lang="en-US" dirty="0"/>
              <a:t>           1( 10 %)    7 Sum of Field_sourceCol_D_value_1</a:t>
            </a:r>
          </a:p>
          <a:p>
            <a:r>
              <a:rPr lang="en-US" dirty="0"/>
              <a:t>           1( 10 %)    8 Sum of Field_sourceCol_D_value_0</a:t>
            </a:r>
          </a:p>
          <a:p>
            <a:r>
              <a:rPr lang="en-US" dirty="0"/>
              <a:t>           2( 20 %)    9 Sum of </a:t>
            </a:r>
            <a:r>
              <a:rPr lang="en-US" dirty="0" err="1"/>
              <a:t>Field_sourceCol_F_value_A</a:t>
            </a:r>
            <a:r>
              <a:rPr lang="en-US" dirty="0"/>
              <a:t>+</a:t>
            </a:r>
          </a:p>
          <a:p>
            <a:r>
              <a:rPr lang="en-US" dirty="0"/>
              <a:t>           3( 30 %)   10 Sum of </a:t>
            </a:r>
            <a:r>
              <a:rPr lang="en-US" dirty="0" err="1"/>
              <a:t>Field_sourceCol_F_value_C</a:t>
            </a:r>
            <a:endParaRPr lang="en-US" dirty="0"/>
          </a:p>
          <a:p>
            <a:r>
              <a:rPr lang="en-US" dirty="0"/>
              <a:t>           0(  0 %)   11 Sum of </a:t>
            </a:r>
            <a:r>
              <a:rPr lang="en-US" dirty="0" err="1"/>
              <a:t>Field_sourceCol_F_value_B</a:t>
            </a:r>
            <a:endParaRPr lang="en-US" dirty="0"/>
          </a:p>
          <a:p>
            <a:r>
              <a:rPr lang="en-US" dirty="0"/>
              <a:t>           3( 30 %)   12 Sum of </a:t>
            </a:r>
            <a:r>
              <a:rPr lang="en-US" dirty="0" err="1"/>
              <a:t>Field_sourceCol_F_value_A</a:t>
            </a:r>
            <a:endParaRPr lang="en-US" dirty="0"/>
          </a:p>
          <a:p>
            <a:r>
              <a:rPr lang="en-US" dirty="0"/>
              <a:t>           9( 90 %)   13 Sum of </a:t>
            </a:r>
            <a:r>
              <a:rPr lang="en-US" dirty="0" err="1"/>
              <a:t>Field_sourceCol_F_value_NONE</a:t>
            </a:r>
            <a:endParaRPr lang="en-US" dirty="0"/>
          </a:p>
          <a:p>
            <a:r>
              <a:rPr lang="en-US" dirty="0"/>
              <a:t>           3( 30 %)   14 Sum of PR</a:t>
            </a:r>
          </a:p>
        </p:txBody>
      </p:sp>
      <p:sp>
        <p:nvSpPr>
          <p:cNvPr id="4" name="Text Placeholder 3"/>
          <p:cNvSpPr>
            <a:spLocks noGrp="1"/>
          </p:cNvSpPr>
          <p:nvPr>
            <p:ph type="body" sz="half" idx="2"/>
          </p:nvPr>
        </p:nvSpPr>
        <p:spPr/>
        <p:txBody>
          <a:bodyPr/>
          <a:lstStyle/>
          <a:p>
            <a:r>
              <a:rPr lang="en-US" dirty="0"/>
              <a:t>Evaluator: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a:t>
            </a:r>
            <a:r>
              <a:rPr lang="en-US" dirty="0" smtClean="0"/>
              <a:t>1</a:t>
            </a:r>
          </a:p>
          <a:p>
            <a:r>
              <a:rPr lang="en-US" dirty="0" smtClean="0"/>
              <a:t>10 folds</a:t>
            </a:r>
            <a:endParaRPr lang="en-US" dirty="0"/>
          </a:p>
        </p:txBody>
      </p:sp>
    </p:spTree>
    <p:extLst>
      <p:ext uri="{BB962C8B-B14F-4D97-AF65-F5344CB8AC3E}">
        <p14:creationId xmlns:p14="http://schemas.microsoft.com/office/powerpoint/2010/main" val="1760133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Sum of DOLLARS =</a:t>
            </a:r>
          </a:p>
          <a:p>
            <a:pPr marL="0" indent="0">
              <a:buNone/>
            </a:pPr>
            <a:endParaRPr lang="en-US" sz="2000" dirty="0" smtClean="0"/>
          </a:p>
          <a:p>
            <a:pPr marL="0" indent="0">
              <a:buNone/>
            </a:pPr>
            <a:r>
              <a:rPr lang="en-US" sz="2000" dirty="0" smtClean="0"/>
              <a:t>      1.7721 * Week number +</a:t>
            </a:r>
          </a:p>
          <a:p>
            <a:pPr marL="0" indent="0">
              <a:buNone/>
            </a:pPr>
            <a:r>
              <a:rPr lang="en-US" sz="2000" dirty="0" smtClean="0"/>
              <a:t>      4.4501 * Sum of UNITS +</a:t>
            </a:r>
          </a:p>
          <a:p>
            <a:pPr marL="0" indent="0">
              <a:buNone/>
            </a:pPr>
            <a:r>
              <a:rPr lang="en-US" sz="2000" dirty="0" smtClean="0"/>
              <a:t>      7.5104 * Count of VEND +</a:t>
            </a:r>
          </a:p>
          <a:p>
            <a:pPr marL="0" indent="0">
              <a:buNone/>
            </a:pPr>
            <a:r>
              <a:rPr lang="en-US" sz="2000" dirty="0" smtClean="0"/>
              <a:t>      7.5104 * Count of ITEM +</a:t>
            </a:r>
          </a:p>
          <a:p>
            <a:pPr marL="0" indent="0">
              <a:buNone/>
            </a:pPr>
            <a:r>
              <a:rPr lang="en-US" sz="2000" dirty="0" smtClean="0"/>
              <a:t>      1.5229 * Sum of Field_sourceCol_D_value_0 +</a:t>
            </a:r>
          </a:p>
          <a:p>
            <a:pPr marL="0" indent="0">
              <a:buNone/>
            </a:pPr>
            <a:r>
              <a:rPr lang="en-US" sz="2000" dirty="0" smtClean="0"/>
              <a:t>     -8.881  * Sum of </a:t>
            </a:r>
            <a:r>
              <a:rPr lang="en-US" sz="2000" dirty="0" err="1" smtClean="0"/>
              <a:t>Field_sourceCol_F_value_NONE</a:t>
            </a:r>
            <a:r>
              <a:rPr lang="en-US" sz="2000" dirty="0" smtClean="0"/>
              <a:t> +</a:t>
            </a:r>
          </a:p>
          <a:p>
            <a:pPr marL="0" indent="0">
              <a:buNone/>
            </a:pPr>
            <a:r>
              <a:rPr lang="en-US" sz="2000" dirty="0" smtClean="0"/>
              <a:t>     -3.4921 * Sum of PR +</a:t>
            </a:r>
          </a:p>
          <a:p>
            <a:pPr marL="0" indent="0">
              <a:buNone/>
            </a:pPr>
            <a:r>
              <a:rPr lang="en-US" sz="2000" dirty="0" smtClean="0"/>
              <a:t>   -240.8003</a:t>
            </a:r>
            <a:endParaRPr lang="en-US" sz="2000" dirty="0"/>
          </a:p>
        </p:txBody>
      </p:sp>
      <p:sp>
        <p:nvSpPr>
          <p:cNvPr id="4" name="Text Placeholder 3"/>
          <p:cNvSpPr>
            <a:spLocks noGrp="1"/>
          </p:cNvSpPr>
          <p:nvPr>
            <p:ph type="body" sz="half" idx="2"/>
          </p:nvPr>
        </p:nvSpPr>
        <p:spPr/>
        <p:txBody>
          <a:bodyPr>
            <a:normAutofit fontScale="92500" lnSpcReduction="10000"/>
          </a:bodyPr>
          <a:lstStyle/>
          <a:p>
            <a:r>
              <a:rPr lang="en-US" dirty="0"/>
              <a:t>Correlation coefficient                  0.9887</a:t>
            </a:r>
          </a:p>
          <a:p>
            <a:r>
              <a:rPr lang="en-US" dirty="0"/>
              <a:t>Mean absolute error                    147.949 </a:t>
            </a:r>
          </a:p>
          <a:p>
            <a:r>
              <a:rPr lang="en-US" dirty="0"/>
              <a:t>Root mean squared error                203.0618</a:t>
            </a:r>
          </a:p>
          <a:p>
            <a:r>
              <a:rPr lang="en-US" dirty="0"/>
              <a:t>Relative absolute error                 14.4225 %</a:t>
            </a:r>
          </a:p>
          <a:p>
            <a:r>
              <a:rPr lang="en-US" dirty="0"/>
              <a:t>Root relative squared error             14.9373 %</a:t>
            </a:r>
          </a:p>
          <a:p>
            <a:r>
              <a:rPr lang="en-US" dirty="0"/>
              <a:t>Total Number of Instances              </a:t>
            </a:r>
            <a:r>
              <a:rPr lang="en-US" dirty="0" smtClean="0"/>
              <a:t>212</a:t>
            </a:r>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a:t>
            </a:r>
          </a:p>
          <a:p>
            <a:r>
              <a:rPr lang="en-US" dirty="0" smtClean="0"/>
              <a:t> </a:t>
            </a:r>
            <a:endParaRPr lang="en-US" dirty="0"/>
          </a:p>
        </p:txBody>
      </p:sp>
    </p:spTree>
    <p:extLst>
      <p:ext uri="{BB962C8B-B14F-4D97-AF65-F5344CB8AC3E}">
        <p14:creationId xmlns:p14="http://schemas.microsoft.com/office/powerpoint/2010/main" val="4000390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1.7043 * Week number </a:t>
            </a:r>
          </a:p>
          <a:p>
            <a:pPr marL="0" indent="0">
              <a:buNone/>
            </a:pPr>
            <a:r>
              <a:rPr lang="en-US" sz="2000" dirty="0"/>
              <a:t>	+ 4.4092 * Sum of UNITS </a:t>
            </a:r>
          </a:p>
          <a:p>
            <a:pPr marL="0" indent="0">
              <a:buNone/>
            </a:pPr>
            <a:r>
              <a:rPr lang="en-US" sz="2000" dirty="0"/>
              <a:t>	+ 8.1073 * Count of VEND </a:t>
            </a:r>
          </a:p>
          <a:p>
            <a:pPr marL="0" indent="0">
              <a:buNone/>
            </a:pPr>
            <a:r>
              <a:rPr lang="en-US" sz="2000" dirty="0"/>
              <a:t>	+ 6.1394 * Sum of Field_sourceCol_D_value_2 </a:t>
            </a:r>
          </a:p>
          <a:p>
            <a:pPr marL="0" indent="0">
              <a:buNone/>
            </a:pPr>
            <a:r>
              <a:rPr lang="en-US" sz="2000" dirty="0"/>
              <a:t>	+ 6.9573 * Sum of Field_sourceCol_D_value_1 </a:t>
            </a:r>
          </a:p>
          <a:p>
            <a:pPr marL="0" indent="0">
              <a:buNone/>
            </a:pPr>
            <a:r>
              <a:rPr lang="en-US" sz="2000" dirty="0"/>
              <a:t>	+ 8.4227 * Sum of Field_sourceCol_D_value_0 </a:t>
            </a:r>
          </a:p>
          <a:p>
            <a:pPr marL="0" indent="0">
              <a:buNone/>
            </a:pPr>
            <a:r>
              <a:rPr lang="en-US" sz="2000" dirty="0"/>
              <a:t>	- 8.8155 * Sum of </a:t>
            </a:r>
            <a:r>
              <a:rPr lang="en-US" sz="2000" dirty="0" err="1"/>
              <a:t>Field_sourceCol_F_value_NONE</a:t>
            </a:r>
            <a:r>
              <a:rPr lang="en-US" sz="2000" dirty="0"/>
              <a:t> </a:t>
            </a:r>
          </a:p>
          <a:p>
            <a:pPr marL="0" indent="0">
              <a:buNone/>
            </a:pPr>
            <a:r>
              <a:rPr lang="en-US" sz="2000" dirty="0"/>
              <a:t>	- 3.3919 * Sum of PR </a:t>
            </a:r>
          </a:p>
          <a:p>
            <a:pPr marL="0" indent="0">
              <a:buNone/>
            </a:pPr>
            <a:r>
              <a:rPr lang="en-US" sz="2000" dirty="0"/>
              <a:t>	- 240.8668</a:t>
            </a:r>
          </a:p>
        </p:txBody>
      </p:sp>
      <p:sp>
        <p:nvSpPr>
          <p:cNvPr id="4" name="Text Placeholder 3"/>
          <p:cNvSpPr>
            <a:spLocks noGrp="1"/>
          </p:cNvSpPr>
          <p:nvPr>
            <p:ph type="body" sz="half" idx="2"/>
          </p:nvPr>
        </p:nvSpPr>
        <p:spPr/>
        <p:txBody>
          <a:bodyPr>
            <a:normAutofit fontScale="92500" lnSpcReduction="20000"/>
          </a:bodyPr>
          <a:lstStyle/>
          <a:p>
            <a:r>
              <a:rPr lang="en-US" dirty="0" smtClean="0"/>
              <a:t>Just 1 Leaf !!, no branching. Vs Linear Regression, no item count, </a:t>
            </a:r>
          </a:p>
          <a:p>
            <a:endParaRPr lang="en-US" dirty="0"/>
          </a:p>
          <a:p>
            <a:r>
              <a:rPr lang="en-US" dirty="0" smtClean="0"/>
              <a:t>Correlation </a:t>
            </a:r>
            <a:r>
              <a:rPr lang="en-US" dirty="0"/>
              <a:t>coefficient                  0.988 </a:t>
            </a:r>
          </a:p>
          <a:p>
            <a:r>
              <a:rPr lang="en-US" dirty="0"/>
              <a:t>Mean absolute error                    149.683 </a:t>
            </a:r>
          </a:p>
          <a:p>
            <a:r>
              <a:rPr lang="en-US" dirty="0"/>
              <a:t>Root mean squared error                209.5124</a:t>
            </a:r>
          </a:p>
          <a:p>
            <a:r>
              <a:rPr lang="en-US" dirty="0"/>
              <a:t>Relative absolute error                 14.5915 %</a:t>
            </a:r>
          </a:p>
          <a:p>
            <a:r>
              <a:rPr lang="en-US" dirty="0"/>
              <a:t>Root relative squared error             15.4118 %</a:t>
            </a:r>
          </a:p>
          <a:p>
            <a:r>
              <a:rPr lang="en-US" dirty="0" smtClean="0"/>
              <a:t>Total Number of Instances              212</a:t>
            </a:r>
          </a:p>
          <a:p>
            <a:r>
              <a:rPr lang="en-US" dirty="0"/>
              <a:t>Scheme:weka.classifiers.trees.M5P -M 4.0</a:t>
            </a:r>
          </a:p>
          <a:p>
            <a:r>
              <a:rPr lang="en-US" dirty="0"/>
              <a:t>Relation:     master_merged_preprocessed_bymonthnyear-weka.filters.unsupervised.attribute.Reorder-R1,2,3,4,5,7,8,9,10,11,12,13,14,15,16,6-weka.filters.unsupervised.attribute.Remove-R1</a:t>
            </a:r>
          </a:p>
          <a:p>
            <a:endParaRPr lang="en-US" dirty="0"/>
          </a:p>
        </p:txBody>
      </p:sp>
    </p:spTree>
    <p:extLst>
      <p:ext uri="{BB962C8B-B14F-4D97-AF65-F5344CB8AC3E}">
        <p14:creationId xmlns:p14="http://schemas.microsoft.com/office/powerpoint/2010/main" val="61077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smtClean="0"/>
              <a:t>weights (not support vectors):</a:t>
            </a:r>
          </a:p>
          <a:p>
            <a:pPr marL="0" indent="0">
              <a:buNone/>
            </a:pPr>
            <a:r>
              <a:rPr lang="en-US" sz="1400" dirty="0" smtClean="0"/>
              <a:t> +       0.0104 * (normalized) Week number</a:t>
            </a:r>
          </a:p>
          <a:p>
            <a:pPr marL="0" indent="0">
              <a:buNone/>
            </a:pPr>
            <a:r>
              <a:rPr lang="en-US" sz="1400" dirty="0" smtClean="0"/>
              <a:t> +       0.2036 * (normalized) Sum of UNITS</a:t>
            </a:r>
          </a:p>
          <a:p>
            <a:pPr marL="0" indent="0">
              <a:buNone/>
            </a:pPr>
            <a:r>
              <a:rPr lang="en-US" sz="1400" dirty="0" smtClean="0"/>
              <a:t> +       0.0348 * (normalized) Sum of Field_sourceCol_F_value_A2</a:t>
            </a:r>
          </a:p>
          <a:p>
            <a:pPr marL="0" indent="0">
              <a:buNone/>
            </a:pPr>
            <a:r>
              <a:rPr lang="en-US" sz="1400" dirty="0" smtClean="0"/>
              <a:t> +       0.1919 * (normalized) Count of VEND</a:t>
            </a:r>
          </a:p>
          <a:p>
            <a:pPr marL="0" indent="0">
              <a:buNone/>
            </a:pPr>
            <a:r>
              <a:rPr lang="en-US" sz="1400" dirty="0" smtClean="0"/>
              <a:t> +       0.1919 * (normalized) Count of ITEM</a:t>
            </a:r>
          </a:p>
          <a:p>
            <a:pPr marL="0" indent="0">
              <a:buNone/>
            </a:pPr>
            <a:r>
              <a:rPr lang="en-US" sz="1400" dirty="0" smtClean="0"/>
              <a:t> -       0.002  * (normalized) Sum of Field_sourceCol_D_value_2</a:t>
            </a:r>
          </a:p>
          <a:p>
            <a:pPr marL="0" indent="0">
              <a:buNone/>
            </a:pPr>
            <a:r>
              <a:rPr lang="en-US" sz="1400" dirty="0" smtClean="0"/>
              <a:t> +       0.018  * (normalized) Sum of Field_sourceCol_D_value_1</a:t>
            </a:r>
          </a:p>
          <a:p>
            <a:pPr marL="0" indent="0">
              <a:buNone/>
            </a:pPr>
            <a:r>
              <a:rPr lang="en-US" sz="1400" dirty="0" smtClean="0"/>
              <a:t> +       0.2014 * (normalized) Sum of Field_sourceCol_D_value_0</a:t>
            </a:r>
          </a:p>
          <a:p>
            <a:pPr marL="0" indent="0">
              <a:buNone/>
            </a:pPr>
            <a:r>
              <a:rPr lang="en-US" sz="1400" dirty="0" smtClean="0"/>
              <a:t> +       0.0099 * (normalized) Sum of </a:t>
            </a:r>
            <a:r>
              <a:rPr lang="en-US" sz="1400" dirty="0" err="1" smtClean="0"/>
              <a:t>Field_sourceCol_F_value_A</a:t>
            </a:r>
            <a:r>
              <a:rPr lang="en-US" sz="1400" dirty="0" smtClean="0"/>
              <a:t>+</a:t>
            </a:r>
          </a:p>
          <a:p>
            <a:pPr marL="0" indent="0">
              <a:buNone/>
            </a:pPr>
            <a:r>
              <a:rPr lang="en-US" sz="1400" dirty="0" smtClean="0"/>
              <a:t> +       0.0335 * (normalized) Sum of </a:t>
            </a:r>
            <a:r>
              <a:rPr lang="en-US" sz="1400" dirty="0" err="1" smtClean="0"/>
              <a:t>Field_sourceCol_F_value_C</a:t>
            </a:r>
            <a:endParaRPr lang="en-US" sz="1400" dirty="0" smtClean="0"/>
          </a:p>
          <a:p>
            <a:pPr marL="0" indent="0">
              <a:buNone/>
            </a:pPr>
            <a:r>
              <a:rPr lang="en-US" sz="1400" dirty="0" smtClean="0"/>
              <a:t> +       0.0205 * (normalized) Sum of </a:t>
            </a:r>
            <a:r>
              <a:rPr lang="en-US" sz="1400" dirty="0" err="1" smtClean="0"/>
              <a:t>Field_sourceCol_F_value_B</a:t>
            </a:r>
            <a:endParaRPr lang="en-US" sz="1400" dirty="0" smtClean="0"/>
          </a:p>
          <a:p>
            <a:pPr marL="0" indent="0">
              <a:buNone/>
            </a:pPr>
            <a:r>
              <a:rPr lang="en-US" sz="1400" dirty="0" smtClean="0"/>
              <a:t> +       0.0348 * (normalized) Sum of </a:t>
            </a:r>
            <a:r>
              <a:rPr lang="en-US" sz="1400" dirty="0" err="1" smtClean="0"/>
              <a:t>Field_sourceCol_F_value_A</a:t>
            </a:r>
            <a:endParaRPr lang="en-US" sz="1400" dirty="0" smtClean="0"/>
          </a:p>
          <a:p>
            <a:pPr marL="0" indent="0">
              <a:buNone/>
            </a:pPr>
            <a:r>
              <a:rPr lang="en-US" sz="1400" dirty="0" smtClean="0"/>
              <a:t> +       0.1908 * (normalized) Sum of </a:t>
            </a:r>
            <a:r>
              <a:rPr lang="en-US" sz="1400" dirty="0" err="1" smtClean="0"/>
              <a:t>Field_sourceCol_F_value_NONE</a:t>
            </a:r>
            <a:endParaRPr lang="en-US" sz="1400" dirty="0" smtClean="0"/>
          </a:p>
          <a:p>
            <a:pPr marL="0" indent="0">
              <a:buNone/>
            </a:pPr>
            <a:r>
              <a:rPr lang="en-US" sz="1400" dirty="0" smtClean="0"/>
              <a:t> -       0.037  * (normalized) Sum of PR</a:t>
            </a:r>
          </a:p>
          <a:p>
            <a:pPr marL="0" indent="0">
              <a:buNone/>
            </a:pPr>
            <a:r>
              <a:rPr lang="en-US" sz="1400" dirty="0" smtClean="0"/>
              <a:t> -       0.0125</a:t>
            </a:r>
            <a:endParaRPr lang="en-US" sz="1400" dirty="0"/>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0.9884</a:t>
            </a:r>
          </a:p>
          <a:p>
            <a:r>
              <a:rPr lang="en-US" dirty="0"/>
              <a:t>Mean absolute error                    146.1806</a:t>
            </a:r>
          </a:p>
          <a:p>
            <a:r>
              <a:rPr lang="en-US" dirty="0"/>
              <a:t>Root mean squared error                209.3487</a:t>
            </a:r>
          </a:p>
          <a:p>
            <a:r>
              <a:rPr lang="en-US" dirty="0"/>
              <a:t>Relative absolute error                 14.2501 %</a:t>
            </a:r>
          </a:p>
          <a:p>
            <a:r>
              <a:rPr lang="en-US" dirty="0"/>
              <a:t>Root relative squared error             15.3998 %</a:t>
            </a:r>
          </a:p>
          <a:p>
            <a:r>
              <a:rPr lang="en-US" dirty="0"/>
              <a:t>Total Number of Instances              212 </a:t>
            </a:r>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a:t>
            </a:r>
          </a:p>
        </p:txBody>
      </p:sp>
    </p:spTree>
    <p:extLst>
      <p:ext uri="{BB962C8B-B14F-4D97-AF65-F5344CB8AC3E}">
        <p14:creationId xmlns:p14="http://schemas.microsoft.com/office/powerpoint/2010/main" val="3227853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81355"/>
          </a:xfrm>
        </p:spPr>
        <p:txBody>
          <a:bodyPr>
            <a:normAutofit fontScale="90000"/>
          </a:bodyPr>
          <a:lstStyle/>
          <a:p>
            <a:r>
              <a:rPr lang="en-US" dirty="0" err="1" smtClean="0"/>
              <a:t>REPtree</a:t>
            </a:r>
            <a:r>
              <a:rPr lang="en-US" dirty="0" smtClean="0"/>
              <a:t> output</a:t>
            </a:r>
            <a:endParaRPr lang="en-US" dirty="0"/>
          </a:p>
        </p:txBody>
      </p:sp>
      <p:pic>
        <p:nvPicPr>
          <p:cNvPr id="6" name="Picture 5"/>
          <p:cNvPicPr>
            <a:picLocks noChangeAspect="1"/>
          </p:cNvPicPr>
          <p:nvPr/>
        </p:nvPicPr>
        <p:blipFill>
          <a:blip r:embed="rId2"/>
          <a:stretch>
            <a:fillRect/>
          </a:stretch>
        </p:blipFill>
        <p:spPr>
          <a:xfrm>
            <a:off x="299720" y="1312226"/>
            <a:ext cx="11292840" cy="5411153"/>
          </a:xfrm>
          <a:prstGeom prst="rect">
            <a:avLst/>
          </a:prstGeom>
        </p:spPr>
      </p:pic>
    </p:spTree>
    <p:extLst>
      <p:ext uri="{BB962C8B-B14F-4D97-AF65-F5344CB8AC3E}">
        <p14:creationId xmlns:p14="http://schemas.microsoft.com/office/powerpoint/2010/main" val="3701059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0.9882</a:t>
            </a:r>
          </a:p>
          <a:p>
            <a:r>
              <a:rPr lang="en-US" dirty="0"/>
              <a:t>Mean absolute error                    150.2555</a:t>
            </a:r>
          </a:p>
          <a:p>
            <a:r>
              <a:rPr lang="en-US" dirty="0"/>
              <a:t>Root mean squared error                207.785 </a:t>
            </a:r>
          </a:p>
          <a:p>
            <a:r>
              <a:rPr lang="en-US" dirty="0"/>
              <a:t>Relative absolute error                 14.6473 %</a:t>
            </a:r>
          </a:p>
          <a:p>
            <a:r>
              <a:rPr lang="en-US" dirty="0"/>
              <a:t>Root relative squared error             15.2847 %</a:t>
            </a:r>
          </a:p>
          <a:p>
            <a:r>
              <a:rPr lang="en-US" dirty="0"/>
              <a:t>Total Number of Instances              212 </a:t>
            </a:r>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a:t>
            </a:r>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-2177.673 * 0.692Count of ITEM_0+0.692Count of VEND_1-0.204Sum of Field_sourceCol_F_value_C_2_0 </a:t>
            </a:r>
          </a:p>
          <a:p>
            <a:pPr marL="0" indent="0">
              <a:buNone/>
            </a:pPr>
            <a:r>
              <a:rPr lang="en-US" dirty="0"/>
              <a:t>	+ 380.0482 * -0.979Sum of Field_sourceCol_F_value_C_2-0.144Count of ITEM_0-0.144Count of VEND_1_0 </a:t>
            </a:r>
          </a:p>
          <a:p>
            <a:pPr marL="0" indent="0">
              <a:buNone/>
            </a:pPr>
            <a:r>
              <a:rPr lang="en-US" dirty="0"/>
              <a:t>	+ 2836.5433 * 0.68 Sum of Field_sourceCol_D_value_0_2+0.677Sum of Field_sourceCol_F_value_NONE_0+0.281Sum of Field_sourceCol_F_value_A2_1_1 </a:t>
            </a:r>
          </a:p>
          <a:p>
            <a:pPr marL="0" indent="0">
              <a:buNone/>
            </a:pPr>
            <a:r>
              <a:rPr lang="en-US" dirty="0"/>
              <a:t>	- 861.4646 * 0.959Sum of Field_sourceCol_F_value_A2_1-0.211Sum of Field_sourceCol_F_value_NONE_0-0.187Sum of Field_sourceCol_D_value_0_2_1 </a:t>
            </a:r>
          </a:p>
          <a:p>
            <a:pPr marL="0" indent="0">
              <a:buNone/>
            </a:pPr>
            <a:r>
              <a:rPr lang="en-US" dirty="0"/>
              <a:t>	- 1330.5247 * 0.709Sum of Field_sourceCol_D_value_0_2-0.705Sum of Field_sourceCol_F_value_NONE_0-0.017Sum of Field_sourceCol_F_value_A2_1_1 </a:t>
            </a:r>
          </a:p>
          <a:p>
            <a:pPr marL="0" indent="0">
              <a:buNone/>
            </a:pPr>
            <a:r>
              <a:rPr lang="en-US" dirty="0"/>
              <a:t>	+ 474.8756 * 0.763Sum of Field_sourceCol_F_value_A_2+0.503Sum of UNITS_1+0.405Sum of Field_sourceCol_F_value_B_0_2 </a:t>
            </a:r>
          </a:p>
          <a:p>
            <a:pPr marL="0" indent="0">
              <a:buNone/>
            </a:pPr>
            <a:r>
              <a:rPr lang="en-US" dirty="0"/>
              <a:t>	- 235.0855 * 0.747Sum of Field_sourceCol_F_value_B_0-0.663Sum of UNITS_1+0.04 Sum of Field_sourceCol_F_value_A_2_2 </a:t>
            </a:r>
          </a:p>
          <a:p>
            <a:pPr marL="0" indent="0">
              <a:buNone/>
            </a:pPr>
            <a:r>
              <a:rPr lang="en-US" dirty="0"/>
              <a:t>	- 134.5265 * 0.645Sum of Field_sourceCol_F_value_A_2-0.554Sum of UNITS_1-0.527Sum of Field_sourceCol_F_value_B_0_2 </a:t>
            </a:r>
          </a:p>
          <a:p>
            <a:pPr marL="0" indent="0">
              <a:buNone/>
            </a:pPr>
            <a:r>
              <a:rPr lang="en-US" dirty="0"/>
              <a:t>	+ 53.4333 * 0.643Sum of Field_sourceCol_D_value_2_1-0.624Sum of PR_2+0.444Week number_0_3 </a:t>
            </a:r>
          </a:p>
          <a:p>
            <a:pPr marL="0" indent="0">
              <a:buNone/>
            </a:pPr>
            <a:r>
              <a:rPr lang="en-US" dirty="0"/>
              <a:t>	+ 88.4645 * 0.665Sum of Field_sourceCol_D_value_1_0+0.665Sum of Field_sourceCol_D_value_1_2+0.342Sum of Field_sourceCol_F_value_A+_1_4 </a:t>
            </a:r>
          </a:p>
          <a:p>
            <a:pPr marL="0" indent="0">
              <a:buNone/>
            </a:pPr>
            <a:r>
              <a:rPr lang="en-US" dirty="0"/>
              <a:t>	+ 4114.794</a:t>
            </a:r>
          </a:p>
        </p:txBody>
      </p:sp>
    </p:spTree>
    <p:extLst>
      <p:ext uri="{BB962C8B-B14F-4D97-AF65-F5344CB8AC3E}">
        <p14:creationId xmlns:p14="http://schemas.microsoft.com/office/powerpoint/2010/main" val="3550244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some correlated (non-informative) parameters</a:t>
            </a:r>
            <a:endParaRPr lang="en-US" dirty="0"/>
          </a:p>
        </p:txBody>
      </p:sp>
      <p:sp>
        <p:nvSpPr>
          <p:cNvPr id="3" name="Text Placeholder 2"/>
          <p:cNvSpPr>
            <a:spLocks noGrp="1"/>
          </p:cNvSpPr>
          <p:nvPr>
            <p:ph type="body" idx="1"/>
          </p:nvPr>
        </p:nvSpPr>
        <p:spPr/>
        <p:txBody>
          <a:bodyPr/>
          <a:lstStyle/>
          <a:p>
            <a:r>
              <a:rPr lang="en-US" dirty="0" smtClean="0"/>
              <a:t>Count of Vendors, 0 valued field </a:t>
            </a:r>
            <a:endParaRPr lang="en-US" dirty="0"/>
          </a:p>
        </p:txBody>
      </p:sp>
    </p:spTree>
    <p:extLst>
      <p:ext uri="{BB962C8B-B14F-4D97-AF65-F5344CB8AC3E}">
        <p14:creationId xmlns:p14="http://schemas.microsoft.com/office/powerpoint/2010/main" val="164253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a:t>number of folds (%)  attribute</a:t>
            </a:r>
          </a:p>
          <a:p>
            <a:r>
              <a:rPr lang="en-US" dirty="0"/>
              <a:t>           2( 40 %)    1 Week number</a:t>
            </a:r>
          </a:p>
          <a:p>
            <a:r>
              <a:rPr lang="en-US" dirty="0"/>
              <a:t>           5(100 %)    2 Sum of UNITS</a:t>
            </a:r>
          </a:p>
          <a:p>
            <a:r>
              <a:rPr lang="en-US" dirty="0"/>
              <a:t>           3( 60 %)    3 Sum of Field_sourceCol_F_value_A2</a:t>
            </a:r>
          </a:p>
          <a:p>
            <a:r>
              <a:rPr lang="en-US" dirty="0"/>
              <a:t>           5(100 %)    4 Count of ITEM</a:t>
            </a:r>
          </a:p>
          <a:p>
            <a:r>
              <a:rPr lang="en-US" dirty="0"/>
              <a:t>           1( 20 %)    5 Sum of Field_sourceCol_D_value_2</a:t>
            </a:r>
          </a:p>
          <a:p>
            <a:r>
              <a:rPr lang="en-US" dirty="0"/>
              <a:t>           1( 20 %)    6 Sum of Field_sourceCol_D_value_1</a:t>
            </a:r>
          </a:p>
          <a:p>
            <a:r>
              <a:rPr lang="en-US" dirty="0"/>
              <a:t>           1( 20 %)    7 Sum of </a:t>
            </a:r>
            <a:r>
              <a:rPr lang="en-US" dirty="0" err="1"/>
              <a:t>Field_sourceCol_F_value_A</a:t>
            </a:r>
            <a:r>
              <a:rPr lang="en-US" dirty="0"/>
              <a:t>+</a:t>
            </a:r>
          </a:p>
          <a:p>
            <a:r>
              <a:rPr lang="en-US" dirty="0"/>
              <a:t>           0(  0 %)    8 Sum of </a:t>
            </a:r>
            <a:r>
              <a:rPr lang="en-US" dirty="0" err="1"/>
              <a:t>Field_sourceCol_F_value_C</a:t>
            </a:r>
            <a:endParaRPr lang="en-US" dirty="0"/>
          </a:p>
          <a:p>
            <a:r>
              <a:rPr lang="en-US" dirty="0"/>
              <a:t>           0(  0 %)    9 Sum of </a:t>
            </a:r>
            <a:r>
              <a:rPr lang="en-US" dirty="0" err="1"/>
              <a:t>Field_sourceCol_F_value_B</a:t>
            </a:r>
            <a:endParaRPr lang="en-US" dirty="0"/>
          </a:p>
          <a:p>
            <a:r>
              <a:rPr lang="en-US" dirty="0"/>
              <a:t>           3( 60 %)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lnSpcReduction="10000"/>
          </a:bodyPr>
          <a:lstStyle/>
          <a:p>
            <a:r>
              <a:rPr lang="en-US" dirty="0" smtClean="0"/>
              <a:t>5 folds this time</a:t>
            </a:r>
          </a:p>
          <a:p>
            <a:r>
              <a:rPr lang="en-US" dirty="0" smtClean="0"/>
              <a:t>Evaluator</a:t>
            </a:r>
            <a:r>
              <a:rPr lang="en-US" dirty="0"/>
              <a:t>:    </a:t>
            </a:r>
            <a:r>
              <a:rPr lang="en-US" dirty="0" err="1"/>
              <a:t>weka.attributeSelection.WrapperSubsetEval</a:t>
            </a:r>
            <a:r>
              <a:rPr lang="en-US" dirty="0"/>
              <a:t> -B weka.classifiers.rules.M5Rules -F 5 -T 0.01 -R 1 -- -M 4.0</a:t>
            </a:r>
          </a:p>
          <a:p>
            <a:r>
              <a:rPr lang="en-US" dirty="0" err="1"/>
              <a:t>Search:weka.attributeSelection.GreedyStepwise</a:t>
            </a:r>
            <a:r>
              <a:rPr lang="en-US" dirty="0"/>
              <a:t> -T -1.7976931348623157E308 -N -1</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639676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Attribute Selection </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r>
              <a:rPr lang="en-US" dirty="0"/>
              <a:t>number of folds (%)  attribute</a:t>
            </a:r>
          </a:p>
          <a:p>
            <a:r>
              <a:rPr lang="en-US" dirty="0"/>
              <a:t>           5(100 %)    1 Week number</a:t>
            </a:r>
          </a:p>
          <a:p>
            <a:r>
              <a:rPr lang="en-US" dirty="0"/>
              <a:t>           5(100 %)    2 Sum of UNITS</a:t>
            </a:r>
          </a:p>
          <a:p>
            <a:r>
              <a:rPr lang="en-US" dirty="0"/>
              <a:t>           5(100 %)    3 Sum of Field_sourceCol_F_value_A2</a:t>
            </a:r>
          </a:p>
          <a:p>
            <a:r>
              <a:rPr lang="en-US" dirty="0"/>
              <a:t>           5(100 %)    4 Count of ITEM</a:t>
            </a:r>
          </a:p>
          <a:p>
            <a:r>
              <a:rPr lang="en-US" dirty="0"/>
              <a:t>           0(  0 %)    5 Sum of Field_sourceCol_D_value_2</a:t>
            </a:r>
          </a:p>
          <a:p>
            <a:r>
              <a:rPr lang="en-US" dirty="0"/>
              <a:t>           0(  0 %)    6 Sum of Field_sourceCol_D_value_1</a:t>
            </a:r>
          </a:p>
          <a:p>
            <a:r>
              <a:rPr lang="en-US" dirty="0"/>
              <a:t>           0(  0 %)    7 Sum of </a:t>
            </a:r>
            <a:r>
              <a:rPr lang="en-US" dirty="0" err="1"/>
              <a:t>Field_sourceCol_F_value_A</a:t>
            </a:r>
            <a:r>
              <a:rPr lang="en-US" dirty="0"/>
              <a:t>+</a:t>
            </a:r>
          </a:p>
          <a:p>
            <a:r>
              <a:rPr lang="en-US" dirty="0"/>
              <a:t>           2( 40 %)    8 Sum of </a:t>
            </a:r>
            <a:r>
              <a:rPr lang="en-US" dirty="0" err="1"/>
              <a:t>Field_sourceCol_F_value_C</a:t>
            </a:r>
            <a:endParaRPr lang="en-US" dirty="0"/>
          </a:p>
          <a:p>
            <a:r>
              <a:rPr lang="en-US" dirty="0"/>
              <a:t>           4( 80 %)    9 Sum of </a:t>
            </a:r>
            <a:r>
              <a:rPr lang="en-US" dirty="0" err="1"/>
              <a:t>Field_sourceCol_F_value_B</a:t>
            </a:r>
            <a:endParaRPr lang="en-US" dirty="0"/>
          </a:p>
          <a:p>
            <a:r>
              <a:rPr lang="en-US" dirty="0"/>
              <a:t>           1( 20 %)   10 Sum of </a:t>
            </a:r>
            <a:r>
              <a:rPr lang="en-US" dirty="0" err="1"/>
              <a:t>Field_sourceCol_F_value_A</a:t>
            </a:r>
            <a:endParaRPr lang="en-US" dirty="0"/>
          </a:p>
          <a:p>
            <a:r>
              <a:rPr lang="en-US" dirty="0"/>
              <a:t>           0(  0 %)   11 Sum of PR</a:t>
            </a:r>
          </a:p>
        </p:txBody>
      </p:sp>
      <p:sp>
        <p:nvSpPr>
          <p:cNvPr id="4" name="Text Placeholder 3"/>
          <p:cNvSpPr>
            <a:spLocks noGrp="1"/>
          </p:cNvSpPr>
          <p:nvPr>
            <p:ph type="body" sz="half" idx="2"/>
          </p:nvPr>
        </p:nvSpPr>
        <p:spPr/>
        <p:txBody>
          <a:bodyPr>
            <a:normAutofit/>
          </a:bodyPr>
          <a:lstStyle/>
          <a:p>
            <a:r>
              <a:rPr lang="en-US" dirty="0" smtClean="0"/>
              <a:t>5 folds this time</a:t>
            </a:r>
          </a:p>
          <a:p>
            <a:r>
              <a:rPr lang="en-US" dirty="0"/>
              <a:t>Evaluator:    </a:t>
            </a:r>
            <a:r>
              <a:rPr lang="en-US" dirty="0" err="1"/>
              <a:t>weka.attributeSelection.CfsSubsetEval</a:t>
            </a:r>
            <a:r>
              <a:rPr lang="en-US" dirty="0"/>
              <a:t> </a:t>
            </a:r>
          </a:p>
          <a:p>
            <a:r>
              <a:rPr lang="en-US" dirty="0" err="1"/>
              <a:t>Search:weka.attributeSelection.BestFirst</a:t>
            </a:r>
            <a:r>
              <a:rPr lang="en-US" dirty="0"/>
              <a:t> -D 1 -N 5</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1878886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54679438"/>
              </p:ext>
            </p:extLst>
          </p:nvPr>
        </p:nvGraphicFramePr>
        <p:xfrm>
          <a:off x="284480" y="1087126"/>
          <a:ext cx="11592566" cy="4505792"/>
        </p:xfrm>
        <a:graphic>
          <a:graphicData uri="http://schemas.openxmlformats.org/drawingml/2006/table">
            <a:tbl>
              <a:tblPr>
                <a:tableStyleId>{5C22544A-7EE6-4342-B048-85BDC9FD1C3A}</a:tableStyleId>
              </a:tblPr>
              <a:tblGrid>
                <a:gridCol w="1442174"/>
                <a:gridCol w="725028"/>
                <a:gridCol w="725028"/>
                <a:gridCol w="725028"/>
                <a:gridCol w="725028"/>
                <a:gridCol w="725028"/>
                <a:gridCol w="725028"/>
                <a:gridCol w="725028"/>
                <a:gridCol w="725028"/>
                <a:gridCol w="725028"/>
                <a:gridCol w="725028"/>
                <a:gridCol w="725028"/>
                <a:gridCol w="725028"/>
                <a:gridCol w="725028"/>
                <a:gridCol w="725028"/>
              </a:tblGrid>
              <a:tr h="1136316">
                <a:tc>
                  <a:txBody>
                    <a:bodyPr/>
                    <a:lstStyle/>
                    <a:p>
                      <a:pPr algn="l" fontAlgn="b"/>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UNITS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Field_sourceCol_F_value_A2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VEND</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DOLLARS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Count of ITEM</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Field_sourceCol_D_value_0</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Field_sourceCol_F_value_A</a:t>
                      </a:r>
                      <a:r>
                        <a:rPr lang="en-US" sz="800" u="none" strike="noStrike" dirty="0">
                          <a:effectLst/>
                          <a:latin typeface="+mn-lt"/>
                        </a:rPr>
                        <a:t>+</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Field_sourceCol_F_value_C</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dirty="0">
                          <a:effectLst/>
                          <a:latin typeface="+mn-lt"/>
                        </a:rPr>
                        <a:t>Sum of </a:t>
                      </a:r>
                      <a:r>
                        <a:rPr lang="en-US" sz="800" u="none" strike="noStrike" dirty="0" err="1">
                          <a:effectLst/>
                          <a:latin typeface="+mn-lt"/>
                        </a:rPr>
                        <a:t>Field_sourceCol_F_value_B</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dirty="0">
                          <a:effectLst/>
                          <a:latin typeface="+mn-lt"/>
                        </a:rPr>
                        <a:t>Sum of UNITS</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VEND</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DOLLARS</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0.9879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Count of ITEM</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0.9919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0.9879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0.9961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0.2163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0.2287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-0.0982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0.2031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0.2245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0.286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0.2067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0.1935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0.1935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-0.0982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0.0859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0.2256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Field_sourceCol_D_value_0</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0.9839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0.9797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0.2031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0.0859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-0.0147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0.1601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0.9953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-0.0222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-0.0464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0.1475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-0.0501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0.0164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0.202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0.1857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Field_sourceCol_F_value_C</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0.0117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0.2256</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-0.0147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0.0164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-0.0249</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0.2315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Field_sourceCol_F_value_B</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0.0303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0.0654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0.0441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0.0413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0.0191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-0.0317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0.1068</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0.0003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0.1313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Field_sourceCol_F_value_A</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0.2191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0.2575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0.0865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0.5643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0.1601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0.202</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0.1393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0.1392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Field_sourceCol_F_value_NONE</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0.9883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0.9803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0.9961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0.2245</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0.9953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-0.0571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-0.0249</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0.0003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0.1471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0.3234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263">
                <a:tc>
                  <a:txBody>
                    <a:bodyPr/>
                    <a:lstStyle/>
                    <a:p>
                      <a:pPr algn="l" fontAlgn="b"/>
                      <a:r>
                        <a:rPr lang="en-US" sz="800" u="none" strike="noStrike">
                          <a:effectLst/>
                          <a:latin typeface="+mn-lt"/>
                        </a:rPr>
                        <a:t>Sum of PR</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0.3872</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0.4751</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0.3634</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0.3687</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0.3634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0.286</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0.5233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a:effectLst/>
                          <a:latin typeface="+mn-lt"/>
                        </a:rPr>
                        <a:t>0.2993</a:t>
                      </a:r>
                      <a:endParaRPr lang="en-US" sz="800" b="0" i="0" u="none" strike="noStrike">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0.1857</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0.2315</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0.1313</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0.4751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0.3234</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u="none" strike="noStrike" dirty="0">
                          <a:effectLst/>
                          <a:latin typeface="+mn-lt"/>
                        </a:rPr>
                        <a:t>1</a:t>
                      </a:r>
                      <a:endParaRPr lang="en-US" sz="800" b="0" i="0" u="none" strike="noStrike" dirty="0">
                        <a:solidFill>
                          <a:srgbClr val="000000"/>
                        </a:solidFill>
                        <a:effectLst/>
                        <a:latin typeface="+mn-lt"/>
                      </a:endParaRPr>
                    </a:p>
                  </a:txBody>
                  <a:tcPr marL="4289" marR="4289" marT="428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a:xfrm>
            <a:off x="838200" y="294640"/>
            <a:ext cx="10515600" cy="593408"/>
          </a:xfrm>
        </p:spPr>
        <p:txBody>
          <a:bodyPr>
            <a:normAutofit fontScale="90000"/>
          </a:bodyPr>
          <a:lstStyle/>
          <a:p>
            <a:r>
              <a:rPr lang="en-US" dirty="0" smtClean="0"/>
              <a:t>Cross correlations (scatter matrix)</a:t>
            </a:r>
            <a:endParaRPr lang="en-US" dirty="0"/>
          </a:p>
        </p:txBody>
      </p:sp>
    </p:spTree>
    <p:extLst>
      <p:ext uri="{BB962C8B-B14F-4D97-AF65-F5344CB8AC3E}">
        <p14:creationId xmlns:p14="http://schemas.microsoft.com/office/powerpoint/2010/main" val="937621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Sum of DOLLARS=</a:t>
            </a:r>
            <a:endParaRPr lang="en-US" sz="2000" dirty="0"/>
          </a:p>
          <a:p>
            <a:pPr marL="0" indent="0">
              <a:buNone/>
            </a:pPr>
            <a:r>
              <a:rPr lang="en-US" sz="2000" dirty="0"/>
              <a:t>      1.6956 * Week number +</a:t>
            </a:r>
          </a:p>
          <a:p>
            <a:pPr marL="0" indent="0">
              <a:buNone/>
            </a:pPr>
            <a:r>
              <a:rPr lang="en-US" sz="2000" dirty="0"/>
              <a:t>      4.5507 * Sum of UNITS +</a:t>
            </a:r>
          </a:p>
          <a:p>
            <a:pPr marL="0" indent="0">
              <a:buNone/>
            </a:pPr>
            <a:r>
              <a:rPr lang="en-US" sz="2000" dirty="0"/>
              <a:t>      4.051  * Sum of Field_sourceCol_F_value_A2 +</a:t>
            </a:r>
          </a:p>
          <a:p>
            <a:pPr marL="0" indent="0">
              <a:buNone/>
            </a:pPr>
            <a:r>
              <a:rPr lang="en-US" sz="2000" dirty="0"/>
              <a:t>      7.5224 * Count of ITEM +</a:t>
            </a:r>
          </a:p>
          <a:p>
            <a:pPr marL="0" indent="0">
              <a:buNone/>
            </a:pPr>
            <a:r>
              <a:rPr lang="en-US" sz="2000" dirty="0"/>
              <a:t>      9.8466 * Sum of </a:t>
            </a:r>
            <a:r>
              <a:rPr lang="en-US" sz="2000" dirty="0" err="1"/>
              <a:t>Field_sourceCol_F_value_B</a:t>
            </a:r>
            <a:r>
              <a:rPr lang="en-US" sz="2000" dirty="0"/>
              <a:t> +</a:t>
            </a:r>
          </a:p>
          <a:p>
            <a:pPr marL="0" indent="0">
              <a:buNone/>
            </a:pPr>
            <a:r>
              <a:rPr lang="en-US" sz="2000" dirty="0"/>
              <a:t>      4.051  * Sum of </a:t>
            </a:r>
            <a:r>
              <a:rPr lang="en-US" sz="2000" dirty="0" err="1"/>
              <a:t>Field_sourceCol_F_value_A</a:t>
            </a:r>
            <a:r>
              <a:rPr lang="en-US" sz="2000" dirty="0"/>
              <a:t> +</a:t>
            </a:r>
          </a:p>
          <a:p>
            <a:pPr marL="0" indent="0">
              <a:buNone/>
            </a:pPr>
            <a:r>
              <a:rPr lang="en-US" sz="2000" dirty="0"/>
              <a:t>     -3.6757 * Sum of PR +</a:t>
            </a:r>
          </a:p>
          <a:p>
            <a:pPr marL="0" indent="0">
              <a:buNone/>
            </a:pPr>
            <a:r>
              <a:rPr lang="en-US" sz="2000" dirty="0"/>
              <a:t>   -252.876 </a:t>
            </a:r>
          </a:p>
        </p:txBody>
      </p:sp>
      <p:sp>
        <p:nvSpPr>
          <p:cNvPr id="4" name="Text Placeholder 3"/>
          <p:cNvSpPr>
            <a:spLocks noGrp="1"/>
          </p:cNvSpPr>
          <p:nvPr>
            <p:ph type="body" sz="half" idx="2"/>
          </p:nvPr>
        </p:nvSpPr>
        <p:spPr/>
        <p:txBody>
          <a:bodyPr>
            <a:normAutofit fontScale="92500" lnSpcReduction="10000"/>
          </a:bodyPr>
          <a:lstStyle/>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r>
              <a:rPr lang="en-US" dirty="0" err="1"/>
              <a:t>Scheme:weka.classifiers.functions.LinearRegression</a:t>
            </a:r>
            <a:r>
              <a:rPr lang="en-US" dirty="0"/>
              <a:t> -S 0 -R 1.0E-8</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Tree>
    <p:extLst>
      <p:ext uri="{BB962C8B-B14F-4D97-AF65-F5344CB8AC3E}">
        <p14:creationId xmlns:p14="http://schemas.microsoft.com/office/powerpoint/2010/main" val="59499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M5P rules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Sum of DOLLARS = </a:t>
            </a:r>
          </a:p>
          <a:p>
            <a:pPr marL="0" indent="0">
              <a:buNone/>
            </a:pPr>
            <a:r>
              <a:rPr lang="en-US" sz="2000" dirty="0"/>
              <a:t>	1.6956 * Week number </a:t>
            </a:r>
          </a:p>
          <a:p>
            <a:pPr marL="0" indent="0">
              <a:buNone/>
            </a:pPr>
            <a:r>
              <a:rPr lang="en-US" sz="2000" dirty="0"/>
              <a:t>	+ 4.5507 * Sum of UNITS </a:t>
            </a:r>
          </a:p>
          <a:p>
            <a:pPr marL="0" indent="0">
              <a:buNone/>
            </a:pPr>
            <a:r>
              <a:rPr lang="en-US" sz="2000" dirty="0"/>
              <a:t>	+ 8.102 * Sum of Field_sourceCol_F_value_A2 </a:t>
            </a:r>
          </a:p>
          <a:p>
            <a:pPr marL="0" indent="0">
              <a:buNone/>
            </a:pPr>
            <a:r>
              <a:rPr lang="en-US" sz="2000" dirty="0"/>
              <a:t>	+ 7.5224 * Count of ITEM </a:t>
            </a:r>
          </a:p>
          <a:p>
            <a:pPr marL="0" indent="0">
              <a:buNone/>
            </a:pPr>
            <a:r>
              <a:rPr lang="en-US" sz="2000" dirty="0"/>
              <a:t>	+ 9.8466 * Sum of </a:t>
            </a:r>
            <a:r>
              <a:rPr lang="en-US" sz="2000" dirty="0" err="1"/>
              <a:t>Field_sourceCol_F_value_B</a:t>
            </a:r>
            <a:r>
              <a:rPr lang="en-US" sz="2000" dirty="0"/>
              <a:t> </a:t>
            </a:r>
          </a:p>
          <a:p>
            <a:pPr marL="0" indent="0">
              <a:buNone/>
            </a:pPr>
            <a:r>
              <a:rPr lang="en-US" sz="2000" dirty="0"/>
              <a:t>	- 3.6757 * Sum of PR </a:t>
            </a:r>
          </a:p>
          <a:p>
            <a:pPr marL="0" indent="0">
              <a:buNone/>
            </a:pPr>
            <a:r>
              <a:rPr lang="en-US" sz="2000" dirty="0"/>
              <a:t>	- 252.876 [212/14.016%]</a:t>
            </a:r>
          </a:p>
        </p:txBody>
      </p:sp>
      <p:sp>
        <p:nvSpPr>
          <p:cNvPr id="4" name="Text Placeholder 3"/>
          <p:cNvSpPr>
            <a:spLocks noGrp="1"/>
          </p:cNvSpPr>
          <p:nvPr>
            <p:ph type="body" sz="half" idx="2"/>
          </p:nvPr>
        </p:nvSpPr>
        <p:spPr/>
        <p:txBody>
          <a:bodyPr>
            <a:normAutofit fontScale="77500" lnSpcReduction="20000"/>
          </a:bodyPr>
          <a:lstStyle/>
          <a:p>
            <a:r>
              <a:rPr lang="en-US" dirty="0" smtClean="0"/>
              <a:t>Just 1 Leaf !!, no branching. Vs Linear Regression, no item count, </a:t>
            </a:r>
          </a:p>
          <a:p>
            <a:endParaRPr lang="en-US" dirty="0"/>
          </a:p>
          <a:p>
            <a:r>
              <a:rPr lang="en-US" dirty="0"/>
              <a:t>Correlation coefficient                  0.9882</a:t>
            </a:r>
          </a:p>
          <a:p>
            <a:r>
              <a:rPr lang="en-US" dirty="0"/>
              <a:t>Mean absolute error                    150.416 </a:t>
            </a:r>
          </a:p>
          <a:p>
            <a:r>
              <a:rPr lang="en-US" dirty="0"/>
              <a:t>Root mean squared error                207.3127</a:t>
            </a:r>
          </a:p>
          <a:p>
            <a:r>
              <a:rPr lang="en-US" dirty="0"/>
              <a:t>Relative absolute error                 14.663  %</a:t>
            </a:r>
          </a:p>
          <a:p>
            <a:r>
              <a:rPr lang="en-US" dirty="0"/>
              <a:t>Root relative squared error             15.25   %</a:t>
            </a:r>
          </a:p>
          <a:p>
            <a:r>
              <a:rPr lang="en-US" dirty="0"/>
              <a:t>Total Number of Instances              212 </a:t>
            </a:r>
            <a:endParaRPr lang="en-US" dirty="0" smtClean="0"/>
          </a:p>
          <a:p>
            <a:endParaRPr lang="en-US" dirty="0"/>
          </a:p>
          <a:p>
            <a:r>
              <a:rPr lang="en-US" dirty="0"/>
              <a:t>Scheme:weka.classifiers.rules.M5Rules -M 4.0</a:t>
            </a:r>
          </a:p>
          <a:p>
            <a:r>
              <a:rPr lang="en-US" dirty="0"/>
              <a:t>Relation:     master_merged_preprocessed_bymonthnyear-weka.filters.unsupervised.attribute.Reorder-R1,2,3,4,5,7,8,9,10,11,12,13,14,15,16,6-weka.filters.unsupervised.attribute.Remove-R1-weka.filters.unsupervised.attribute.Remove-R4,8,13</a:t>
            </a:r>
          </a:p>
          <a:p>
            <a:endParaRPr lang="en-US" dirty="0"/>
          </a:p>
        </p:txBody>
      </p:sp>
    </p:spTree>
    <p:extLst>
      <p:ext uri="{BB962C8B-B14F-4D97-AF65-F5344CB8AC3E}">
        <p14:creationId xmlns:p14="http://schemas.microsoft.com/office/powerpoint/2010/main" val="2060890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 </a:t>
            </a:r>
            <a:r>
              <a:rPr lang="en-US" dirty="0" err="1" smtClean="0"/>
              <a:t>Reg</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smtClean="0"/>
              <a:t>SMOreg</a:t>
            </a:r>
            <a:endParaRPr lang="en-US" sz="1400" dirty="0" smtClean="0"/>
          </a:p>
          <a:p>
            <a:pPr marL="0" indent="0">
              <a:buNone/>
            </a:pPr>
            <a:endParaRPr lang="en-US" sz="1400" dirty="0" smtClean="0"/>
          </a:p>
          <a:p>
            <a:pPr marL="0" indent="0">
              <a:buNone/>
            </a:pPr>
            <a:r>
              <a:rPr lang="en-US" sz="1400" dirty="0"/>
              <a:t>weights (not support vectors):</a:t>
            </a:r>
          </a:p>
          <a:p>
            <a:pPr marL="0" indent="0">
              <a:buNone/>
            </a:pPr>
            <a:r>
              <a:rPr lang="en-US" sz="1400" dirty="0"/>
              <a:t> +       0.0111 * (normalized) Week number</a:t>
            </a:r>
          </a:p>
          <a:p>
            <a:pPr marL="0" indent="0">
              <a:buNone/>
            </a:pPr>
            <a:r>
              <a:rPr lang="en-US" sz="1400" dirty="0"/>
              <a:t> +       0.325  * (normalized) Sum of UNITS</a:t>
            </a:r>
          </a:p>
          <a:p>
            <a:pPr marL="0" indent="0">
              <a:buNone/>
            </a:pPr>
            <a:r>
              <a:rPr lang="en-US" sz="1400" dirty="0"/>
              <a:t> +       0.0297 * (normalized) Sum of Field_sourceCol_F_value_A2</a:t>
            </a:r>
          </a:p>
          <a:p>
            <a:pPr marL="0" indent="0">
              <a:buNone/>
            </a:pPr>
            <a:r>
              <a:rPr lang="en-US" sz="1400" dirty="0"/>
              <a:t> +       0.6673 * (normalized) Count of ITEM</a:t>
            </a:r>
          </a:p>
          <a:p>
            <a:pPr marL="0" indent="0">
              <a:buNone/>
            </a:pPr>
            <a:r>
              <a:rPr lang="en-US" sz="1400" dirty="0"/>
              <a:t> -       0.0154 * (normalized) Sum of Field_sourceCol_D_value_2</a:t>
            </a:r>
          </a:p>
          <a:p>
            <a:pPr marL="0" indent="0">
              <a:buNone/>
            </a:pPr>
            <a:r>
              <a:rPr lang="en-US" sz="1400" dirty="0"/>
              <a:t> -       0.0178 * (normalized) Sum of Field_sourceCol_D_value_1</a:t>
            </a:r>
          </a:p>
          <a:p>
            <a:pPr marL="0" indent="0">
              <a:buNone/>
            </a:pPr>
            <a:r>
              <a:rPr lang="en-US" sz="1400" dirty="0"/>
              <a:t> +       0.0091 * (normalized) Sum of </a:t>
            </a:r>
            <a:r>
              <a:rPr lang="en-US" sz="1400" dirty="0" err="1"/>
              <a:t>Field_sourceCol_F_value_A</a:t>
            </a:r>
            <a:r>
              <a:rPr lang="en-US" sz="1400" dirty="0"/>
              <a:t>+</a:t>
            </a:r>
          </a:p>
          <a:p>
            <a:pPr marL="0" indent="0">
              <a:buNone/>
            </a:pPr>
            <a:r>
              <a:rPr lang="en-US" sz="1400" dirty="0"/>
              <a:t> +       0.0129 * (normalized) Sum of </a:t>
            </a:r>
            <a:r>
              <a:rPr lang="en-US" sz="1400" dirty="0" err="1"/>
              <a:t>Field_sourceCol_F_value_C</a:t>
            </a:r>
            <a:endParaRPr lang="en-US" sz="1400" dirty="0"/>
          </a:p>
          <a:p>
            <a:pPr marL="0" indent="0">
              <a:buNone/>
            </a:pPr>
            <a:r>
              <a:rPr lang="en-US" sz="1400" dirty="0"/>
              <a:t> +       0.0149 * (normalized) Sum of </a:t>
            </a:r>
            <a:r>
              <a:rPr lang="en-US" sz="1400" dirty="0" err="1"/>
              <a:t>Field_sourceCol_F_value_B</a:t>
            </a:r>
            <a:endParaRPr lang="en-US" sz="1400" dirty="0"/>
          </a:p>
          <a:p>
            <a:pPr marL="0" indent="0">
              <a:buNone/>
            </a:pPr>
            <a:r>
              <a:rPr lang="en-US" sz="1400" dirty="0"/>
              <a:t> +       0.0297 * (normalized) Sum of </a:t>
            </a:r>
            <a:r>
              <a:rPr lang="en-US" sz="1400" dirty="0" err="1"/>
              <a:t>Field_sourceCol_F_value_A</a:t>
            </a:r>
            <a:endParaRPr lang="en-US" sz="1400" dirty="0"/>
          </a:p>
          <a:p>
            <a:pPr marL="0" indent="0">
              <a:buNone/>
            </a:pPr>
            <a:r>
              <a:rPr lang="en-US" sz="1400" dirty="0"/>
              <a:t> -       0.0171 * (normalized) Sum of PR</a:t>
            </a:r>
          </a:p>
          <a:p>
            <a:pPr marL="0" indent="0">
              <a:buNone/>
            </a:pPr>
            <a:r>
              <a:rPr lang="en-US" sz="1400" dirty="0"/>
              <a:t> -       0.0129</a:t>
            </a:r>
          </a:p>
        </p:txBody>
      </p:sp>
      <p:sp>
        <p:nvSpPr>
          <p:cNvPr id="4" name="Text Placeholder 3"/>
          <p:cNvSpPr>
            <a:spLocks noGrp="1"/>
          </p:cNvSpPr>
          <p:nvPr>
            <p:ph type="body" sz="half" idx="2"/>
          </p:nvPr>
        </p:nvSpPr>
        <p:spPr/>
        <p:txBody>
          <a:bodyPr>
            <a:normAutofit fontScale="77500" lnSpcReduction="20000"/>
          </a:bodyPr>
          <a:lstStyle/>
          <a:p>
            <a:r>
              <a:rPr lang="en-US" dirty="0" smtClean="0"/>
              <a:t>Fast execution time</a:t>
            </a:r>
          </a:p>
          <a:p>
            <a:endParaRPr lang="en-US" dirty="0"/>
          </a:p>
          <a:p>
            <a:r>
              <a:rPr lang="en-US" dirty="0"/>
              <a:t>Correlation coefficient                  0.9885</a:t>
            </a:r>
          </a:p>
          <a:p>
            <a:r>
              <a:rPr lang="en-US" dirty="0"/>
              <a:t>Mean absolute error                    146.6427</a:t>
            </a:r>
          </a:p>
          <a:p>
            <a:r>
              <a:rPr lang="en-US" dirty="0"/>
              <a:t>Root mean squared error                208.6124</a:t>
            </a:r>
          </a:p>
          <a:p>
            <a:r>
              <a:rPr lang="en-US" dirty="0"/>
              <a:t>Relative absolute error                 14.2952 %</a:t>
            </a:r>
          </a:p>
          <a:p>
            <a:r>
              <a:rPr lang="en-US" dirty="0"/>
              <a:t>Root relative squared error             15.3456 %</a:t>
            </a:r>
          </a:p>
          <a:p>
            <a:r>
              <a:rPr lang="en-US" dirty="0"/>
              <a:t>Total Number of Instances              212 </a:t>
            </a:r>
            <a:endParaRPr lang="en-US" dirty="0" smtClean="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master_merged_preprocessed_bymonthnyear-weka.filters.unsupervised.attribute.Reorder-R1,2,3,4,5,7,8,9,10,11,12,13,14,15,16,6-weka.filters.unsupervised.attribute.Remove-R1-weka.filters.unsupervised.attribute.Remove-R4,8,13</a:t>
            </a:r>
          </a:p>
        </p:txBody>
      </p:sp>
    </p:spTree>
    <p:extLst>
      <p:ext uri="{BB962C8B-B14F-4D97-AF65-F5344CB8AC3E}">
        <p14:creationId xmlns:p14="http://schemas.microsoft.com/office/powerpoint/2010/main" val="2822721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Forest with M5P</a:t>
            </a:r>
            <a:endParaRPr lang="en-US" dirty="0"/>
          </a:p>
        </p:txBody>
      </p:sp>
      <p:sp>
        <p:nvSpPr>
          <p:cNvPr id="4" name="Text Placeholder 3"/>
          <p:cNvSpPr>
            <a:spLocks noGrp="1"/>
          </p:cNvSpPr>
          <p:nvPr>
            <p:ph type="body" sz="half" idx="2"/>
          </p:nvPr>
        </p:nvSpPr>
        <p:spPr/>
        <p:txBody>
          <a:bodyPr>
            <a:normAutofit fontScale="77500" lnSpcReduction="20000"/>
          </a:bodyPr>
          <a:lstStyle/>
          <a:p>
            <a:r>
              <a:rPr lang="en-US" dirty="0" smtClean="0"/>
              <a:t>Used PCA—again with M5p 1 model/leaf</a:t>
            </a:r>
          </a:p>
          <a:p>
            <a:r>
              <a:rPr lang="en-US" dirty="0" smtClean="0"/>
              <a:t>See coefficients for variable importance. </a:t>
            </a:r>
          </a:p>
          <a:p>
            <a:endParaRPr lang="en-US" dirty="0"/>
          </a:p>
          <a:p>
            <a:r>
              <a:rPr lang="en-US" dirty="0"/>
              <a:t>Correlation coefficient                  0.9884</a:t>
            </a:r>
          </a:p>
          <a:p>
            <a:r>
              <a:rPr lang="en-US" dirty="0"/>
              <a:t>Mean absolute error                    150.1257</a:t>
            </a:r>
          </a:p>
          <a:p>
            <a:r>
              <a:rPr lang="en-US" dirty="0"/>
              <a:t>Root mean squared error                206.1822</a:t>
            </a:r>
          </a:p>
          <a:p>
            <a:r>
              <a:rPr lang="en-US" dirty="0"/>
              <a:t>Relative absolute error                 14.6347 %</a:t>
            </a:r>
          </a:p>
          <a:p>
            <a:r>
              <a:rPr lang="en-US" dirty="0"/>
              <a:t>Root relative squared error             15.1668 %</a:t>
            </a:r>
          </a:p>
          <a:p>
            <a:r>
              <a:rPr lang="en-US" dirty="0"/>
              <a:t>Total Number of Instances              212 </a:t>
            </a:r>
            <a:endParaRPr lang="en-US" dirty="0" smtClean="0"/>
          </a:p>
          <a:p>
            <a:r>
              <a:rPr lang="en-US" dirty="0" err="1"/>
              <a:t>Scheme:weka.classifiers.meta.RotationForest</a:t>
            </a:r>
            <a:r>
              <a:rPr lang="en-US" dirty="0"/>
              <a:t> -G 3 -H 3 -P 50 -F "</a:t>
            </a:r>
            <a:r>
              <a:rPr lang="en-US" dirty="0" err="1"/>
              <a:t>weka.filters.unsupervised.attribute.PrincipalComponents</a:t>
            </a:r>
            <a:r>
              <a:rPr lang="en-US" dirty="0"/>
              <a:t> -R 1.0 -A 5 -M -1" -S 1 -I 10 -W weka.classifiers.trees.M5P -- -M 4.0</a:t>
            </a:r>
          </a:p>
          <a:p>
            <a:r>
              <a:rPr lang="en-US" dirty="0"/>
              <a:t>Relation:     master_merged_preprocessed_bymonthnyear-weka.filters.unsupervised.attribute.Reorder-R1,2,3,4,5,7,8,9,10,11,12,13,14,15,16,6-weka.filters.unsupervised.attribute.Remove-R1-weka.filters.unsupervised.attribute.Remove-R4,8,13</a:t>
            </a:r>
            <a:endParaRPr lang="en-US" dirty="0" smtClean="0"/>
          </a:p>
        </p:txBody>
      </p:sp>
      <p:sp>
        <p:nvSpPr>
          <p:cNvPr id="5" name="Content Placeholder 4"/>
          <p:cNvSpPr>
            <a:spLocks noGrp="1"/>
          </p:cNvSpPr>
          <p:nvPr>
            <p:ph idx="1"/>
          </p:nvPr>
        </p:nvSpPr>
        <p:spPr/>
        <p:txBody>
          <a:bodyPr>
            <a:normAutofit fontScale="40000" lnSpcReduction="20000"/>
          </a:bodyPr>
          <a:lstStyle/>
          <a:p>
            <a:r>
              <a:rPr lang="en-US" dirty="0" smtClean="0"/>
              <a:t>Example LM</a:t>
            </a:r>
          </a:p>
          <a:p>
            <a:pPr marL="0" indent="0">
              <a:buNone/>
            </a:pPr>
            <a:r>
              <a:rPr lang="en-US" dirty="0"/>
              <a:t>Sum of DOLLARS = </a:t>
            </a:r>
          </a:p>
          <a:p>
            <a:pPr marL="0" indent="0">
              <a:buNone/>
            </a:pPr>
            <a:r>
              <a:rPr lang="en-US" dirty="0"/>
              <a:t>	22.3335 * 0.687Sum of Field_sourceCol_F_value_C_0-0.682Sum of Field_sourceCol_D_value_1_2-0.252Sum of Field_sourceCol_D_value_2_1_0 </a:t>
            </a:r>
          </a:p>
          <a:p>
            <a:pPr marL="0" indent="0">
              <a:buNone/>
            </a:pPr>
            <a:r>
              <a:rPr lang="en-US" dirty="0"/>
              <a:t>	+ 755.2766 * 0.721Sum of Field_sourceCol_F_value_A_2+0.681Sum of UNITS_0+0.131Sum of Field_sourceCol_F_value_A+_1_1 </a:t>
            </a:r>
          </a:p>
          <a:p>
            <a:pPr marL="0" indent="0">
              <a:buNone/>
            </a:pPr>
            <a:r>
              <a:rPr lang="en-US" dirty="0"/>
              <a:t>	+ 93.2914 * -0.927Sum of Field_sourceCol_F_value_A+_1+0.343Sum of UNITS_0-0.155Sum of Field_sourceCol_F_value_A_2_1 </a:t>
            </a:r>
          </a:p>
          <a:p>
            <a:pPr marL="0" indent="0">
              <a:buNone/>
            </a:pPr>
            <a:r>
              <a:rPr lang="en-US" dirty="0"/>
              <a:t>	+ 20.8848 * 0.684Sum of Field_sourceCol_F_value_B_0+0.572Week number_1+0.453Sum of PR_2_2 </a:t>
            </a:r>
          </a:p>
          <a:p>
            <a:pPr marL="0" indent="0">
              <a:buNone/>
            </a:pPr>
            <a:r>
              <a:rPr lang="en-US" dirty="0"/>
              <a:t>	- 46.5919 * 0.806Sum of PR_2-0.59Week number_1-0.041Sum of Field_sourceCol_F_value_B_0_2 </a:t>
            </a:r>
          </a:p>
          <a:p>
            <a:pPr marL="0" indent="0">
              <a:buNone/>
            </a:pPr>
            <a:r>
              <a:rPr lang="en-US" dirty="0"/>
              <a:t>	- 23.0274 * -0.729Sum of Field_sourceCol_F_value_B_0+0.569Week number_1+0.38 Sum of PR_2_2 </a:t>
            </a:r>
          </a:p>
          <a:p>
            <a:pPr marL="0" indent="0">
              <a:buNone/>
            </a:pPr>
            <a:r>
              <a:rPr lang="en-US" dirty="0"/>
              <a:t>	- 233.7609 * 0.69 Sum of Field_sourceCol_F_value_A_2+0.69 Sum of Field_sourceCol_F_value_A2_1+0.216Count of ITEM_0_3 </a:t>
            </a:r>
          </a:p>
          <a:p>
            <a:pPr marL="0" indent="0">
              <a:buNone/>
            </a:pPr>
            <a:r>
              <a:rPr lang="en-US" dirty="0"/>
              <a:t>	- 779.8045 * -0.976Count of ITEM_0+0.153Sum of Field_sourceCol_F_value_A_2+0.153Sum of Field_sourceCol_F_value_A2_1_3 </a:t>
            </a:r>
          </a:p>
          <a:p>
            <a:pPr marL="0" indent="0">
              <a:buNone/>
            </a:pPr>
            <a:r>
              <a:rPr lang="en-US" dirty="0"/>
              <a:t>	+ 3748.694</a:t>
            </a:r>
          </a:p>
        </p:txBody>
      </p:sp>
    </p:spTree>
    <p:extLst>
      <p:ext uri="{BB962C8B-B14F-4D97-AF65-F5344CB8AC3E}">
        <p14:creationId xmlns:p14="http://schemas.microsoft.com/office/powerpoint/2010/main" val="1180130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delete </a:t>
            </a:r>
            <a:r>
              <a:rPr lang="en-US" dirty="0" err="1" smtClean="0"/>
              <a:t>delete</a:t>
            </a:r>
            <a:r>
              <a:rPr lang="en-US" dirty="0" smtClean="0"/>
              <a:t> year 2011, redo models, predict 2011 and calculate error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907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Linear Regression</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5.8388 * Count of ITEM +</a:t>
            </a:r>
          </a:p>
          <a:p>
            <a:pPr marL="0" indent="0">
              <a:buNone/>
            </a:pPr>
            <a:r>
              <a:rPr lang="en-US" dirty="0"/>
              <a:t>      5.8252 * Sum of </a:t>
            </a:r>
            <a:r>
              <a:rPr lang="en-US" dirty="0" err="1"/>
              <a:t>Field_sourceCol_F_value_A</a:t>
            </a:r>
            <a:r>
              <a:rPr lang="en-US" dirty="0"/>
              <a:t> +</a:t>
            </a:r>
          </a:p>
          <a:p>
            <a:pPr marL="0" indent="0">
              <a:buNone/>
            </a:pPr>
            <a:r>
              <a:rPr lang="en-US" dirty="0"/>
              <a:t>     -3.0693 * Sum of PR +</a:t>
            </a:r>
          </a:p>
          <a:p>
            <a:pPr marL="0" indent="0">
              <a:buNone/>
            </a:pPr>
            <a:r>
              <a:rPr lang="en-US" dirty="0"/>
              <a:t>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r>
              <a:rPr lang="en-US" dirty="0" err="1"/>
              <a:t>Scheme:weka.classifiers.functions.LinearRegression</a:t>
            </a:r>
            <a:r>
              <a:rPr lang="en-US" dirty="0"/>
              <a:t> -S 0 -R 1.0E-8</a:t>
            </a:r>
          </a:p>
          <a:p>
            <a:r>
              <a:rPr lang="en-US" dirty="0"/>
              <a:t>Relation:     master_merged_preprocessed_bymonthnyear3n2011removed-weka.filters.unsupervised.attribute.Remove-R1</a:t>
            </a:r>
          </a:p>
          <a:p>
            <a:endParaRPr lang="en-US" dirty="0"/>
          </a:p>
        </p:txBody>
      </p:sp>
    </p:spTree>
    <p:extLst>
      <p:ext uri="{BB962C8B-B14F-4D97-AF65-F5344CB8AC3E}">
        <p14:creationId xmlns:p14="http://schemas.microsoft.com/office/powerpoint/2010/main" val="3465678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M5P- Virtually same as Linear Regression (expected)</a:t>
            </a:r>
            <a:endParaRPr lang="en-US" dirty="0"/>
          </a:p>
        </p:txBody>
      </p:sp>
      <p:sp>
        <p:nvSpPr>
          <p:cNvPr id="5" name="Content Placeholder 4"/>
          <p:cNvSpPr>
            <a:spLocks noGrp="1"/>
          </p:cNvSpPr>
          <p:nvPr>
            <p:ph idx="1"/>
          </p:nvPr>
        </p:nvSpPr>
        <p:spPr/>
        <p:txBody>
          <a:bodyPr/>
          <a:lstStyle/>
          <a:p>
            <a:pPr marL="0" indent="0">
              <a:buNone/>
            </a:pPr>
            <a:r>
              <a:rPr lang="en-US" dirty="0"/>
              <a:t>Sum of DOLLARS =</a:t>
            </a:r>
          </a:p>
          <a:p>
            <a:pPr marL="0" indent="0">
              <a:buNone/>
            </a:pPr>
            <a:endParaRPr lang="en-US" dirty="0"/>
          </a:p>
          <a:p>
            <a:pPr marL="0" indent="0">
              <a:buNone/>
            </a:pPr>
            <a:r>
              <a:rPr lang="en-US" dirty="0"/>
              <a:t>      5.9039 * Sum of UNITS </a:t>
            </a:r>
          </a:p>
          <a:p>
            <a:pPr marL="0" indent="0">
              <a:buNone/>
            </a:pPr>
            <a:r>
              <a:rPr lang="en-US" dirty="0"/>
              <a:t>	+ 5.8252 * Sum of Field_sourceCol_F_value_A2 </a:t>
            </a:r>
          </a:p>
          <a:p>
            <a:pPr marL="0" indent="0">
              <a:buNone/>
            </a:pPr>
            <a:r>
              <a:rPr lang="en-US" dirty="0"/>
              <a:t>	+ 5.8388 * Count of ITEM </a:t>
            </a:r>
          </a:p>
          <a:p>
            <a:pPr marL="0" indent="0">
              <a:buNone/>
            </a:pPr>
            <a:r>
              <a:rPr lang="en-US" dirty="0"/>
              <a:t>	- 3.0693 * Sum of PR </a:t>
            </a:r>
          </a:p>
          <a:p>
            <a:pPr marL="0" indent="0">
              <a:buNone/>
            </a:pPr>
            <a:r>
              <a:rPr lang="en-US" dirty="0"/>
              <a:t>	- 180.9078</a:t>
            </a:r>
          </a:p>
        </p:txBody>
      </p:sp>
      <p:sp>
        <p:nvSpPr>
          <p:cNvPr id="6" name="Text Placeholder 5"/>
          <p:cNvSpPr>
            <a:spLocks noGrp="1"/>
          </p:cNvSpPr>
          <p:nvPr>
            <p:ph type="body" sz="half" idx="2"/>
          </p:nvPr>
        </p:nvSpPr>
        <p:spPr/>
        <p:txBody>
          <a:bodyPr>
            <a:normAutofit lnSpcReduction="10000"/>
          </a:bodyPr>
          <a:lstStyle/>
          <a:p>
            <a:r>
              <a:rPr lang="en-US" dirty="0"/>
              <a:t>Correlation coefficient                  0.9924</a:t>
            </a:r>
          </a:p>
          <a:p>
            <a:r>
              <a:rPr lang="en-US" dirty="0"/>
              <a:t>Mean absolute error                    128.1557</a:t>
            </a:r>
          </a:p>
          <a:p>
            <a:r>
              <a:rPr lang="en-US" dirty="0"/>
              <a:t>Root mean squared error                169.7715</a:t>
            </a:r>
          </a:p>
          <a:p>
            <a:r>
              <a:rPr lang="en-US" dirty="0"/>
              <a:t>Relative absolute error                 12.083  %</a:t>
            </a:r>
          </a:p>
          <a:p>
            <a:r>
              <a:rPr lang="en-US" dirty="0"/>
              <a:t>Root relative squared error             12.2304 %</a:t>
            </a:r>
          </a:p>
          <a:p>
            <a:r>
              <a:rPr lang="en-US" dirty="0"/>
              <a:t>Total Number of Instances              160 </a:t>
            </a:r>
            <a:endParaRPr lang="en-US" dirty="0" smtClean="0"/>
          </a:p>
          <a:p>
            <a:endParaRPr lang="en-US" dirty="0"/>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4282538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REPTree</a:t>
            </a:r>
            <a:r>
              <a:rPr lang="en-US" dirty="0" smtClean="0"/>
              <a:t> (41 nodes)</a:t>
            </a:r>
            <a:endParaRPr lang="en-US" dirty="0"/>
          </a:p>
        </p:txBody>
      </p:sp>
      <p:sp>
        <p:nvSpPr>
          <p:cNvPr id="5" name="Content Placeholder 4"/>
          <p:cNvSpPr>
            <a:spLocks noGrp="1"/>
          </p:cNvSpPr>
          <p:nvPr>
            <p:ph idx="1"/>
          </p:nvPr>
        </p:nvSpPr>
        <p:spPr/>
        <p:txBody>
          <a:bodyPr/>
          <a:lstStyle/>
          <a:p>
            <a:pPr marL="0" indent="0">
              <a:buNone/>
            </a:pPr>
            <a:r>
              <a:rPr lang="en-US" dirty="0" smtClean="0"/>
              <a:t>Top 3 branching on:</a:t>
            </a:r>
            <a:br>
              <a:rPr lang="en-US" dirty="0" smtClean="0"/>
            </a:br>
            <a:r>
              <a:rPr lang="en-US" dirty="0" smtClean="0"/>
              <a:t>Count of Item</a:t>
            </a:r>
          </a:p>
          <a:p>
            <a:pPr marL="0" indent="0">
              <a:buNone/>
            </a:pPr>
            <a:r>
              <a:rPr lang="en-US" dirty="0" smtClean="0"/>
              <a:t>Sum of Units</a:t>
            </a:r>
          </a:p>
          <a:p>
            <a:pPr marL="0" indent="0">
              <a:buNone/>
            </a:pPr>
            <a:r>
              <a:rPr lang="en-US" dirty="0" smtClean="0"/>
              <a:t>See splitting on FieldsourceFvalue_A2 and</a:t>
            </a:r>
          </a:p>
          <a:p>
            <a:pPr marL="0" indent="0">
              <a:buNone/>
            </a:pPr>
            <a:r>
              <a:rPr lang="en-US" dirty="0" smtClean="0"/>
              <a:t>Sum of PR in nodes. </a:t>
            </a:r>
          </a:p>
          <a:p>
            <a:pPr marL="0" indent="0">
              <a:buNone/>
            </a:pPr>
            <a:endParaRPr lang="en-US" dirty="0"/>
          </a:p>
        </p:txBody>
      </p:sp>
      <p:sp>
        <p:nvSpPr>
          <p:cNvPr id="6" name="Text Placeholder 5"/>
          <p:cNvSpPr>
            <a:spLocks noGrp="1"/>
          </p:cNvSpPr>
          <p:nvPr>
            <p:ph type="body" sz="half" idx="2"/>
          </p:nvPr>
        </p:nvSpPr>
        <p:spPr/>
        <p:txBody>
          <a:bodyPr>
            <a:normAutofit/>
          </a:bodyPr>
          <a:lstStyle/>
          <a:p>
            <a:r>
              <a:rPr lang="en-US" dirty="0"/>
              <a:t>Correlation coefficient                  0.976 </a:t>
            </a:r>
          </a:p>
          <a:p>
            <a:r>
              <a:rPr lang="en-US" dirty="0"/>
              <a:t>Mean absolute error                    212.713 </a:t>
            </a:r>
          </a:p>
          <a:p>
            <a:r>
              <a:rPr lang="en-US" dirty="0"/>
              <a:t>Root mean squared error                301.569 </a:t>
            </a:r>
          </a:p>
          <a:p>
            <a:r>
              <a:rPr lang="en-US" dirty="0"/>
              <a:t>Relative absolute error                 20.0553 %</a:t>
            </a:r>
          </a:p>
          <a:p>
            <a:r>
              <a:rPr lang="en-US" dirty="0"/>
              <a:t>Root relative squared error             21.7252 %</a:t>
            </a:r>
          </a:p>
          <a:p>
            <a:r>
              <a:rPr lang="en-US" dirty="0"/>
              <a:t>Total Number of Instances              160 </a:t>
            </a:r>
          </a:p>
          <a:p>
            <a:r>
              <a:rPr lang="en-US" dirty="0"/>
              <a:t>Scheme:weka.classifiers.trees.M5P -M 4.0</a:t>
            </a:r>
          </a:p>
          <a:p>
            <a:r>
              <a:rPr lang="en-US" dirty="0"/>
              <a:t>Relation:     master_merged_preprocessed_bymonthnyear3n2011removed-weka.filters.unsupervised.attribute.Remove-R1</a:t>
            </a:r>
          </a:p>
        </p:txBody>
      </p:sp>
    </p:spTree>
    <p:extLst>
      <p:ext uri="{BB962C8B-B14F-4D97-AF65-F5344CB8AC3E}">
        <p14:creationId xmlns:p14="http://schemas.microsoft.com/office/powerpoint/2010/main" val="585838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REPTree</a:t>
            </a:r>
            <a:endParaRPr lang="en-US" dirty="0"/>
          </a:p>
        </p:txBody>
      </p:sp>
      <p:pic>
        <p:nvPicPr>
          <p:cNvPr id="6" name="Picture 5"/>
          <p:cNvPicPr>
            <a:picLocks noChangeAspect="1"/>
          </p:cNvPicPr>
          <p:nvPr/>
        </p:nvPicPr>
        <p:blipFill>
          <a:blip r:embed="rId2"/>
          <a:stretch>
            <a:fillRect/>
          </a:stretch>
        </p:blipFill>
        <p:spPr>
          <a:xfrm>
            <a:off x="1330960" y="1570935"/>
            <a:ext cx="8148320" cy="4859891"/>
          </a:xfrm>
          <a:prstGeom prst="rect">
            <a:avLst/>
          </a:prstGeom>
          <a:ln>
            <a:solidFill>
              <a:schemeClr val="accent1"/>
            </a:solidFill>
          </a:ln>
        </p:spPr>
      </p:pic>
    </p:spTree>
    <p:extLst>
      <p:ext uri="{BB962C8B-B14F-4D97-AF65-F5344CB8AC3E}">
        <p14:creationId xmlns:p14="http://schemas.microsoft.com/office/powerpoint/2010/main" val="977309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SMO </a:t>
            </a:r>
            <a:r>
              <a:rPr lang="en-US" dirty="0" err="1" smtClean="0"/>
              <a:t>Reg</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a:t>weights (not support vectors):</a:t>
            </a:r>
          </a:p>
          <a:p>
            <a:pPr marL="0" indent="0">
              <a:buNone/>
            </a:pPr>
            <a:r>
              <a:rPr lang="en-US" dirty="0"/>
              <a:t> +       0.0011 * (normalized) Week number</a:t>
            </a:r>
          </a:p>
          <a:p>
            <a:pPr marL="0" indent="0">
              <a:buNone/>
            </a:pPr>
            <a:r>
              <a:rPr lang="en-US" dirty="0"/>
              <a:t> +       </a:t>
            </a:r>
            <a:r>
              <a:rPr lang="en-US" dirty="0">
                <a:solidFill>
                  <a:srgbClr val="FF0000"/>
                </a:solidFill>
              </a:rPr>
              <a:t>0.45 </a:t>
            </a:r>
            <a:r>
              <a:rPr lang="en-US" dirty="0"/>
              <a:t>  * (normalized) Sum of UNITS</a:t>
            </a:r>
          </a:p>
          <a:p>
            <a:pPr marL="0" indent="0">
              <a:buNone/>
            </a:pPr>
            <a:r>
              <a:rPr lang="en-US" dirty="0"/>
              <a:t> +       </a:t>
            </a:r>
            <a:r>
              <a:rPr lang="en-US" dirty="0">
                <a:solidFill>
                  <a:srgbClr val="FF0000"/>
                </a:solidFill>
              </a:rPr>
              <a:t>0.016</a:t>
            </a:r>
            <a:r>
              <a:rPr lang="en-US" dirty="0"/>
              <a:t>  * (normalized) Sum of Field_sourceCol_F_value_A2</a:t>
            </a:r>
          </a:p>
          <a:p>
            <a:pPr marL="0" indent="0">
              <a:buNone/>
            </a:pPr>
            <a:r>
              <a:rPr lang="en-US" dirty="0"/>
              <a:t> +       </a:t>
            </a:r>
            <a:r>
              <a:rPr lang="en-US" dirty="0">
                <a:solidFill>
                  <a:srgbClr val="FF0000"/>
                </a:solidFill>
              </a:rPr>
              <a:t>0.516  </a:t>
            </a:r>
            <a:r>
              <a:rPr lang="en-US" dirty="0"/>
              <a:t>* (normalized) Count of ITEM</a:t>
            </a:r>
          </a:p>
          <a:p>
            <a:pPr marL="0" indent="0">
              <a:buNone/>
            </a:pPr>
            <a:r>
              <a:rPr lang="en-US" dirty="0"/>
              <a:t> +       </a:t>
            </a:r>
            <a:r>
              <a:rPr lang="en-US" dirty="0">
                <a:solidFill>
                  <a:srgbClr val="FF0000"/>
                </a:solidFill>
              </a:rPr>
              <a:t>0.0133 </a:t>
            </a:r>
            <a:r>
              <a:rPr lang="en-US" dirty="0"/>
              <a:t>* (normalized) Sum of Field_sourceCol_D_value_2</a:t>
            </a:r>
          </a:p>
          <a:p>
            <a:pPr marL="0" indent="0">
              <a:buNone/>
            </a:pPr>
            <a:r>
              <a:rPr lang="en-US" dirty="0"/>
              <a:t> +       0.0067 * (normalized) Sum of Field_sourceCol_D_value_1</a:t>
            </a:r>
          </a:p>
          <a:p>
            <a:pPr marL="0" indent="0">
              <a:buNone/>
            </a:pPr>
            <a:r>
              <a:rPr lang="en-US" dirty="0"/>
              <a:t> +       0.0022 * (normalized) Sum of </a:t>
            </a:r>
            <a:r>
              <a:rPr lang="en-US" dirty="0" err="1"/>
              <a:t>Field_sourceCol_F_value_A</a:t>
            </a:r>
            <a:r>
              <a:rPr lang="en-US" dirty="0"/>
              <a:t>+</a:t>
            </a:r>
          </a:p>
          <a:p>
            <a:pPr marL="0" indent="0">
              <a:buNone/>
            </a:pPr>
            <a:r>
              <a:rPr lang="en-US" dirty="0"/>
              <a:t> +       0.0022 * (normalized) Sum of </a:t>
            </a:r>
            <a:r>
              <a:rPr lang="en-US" dirty="0" err="1"/>
              <a:t>Field_sourceCol_F_value_C</a:t>
            </a:r>
            <a:endParaRPr lang="en-US" dirty="0"/>
          </a:p>
          <a:p>
            <a:pPr marL="0" indent="0">
              <a:buNone/>
            </a:pPr>
            <a:r>
              <a:rPr lang="en-US" dirty="0"/>
              <a:t> -       0.0004 * (normalized) Sum of </a:t>
            </a:r>
            <a:r>
              <a:rPr lang="en-US" dirty="0" err="1"/>
              <a:t>Field_sourceCol_F_value_B</a:t>
            </a:r>
            <a:endParaRPr lang="en-US" dirty="0"/>
          </a:p>
          <a:p>
            <a:pPr marL="0" indent="0">
              <a:buNone/>
            </a:pPr>
            <a:r>
              <a:rPr lang="en-US" dirty="0"/>
              <a:t> +       </a:t>
            </a:r>
            <a:r>
              <a:rPr lang="en-US" dirty="0">
                <a:solidFill>
                  <a:srgbClr val="FF0000"/>
                </a:solidFill>
              </a:rPr>
              <a:t>0.016</a:t>
            </a:r>
            <a:r>
              <a:rPr lang="en-US" dirty="0"/>
              <a:t>  * (normalized) Sum of </a:t>
            </a:r>
            <a:r>
              <a:rPr lang="en-US" dirty="0" err="1"/>
              <a:t>Field_sourceCol_F_value_A</a:t>
            </a:r>
            <a:endParaRPr lang="en-US" dirty="0"/>
          </a:p>
          <a:p>
            <a:pPr marL="0" indent="0">
              <a:buNone/>
            </a:pPr>
            <a:r>
              <a:rPr lang="en-US" dirty="0"/>
              <a:t> -       </a:t>
            </a:r>
            <a:r>
              <a:rPr lang="en-US" dirty="0">
                <a:solidFill>
                  <a:srgbClr val="FF0000"/>
                </a:solidFill>
              </a:rPr>
              <a:t>0.0276 *</a:t>
            </a:r>
            <a:r>
              <a:rPr lang="en-US" dirty="0"/>
              <a:t> (normalized) Sum of PR</a:t>
            </a:r>
          </a:p>
          <a:p>
            <a:pPr marL="0" indent="0">
              <a:buNone/>
            </a:pPr>
            <a:r>
              <a:rPr lang="en-US" dirty="0"/>
              <a:t> +       0.0007</a:t>
            </a:r>
          </a:p>
          <a:p>
            <a:pPr marL="0" indent="0">
              <a:buNone/>
            </a:pPr>
            <a:endParaRPr lang="en-US" dirty="0"/>
          </a:p>
        </p:txBody>
      </p:sp>
      <p:sp>
        <p:nvSpPr>
          <p:cNvPr id="6" name="Text Placeholder 5"/>
          <p:cNvSpPr>
            <a:spLocks noGrp="1"/>
          </p:cNvSpPr>
          <p:nvPr>
            <p:ph type="body" sz="half" idx="2"/>
          </p:nvPr>
        </p:nvSpPr>
        <p:spPr/>
        <p:txBody>
          <a:bodyPr>
            <a:normAutofit fontScale="85000" lnSpcReduction="20000"/>
          </a:bodyPr>
          <a:lstStyle/>
          <a:p>
            <a:r>
              <a:rPr lang="en-US" dirty="0"/>
              <a:t>Correlation coefficient                  0.9921</a:t>
            </a:r>
          </a:p>
          <a:p>
            <a:r>
              <a:rPr lang="en-US" dirty="0"/>
              <a:t>Mean absolute error                    130.5956</a:t>
            </a:r>
          </a:p>
          <a:p>
            <a:r>
              <a:rPr lang="en-US" dirty="0"/>
              <a:t>Root mean squared error                176.0429</a:t>
            </a:r>
          </a:p>
          <a:p>
            <a:r>
              <a:rPr lang="en-US" dirty="0"/>
              <a:t>Relative absolute error                 12.313  %</a:t>
            </a:r>
          </a:p>
          <a:p>
            <a:r>
              <a:rPr lang="en-US" dirty="0"/>
              <a:t>Root relative squared error             12.6822 %</a:t>
            </a:r>
          </a:p>
          <a:p>
            <a:r>
              <a:rPr lang="en-US" dirty="0"/>
              <a:t>Total Number of Instances              160 </a:t>
            </a:r>
            <a:endParaRPr lang="en-US" dirty="0" smtClean="0"/>
          </a:p>
          <a:p>
            <a:endParaRPr lang="en-US" dirty="0"/>
          </a:p>
          <a:p>
            <a:r>
              <a:rPr lang="en-US" dirty="0" err="1"/>
              <a:t>Scheme:weka.classifiers.functions.SMOreg</a:t>
            </a:r>
            <a:r>
              <a:rPr lang="en-US" dirty="0"/>
              <a:t> -C 1.0 -N 0 -I "</a:t>
            </a:r>
            <a:r>
              <a:rPr lang="en-US" dirty="0" err="1"/>
              <a:t>weka.classifiers.functions.supportVector.RegSMOImproved</a:t>
            </a:r>
            <a:r>
              <a:rPr lang="en-US" dirty="0"/>
              <a:t> -L 0.001 -W 1 -P 1.0E-12 -T 0.001 -V" -K "</a:t>
            </a:r>
            <a:r>
              <a:rPr lang="en-US" dirty="0" err="1"/>
              <a:t>weka.classifiers.functions.supportVector.PolyKernel</a:t>
            </a:r>
            <a:r>
              <a:rPr lang="en-US" dirty="0"/>
              <a:t> -C 250007 -E 1.0"</a:t>
            </a:r>
          </a:p>
          <a:p>
            <a:r>
              <a:rPr lang="en-US" dirty="0"/>
              <a:t>Relation:     master_merged_preprocessed_bymonthnyear3n2011removed-weka.filters.unsupervised.attribute.Remove-R1</a:t>
            </a:r>
          </a:p>
          <a:p>
            <a:endParaRPr lang="en-US" dirty="0" smtClean="0"/>
          </a:p>
        </p:txBody>
      </p:sp>
    </p:spTree>
    <p:extLst>
      <p:ext uri="{BB962C8B-B14F-4D97-AF65-F5344CB8AC3E}">
        <p14:creationId xmlns:p14="http://schemas.microsoft.com/office/powerpoint/2010/main" val="168132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3201" y="314960"/>
            <a:ext cx="6302719" cy="6264978"/>
          </a:xfrm>
          <a:prstGeom prst="rect">
            <a:avLst/>
          </a:prstGeom>
        </p:spPr>
      </p:pic>
      <p:sp>
        <p:nvSpPr>
          <p:cNvPr id="2" name="Title 1"/>
          <p:cNvSpPr>
            <a:spLocks noGrp="1"/>
          </p:cNvSpPr>
          <p:nvPr>
            <p:ph type="title"/>
          </p:nvPr>
        </p:nvSpPr>
        <p:spPr>
          <a:xfrm>
            <a:off x="274320" y="457200"/>
            <a:ext cx="2580641" cy="1600200"/>
          </a:xfrm>
        </p:spPr>
        <p:txBody>
          <a:bodyPr/>
          <a:lstStyle/>
          <a:p>
            <a:r>
              <a:rPr lang="en-US" dirty="0" smtClean="0"/>
              <a:t>Correlations</a:t>
            </a:r>
            <a:endParaRPr lang="en-US" dirty="0"/>
          </a:p>
        </p:txBody>
      </p:sp>
    </p:spTree>
    <p:extLst>
      <p:ext uri="{BB962C8B-B14F-4D97-AF65-F5344CB8AC3E}">
        <p14:creationId xmlns:p14="http://schemas.microsoft.com/office/powerpoint/2010/main" val="1499310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459511751"/>
              </p:ext>
            </p:extLst>
          </p:nvPr>
        </p:nvGraphicFramePr>
        <p:xfrm>
          <a:off x="760730" y="2165350"/>
          <a:ext cx="7642860" cy="4030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96881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stretch>
            <a:fillRect/>
          </a:stretch>
        </p:blipFill>
        <p:spPr>
          <a:xfrm>
            <a:off x="1113093" y="1829605"/>
            <a:ext cx="7024886" cy="4931118"/>
          </a:xfrm>
          <a:prstGeom prst="rect">
            <a:avLst/>
          </a:prstGeom>
        </p:spPr>
      </p:pic>
    </p:spTree>
    <p:extLst>
      <p:ext uri="{BB962C8B-B14F-4D97-AF65-F5344CB8AC3E}">
        <p14:creationId xmlns:p14="http://schemas.microsoft.com/office/powerpoint/2010/main" val="3749363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4" name="Picture 3"/>
          <p:cNvPicPr>
            <a:picLocks noChangeAspect="1"/>
          </p:cNvPicPr>
          <p:nvPr/>
        </p:nvPicPr>
        <p:blipFill>
          <a:blip r:embed="rId2"/>
          <a:stretch>
            <a:fillRect/>
          </a:stretch>
        </p:blipFill>
        <p:spPr>
          <a:xfrm>
            <a:off x="145265" y="1868516"/>
            <a:ext cx="8352998" cy="4172360"/>
          </a:xfrm>
          <a:prstGeom prst="rect">
            <a:avLst/>
          </a:prstGeom>
        </p:spPr>
      </p:pic>
    </p:spTree>
    <p:extLst>
      <p:ext uri="{BB962C8B-B14F-4D97-AF65-F5344CB8AC3E}">
        <p14:creationId xmlns:p14="http://schemas.microsoft.com/office/powerpoint/2010/main" val="184230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3" name="Picture 2"/>
          <p:cNvPicPr>
            <a:picLocks noChangeAspect="1"/>
          </p:cNvPicPr>
          <p:nvPr/>
        </p:nvPicPr>
        <p:blipFill>
          <a:blip r:embed="rId2"/>
          <a:stretch>
            <a:fillRect/>
          </a:stretch>
        </p:blipFill>
        <p:spPr>
          <a:xfrm>
            <a:off x="594298" y="1849061"/>
            <a:ext cx="6137242" cy="4562198"/>
          </a:xfrm>
          <a:prstGeom prst="rect">
            <a:avLst/>
          </a:prstGeom>
        </p:spPr>
      </p:pic>
    </p:spTree>
    <p:extLst>
      <p:ext uri="{BB962C8B-B14F-4D97-AF65-F5344CB8AC3E}">
        <p14:creationId xmlns:p14="http://schemas.microsoft.com/office/powerpoint/2010/main" val="1940230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Actual modelled on </a:t>
            </a:r>
            <a:r>
              <a:rPr lang="en-US" dirty="0" err="1" smtClean="0"/>
              <a:t>yr</a:t>
            </a:r>
            <a:r>
              <a:rPr lang="en-US" dirty="0" smtClean="0"/>
              <a:t> 8-10.</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6909470"/>
              </p:ext>
            </p:extLst>
          </p:nvPr>
        </p:nvGraphicFramePr>
        <p:xfrm>
          <a:off x="8877300" y="2231390"/>
          <a:ext cx="2260600" cy="2377440"/>
        </p:xfrm>
        <a:graphic>
          <a:graphicData uri="http://schemas.openxmlformats.org/drawingml/2006/table">
            <a:tbl>
              <a:tblPr>
                <a:tableStyleId>{5C22544A-7EE6-4342-B048-85BDC9FD1C3A}</a:tableStyleId>
              </a:tblPr>
              <a:tblGrid>
                <a:gridCol w="1130300"/>
                <a:gridCol w="1130300"/>
              </a:tblGrid>
              <a:tr h="182880">
                <a:tc>
                  <a:txBody>
                    <a:bodyPr/>
                    <a:lstStyle/>
                    <a:p>
                      <a:pPr algn="l" fontAlgn="b"/>
                      <a:r>
                        <a:rPr lang="en-US" sz="1100" u="none" strike="noStrike">
                          <a:effectLst/>
                        </a:rPr>
                        <a:t>rmse yr11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279.769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yr 8-10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181.051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rmse all</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209.613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3855.128</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all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1358.443</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mean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4037.870</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1171.394</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l" fontAlgn="b"/>
                      <a:r>
                        <a:rPr lang="en-US" sz="1100" u="none" strike="noStrike">
                          <a:effectLst/>
                        </a:rPr>
                        <a:t>ratio of rms11 to Std yr 11</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a:effectLst/>
                        </a:rPr>
                        <a:t>0.239</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l" fontAlgn="b"/>
                      <a:r>
                        <a:rPr lang="en-US" sz="1100" u="none" strike="noStrike">
                          <a:effectLst/>
                        </a:rPr>
                        <a:t>compare to 3s</a:t>
                      </a:r>
                      <a:endParaRPr lang="en-US" sz="1100" b="0" i="0" u="none" strike="noStrike">
                        <a:solidFill>
                          <a:srgbClr val="000000"/>
                        </a:solidFill>
                        <a:effectLst/>
                        <a:latin typeface="Calibri" panose="020F0502020204030204" pitchFamily="34" charset="0"/>
                      </a:endParaRPr>
                    </a:p>
                  </a:txBody>
                  <a:tcPr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u="none" strike="noStrike" dirty="0">
                          <a:effectLst/>
                        </a:rPr>
                        <a:t>0.080</a:t>
                      </a:r>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4" name="Picture 3"/>
          <p:cNvPicPr>
            <a:picLocks noChangeAspect="1"/>
          </p:cNvPicPr>
          <p:nvPr/>
        </p:nvPicPr>
        <p:blipFill>
          <a:blip r:embed="rId2"/>
          <a:stretch>
            <a:fillRect/>
          </a:stretch>
        </p:blipFill>
        <p:spPr>
          <a:xfrm>
            <a:off x="639607" y="2063070"/>
            <a:ext cx="6490767" cy="4568920"/>
          </a:xfrm>
          <a:prstGeom prst="rect">
            <a:avLst/>
          </a:prstGeom>
        </p:spPr>
      </p:pic>
    </p:spTree>
    <p:extLst>
      <p:ext uri="{BB962C8B-B14F-4D97-AF65-F5344CB8AC3E}">
        <p14:creationId xmlns:p14="http://schemas.microsoft.com/office/powerpoint/2010/main" val="3795370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All years</a:t>
            </a:r>
            <a:endParaRPr lang="en-US" dirty="0"/>
          </a:p>
        </p:txBody>
      </p:sp>
      <p:pic>
        <p:nvPicPr>
          <p:cNvPr id="6" name="Picture 5"/>
          <p:cNvPicPr>
            <a:picLocks noChangeAspect="1"/>
          </p:cNvPicPr>
          <p:nvPr/>
        </p:nvPicPr>
        <p:blipFill>
          <a:blip r:embed="rId2"/>
          <a:stretch>
            <a:fillRect/>
          </a:stretch>
        </p:blipFill>
        <p:spPr>
          <a:xfrm>
            <a:off x="7754427" y="1908678"/>
            <a:ext cx="3200677" cy="1577477"/>
          </a:xfrm>
          <a:prstGeom prst="rect">
            <a:avLst/>
          </a:prstGeom>
        </p:spPr>
      </p:pic>
      <p:pic>
        <p:nvPicPr>
          <p:cNvPr id="8" name="Picture 7"/>
          <p:cNvPicPr>
            <a:picLocks noChangeAspect="1"/>
          </p:cNvPicPr>
          <p:nvPr/>
        </p:nvPicPr>
        <p:blipFill>
          <a:blip r:embed="rId3"/>
          <a:stretch>
            <a:fillRect/>
          </a:stretch>
        </p:blipFill>
        <p:spPr>
          <a:xfrm>
            <a:off x="4446482" y="1908678"/>
            <a:ext cx="2598645" cy="2636748"/>
          </a:xfrm>
          <a:prstGeom prst="rect">
            <a:avLst/>
          </a:prstGeom>
        </p:spPr>
      </p:pic>
      <p:pic>
        <p:nvPicPr>
          <p:cNvPr id="9" name="Picture 8"/>
          <p:cNvPicPr>
            <a:picLocks noChangeAspect="1"/>
          </p:cNvPicPr>
          <p:nvPr/>
        </p:nvPicPr>
        <p:blipFill>
          <a:blip r:embed="rId4"/>
          <a:stretch>
            <a:fillRect/>
          </a:stretch>
        </p:blipFill>
        <p:spPr>
          <a:xfrm>
            <a:off x="533186" y="1908678"/>
            <a:ext cx="3071126" cy="2309060"/>
          </a:xfrm>
          <a:prstGeom prst="rect">
            <a:avLst/>
          </a:prstGeom>
        </p:spPr>
      </p:pic>
    </p:spTree>
    <p:extLst>
      <p:ext uri="{BB962C8B-B14F-4D97-AF65-F5344CB8AC3E}">
        <p14:creationId xmlns:p14="http://schemas.microsoft.com/office/powerpoint/2010/main" val="3046601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br>
              <a:rPr lang="en-US" dirty="0" smtClean="0"/>
            </a:br>
            <a:r>
              <a:rPr lang="en-US" dirty="0" smtClean="0"/>
              <a:t>Just 2011</a:t>
            </a:r>
            <a:endParaRPr lang="en-US" dirty="0"/>
          </a:p>
        </p:txBody>
      </p:sp>
      <p:pic>
        <p:nvPicPr>
          <p:cNvPr id="3" name="Picture 2"/>
          <p:cNvPicPr>
            <a:picLocks noChangeAspect="1"/>
          </p:cNvPicPr>
          <p:nvPr/>
        </p:nvPicPr>
        <p:blipFill>
          <a:blip r:embed="rId2"/>
          <a:stretch>
            <a:fillRect/>
          </a:stretch>
        </p:blipFill>
        <p:spPr>
          <a:xfrm>
            <a:off x="718415" y="2274470"/>
            <a:ext cx="3109229" cy="2309060"/>
          </a:xfrm>
          <a:prstGeom prst="rect">
            <a:avLst/>
          </a:prstGeom>
        </p:spPr>
      </p:pic>
      <p:pic>
        <p:nvPicPr>
          <p:cNvPr id="4" name="Picture 3"/>
          <p:cNvPicPr>
            <a:picLocks noChangeAspect="1"/>
          </p:cNvPicPr>
          <p:nvPr/>
        </p:nvPicPr>
        <p:blipFill>
          <a:blip r:embed="rId3"/>
          <a:stretch>
            <a:fillRect/>
          </a:stretch>
        </p:blipFill>
        <p:spPr>
          <a:xfrm>
            <a:off x="4796677" y="2110626"/>
            <a:ext cx="2598645" cy="2636748"/>
          </a:xfrm>
          <a:prstGeom prst="rect">
            <a:avLst/>
          </a:prstGeom>
        </p:spPr>
      </p:pic>
      <p:pic>
        <p:nvPicPr>
          <p:cNvPr id="7" name="Picture 6"/>
          <p:cNvPicPr>
            <a:picLocks noChangeAspect="1"/>
          </p:cNvPicPr>
          <p:nvPr/>
        </p:nvPicPr>
        <p:blipFill>
          <a:blip r:embed="rId4"/>
          <a:stretch>
            <a:fillRect/>
          </a:stretch>
        </p:blipFill>
        <p:spPr>
          <a:xfrm>
            <a:off x="7998160" y="1085647"/>
            <a:ext cx="3802710" cy="4686706"/>
          </a:xfrm>
          <a:prstGeom prst="rect">
            <a:avLst/>
          </a:prstGeom>
        </p:spPr>
      </p:pic>
      <p:pic>
        <p:nvPicPr>
          <p:cNvPr id="10" name="Picture 9"/>
          <p:cNvPicPr>
            <a:picLocks noChangeAspect="1"/>
          </p:cNvPicPr>
          <p:nvPr/>
        </p:nvPicPr>
        <p:blipFill>
          <a:blip r:embed="rId5"/>
          <a:stretch>
            <a:fillRect/>
          </a:stretch>
        </p:blipFill>
        <p:spPr>
          <a:xfrm>
            <a:off x="1120735" y="4987425"/>
            <a:ext cx="1234547" cy="784928"/>
          </a:xfrm>
          <a:prstGeom prst="rect">
            <a:avLst/>
          </a:prstGeom>
        </p:spPr>
      </p:pic>
    </p:spTree>
    <p:extLst>
      <p:ext uri="{BB962C8B-B14F-4D97-AF65-F5344CB8AC3E}">
        <p14:creationId xmlns:p14="http://schemas.microsoft.com/office/powerpoint/2010/main" val="9068285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vs actual. </a:t>
            </a:r>
            <a:r>
              <a:rPr lang="en-US" dirty="0"/>
              <a:t/>
            </a:r>
            <a:br>
              <a:rPr lang="en-US" dirty="0"/>
            </a:br>
            <a:r>
              <a:rPr lang="en-US" dirty="0" smtClean="0"/>
              <a:t>Year by year</a:t>
            </a:r>
            <a:endParaRPr lang="en-US" dirty="0"/>
          </a:p>
        </p:txBody>
      </p:sp>
      <p:pic>
        <p:nvPicPr>
          <p:cNvPr id="5" name="Picture 4"/>
          <p:cNvPicPr>
            <a:picLocks noChangeAspect="1"/>
          </p:cNvPicPr>
          <p:nvPr/>
        </p:nvPicPr>
        <p:blipFill>
          <a:blip r:embed="rId2"/>
          <a:stretch>
            <a:fillRect/>
          </a:stretch>
        </p:blipFill>
        <p:spPr>
          <a:xfrm>
            <a:off x="220795" y="2231570"/>
            <a:ext cx="6345674" cy="4339511"/>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691241" y="637492"/>
            <a:ext cx="5334462" cy="3840813"/>
          </a:xfrm>
          <a:prstGeom prst="rect">
            <a:avLst/>
          </a:prstGeom>
          <a:ln>
            <a:solidFill>
              <a:schemeClr val="accent1"/>
            </a:solidFill>
          </a:ln>
        </p:spPr>
      </p:pic>
    </p:spTree>
    <p:extLst>
      <p:ext uri="{BB962C8B-B14F-4D97-AF65-F5344CB8AC3E}">
        <p14:creationId xmlns:p14="http://schemas.microsoft.com/office/powerpoint/2010/main" val="521199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to answer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Do promotions  have value and is the value expected (</a:t>
            </a:r>
            <a:r>
              <a:rPr lang="en-US" dirty="0" err="1" smtClean="0"/>
              <a:t>ie</a:t>
            </a:r>
            <a:r>
              <a:rPr lang="en-US" dirty="0" smtClean="0"/>
              <a:t> positive dollars)? </a:t>
            </a:r>
          </a:p>
          <a:p>
            <a:pPr marL="457200" lvl="1" indent="0">
              <a:buNone/>
            </a:pPr>
            <a:r>
              <a:rPr lang="en-US" dirty="0" smtClean="0"/>
              <a:t>Seems that Field_sourceCol_F_value_A2 promotion has benefit, other F types less so. PR has negative benefit—recommend not continuing PR types.</a:t>
            </a:r>
          </a:p>
          <a:p>
            <a:pPr marL="514350" indent="-514350">
              <a:buFont typeface="+mj-lt"/>
              <a:buAutoNum type="arabicPeriod"/>
            </a:pPr>
            <a:r>
              <a:rPr lang="en-US" dirty="0" smtClean="0"/>
              <a:t>If we model on 1</a:t>
            </a:r>
            <a:r>
              <a:rPr lang="en-US" baseline="30000" dirty="0" smtClean="0"/>
              <a:t>st</a:t>
            </a:r>
            <a:r>
              <a:rPr lang="en-US" dirty="0" smtClean="0"/>
              <a:t> 3  years, how good is prediction for 4</a:t>
            </a:r>
            <a:r>
              <a:rPr lang="en-US" baseline="30000" dirty="0" smtClean="0"/>
              <a:t>th</a:t>
            </a:r>
            <a:r>
              <a:rPr lang="en-US" dirty="0" smtClean="0"/>
              <a:t>? </a:t>
            </a:r>
          </a:p>
          <a:p>
            <a:pPr marL="457200" lvl="1" indent="0">
              <a:buNone/>
            </a:pPr>
            <a:r>
              <a:rPr lang="en-US" dirty="0" smtClean="0"/>
              <a:t>RMS was ¼ of 1 </a:t>
            </a:r>
            <a:r>
              <a:rPr lang="en-US" dirty="0" smtClean="0">
                <a:latin typeface="Symbol" panose="05050102010706020507" pitchFamily="18" charset="2"/>
              </a:rPr>
              <a:t>s</a:t>
            </a:r>
            <a:r>
              <a:rPr lang="en-US" dirty="0" smtClean="0"/>
              <a:t> of Sum of dollars. So if we consider the full distribution to encompass 6 s, there 1/12 or ~8% error. </a:t>
            </a:r>
          </a:p>
          <a:p>
            <a:pPr marL="514350" indent="-514350">
              <a:buFont typeface="+mj-lt"/>
              <a:buAutoNum type="arabicPeriod"/>
            </a:pPr>
            <a:endParaRPr lang="en-US" dirty="0"/>
          </a:p>
        </p:txBody>
      </p:sp>
    </p:spTree>
    <p:extLst>
      <p:ext uri="{BB962C8B-B14F-4D97-AF65-F5344CB8AC3E}">
        <p14:creationId xmlns:p14="http://schemas.microsoft.com/office/powerpoint/2010/main" val="956645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59887" y="155186"/>
            <a:ext cx="6602873" cy="6563918"/>
          </a:xfrm>
          <a:prstGeom prst="rect">
            <a:avLst/>
          </a:prstGeom>
        </p:spPr>
      </p:pic>
    </p:spTree>
    <p:extLst>
      <p:ext uri="{BB962C8B-B14F-4D97-AF65-F5344CB8AC3E}">
        <p14:creationId xmlns:p14="http://schemas.microsoft.com/office/powerpoint/2010/main" val="2970573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7600" y="-229964"/>
            <a:ext cx="5890569" cy="9846922"/>
          </a:xfrm>
          <a:prstGeom prst="rect">
            <a:avLst/>
          </a:prstGeom>
        </p:spPr>
      </p:pic>
      <p:sp>
        <p:nvSpPr>
          <p:cNvPr id="3" name="Title 1"/>
          <p:cNvSpPr txBox="1">
            <a:spLocks/>
          </p:cNvSpPr>
          <p:nvPr/>
        </p:nvSpPr>
        <p:spPr>
          <a:xfrm>
            <a:off x="274321" y="457200"/>
            <a:ext cx="2001520" cy="1600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Correlations</a:t>
            </a:r>
            <a:endParaRPr lang="en-US" sz="2800" dirty="0"/>
          </a:p>
        </p:txBody>
      </p:sp>
    </p:spTree>
    <p:extLst>
      <p:ext uri="{BB962C8B-B14F-4D97-AF65-F5344CB8AC3E}">
        <p14:creationId xmlns:p14="http://schemas.microsoft.com/office/powerpoint/2010/main" val="3825967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2967" y="311853"/>
            <a:ext cx="3063505" cy="6546147"/>
          </a:xfrm>
          <a:prstGeom prst="rect">
            <a:avLst/>
          </a:prstGeom>
        </p:spPr>
      </p:pic>
      <p:sp>
        <p:nvSpPr>
          <p:cNvPr id="3" name="Title 2"/>
          <p:cNvSpPr>
            <a:spLocks noGrp="1"/>
          </p:cNvSpPr>
          <p:nvPr>
            <p:ph type="title"/>
          </p:nvPr>
        </p:nvSpPr>
        <p:spPr>
          <a:xfrm>
            <a:off x="7372668" y="457200"/>
            <a:ext cx="3932237" cy="1600200"/>
          </a:xfrm>
        </p:spPr>
        <p:txBody>
          <a:bodyPr/>
          <a:lstStyle/>
          <a:p>
            <a:r>
              <a:rPr lang="en-US" dirty="0" smtClean="0"/>
              <a:t>Vendor count vs sum of units</a:t>
            </a:r>
            <a:endParaRPr lang="en-US" dirty="0"/>
          </a:p>
        </p:txBody>
      </p:sp>
      <p:sp>
        <p:nvSpPr>
          <p:cNvPr id="5" name="Text Placeholder 4"/>
          <p:cNvSpPr>
            <a:spLocks noGrp="1"/>
          </p:cNvSpPr>
          <p:nvPr>
            <p:ph type="body" sz="half" idx="2"/>
          </p:nvPr>
        </p:nvSpPr>
        <p:spPr>
          <a:xfrm>
            <a:off x="7372668" y="2219960"/>
            <a:ext cx="3932237" cy="3811588"/>
          </a:xfrm>
        </p:spPr>
        <p:txBody>
          <a:bodyPr/>
          <a:lstStyle/>
          <a:p>
            <a:endParaRPr lang="en-US" dirty="0"/>
          </a:p>
        </p:txBody>
      </p:sp>
    </p:spTree>
    <p:extLst>
      <p:ext uri="{BB962C8B-B14F-4D97-AF65-F5344CB8AC3E}">
        <p14:creationId xmlns:p14="http://schemas.microsoft.com/office/powerpoint/2010/main" val="220394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7427" y="1878211"/>
            <a:ext cx="10439212" cy="4136509"/>
          </a:xfrm>
          <a:prstGeom prst="rect">
            <a:avLst/>
          </a:prstGeom>
        </p:spPr>
      </p:pic>
      <p:sp>
        <p:nvSpPr>
          <p:cNvPr id="3" name="Title 2"/>
          <p:cNvSpPr>
            <a:spLocks noGrp="1"/>
          </p:cNvSpPr>
          <p:nvPr>
            <p:ph type="title"/>
          </p:nvPr>
        </p:nvSpPr>
        <p:spPr/>
        <p:txBody>
          <a:bodyPr/>
          <a:lstStyle/>
          <a:p>
            <a:r>
              <a:rPr lang="en-US" dirty="0" smtClean="0"/>
              <a:t>PCA</a:t>
            </a:r>
            <a:endParaRPr lang="en-US" dirty="0"/>
          </a:p>
        </p:txBody>
      </p:sp>
    </p:spTree>
    <p:extLst>
      <p:ext uri="{BB962C8B-B14F-4D97-AF65-F5344CB8AC3E}">
        <p14:creationId xmlns:p14="http://schemas.microsoft.com/office/powerpoint/2010/main" val="337037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22825" y="732541"/>
            <a:ext cx="3581710" cy="5738357"/>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76665" y="732541"/>
            <a:ext cx="3581710" cy="5738357"/>
          </a:xfrm>
          <a:prstGeom prst="rect">
            <a:avLst/>
          </a:prstGeom>
          <a:ln>
            <a:solidFill>
              <a:schemeClr val="accent1"/>
            </a:solidFill>
          </a:ln>
        </p:spPr>
      </p:pic>
      <p:sp>
        <p:nvSpPr>
          <p:cNvPr id="7" name="Title 2"/>
          <p:cNvSpPr>
            <a:spLocks noGrp="1"/>
          </p:cNvSpPr>
          <p:nvPr>
            <p:ph type="title"/>
          </p:nvPr>
        </p:nvSpPr>
        <p:spPr>
          <a:xfrm>
            <a:off x="803475" y="943860"/>
            <a:ext cx="2367987" cy="5306469"/>
          </a:xfrm>
        </p:spPr>
        <p:txBody>
          <a:bodyPr>
            <a:normAutofit fontScale="90000"/>
          </a:bodyPr>
          <a:lstStyle/>
          <a:p>
            <a:r>
              <a:rPr lang="en-US" dirty="0" err="1" smtClean="0"/>
              <a:t>Arima</a:t>
            </a:r>
            <a:r>
              <a:rPr lang="en-US" dirty="0" smtClean="0"/>
              <a:t> </a:t>
            </a:r>
            <a:br>
              <a:rPr lang="en-US" dirty="0" smtClean="0"/>
            </a:br>
            <a:r>
              <a:rPr lang="en-US" dirty="0" smtClean="0"/>
              <a:t>models</a:t>
            </a:r>
            <a:br>
              <a:rPr lang="en-US" dirty="0" smtClean="0"/>
            </a:br>
            <a:r>
              <a:rPr lang="en-US" dirty="0" smtClean="0"/>
              <a:t>Using </a:t>
            </a:r>
            <a:r>
              <a:rPr lang="en-US" dirty="0" smtClean="0">
                <a:hlinkClick r:id="rId4"/>
              </a:rPr>
              <a:t>JMP</a:t>
            </a:r>
            <a:r>
              <a:rPr lang="en-US" dirty="0" smtClean="0"/>
              <a:t/>
            </a:r>
            <a:br>
              <a:rPr lang="en-US" dirty="0" smtClean="0"/>
            </a:br>
            <a:r>
              <a:rPr lang="en-US" sz="2700" dirty="0" smtClean="0"/>
              <a:t>(left off last year),</a:t>
            </a:r>
            <a:br>
              <a:rPr lang="en-US" sz="2700" dirty="0" smtClean="0"/>
            </a:br>
            <a:r>
              <a:rPr lang="en-US" sz="2700" dirty="0" smtClean="0"/>
              <a:t>would need to figure out</a:t>
            </a:r>
            <a:br>
              <a:rPr lang="en-US" sz="2700" dirty="0" smtClean="0"/>
            </a:br>
            <a:r>
              <a:rPr lang="en-US" sz="2700" dirty="0" smtClean="0"/>
              <a:t>a) what model parameters are</a:t>
            </a:r>
            <a:br>
              <a:rPr lang="en-US" sz="2700" dirty="0" smtClean="0"/>
            </a:br>
            <a:r>
              <a:rPr lang="en-US" sz="2700" dirty="0" smtClean="0"/>
              <a:t>b) how to plot last  year </a:t>
            </a:r>
            <a:br>
              <a:rPr lang="en-US" sz="2700" dirty="0" smtClean="0"/>
            </a:br>
            <a:r>
              <a:rPr lang="en-US" sz="2700" dirty="0" smtClean="0"/>
              <a:t>c) how to compare model prediction and actual</a:t>
            </a:r>
            <a:r>
              <a:rPr lang="en-US" dirty="0" smtClean="0"/>
              <a:t/>
            </a:r>
            <a:br>
              <a:rPr lang="en-US" dirty="0" smtClean="0"/>
            </a:br>
            <a:endParaRPr lang="en-US" dirty="0"/>
          </a:p>
        </p:txBody>
      </p:sp>
    </p:spTree>
    <p:extLst>
      <p:ext uri="{BB962C8B-B14F-4D97-AF65-F5344CB8AC3E}">
        <p14:creationId xmlns:p14="http://schemas.microsoft.com/office/powerpoint/2010/main" val="140300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51" t="6980" r="33584" b="10969"/>
          <a:stretch/>
        </p:blipFill>
        <p:spPr>
          <a:xfrm>
            <a:off x="5059680" y="592342"/>
            <a:ext cx="6685280" cy="5757657"/>
          </a:xfrm>
          <a:prstGeom prst="rect">
            <a:avLst/>
          </a:prstGeom>
          <a:ln>
            <a:solidFill>
              <a:schemeClr val="accent1"/>
            </a:solidFill>
          </a:ln>
        </p:spPr>
      </p:pic>
      <p:sp>
        <p:nvSpPr>
          <p:cNvPr id="5" name="Title 2"/>
          <p:cNvSpPr txBox="1">
            <a:spLocks/>
          </p:cNvSpPr>
          <p:nvPr/>
        </p:nvSpPr>
        <p:spPr>
          <a:xfrm>
            <a:off x="803475" y="943861"/>
            <a:ext cx="2367987" cy="156566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Weka on 215 row</a:t>
            </a:r>
            <a:br>
              <a:rPr lang="en-US" dirty="0" smtClean="0"/>
            </a:br>
            <a:endParaRPr lang="en-US" dirty="0"/>
          </a:p>
        </p:txBody>
      </p:sp>
      <p:pic>
        <p:nvPicPr>
          <p:cNvPr id="6" name="Picture 5"/>
          <p:cNvPicPr>
            <a:picLocks noChangeAspect="1"/>
          </p:cNvPicPr>
          <p:nvPr/>
        </p:nvPicPr>
        <p:blipFill rotWithShape="1">
          <a:blip r:embed="rId3"/>
          <a:srcRect b="44913"/>
          <a:stretch/>
        </p:blipFill>
        <p:spPr>
          <a:xfrm>
            <a:off x="819921" y="2380502"/>
            <a:ext cx="3295650" cy="3095738"/>
          </a:xfrm>
          <a:prstGeom prst="rect">
            <a:avLst/>
          </a:prstGeom>
        </p:spPr>
      </p:pic>
      <p:cxnSp>
        <p:nvCxnSpPr>
          <p:cNvPr id="8" name="Straight Arrow Connector 7"/>
          <p:cNvCxnSpPr/>
          <p:nvPr/>
        </p:nvCxnSpPr>
        <p:spPr>
          <a:xfrm flipV="1">
            <a:off x="4043680" y="943861"/>
            <a:ext cx="3027680" cy="2205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132017" y="772160"/>
            <a:ext cx="3811561" cy="2529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126928" y="772160"/>
            <a:ext cx="5362512" cy="326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115571" y="772160"/>
            <a:ext cx="6317978" cy="412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198819" y="772160"/>
            <a:ext cx="7178839" cy="445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3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2494</Words>
  <Application>Microsoft Office PowerPoint</Application>
  <PresentationFormat>Widescreen</PresentationFormat>
  <Paragraphs>662</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JMP and Weka</vt:lpstr>
      <vt:lpstr>Cross correlations (scatter matrix)</vt:lpstr>
      <vt:lpstr>Correlations</vt:lpstr>
      <vt:lpstr>PowerPoint Presentation</vt:lpstr>
      <vt:lpstr>PowerPoint Presentation</vt:lpstr>
      <vt:lpstr>Vendor count vs sum of units</vt:lpstr>
      <vt:lpstr>PCA</vt:lpstr>
      <vt:lpstr>Arima  models Using JMP (left off last year), would need to figure out a) what model parameters are b) how to plot last  year  c) how to compare model prediction and actual </vt:lpstr>
      <vt:lpstr>PowerPoint Presentation</vt:lpstr>
      <vt:lpstr>Attribute selection</vt:lpstr>
      <vt:lpstr>Attribute selection</vt:lpstr>
      <vt:lpstr>Linear Regression</vt:lpstr>
      <vt:lpstr>M5P rules</vt:lpstr>
      <vt:lpstr>SMO Reg</vt:lpstr>
      <vt:lpstr>REPtree output</vt:lpstr>
      <vt:lpstr>Rotation Forest with M5P</vt:lpstr>
      <vt:lpstr>Now delete some correlated (non-informative) parameters</vt:lpstr>
      <vt:lpstr>Redo Attribute Selection </vt:lpstr>
      <vt:lpstr>Redo Attribute Selection </vt:lpstr>
      <vt:lpstr>Linear Regression</vt:lpstr>
      <vt:lpstr>M5P rules</vt:lpstr>
      <vt:lpstr>SMO Reg</vt:lpstr>
      <vt:lpstr>Rotation Forest with M5P</vt:lpstr>
      <vt:lpstr>Now delete delete year 2011, redo models, predict 2011 and calculate error</vt:lpstr>
      <vt:lpstr>Linear Regression</vt:lpstr>
      <vt:lpstr>M5P- Virtually same as Linear Regression (expected)</vt:lpstr>
      <vt:lpstr>REPTree (41 nodes)</vt:lpstr>
      <vt:lpstr>REPTree</vt:lpstr>
      <vt:lpstr>SMO Reg</vt:lpstr>
      <vt:lpstr>Predicted vs actual.  Actual modelled on yr 8-10.</vt:lpstr>
      <vt:lpstr>Predicted vs actual.  Actual modelled on yr 8-10.</vt:lpstr>
      <vt:lpstr>Predicted vs actual.  Actual modelled on yr 8-10.</vt:lpstr>
      <vt:lpstr>Predicted vs actual.  Actual modelled on yr 8-10.</vt:lpstr>
      <vt:lpstr>Predicted vs actual.  Actual modelled on yr 8-10.</vt:lpstr>
      <vt:lpstr>Predicted vs actual.  All years</vt:lpstr>
      <vt:lpstr>Predicted vs actual.  Just 2011</vt:lpstr>
      <vt:lpstr>Predicted vs actual.  Year by year</vt:lpstr>
      <vt:lpstr>Questions to answer</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Levin, Jordan</dc:creator>
  <cp:lastModifiedBy>Levin, Jordan</cp:lastModifiedBy>
  <cp:revision>28</cp:revision>
  <dcterms:created xsi:type="dcterms:W3CDTF">2015-06-09T20:34:18Z</dcterms:created>
  <dcterms:modified xsi:type="dcterms:W3CDTF">2015-06-12T00:01:21Z</dcterms:modified>
</cp:coreProperties>
</file>