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3" r:id="rId11"/>
    <p:sldId id="271" r:id="rId12"/>
    <p:sldId id="269" r:id="rId13"/>
    <p:sldId id="264" r:id="rId14"/>
    <p:sldId id="270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 De Paola" userId="d06215f8cef4f034" providerId="LiveId" clId="{79026C9F-0305-4DBB-9C9D-E065000EB333}"/>
    <pc:docChg chg="custSel modSld">
      <pc:chgData name="Cono De Paola" userId="d06215f8cef4f034" providerId="LiveId" clId="{79026C9F-0305-4DBB-9C9D-E065000EB333}" dt="2023-10-18T19:04:42.430" v="6" actId="1076"/>
      <pc:docMkLst>
        <pc:docMk/>
      </pc:docMkLst>
      <pc:sldChg chg="modSp mod">
        <pc:chgData name="Cono De Paola" userId="d06215f8cef4f034" providerId="LiveId" clId="{79026C9F-0305-4DBB-9C9D-E065000EB333}" dt="2023-10-18T19:04:42.430" v="6" actId="1076"/>
        <pc:sldMkLst>
          <pc:docMk/>
          <pc:sldMk cId="1325608595" sldId="257"/>
        </pc:sldMkLst>
        <pc:spChg chg="mod">
          <ac:chgData name="Cono De Paola" userId="d06215f8cef4f034" providerId="LiveId" clId="{79026C9F-0305-4DBB-9C9D-E065000EB333}" dt="2023-10-18T19:04:42.430" v="6" actId="1076"/>
          <ac:spMkLst>
            <pc:docMk/>
            <pc:sldMk cId="1325608595" sldId="257"/>
            <ac:spMk id="3" creationId="{22788C46-D0BC-4307-AE55-7601A139E7C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T2</c:v>
                </c:pt>
                <c:pt idx="1">
                  <c:v>T1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es-E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T4</c:v>
                </c:pt>
                <c:pt idx="1">
                  <c:v>T3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Implementación de redes estratégicas con necesidades de negocio electrónico atractivas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90000"/>
            </a:lnSpc>
            <a:buNone/>
          </a:pPr>
          <a:r>
            <a:rPr lang="es-ES" sz="2000" noProof="0" dirty="0">
              <a:latin typeface="Tenorite" pitchFamily="2" charset="0"/>
            </a:rPr>
            <a:t>Planificación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Sinergia escalable </a:t>
          </a:r>
          <a:br>
            <a:rPr lang="es-ES" sz="1400" noProof="0" dirty="0">
              <a:latin typeface="Tenorite" pitchFamily="2" charset="0"/>
            </a:rPr>
          </a:br>
          <a:r>
            <a:rPr lang="es-ES" sz="1400" noProof="0" dirty="0">
              <a:latin typeface="Tenorite" pitchFamily="2" charset="0"/>
            </a:rPr>
            <a:t>Comercio electrónico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90000"/>
            </a:lnSpc>
            <a:buNone/>
          </a:pPr>
          <a:r>
            <a:rPr lang="es-ES" sz="2000" noProof="0" dirty="0">
              <a:latin typeface="Tenorite" pitchFamily="2" charset="0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Divulgación de métricas estandarizadas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90000"/>
            </a:lnSpc>
            <a:buNone/>
          </a:pPr>
          <a:r>
            <a:rPr lang="es-ES" sz="2000" noProof="0" dirty="0">
              <a:latin typeface="Tenorite" pitchFamily="2" charset="0"/>
            </a:rPr>
            <a:t>Diseño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Coordinación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Fomento de metodologías holísticamente superiores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90000"/>
            </a:lnSpc>
          </a:pPr>
          <a:r>
            <a:rPr lang="es-ES" sz="2000" noProof="0" dirty="0">
              <a:latin typeface="Tenorite" pitchFamily="2" charset="0"/>
            </a:rPr>
            <a:t>Lanzamiento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90000"/>
            </a:lnSpc>
            <a:buNone/>
          </a:pPr>
          <a:r>
            <a:rPr lang="es-ES" sz="2000" noProof="0" dirty="0">
              <a:latin typeface="Tenorite" pitchFamily="2" charset="0"/>
            </a:rPr>
            <a:t>Estrategia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es-ES" noProof="0" dirty="0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lnSpc>
              <a:spcPct val="100000"/>
            </a:lnSpc>
            <a:buNone/>
          </a:pPr>
          <a:r>
            <a:rPr lang="es-ES" sz="1400" noProof="0" dirty="0">
              <a:latin typeface="Tenorite" pitchFamily="2" charset="0"/>
            </a:rPr>
            <a:t>de aplicaciones para el negocio electrónico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es-ES" noProof="0" dirty="0"/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es-ES" noProof="0" dirty="0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pPr rtl="0"/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Implementación de redes estratégicas con necesidades de negocio electrónico atractivas</a:t>
          </a:r>
          <a:endParaRPr lang="es-ES" b="1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 rtlCol="0"/>
        <a:lstStyle/>
        <a:p>
          <a:pPr rtl="0">
            <a:defRPr b="1"/>
          </a:pPr>
          <a:r>
            <a:rPr lang="es-ES" b="1" noProof="0" dirty="0">
              <a:solidFill>
                <a:schemeClr val="bg1"/>
              </a:solidFill>
              <a:latin typeface="Tenorite" pitchFamily="2" charset="0"/>
            </a:rPr>
            <a:t>Sep. 20XX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pPr rtl="0"/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Sinergia escalable</a:t>
          </a:r>
          <a:br>
            <a:rPr lang="es-ES" b="0" noProof="0" dirty="0">
              <a:solidFill>
                <a:schemeClr val="bg1"/>
              </a:solidFill>
              <a:latin typeface="Tenorite" pitchFamily="2" charset="0"/>
            </a:rPr>
          </a:br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Comercio electrónico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 rtlCol="0"/>
        <a:lstStyle/>
        <a:p>
          <a:pPr rtl="0">
            <a:defRPr b="1"/>
          </a:pPr>
          <a:r>
            <a:rPr lang="es-ES" b="1" noProof="0" dirty="0">
              <a:solidFill>
                <a:schemeClr val="bg1"/>
              </a:solidFill>
              <a:latin typeface="Tenorite" pitchFamily="2" charset="0"/>
            </a:rPr>
            <a:t>Nov. 20XX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 rtlCol="0"/>
        <a:lstStyle/>
        <a:p>
          <a:pPr rtl="0"/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Divulgación de métricas estandarizadas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 algn="l" rtl="0">
            <a:defRPr b="1"/>
          </a:pPr>
          <a:r>
            <a:rPr lang="es-ES" b="1" noProof="0" dirty="0">
              <a:solidFill>
                <a:schemeClr val="bg1"/>
              </a:solidFill>
              <a:latin typeface="Tenorite" pitchFamily="2" charset="0"/>
            </a:rPr>
            <a:t>Ene. 20XX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pPr rtl="0"/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Coordinación de aplicaciones para el negocio electrónico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 rtl="0">
            <a:defRPr b="1"/>
          </a:pPr>
          <a:r>
            <a:rPr lang="es-ES" b="1" noProof="0" dirty="0">
              <a:solidFill>
                <a:schemeClr val="bg1"/>
              </a:solidFill>
              <a:latin typeface="Tenorite" pitchFamily="2" charset="0"/>
            </a:rPr>
            <a:t>Mar. 20XX 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pPr rtl="0"/>
          <a:r>
            <a:rPr lang="es-ES" b="0" noProof="0" dirty="0">
              <a:solidFill>
                <a:schemeClr val="bg1"/>
              </a:solidFill>
              <a:latin typeface="Tenorite" pitchFamily="2" charset="0"/>
            </a:rPr>
            <a:t>Fomento de metodologías holísticamente superiores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 rtlCol="0"/>
        <a:lstStyle/>
        <a:p>
          <a:pPr rtl="0">
            <a:defRPr b="1"/>
          </a:pPr>
          <a:r>
            <a:rPr lang="es-ES" b="1" noProof="0" dirty="0">
              <a:solidFill>
                <a:schemeClr val="bg1"/>
              </a:solidFill>
              <a:latin typeface="Tenorite" pitchFamily="2" charset="0"/>
            </a:rPr>
            <a:t>May. 20XX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latin typeface="Tenorite" pitchFamily="2" charset="0"/>
            </a:rPr>
            <a:t>Planificación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Sinergia escalable </a:t>
          </a:r>
          <a:br>
            <a:rPr lang="es-ES" sz="1400" kern="1200" noProof="0" dirty="0">
              <a:latin typeface="Tenorite" pitchFamily="2" charset="0"/>
            </a:rPr>
          </a:br>
          <a:r>
            <a:rPr lang="es-ES" sz="1400" kern="1200" noProof="0" dirty="0">
              <a:latin typeface="Tenorite" pitchFamily="2" charset="0"/>
            </a:rPr>
            <a:t>Comercio electrónico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latin typeface="Tenorite" pitchFamily="2" charset="0"/>
            </a:rPr>
            <a:t>Marketing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Divulgación de métricas estandarizadas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latin typeface="Tenorite" pitchFamily="2" charset="0"/>
            </a:rPr>
            <a:t>Diseño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Coordinación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de aplicaciones para el negocio electrónico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latin typeface="Tenorite" pitchFamily="2" charset="0"/>
            </a:rPr>
            <a:t>Estrategia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Fomento de metodologías holísticamente superiores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latin typeface="Tenorite" pitchFamily="2" charset="0"/>
            </a:rPr>
            <a:t>Lanzamiento</a:t>
          </a:r>
        </a:p>
        <a:p>
          <a:pPr marL="0" lvl="1" indent="-114300" algn="ctr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400" kern="1200" noProof="0" dirty="0">
              <a:latin typeface="Tenorite" pitchFamily="2" charset="0"/>
            </a:rPr>
            <a:t>Implementación de redes estratégicas con necesidades de negocio electrónico atractivas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Sinergia escalable</a:t>
          </a:r>
          <a:b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</a:b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Comercio electrónico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 noProof="0" dirty="0">
              <a:solidFill>
                <a:schemeClr val="bg1"/>
              </a:solidFill>
              <a:latin typeface="Tenorite" pitchFamily="2" charset="0"/>
            </a:rPr>
            <a:t>Sep. 20XX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Divulgación de métricas estandarizadas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 noProof="0" dirty="0">
              <a:solidFill>
                <a:schemeClr val="bg1"/>
              </a:solidFill>
              <a:latin typeface="Tenorite" pitchFamily="2" charset="0"/>
            </a:rPr>
            <a:t>Nov. 20XX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Coordinación de aplicaciones para el negocio electrónico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 noProof="0" dirty="0">
              <a:solidFill>
                <a:schemeClr val="bg1"/>
              </a:solidFill>
              <a:latin typeface="Tenorite" pitchFamily="2" charset="0"/>
            </a:rPr>
            <a:t>Ene. 20XX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Fomento de metodologías holísticamente superiores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 noProof="0" dirty="0">
              <a:solidFill>
                <a:schemeClr val="bg1"/>
              </a:solidFill>
              <a:latin typeface="Tenorite" pitchFamily="2" charset="0"/>
            </a:rPr>
            <a:t>Mar. 20XX 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>
              <a:solidFill>
                <a:schemeClr val="bg1"/>
              </a:solidFill>
              <a:latin typeface="Tenorite" pitchFamily="2" charset="0"/>
            </a:rPr>
            <a:t>Implementación de redes estratégicas con necesidades de negocio electrónico atractivas</a:t>
          </a:r>
          <a:endParaRPr lang="es-ES" sz="1300" b="1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 noProof="0" dirty="0">
              <a:solidFill>
                <a:schemeClr val="bg1"/>
              </a:solidFill>
              <a:latin typeface="Tenorite" pitchFamily="2" charset="0"/>
            </a:rPr>
            <a:t>May. 20XX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Escala de tiempo con chinchetas"/>
  <dgm:desc val="Se usa para mostrar una lista de eventos en orden cronológico. Un recuadro invisible junto a la chincheta contiene la fecha y justo debajo está la descripción. Puede mostrar cierta cantidad de texto con el formato de fecha de longitud medi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18/10/2023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18/10/2023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61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86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39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84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80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59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CA0E6ED-F59A-4085-95D8-2F411E5C30DD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1C333B6-8070-486E-8CD3-36258EACCD99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7854652-5AB7-452A-B145-ECBC7DEC5BBC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8073041-D0C9-4DF9-B439-C737B84491AD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0F56FD1-1BFB-4E3C-9F5A-7520D1DE9908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ABA50180-E869-42B9-8A50-AF2135304E43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1D3AE0F-1691-4F4B-8A86-14AB5199DCB5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0613ED6-BFEB-4033-8386-D89306E17237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B0169B8-D5C0-4D8A-9FD1-FBFE09615870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6FDEA51-DC76-4EF3-B961-2CAD3C8CFEA0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1EEB8945-721B-49C6-AE63-0EF796C5C26F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s-ES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Planear el lanzamiento del producto </a:t>
            </a:r>
          </a:p>
        </p:txBody>
      </p:sp>
      <p:graphicFrame>
        <p:nvGraphicFramePr>
          <p:cNvPr id="6" name="Marcador de contenido 3" descr="Marcador de posición de escala de tiempo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8054833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 de texto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Cuadro de texto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Cuadro de texto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fld id="{EFF184A5-C0D3-4F22-81FE-D2DA5F80E2F8}" type="datetime1">
              <a:rPr lang="es-ES" smtClean="0"/>
              <a:t>18/10/2023</a:t>
            </a:fld>
            <a:endParaRPr lang="es-E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Escala de tiempo </a:t>
            </a:r>
          </a:p>
        </p:txBody>
      </p:sp>
      <p:graphicFrame>
        <p:nvGraphicFramePr>
          <p:cNvPr id="2" name="Diagrama 2" descr="Gráfico de SmartArt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378067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7B205E7-ADB3-471D-905D-9D24AB5EDCF8}" type="datetime1">
              <a:rPr lang="es-ES" smtClean="0"/>
              <a:t>18/10/2023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Áreas de enfoque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es-ES"/>
              <a:t>Escenarios de mercado B2B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/>
              <a:t>Desarrollar estrategias ganadoras para seguir a la vanguardia de la competencia</a:t>
            </a:r>
          </a:p>
          <a:p>
            <a:pPr rtl="0"/>
            <a:r>
              <a:rPr lang="es-ES"/>
              <a:t>Aprovechar los frutos obtenidos para identificar un valor aproximado</a:t>
            </a:r>
          </a:p>
          <a:p>
            <a:pPr rtl="0"/>
            <a:r>
              <a:rPr lang="es-ES"/>
              <a:t>Visualizar la convergencia dirigida por el cliente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958506" cy="522514"/>
          </a:xfrm>
        </p:spPr>
        <p:txBody>
          <a:bodyPr rtlCol="0"/>
          <a:lstStyle/>
          <a:p>
            <a:pPr rtl="0"/>
            <a:r>
              <a:rPr lang="es-ES"/>
              <a:t>Oportunidades basadas en la nube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/>
              <a:t>Enfoques iterativos para una estrategia corporativa</a:t>
            </a:r>
          </a:p>
          <a:p>
            <a:pPr rtl="0"/>
            <a:r>
              <a:rPr lang="es-ES"/>
              <a:t>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85B347F9-602C-4CFA-883D-07B3329A4641}" type="datetime1">
              <a:rPr lang="es-ES" smtClean="0"/>
              <a:t>18/10/2023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Cómo lo logramos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784220"/>
          </a:xfrm>
        </p:spPr>
        <p:txBody>
          <a:bodyPr rtlCol="0"/>
          <a:lstStyle/>
          <a:p>
            <a:pPr rtl="0"/>
            <a:r>
              <a:rPr lang="es-ES"/>
              <a:t>Retorno sobre la inversión (ROI)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84914"/>
            <a:ext cx="3218688" cy="3112482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sz="1600"/>
              <a:t>Previsión de conocimientos basados en los medios de comunicación y las estrategias de crecimiento en diversos medios</a:t>
            </a:r>
          </a:p>
          <a:p>
            <a:pPr rtl="0"/>
            <a:r>
              <a:rPr lang="es-ES" sz="1600"/>
              <a:t>Visualización del capital intelectual de calidad</a:t>
            </a:r>
          </a:p>
          <a:p>
            <a:pPr rtl="0"/>
            <a:r>
              <a:rPr lang="es-ES" sz="1600"/>
              <a:t>Incorporación de metodologías internacionales con tecnologías habilitadas para Web</a:t>
            </a:r>
          </a:p>
          <a:p>
            <a:pPr rtl="0"/>
            <a:endParaRPr lang="es-ES" sz="1600"/>
          </a:p>
          <a:p>
            <a:pPr rtl="0"/>
            <a:endParaRPr lang="es-ES" sz="160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784220"/>
          </a:xfrm>
        </p:spPr>
        <p:txBody>
          <a:bodyPr rtlCol="0"/>
          <a:lstStyle/>
          <a:p>
            <a:pPr rtl="0"/>
            <a:r>
              <a:rPr lang="es-ES"/>
              <a:t>Mercados especializados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884914"/>
            <a:ext cx="3173279" cy="3112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1600"/>
              <a:t>Búsqueda de un servicio de atención al cliente escalable a través de estrategias sostenibles</a:t>
            </a:r>
          </a:p>
          <a:p>
            <a:pPr rtl="0"/>
            <a:r>
              <a:rPr lang="es-ES" sz="1600"/>
              <a:t>Incorporación de servicios web de primera con entregas punteras</a:t>
            </a:r>
          </a:p>
          <a:p>
            <a:pPr rtl="0"/>
            <a:endParaRPr lang="es-ES" sz="1600"/>
          </a:p>
          <a:p>
            <a:pPr rtl="0"/>
            <a:endParaRPr lang="es-ES" sz="160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694572"/>
          </a:xfrm>
        </p:spPr>
        <p:txBody>
          <a:bodyPr rtlCol="0"/>
          <a:lstStyle/>
          <a:p>
            <a:pPr rtl="0"/>
            <a:r>
              <a:rPr lang="es-ES"/>
              <a:t>Cadenas de suministro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884914"/>
            <a:ext cx="3173279" cy="3112482"/>
          </a:xfrm>
        </p:spPr>
        <p:txBody>
          <a:bodyPr rtlCol="0"/>
          <a:lstStyle/>
          <a:p>
            <a:pPr rtl="0"/>
            <a:r>
              <a:rPr lang="es-ES" sz="1600"/>
              <a:t>Fomento de un servicio de atención al cliente cercano con ideas sólidas</a:t>
            </a:r>
          </a:p>
          <a:p>
            <a:pPr rtl="0"/>
            <a:r>
              <a:rPr lang="es-ES" sz="1600"/>
              <a:t>Aumento de las entregas oportunas para esquemas en tiempo real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647757A-7B5C-4D5F-9778-E7032467B512}" type="datetime1">
              <a:rPr lang="es-ES" smtClean="0"/>
              <a:t>18/10/2023</a:t>
            </a:fld>
            <a:endParaRPr 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10020461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/>
              <a:t>En Contoso, creemos en dar el 110 %. Con nuestra arquitectura de datos de próxima generación, ayudamos a las empresas a administrar virtualmente flujos de trabajo ágiles. Progresamos gracias a nuestro conocimiento del mercado y al excelente equipo que hay detrás de nuestro producto. Como dice nuestro director general, "la eficiencia llegará al transformar de forma proactiva la forma en que hacemos negocios".</a:t>
            </a:r>
          </a:p>
          <a:p>
            <a:pPr rtl="0"/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FFF14496-93AF-4399-B0DE-400F2714B622}" type="datetime1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Mirjam</a:t>
            </a:r>
            <a:r>
              <a:rPr lang="es-ES" dirty="0"/>
              <a:t> Nilsson​</a:t>
            </a:r>
          </a:p>
          <a:p>
            <a:pPr rtl="0"/>
            <a:r>
              <a:rPr lang="es-ES" dirty="0"/>
              <a:t>mirjam@contoso.com</a:t>
            </a:r>
          </a:p>
          <a:p>
            <a:pPr rtl="0"/>
            <a:r>
              <a:rPr lang="es-E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07" y="1706563"/>
            <a:ext cx="9779182" cy="4534826"/>
          </a:xfrm>
        </p:spPr>
        <p:txBody>
          <a:bodyPr vert="horz" lIns="91440" tIns="45720" rIns="91440" bIns="45720" numCol="2" rtlCol="0" anchor="t">
            <a:normAutofit fontScale="40000" lnSpcReduction="20000"/>
          </a:bodyPr>
          <a:lstStyle/>
          <a:p>
            <a:pPr algn="l"/>
            <a:r>
              <a:rPr lang="es-ES" b="1" i="0" dirty="0">
                <a:effectLst/>
                <a:latin typeface="Söhne"/>
              </a:rPr>
              <a:t>Diapositiva 1: Título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Título de la presentación: "Modelo Predictivo de Calidad del Agua"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Tu nombre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Fecha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2: Introducción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Breve introducción al proyecto y su importancia.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Mención del conjunto de datos y el objetivo principal.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3: Conjunto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Resumen del conjunto de datos utilizado.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Mención de las características incluidas en el conjunto de datos.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4: Preprocesamiento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 de las etapas clave del preprocesamiento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Destacar la eliminación de columnas innecesarias y el relleno de valores nulos.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5: Modelos de Aprendizaje Automático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 de los modelos de aprendizaje automático utilizados.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Mención de la división de datos, normalización y reducción de dimensionalidad.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6: Resultados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Presentación de los resultados de los modelos, incluyendo la precisión.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Destacar el mejor modelo y su precisión.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7: Importancia de las Características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Mostrar las características más importantes identificadas por el modelo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Random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Forest.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8: Uso de Modelos Entrenados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Descripción de cómo se pueden cargar y utilizar los modelos entrenados en situaciones reales.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9: Conclusiones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Resumen de las conclusiones del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Posibles mejoras y áreas para futuras investigaciones.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10: Preguntas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Invitar a la audiencia a hacer preguntas.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11: Agradecimientos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Agradecer a la audiencia por su atención y cualquier colaboración o apoyo recibido.</a:t>
            </a:r>
          </a:p>
          <a:p>
            <a:pPr algn="l"/>
            <a:r>
              <a:rPr lang="es-ES" b="1" i="0" dirty="0">
                <a:effectLst/>
                <a:latin typeface="Söhne"/>
              </a:rPr>
              <a:t>Diapositiva 12: Contacto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Proporcionar información de contacto para preguntas o colaboraciones futuras.</a:t>
            </a:r>
          </a:p>
          <a:p>
            <a:pPr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C9BB0123-74EF-411D-8FAD-8BD902322DB7}" type="datetime1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/>
              <a:t>En Contoso, ayudamos a las empresas a fomentar el pensamiento colaborativo para impulsar aún más la innovación en el área de trabajo. Al cerrar el círculo y aprovechar los marcos ágiles ayudamos a las empresas a crecer de manera orgánica y a fomentar una mentalidad orientada al consumidor.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65B78BBF-7F9F-49A8-B6FD-C415284882A3}" type="datetime1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s-ES"/>
              <a:t>Objetivos principales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/>
              <a:t>Crecimiento de los ingresos anuales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Rendimiento trimestral</a:t>
            </a:r>
          </a:p>
        </p:txBody>
      </p:sp>
      <p:graphicFrame>
        <p:nvGraphicFramePr>
          <p:cNvPr id="6" name="Marcador de contenido 5" descr="Gráfico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67597"/>
              </p:ext>
            </p:extLst>
          </p:nvPr>
        </p:nvGraphicFramePr>
        <p:xfrm>
          <a:off x="1258176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Marcador de contenido 5" descr="Gráfico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933004"/>
              </p:ext>
            </p:extLst>
          </p:nvPr>
        </p:nvGraphicFramePr>
        <p:xfrm>
          <a:off x="6697091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7E462875-4E5C-4A54-8541-C677A9AB12EF}" type="datetime1">
              <a:rPr lang="es-ES" smtClean="0"/>
              <a:t>18/10/2023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Áreas de crecimiento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0003"/>
              </p:ext>
            </p:extLst>
          </p:nvPr>
        </p:nvGraphicFramePr>
        <p:xfrm>
          <a:off x="1205707" y="2501900"/>
          <a:ext cx="97805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es-ES" b="1" noProof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>
                          <a:latin typeface="Tenorite" pitchFamily="2" charset="0"/>
                        </a:rPr>
                        <a:t>B2B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>
                          <a:latin typeface="Tenorite" pitchFamily="2" charset="0"/>
                        </a:rPr>
                        <a:t>Cadena logística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>
                          <a:latin typeface="Tenorite" pitchFamily="2" charset="0"/>
                        </a:rPr>
                        <a:t>Retorno sobre la inversión (ROI)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>
                          <a:latin typeface="Tenorite" pitchFamily="2" charset="0"/>
                        </a:rPr>
                        <a:t>Comercio electrónico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9968D9B-CCC7-4FDD-9BBD-89CBE52055F9}" type="datetime1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s-ES" sz="4400"/>
              <a:t>Las oportunidades de negocio son como los autobuses. Siempre viene otro.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es-ES"/>
              <a:t>“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es-ES"/>
              <a:t>Richard Branson</a:t>
            </a:r>
          </a:p>
          <a:p>
            <a:pPr rtl="0"/>
            <a:endParaRPr lang="es-ES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es-ES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57595-21E9-401D-827F-656A2355738B}" type="datetime1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es-ES"/>
              <a:t>Conozca a nuestro equipo</a:t>
            </a:r>
          </a:p>
        </p:txBody>
      </p:sp>
      <p:pic>
        <p:nvPicPr>
          <p:cNvPr id="42" name="Marcador de posición de imagen 15" descr="Primer plano de una persona del equipo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Takuma Hayashi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Presidente</a:t>
            </a:r>
          </a:p>
        </p:txBody>
      </p:sp>
      <p:pic>
        <p:nvPicPr>
          <p:cNvPr id="43" name="Marcador de posición de imagen 17" descr="Primer plano de una persona del equipo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Mirjam Nilsson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Director ejecutivo</a:t>
            </a:r>
          </a:p>
        </p:txBody>
      </p:sp>
      <p:pic>
        <p:nvPicPr>
          <p:cNvPr id="44" name="Marcador de posición de imagen 19" descr="Primer plano de una persona del equipo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Flora Berggren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Director de operaciones</a:t>
            </a:r>
          </a:p>
        </p:txBody>
      </p:sp>
      <p:pic>
        <p:nvPicPr>
          <p:cNvPr id="45" name="Marcador de posición de imagen 21" descr="Primer plano de una persona del equipo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Rajesh Santoshi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Vicepresidente de marketing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58A127C-C0EC-482C-A4A0-6DA0D47473A2}" type="datetime1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s-ES"/>
              <a:t>El equipo al completo</a:t>
            </a:r>
          </a:p>
        </p:txBody>
      </p:sp>
      <p:pic>
        <p:nvPicPr>
          <p:cNvPr id="61" name="Marcador de posición de imagen 21" descr="Primer plano de una persona del equipo">
            <a:extLst>
              <a:ext uri="{FF2B5EF4-FFF2-40B4-BE49-F238E27FC236}">
                <a16:creationId xmlns:a16="http://schemas.microsoft.com/office/drawing/2014/main" id="{E64AEA23-99EE-8546-A59A-590923ADA6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068734"/>
            <a:ext cx="904987" cy="905641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Takuma Hayashi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Presidente</a:t>
            </a:r>
          </a:p>
        </p:txBody>
      </p:sp>
      <p:pic>
        <p:nvPicPr>
          <p:cNvPr id="62" name="Marcador de posición de imagen 50" descr="Primer plano de una persona del equipo">
            <a:extLst>
              <a:ext uri="{FF2B5EF4-FFF2-40B4-BE49-F238E27FC236}">
                <a16:creationId xmlns:a16="http://schemas.microsoft.com/office/drawing/2014/main" id="{C17F05A5-CE13-1545-943B-E3644258662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2068734"/>
            <a:ext cx="904987" cy="905641"/>
          </a:xfr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Mirjam Nilsson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Director ejecutivo</a:t>
            </a:r>
          </a:p>
        </p:txBody>
      </p:sp>
      <p:pic>
        <p:nvPicPr>
          <p:cNvPr id="63" name="Marcador de posición de imagen 17" descr="Primer plano de una persona del equipo">
            <a:extLst>
              <a:ext uri="{FF2B5EF4-FFF2-40B4-BE49-F238E27FC236}">
                <a16:creationId xmlns:a16="http://schemas.microsoft.com/office/drawing/2014/main" id="{F3C0B2AF-2268-AE4E-BACC-9FF64E86564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2068734"/>
            <a:ext cx="904987" cy="905641"/>
          </a:xfr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Flora Berggren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Director de operaciones</a:t>
            </a:r>
          </a:p>
        </p:txBody>
      </p:sp>
      <p:pic>
        <p:nvPicPr>
          <p:cNvPr id="64" name="Marcador de posición de imagen 19" descr="Primer plano de una persona del equipo">
            <a:extLst>
              <a:ext uri="{FF2B5EF4-FFF2-40B4-BE49-F238E27FC236}">
                <a16:creationId xmlns:a16="http://schemas.microsoft.com/office/drawing/2014/main" id="{F2FCDCCE-6383-4047-9485-41AA1E24E8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2068734"/>
            <a:ext cx="904987" cy="905641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Rajesh Santoshi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Vicepresidente de marketing</a:t>
            </a:r>
          </a:p>
        </p:txBody>
      </p:sp>
      <p:pic>
        <p:nvPicPr>
          <p:cNvPr id="65" name="Marcador de posición de imagen 15" descr="Primer plano de una persona del equipo">
            <a:extLst>
              <a:ext uri="{FF2B5EF4-FFF2-40B4-BE49-F238E27FC236}">
                <a16:creationId xmlns:a16="http://schemas.microsoft.com/office/drawing/2014/main" id="{1A89579F-2EA4-E049-9B78-D2237993CDA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118551"/>
            <a:ext cx="904987" cy="905641"/>
          </a:xfr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Graham Barnes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541496"/>
          </a:xfrm>
        </p:spPr>
        <p:txBody>
          <a:bodyPr rtlCol="0"/>
          <a:lstStyle/>
          <a:p>
            <a:pPr rtl="0"/>
            <a:r>
              <a:rPr lang="es-ES"/>
              <a:t>Vicepresidente de producción</a:t>
            </a:r>
          </a:p>
        </p:txBody>
      </p:sp>
      <p:pic>
        <p:nvPicPr>
          <p:cNvPr id="66" name="Marcador de posición de imagen 48" descr="Primer plano de una persona del equipo">
            <a:extLst>
              <a:ext uri="{FF2B5EF4-FFF2-40B4-BE49-F238E27FC236}">
                <a16:creationId xmlns:a16="http://schemas.microsoft.com/office/drawing/2014/main" id="{4E145096-B7BF-9C4C-97FA-308F61FE406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4118551"/>
            <a:ext cx="904987" cy="905641"/>
          </a:xfrm>
        </p:spPr>
      </p:pic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Rowan Murphy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Estratega de SEO</a:t>
            </a:r>
          </a:p>
        </p:txBody>
      </p:sp>
      <p:pic>
        <p:nvPicPr>
          <p:cNvPr id="67" name="Marcador de posición de imagen 52" descr="Primer plano de una persona del equipo">
            <a:extLst>
              <a:ext uri="{FF2B5EF4-FFF2-40B4-BE49-F238E27FC236}">
                <a16:creationId xmlns:a16="http://schemas.microsoft.com/office/drawing/2014/main" id="{25B94F1A-D947-AF4E-BC9D-9B02C4E4EB30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4118551"/>
            <a:ext cx="904987" cy="905641"/>
          </a:xfrm>
        </p:spPr>
      </p:pic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Elizabeth Moore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Diseñador de productos</a:t>
            </a:r>
          </a:p>
        </p:txBody>
      </p:sp>
      <p:pic>
        <p:nvPicPr>
          <p:cNvPr id="68" name="Marcador de posición de imagen 54" descr="Primer plano de una persona del equipo">
            <a:extLst>
              <a:ext uri="{FF2B5EF4-FFF2-40B4-BE49-F238E27FC236}">
                <a16:creationId xmlns:a16="http://schemas.microsoft.com/office/drawing/2014/main" id="{7E3F00C5-0B4F-FE4F-9561-1EB505B318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4118551"/>
            <a:ext cx="904987" cy="905641"/>
          </a:xfrm>
        </p:spPr>
      </p:pic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875B85E2-950C-CB45-A7F7-DE257EA20BB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Robin Kline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FC8EFF8B-CC40-9646-AAFC-092814DA02A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rtlCol="0"/>
          <a:lstStyle/>
          <a:p>
            <a:pPr rtl="0"/>
            <a:r>
              <a:rPr lang="es-ES"/>
              <a:t>Desarrollador de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6D487B7-4888-4162-8978-AF829D8A6785}" type="datetime1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{2B915D58-626E-421E-81A3-7C872E2BC644}tf45331398_win32</Template>
  <TotalTime>0</TotalTime>
  <Words>845</Words>
  <Application>Microsoft Office PowerPoint</Application>
  <PresentationFormat>Panorámica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Tenorite</vt:lpstr>
      <vt:lpstr>Tema de Office</vt:lpstr>
      <vt:lpstr>Título de la presentación</vt:lpstr>
      <vt:lpstr>Agenda</vt:lpstr>
      <vt:lpstr>Introducción</vt:lpstr>
      <vt:lpstr>Objetivos principales</vt:lpstr>
      <vt:lpstr>Rendimiento trimestral</vt:lpstr>
      <vt:lpstr>Áreas de crecimiento</vt:lpstr>
      <vt:lpstr>Las oportunidades de negocio son como los autobuses. Siempre viene otro.</vt:lpstr>
      <vt:lpstr>Conozca a nuestro equipo</vt:lpstr>
      <vt:lpstr>El equipo al completo</vt:lpstr>
      <vt:lpstr>Planear el lanzamiento del producto </vt:lpstr>
      <vt:lpstr>Escala de tiempo </vt:lpstr>
      <vt:lpstr>Áreas de enfoque</vt:lpstr>
      <vt:lpstr>Cómo lo logramos</vt:lpstr>
      <vt:lpstr>Resumen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Cono De Paola</dc:creator>
  <cp:lastModifiedBy>Cono De Paola</cp:lastModifiedBy>
  <cp:revision>1</cp:revision>
  <dcterms:created xsi:type="dcterms:W3CDTF">2023-10-18T18:56:49Z</dcterms:created>
  <dcterms:modified xsi:type="dcterms:W3CDTF">2023-10-18T19:04:48Z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