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64" r:id="rId7"/>
    <p:sldId id="261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442ED-E148-5873-73EA-23133430E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DF6D4E-4D1D-1C17-C611-DCAD65FA5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1E2F68-37C6-0E6C-B429-F5A91678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503A1-4E85-F6BF-3F15-5955A962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35BB6F-1525-5751-9560-C56D2EA7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77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8BE4E-6A4B-9D27-7CDC-9E893337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39BA90-9E7F-1D98-05C6-14A80A335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37FA0-50E2-C129-F48D-672A116E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7195B-5E71-263C-B90B-9D70A4A9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90521F-65C9-7352-2099-33CB0213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52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A2156B-19DD-46AB-E555-3B63C47AD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71667A-B789-41CB-3E6F-E6AA1833E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ACA9A-900F-A0C6-48B4-8B05920F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3258A-3B6D-EAAC-7342-7C7F7625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E7867-4E77-D4B6-CE92-FDD3F999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82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571B5-8503-B5D2-53A1-DFCF3125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4A440-047E-72F1-8F96-696A63E5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142C2-48B9-FA09-9762-4A7507E0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0EE82-72DD-8B27-AE09-2488A919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B3626-7037-66AB-005E-A7DD83F5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04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F5ADE-8E5F-D49D-157E-F015BAA8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B555EB-002C-A501-B43C-06E36735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BA2E71-E00E-6AC6-C486-CCA62EEE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A0A558-0611-50F9-6650-12E00115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969B9-C49E-1D12-0CAF-52F697EC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42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E51C4-23F7-464B-137E-E5CDC71E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E62BCF-1694-EB95-F8DB-13030FF55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AB332B-7F77-6D05-D46C-60A6B9B9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282340-AFF3-5869-012C-7C62DE9A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C16AB6-EEA9-0750-5DE8-BA595434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DB1FDA-B616-2523-E13D-3D1F06FA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08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341A0-4206-98CF-93C5-B198F567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C15B55-E51C-E86D-F17F-A2E30C09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7E63C-B7D6-20D0-45C1-0D497062C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F5A9B4-AE10-5D8B-D6F2-B93620ED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17570B-B2EF-66A7-1E1D-03F051C17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EE1773-9E90-871E-2C8C-21C5A45C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94DAF5-544B-93FE-8BDE-C88F0BED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6F586A-C959-8222-8A8D-42B614F5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3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BC583-52E2-D27E-0E6B-7EF6931A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47B364-0D1E-254B-5349-A8EE9F59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2640DB-2DA4-9091-0EF7-31F4E6C2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28602E-2D2F-E445-98C1-5AA81BD9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85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AEAED2-22AF-206D-EE75-8255BD4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1E21CE-2A29-7C35-2FCE-9799B881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6B5358-A088-D21B-62FA-81901D91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0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A2CB1-8116-9DE5-EDC4-9C85ECC6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926E9-33C9-BCA8-EE20-7245734F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6805E5-35D2-6AC6-FEA4-796CB6908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4429E-301D-AE33-CE54-82248266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94BC04-C131-7C89-FC2C-00E0528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87895-8787-0B6F-EC14-65656B45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4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63C6E-5403-9E71-03DC-E3ACBCA0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30AB68-19D3-C546-CBCB-A20CD7B4F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23C4C4-E6A4-C0F9-181F-DF70AD173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BF926D-E492-CFEB-ED79-C015275A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AC0B89-2B94-5395-C337-830F6D45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B739B9-7E42-E9B6-0B95-9E5278E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2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68BEF7-6999-06E2-4862-B5433190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D11047-5EFC-099E-24B2-E5D14CBF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57CF4-BC24-9168-4D37-8FF165183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CF43-9103-4EAC-80A5-DBB2D17E4ADA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FDF18-0BD5-20D0-A09F-5B1944906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BE13A-367C-D3F3-CA2E-EFDECBE04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8792-2ABB-4708-A4EE-4E97475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33643/mallory_square-by-nkinkade-17765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94D5DC6-7E68-EF83-85B1-F20B146E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613"/>
            <a:ext cx="12192000" cy="70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8EF0A9-6D24-75D6-5AB5-9AFE9B8077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8000"/>
          </a:blip>
          <a:stretch>
            <a:fillRect/>
          </a:stretch>
        </p:blipFill>
        <p:spPr>
          <a:xfrm>
            <a:off x="1854200" y="247649"/>
            <a:ext cx="8483600" cy="6362702"/>
          </a:xfrm>
          <a:prstGeom prst="rect">
            <a:avLst/>
          </a:prstGeom>
          <a:ln>
            <a:noFill/>
          </a:ln>
          <a:effectLst>
            <a:softEdge rad="215900"/>
          </a:effectLst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789CE9-4D20-7C97-BEE1-080143BEC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403" r="540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F23D8D-8AC7-87AE-127E-C0E47854E08B}"/>
              </a:ext>
            </a:extLst>
          </p:cNvPr>
          <p:cNvSpPr txBox="1"/>
          <p:nvPr/>
        </p:nvSpPr>
        <p:spPr>
          <a:xfrm>
            <a:off x="6607530" y="1013012"/>
            <a:ext cx="5305615" cy="4831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1" dirty="0" err="1"/>
              <a:t>Objetivo</a:t>
            </a:r>
            <a:r>
              <a:rPr lang="en-US" sz="4800" b="1" dirty="0"/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800" b="1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Posición</a:t>
            </a:r>
            <a:r>
              <a:rPr lang="en-US" dirty="0"/>
              <a:t>: </a:t>
            </a:r>
            <a:r>
              <a:rPr lang="en-US" dirty="0" err="1"/>
              <a:t>Delantero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Valor de mercado </a:t>
            </a:r>
            <a:r>
              <a:rPr lang="en-US" dirty="0" err="1"/>
              <a:t>menor</a:t>
            </a:r>
            <a:r>
              <a:rPr lang="en-US" dirty="0"/>
              <a:t> a 5 </a:t>
            </a:r>
            <a:r>
              <a:rPr lang="en-US" dirty="0" err="1"/>
              <a:t>millones</a:t>
            </a:r>
            <a:r>
              <a:rPr lang="en-US" dirty="0"/>
              <a:t> de euros.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Alta </a:t>
            </a:r>
            <a:r>
              <a:rPr lang="en-US" dirty="0" err="1"/>
              <a:t>eficiencia</a:t>
            </a:r>
            <a:r>
              <a:rPr lang="en-US" dirty="0"/>
              <a:t> de </a:t>
            </a:r>
            <a:r>
              <a:rPr lang="en-US" dirty="0" err="1"/>
              <a:t>cara</a:t>
            </a:r>
            <a:r>
              <a:rPr lang="en-US" dirty="0"/>
              <a:t> a </a:t>
            </a:r>
            <a:r>
              <a:rPr lang="en-US" dirty="0" err="1"/>
              <a:t>puerta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Mayor de 30 </a:t>
            </a:r>
            <a:r>
              <a:rPr lang="en-US" dirty="0" err="1"/>
              <a:t>años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7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8E9EE6-1EA5-E94B-9133-E0655155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2293485"/>
            <a:ext cx="10905066" cy="365319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717D9B-B9A0-233F-2067-423ACF00F983}"/>
              </a:ext>
            </a:extLst>
          </p:cNvPr>
          <p:cNvSpPr txBox="1"/>
          <p:nvPr/>
        </p:nvSpPr>
        <p:spPr>
          <a:xfrm flipH="1">
            <a:off x="3183655" y="956377"/>
            <a:ext cx="58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Jugadores objeto de estudios según los objetivos marcados, ordenados por total de goles sin penaltis </a:t>
            </a:r>
          </a:p>
        </p:txBody>
      </p:sp>
    </p:spTree>
    <p:extLst>
      <p:ext uri="{BB962C8B-B14F-4D97-AF65-F5344CB8AC3E}">
        <p14:creationId xmlns:p14="http://schemas.microsoft.com/office/powerpoint/2010/main" val="50730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27C36D-DF53-957E-6CD7-4637547D6536}"/>
              </a:ext>
            </a:extLst>
          </p:cNvPr>
          <p:cNvSpPr txBox="1"/>
          <p:nvPr/>
        </p:nvSpPr>
        <p:spPr>
          <a:xfrm flipH="1">
            <a:off x="0" y="58882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Campos calculados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006FF3-3D2A-F76F-2E3C-00BCD9F18399}"/>
              </a:ext>
            </a:extLst>
          </p:cNvPr>
          <p:cNvSpPr txBox="1"/>
          <p:nvPr/>
        </p:nvSpPr>
        <p:spPr>
          <a:xfrm>
            <a:off x="304800" y="1529424"/>
            <a:ext cx="5056094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u="sng" dirty="0"/>
              <a:t>1. Campo calculado (Condiciones Objetivos):</a:t>
            </a:r>
          </a:p>
          <a:p>
            <a:pPr algn="just"/>
            <a:endParaRPr lang="es-ES" dirty="0"/>
          </a:p>
          <a:p>
            <a:pPr algn="just"/>
            <a:r>
              <a:rPr lang="es-ES" sz="1800" dirty="0"/>
              <a:t>Filtramos a los jugadores que cumplen con las condiciones del ejercicio </a:t>
            </a:r>
          </a:p>
          <a:p>
            <a:pPr algn="just"/>
            <a:endParaRPr lang="es-ES" dirty="0"/>
          </a:p>
          <a:p>
            <a:pPr algn="just"/>
            <a:r>
              <a:rPr lang="es-ES" sz="1400" dirty="0"/>
              <a:t>IF [Edad]&gt; 30 AND [Valor De Mercado] &lt; 5000000 AND [Goles]&gt; 5  AND ([</a:t>
            </a:r>
            <a:r>
              <a:rPr lang="es-ES" sz="1400" dirty="0" err="1"/>
              <a:t>Posicion</a:t>
            </a:r>
            <a:r>
              <a:rPr lang="es-ES" sz="1400" dirty="0"/>
              <a:t>] == "FW" OR [</a:t>
            </a:r>
            <a:r>
              <a:rPr lang="es-ES" sz="1400" dirty="0" err="1"/>
              <a:t>Posicion</a:t>
            </a:r>
            <a:r>
              <a:rPr lang="es-ES" sz="1400" dirty="0"/>
              <a:t>] == "FW,MF" OR [</a:t>
            </a:r>
            <a:r>
              <a:rPr lang="es-ES" sz="1400" dirty="0" err="1"/>
              <a:t>Posicion</a:t>
            </a:r>
            <a:r>
              <a:rPr lang="es-ES" sz="1400" dirty="0"/>
              <a:t>] == "MF,FW") THEN "CONTRATAR" ELSE "NO CONTRATAR" END</a:t>
            </a:r>
          </a:p>
          <a:p>
            <a:pPr algn="just"/>
            <a:endParaRPr lang="es-ES" sz="11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481156-DF5B-1CCA-C2F2-B2AA342D96BD}"/>
              </a:ext>
            </a:extLst>
          </p:cNvPr>
          <p:cNvSpPr txBox="1"/>
          <p:nvPr/>
        </p:nvSpPr>
        <p:spPr>
          <a:xfrm>
            <a:off x="6391836" y="1529424"/>
            <a:ext cx="505609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u="sng" dirty="0"/>
              <a:t>2. Campo calculado (Goles x partido):</a:t>
            </a:r>
          </a:p>
          <a:p>
            <a:pPr algn="just"/>
            <a:endParaRPr lang="es-ES" u="sng" dirty="0"/>
          </a:p>
          <a:p>
            <a:pPr algn="just"/>
            <a:r>
              <a:rPr lang="es-ES" dirty="0"/>
              <a:t>Medimos la media de goles por partidos jugados </a:t>
            </a:r>
          </a:p>
          <a:p>
            <a:pPr algn="just"/>
            <a:endParaRPr lang="es-ES" dirty="0"/>
          </a:p>
          <a:p>
            <a:pPr algn="just"/>
            <a:r>
              <a:rPr lang="es-ES" sz="1400" dirty="0"/>
              <a:t>[Goles]/[Partidos Jugados]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E5575E-AB41-774F-353C-7D5DF562FF31}"/>
              </a:ext>
            </a:extLst>
          </p:cNvPr>
          <p:cNvSpPr txBox="1"/>
          <p:nvPr/>
        </p:nvSpPr>
        <p:spPr>
          <a:xfrm>
            <a:off x="304800" y="3900929"/>
            <a:ext cx="505609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u="sng" dirty="0"/>
              <a:t>3. Campo calculado (Análisis multicriterio):</a:t>
            </a:r>
          </a:p>
          <a:p>
            <a:pPr algn="just"/>
            <a:endParaRPr lang="es-ES" b="1" u="sng" dirty="0"/>
          </a:p>
          <a:p>
            <a:pPr algn="just"/>
            <a:r>
              <a:rPr lang="es-ES" dirty="0"/>
              <a:t>Análisis multicriterio donde le asignamos un valor de 0,20 a las variables más importantes de cara a la efectividad del jugador</a:t>
            </a:r>
          </a:p>
          <a:p>
            <a:pPr algn="just"/>
            <a:endParaRPr lang="es-ES" b="1" u="sng" dirty="0"/>
          </a:p>
          <a:p>
            <a:pPr algn="just"/>
            <a:r>
              <a:rPr lang="es-ES" sz="1400" b="0" i="0" dirty="0">
                <a:solidFill>
                  <a:srgbClr val="202124"/>
                </a:solidFill>
                <a:effectLst/>
              </a:rPr>
              <a:t>[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npGxG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]*0.20+[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NpxG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]*0.20+[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npxG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/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Sh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]*0.20+[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npxG+xA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]*0.20+[G-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xG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]*0.20</a:t>
            </a:r>
            <a:endParaRPr lang="es-ES" sz="1400" dirty="0"/>
          </a:p>
        </p:txBody>
      </p:sp>
      <p:pic>
        <p:nvPicPr>
          <p:cNvPr id="9" name="Picture 4" descr="Valencia Logo - símbolo, significado logotipo, historia, PNG">
            <a:extLst>
              <a:ext uri="{FF2B5EF4-FFF2-40B4-BE49-F238E27FC236}">
                <a16:creationId xmlns:a16="http://schemas.microsoft.com/office/drawing/2014/main" id="{501D658F-CAD2-9E57-0492-49B18760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008022"/>
            <a:ext cx="2492188" cy="1557392"/>
          </a:xfrm>
          <a:prstGeom prst="rect">
            <a:avLst/>
          </a:prstGeom>
          <a:noFill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057409D-C68B-80D3-F977-699F1D244D62}"/>
              </a:ext>
            </a:extLst>
          </p:cNvPr>
          <p:cNvSpPr txBox="1"/>
          <p:nvPr/>
        </p:nvSpPr>
        <p:spPr>
          <a:xfrm>
            <a:off x="6391836" y="3900929"/>
            <a:ext cx="443808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u="sng" dirty="0"/>
              <a:t>4. Campo calculado (Valor del gol):</a:t>
            </a:r>
          </a:p>
          <a:p>
            <a:pPr algn="just"/>
            <a:endParaRPr lang="es-ES" sz="1400" b="1" u="sng" dirty="0"/>
          </a:p>
          <a:p>
            <a:pPr algn="just"/>
            <a:r>
              <a:rPr lang="es-ES" sz="1400" dirty="0"/>
              <a:t>Calculamos el coste por gol en función del valor de mercado del jugador. 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[Valor De Mercado]/[Goles]</a:t>
            </a:r>
          </a:p>
          <a:p>
            <a:pPr algn="just"/>
            <a:endParaRPr lang="es-ES" sz="1400" b="1" u="sng" dirty="0"/>
          </a:p>
          <a:p>
            <a:pPr algn="just"/>
            <a:endParaRPr lang="es-ES" sz="1400" b="1" u="sng" dirty="0"/>
          </a:p>
        </p:txBody>
      </p:sp>
    </p:spTree>
    <p:extLst>
      <p:ext uri="{BB962C8B-B14F-4D97-AF65-F5344CB8AC3E}">
        <p14:creationId xmlns:p14="http://schemas.microsoft.com/office/powerpoint/2010/main" val="280671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7D5BC4-0225-8CE5-1D05-4A4EE62D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28" y="1309048"/>
            <a:ext cx="7685974" cy="474608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CB19F1-FA4B-669E-CE2C-AFE442473B8A}"/>
              </a:ext>
            </a:extLst>
          </p:cNvPr>
          <p:cNvSpPr txBox="1"/>
          <p:nvPr/>
        </p:nvSpPr>
        <p:spPr>
          <a:xfrm flipH="1">
            <a:off x="-3" y="541572"/>
            <a:ext cx="1219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Suma de goles y media por partido</a:t>
            </a:r>
          </a:p>
        </p:txBody>
      </p:sp>
    </p:spTree>
    <p:extLst>
      <p:ext uri="{BB962C8B-B14F-4D97-AF65-F5344CB8AC3E}">
        <p14:creationId xmlns:p14="http://schemas.microsoft.com/office/powerpoint/2010/main" val="113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9D0165-A91B-32E6-AAB5-6636793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91" y="1124773"/>
            <a:ext cx="6844032" cy="521857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6FC1EE-6E8F-C62F-DF84-EBCEE343A5F3}"/>
              </a:ext>
            </a:extLst>
          </p:cNvPr>
          <p:cNvSpPr txBox="1"/>
          <p:nvPr/>
        </p:nvSpPr>
        <p:spPr>
          <a:xfrm flipH="1">
            <a:off x="537663" y="511664"/>
            <a:ext cx="1070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Cálculo de índice a partir de análisis multicriterio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4A9D27-D09C-0D7F-0BF4-53198A165E19}"/>
              </a:ext>
            </a:extLst>
          </p:cNvPr>
          <p:cNvSpPr txBox="1"/>
          <p:nvPr/>
        </p:nvSpPr>
        <p:spPr>
          <a:xfrm>
            <a:off x="8430757" y="1992501"/>
            <a:ext cx="35371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b="1" u="sng" dirty="0"/>
              <a:t>3. Campo calculado (Análisis Multicriterio):</a:t>
            </a:r>
          </a:p>
          <a:p>
            <a:pPr algn="just"/>
            <a:endParaRPr lang="es-ES" sz="1400" b="1" u="sng" dirty="0"/>
          </a:p>
          <a:p>
            <a:pPr algn="just"/>
            <a:r>
              <a:rPr lang="es-ES" sz="1400" dirty="0"/>
              <a:t>Valores de estudio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400" b="0" i="0" dirty="0">
                <a:solidFill>
                  <a:srgbClr val="202124"/>
                </a:solidFill>
                <a:effectLst/>
              </a:rPr>
              <a:t>[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npGxG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]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400" b="0" i="0" dirty="0">
                <a:solidFill>
                  <a:srgbClr val="202124"/>
                </a:solidFill>
                <a:effectLst/>
              </a:rPr>
              <a:t>[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NpxG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]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400" b="0" i="0" dirty="0">
                <a:solidFill>
                  <a:srgbClr val="202124"/>
                </a:solidFill>
                <a:effectLst/>
              </a:rPr>
              <a:t>[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npxG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/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Sh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]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400" b="0" i="0" dirty="0">
                <a:solidFill>
                  <a:srgbClr val="202124"/>
                </a:solidFill>
                <a:effectLst/>
              </a:rPr>
              <a:t>[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npxG+xA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]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400" b="0" i="0" dirty="0">
                <a:solidFill>
                  <a:srgbClr val="202124"/>
                </a:solidFill>
                <a:effectLst/>
              </a:rPr>
              <a:t>[G-</a:t>
            </a:r>
            <a:r>
              <a:rPr lang="es-ES" sz="1400" b="0" i="0" dirty="0" err="1">
                <a:solidFill>
                  <a:srgbClr val="202124"/>
                </a:solidFill>
                <a:effectLst/>
              </a:rPr>
              <a:t>xG</a:t>
            </a:r>
            <a:r>
              <a:rPr lang="es-ES" sz="1400" b="0" i="0" dirty="0">
                <a:solidFill>
                  <a:srgbClr val="202124"/>
                </a:solidFill>
                <a:effectLst/>
              </a:rPr>
              <a:t>]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926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B374AA-211E-074B-F05F-37CCAB31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43" y="1204223"/>
            <a:ext cx="5637408" cy="518789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C6FA75F-0992-07C7-C7DC-E03148A5C7FD}"/>
              </a:ext>
            </a:extLst>
          </p:cNvPr>
          <p:cNvSpPr txBox="1"/>
          <p:nvPr/>
        </p:nvSpPr>
        <p:spPr>
          <a:xfrm flipH="1">
            <a:off x="537663" y="511664"/>
            <a:ext cx="1070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Media de goles por partido/ Valor Mercado/ Goles-Disparo a puerta</a:t>
            </a:r>
          </a:p>
        </p:txBody>
      </p:sp>
    </p:spTree>
    <p:extLst>
      <p:ext uri="{BB962C8B-B14F-4D97-AF65-F5344CB8AC3E}">
        <p14:creationId xmlns:p14="http://schemas.microsoft.com/office/powerpoint/2010/main" val="200342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8B19D2-E3A1-06D4-4208-5FE119C36B19}"/>
              </a:ext>
            </a:extLst>
          </p:cNvPr>
          <p:cNvSpPr txBox="1"/>
          <p:nvPr/>
        </p:nvSpPr>
        <p:spPr>
          <a:xfrm>
            <a:off x="8763838" y="2179020"/>
            <a:ext cx="31900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b="1" u="sng" dirty="0"/>
              <a:t>4. Campo calculado (Valor del gol):</a:t>
            </a:r>
          </a:p>
          <a:p>
            <a:pPr algn="just"/>
            <a:endParaRPr lang="es-ES" sz="1400" b="1" u="sng" dirty="0"/>
          </a:p>
          <a:p>
            <a:pPr algn="just"/>
            <a:r>
              <a:rPr lang="es-ES" sz="1400" dirty="0"/>
              <a:t>Dividimos el valor de mercado del jugador en función del número de goles marcados durante la temporada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99E14A-217E-DABE-5D99-E136D7C83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83" y="1252720"/>
            <a:ext cx="7746738" cy="50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9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84318C-F5A2-81ED-3FD7-544A16F4A09F}"/>
              </a:ext>
            </a:extLst>
          </p:cNvPr>
          <p:cNvSpPr txBox="1"/>
          <p:nvPr/>
        </p:nvSpPr>
        <p:spPr>
          <a:xfrm flipH="1">
            <a:off x="537663" y="511664"/>
            <a:ext cx="1070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Pareja de delanteros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F71AF5A-F890-06BD-1CED-5662050A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76" y="1231293"/>
            <a:ext cx="5654530" cy="5395428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A8E38355-A848-2703-DB38-91DA82B62CA8}"/>
              </a:ext>
            </a:extLst>
          </p:cNvPr>
          <p:cNvSpPr/>
          <p:nvPr/>
        </p:nvSpPr>
        <p:spPr>
          <a:xfrm rot="721202">
            <a:off x="1988047" y="1211873"/>
            <a:ext cx="4953000" cy="1779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1BBD610-465A-95C3-A2D9-2D0F8765B668}"/>
              </a:ext>
            </a:extLst>
          </p:cNvPr>
          <p:cNvSpPr txBox="1"/>
          <p:nvPr/>
        </p:nvSpPr>
        <p:spPr>
          <a:xfrm>
            <a:off x="7843159" y="2484624"/>
            <a:ext cx="3922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u="sng" dirty="0"/>
              <a:t>Nueva dupla de delanteros:</a:t>
            </a:r>
          </a:p>
          <a:p>
            <a:pPr algn="just"/>
            <a:endParaRPr lang="es-ES" b="1" u="sng" dirty="0"/>
          </a:p>
          <a:p>
            <a:pPr algn="just"/>
            <a:r>
              <a:rPr lang="es-ES" dirty="0"/>
              <a:t>La esperanza de gol con la nueva dupla de delanteros para la temporada 2023 es de 20 goles.</a:t>
            </a:r>
          </a:p>
        </p:txBody>
      </p:sp>
    </p:spTree>
    <p:extLst>
      <p:ext uri="{BB962C8B-B14F-4D97-AF65-F5344CB8AC3E}">
        <p14:creationId xmlns:p14="http://schemas.microsoft.com/office/powerpoint/2010/main" val="36313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337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Cono De Paola</dc:creator>
  <cp:lastModifiedBy>Cono De Paola</cp:lastModifiedBy>
  <cp:revision>1</cp:revision>
  <dcterms:created xsi:type="dcterms:W3CDTF">2023-06-28T14:45:12Z</dcterms:created>
  <dcterms:modified xsi:type="dcterms:W3CDTF">2023-06-28T18:57:56Z</dcterms:modified>
</cp:coreProperties>
</file>