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3.jpg" ContentType="image/png"/>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handoutMasterIdLst>
    <p:handoutMasterId r:id="rId66"/>
  </p:handoutMasterIdLst>
  <p:sldIdLst>
    <p:sldId id="256" r:id="rId2"/>
    <p:sldId id="257" r:id="rId3"/>
    <p:sldId id="265" r:id="rId4"/>
    <p:sldId id="305" r:id="rId5"/>
    <p:sldId id="258" r:id="rId6"/>
    <p:sldId id="261" r:id="rId7"/>
    <p:sldId id="259" r:id="rId8"/>
    <p:sldId id="260" r:id="rId9"/>
    <p:sldId id="262" r:id="rId10"/>
    <p:sldId id="266" r:id="rId11"/>
    <p:sldId id="306" r:id="rId12"/>
    <p:sldId id="263" r:id="rId13"/>
    <p:sldId id="264" r:id="rId14"/>
    <p:sldId id="267" r:id="rId15"/>
    <p:sldId id="268" r:id="rId16"/>
    <p:sldId id="269" r:id="rId17"/>
    <p:sldId id="273" r:id="rId18"/>
    <p:sldId id="270" r:id="rId19"/>
    <p:sldId id="271" r:id="rId20"/>
    <p:sldId id="272" r:id="rId21"/>
    <p:sldId id="307" r:id="rId22"/>
    <p:sldId id="274" r:id="rId23"/>
    <p:sldId id="276" r:id="rId24"/>
    <p:sldId id="275" r:id="rId25"/>
    <p:sldId id="277" r:id="rId26"/>
    <p:sldId id="278" r:id="rId27"/>
    <p:sldId id="279" r:id="rId28"/>
    <p:sldId id="280" r:id="rId29"/>
    <p:sldId id="281" r:id="rId30"/>
    <p:sldId id="282" r:id="rId31"/>
    <p:sldId id="283" r:id="rId32"/>
    <p:sldId id="284" r:id="rId33"/>
    <p:sldId id="285" r:id="rId34"/>
    <p:sldId id="286" r:id="rId35"/>
    <p:sldId id="287" r:id="rId36"/>
    <p:sldId id="289" r:id="rId37"/>
    <p:sldId id="308" r:id="rId38"/>
    <p:sldId id="288" r:id="rId39"/>
    <p:sldId id="290" r:id="rId40"/>
    <p:sldId id="291" r:id="rId41"/>
    <p:sldId id="292" r:id="rId42"/>
    <p:sldId id="293" r:id="rId43"/>
    <p:sldId id="294" r:id="rId44"/>
    <p:sldId id="295" r:id="rId45"/>
    <p:sldId id="309" r:id="rId46"/>
    <p:sldId id="296" r:id="rId47"/>
    <p:sldId id="297" r:id="rId48"/>
    <p:sldId id="298" r:id="rId49"/>
    <p:sldId id="299" r:id="rId50"/>
    <p:sldId id="300" r:id="rId51"/>
    <p:sldId id="301" r:id="rId52"/>
    <p:sldId id="302" r:id="rId53"/>
    <p:sldId id="303" r:id="rId54"/>
    <p:sldId id="304" r:id="rId55"/>
    <p:sldId id="318" r:id="rId56"/>
    <p:sldId id="310" r:id="rId57"/>
    <p:sldId id="311" r:id="rId58"/>
    <p:sldId id="312" r:id="rId59"/>
    <p:sldId id="313" r:id="rId60"/>
    <p:sldId id="315" r:id="rId61"/>
    <p:sldId id="314" r:id="rId62"/>
    <p:sldId id="316" r:id="rId63"/>
    <p:sldId id="317"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226"/>
    <p:restoredTop sz="50000"/>
  </p:normalViewPr>
  <p:slideViewPr>
    <p:cSldViewPr snapToGrid="0" snapToObjects="1">
      <p:cViewPr>
        <p:scale>
          <a:sx n="50" d="100"/>
          <a:sy n="50" d="100"/>
        </p:scale>
        <p:origin x="13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4F0590-A1A8-6F43-A285-863961AA0696}" type="doc">
      <dgm:prSet loTypeId="urn:microsoft.com/office/officeart/2005/8/layout/chevron1" loCatId="" qsTypeId="urn:microsoft.com/office/officeart/2005/8/quickstyle/simple4" qsCatId="simple" csTypeId="urn:microsoft.com/office/officeart/2005/8/colors/accent1_2" csCatId="accent1" phldr="1"/>
      <dgm:spPr/>
    </dgm:pt>
    <dgm:pt modelId="{49C774B3-F338-BE42-B81E-D4606ADA8697}">
      <dgm:prSet phldrT="[文本]"/>
      <dgm:spPr>
        <a:gradFill rotWithShape="0">
          <a:gsLst>
            <a:gs pos="100000">
              <a:schemeClr val="bg2">
                <a:lumMod val="75000"/>
              </a:schemeClr>
            </a:gs>
            <a:gs pos="100000">
              <a:schemeClr val="accent1">
                <a:hueOff val="0"/>
                <a:satOff val="0"/>
                <a:lumOff val="0"/>
                <a:alphaOff val="0"/>
                <a:shade val="87000"/>
                <a:satMod val="125000"/>
              </a:schemeClr>
            </a:gs>
            <a:gs pos="10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gradFill>
      </dgm:spPr>
      <dgm:t>
        <a:bodyPr/>
        <a:lstStyle/>
        <a:p>
          <a:r>
            <a:rPr lang="en-US" altLang="zh-CN" dirty="0" smtClean="0"/>
            <a:t>T</a:t>
          </a:r>
          <a:endParaRPr lang="zh-CN" altLang="en-US" dirty="0"/>
        </a:p>
      </dgm:t>
    </dgm:pt>
    <dgm:pt modelId="{E6D417C3-B4D3-9740-B64B-A8841487EBB7}" type="parTrans" cxnId="{AB128264-B5DF-B644-803C-64C027F5A103}">
      <dgm:prSet/>
      <dgm:spPr/>
      <dgm:t>
        <a:bodyPr/>
        <a:lstStyle/>
        <a:p>
          <a:endParaRPr lang="zh-CN" altLang="en-US"/>
        </a:p>
      </dgm:t>
    </dgm:pt>
    <dgm:pt modelId="{62142480-0546-AD44-8CE8-3956B886CAB8}" type="sibTrans" cxnId="{AB128264-B5DF-B644-803C-64C027F5A103}">
      <dgm:prSet/>
      <dgm:spPr/>
      <dgm:t>
        <a:bodyPr/>
        <a:lstStyle/>
        <a:p>
          <a:endParaRPr lang="zh-CN" altLang="en-US"/>
        </a:p>
      </dgm:t>
    </dgm:pt>
    <dgm:pt modelId="{B0F351E3-19CF-064F-B4D1-2740D4AE0AF5}">
      <dgm:prSet phldrT="[文本]"/>
      <dgm:spPr>
        <a:gradFill rotWithShape="0">
          <a:gsLst>
            <a:gs pos="22984">
              <a:srgbClr val="F07D00"/>
            </a:gs>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gradFill>
      </dgm:spPr>
      <dgm:t>
        <a:bodyPr/>
        <a:lstStyle/>
        <a:p>
          <a:r>
            <a:rPr lang="en-US" altLang="zh-CN" dirty="0" smtClean="0"/>
            <a:t>Predicate</a:t>
          </a:r>
          <a:endParaRPr lang="zh-CN" altLang="en-US" dirty="0"/>
        </a:p>
      </dgm:t>
    </dgm:pt>
    <dgm:pt modelId="{ED25BA1A-D3E3-6F46-936C-51E92D01CD34}" type="parTrans" cxnId="{AFC21211-CD7B-164E-91EE-99FCEBDA5B57}">
      <dgm:prSet/>
      <dgm:spPr/>
      <dgm:t>
        <a:bodyPr/>
        <a:lstStyle/>
        <a:p>
          <a:endParaRPr lang="zh-CN" altLang="en-US"/>
        </a:p>
      </dgm:t>
    </dgm:pt>
    <dgm:pt modelId="{DA5736A8-3EB2-0041-BCA9-094DAFF97490}" type="sibTrans" cxnId="{AFC21211-CD7B-164E-91EE-99FCEBDA5B57}">
      <dgm:prSet/>
      <dgm:spPr/>
      <dgm:t>
        <a:bodyPr/>
        <a:lstStyle/>
        <a:p>
          <a:endParaRPr lang="zh-CN" altLang="en-US"/>
        </a:p>
      </dgm:t>
    </dgm:pt>
    <dgm:pt modelId="{A2C49FAA-2E44-904E-89D6-9BCC97241B1A}">
      <dgm:prSet phldrT="[文本]"/>
      <dgm:spPr>
        <a:gradFill rotWithShape="0">
          <a:gsLst>
            <a:gs pos="100000">
              <a:schemeClr val="bg2">
                <a:lumMod val="75000"/>
              </a:schemeClr>
            </a:gs>
            <a:gs pos="100000">
              <a:schemeClr val="accent1">
                <a:hueOff val="0"/>
                <a:satOff val="0"/>
                <a:lumOff val="0"/>
                <a:alphaOff val="0"/>
                <a:shade val="87000"/>
                <a:satMod val="125000"/>
              </a:schemeClr>
            </a:gs>
            <a:gs pos="10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gradFill>
      </dgm:spPr>
      <dgm:t>
        <a:bodyPr/>
        <a:lstStyle/>
        <a:p>
          <a:r>
            <a:rPr lang="en-US" altLang="zh-CN" dirty="0" err="1" smtClean="0"/>
            <a:t>boolean</a:t>
          </a:r>
          <a:endParaRPr lang="zh-CN" altLang="en-US" dirty="0"/>
        </a:p>
      </dgm:t>
    </dgm:pt>
    <dgm:pt modelId="{0FF1247B-2B27-8E44-9985-9148F7202F28}" type="parTrans" cxnId="{96CA08D4-5A48-4F44-8305-F2562E6AC2CC}">
      <dgm:prSet/>
      <dgm:spPr/>
      <dgm:t>
        <a:bodyPr/>
        <a:lstStyle/>
        <a:p>
          <a:endParaRPr lang="zh-CN" altLang="en-US"/>
        </a:p>
      </dgm:t>
    </dgm:pt>
    <dgm:pt modelId="{895B0AFB-8764-F842-88D6-BD388F55D1D6}" type="sibTrans" cxnId="{96CA08D4-5A48-4F44-8305-F2562E6AC2CC}">
      <dgm:prSet/>
      <dgm:spPr/>
      <dgm:t>
        <a:bodyPr/>
        <a:lstStyle/>
        <a:p>
          <a:endParaRPr lang="zh-CN" altLang="en-US"/>
        </a:p>
      </dgm:t>
    </dgm:pt>
    <dgm:pt modelId="{5C472078-F23D-014C-90A7-594262A0E43D}" type="pres">
      <dgm:prSet presAssocID="{B94F0590-A1A8-6F43-A285-863961AA0696}" presName="Name0" presStyleCnt="0">
        <dgm:presLayoutVars>
          <dgm:dir/>
          <dgm:animLvl val="lvl"/>
          <dgm:resizeHandles val="exact"/>
        </dgm:presLayoutVars>
      </dgm:prSet>
      <dgm:spPr/>
    </dgm:pt>
    <dgm:pt modelId="{2AA80768-44A0-4D45-9D8F-C53CD0AFF3F0}" type="pres">
      <dgm:prSet presAssocID="{49C774B3-F338-BE42-B81E-D4606ADA8697}" presName="parTxOnly" presStyleLbl="node1" presStyleIdx="0" presStyleCnt="3">
        <dgm:presLayoutVars>
          <dgm:chMax val="0"/>
          <dgm:chPref val="0"/>
          <dgm:bulletEnabled val="1"/>
        </dgm:presLayoutVars>
      </dgm:prSet>
      <dgm:spPr/>
      <dgm:t>
        <a:bodyPr/>
        <a:lstStyle/>
        <a:p>
          <a:endParaRPr lang="zh-CN" altLang="en-US"/>
        </a:p>
      </dgm:t>
    </dgm:pt>
    <dgm:pt modelId="{AA321AEC-366B-2B43-AC62-4924E88A9645}" type="pres">
      <dgm:prSet presAssocID="{62142480-0546-AD44-8CE8-3956B886CAB8}" presName="parTxOnlySpace" presStyleCnt="0"/>
      <dgm:spPr/>
    </dgm:pt>
    <dgm:pt modelId="{2FA17192-C384-784B-A513-F17302819994}" type="pres">
      <dgm:prSet presAssocID="{B0F351E3-19CF-064F-B4D1-2740D4AE0AF5}" presName="parTxOnly" presStyleLbl="node1" presStyleIdx="1" presStyleCnt="3">
        <dgm:presLayoutVars>
          <dgm:chMax val="0"/>
          <dgm:chPref val="0"/>
          <dgm:bulletEnabled val="1"/>
        </dgm:presLayoutVars>
      </dgm:prSet>
      <dgm:spPr/>
      <dgm:t>
        <a:bodyPr/>
        <a:lstStyle/>
        <a:p>
          <a:endParaRPr lang="zh-CN" altLang="en-US"/>
        </a:p>
      </dgm:t>
    </dgm:pt>
    <dgm:pt modelId="{27DC9A37-63AE-3C4D-B328-8CDE2C21AF6C}" type="pres">
      <dgm:prSet presAssocID="{DA5736A8-3EB2-0041-BCA9-094DAFF97490}" presName="parTxOnlySpace" presStyleCnt="0"/>
      <dgm:spPr/>
    </dgm:pt>
    <dgm:pt modelId="{E0A33D14-89C7-DA46-9CA8-0E6621BCD7A5}" type="pres">
      <dgm:prSet presAssocID="{A2C49FAA-2E44-904E-89D6-9BCC97241B1A}" presName="parTxOnly" presStyleLbl="node1" presStyleIdx="2" presStyleCnt="3">
        <dgm:presLayoutVars>
          <dgm:chMax val="0"/>
          <dgm:chPref val="0"/>
          <dgm:bulletEnabled val="1"/>
        </dgm:presLayoutVars>
      </dgm:prSet>
      <dgm:spPr/>
      <dgm:t>
        <a:bodyPr/>
        <a:lstStyle/>
        <a:p>
          <a:endParaRPr lang="zh-CN" altLang="en-US"/>
        </a:p>
      </dgm:t>
    </dgm:pt>
  </dgm:ptLst>
  <dgm:cxnLst>
    <dgm:cxn modelId="{B77C86B4-62DF-E94C-B544-E03277B1F5C6}" type="presOf" srcId="{B0F351E3-19CF-064F-B4D1-2740D4AE0AF5}" destId="{2FA17192-C384-784B-A513-F17302819994}" srcOrd="0" destOrd="0" presId="urn:microsoft.com/office/officeart/2005/8/layout/chevron1"/>
    <dgm:cxn modelId="{AFC21211-CD7B-164E-91EE-99FCEBDA5B57}" srcId="{B94F0590-A1A8-6F43-A285-863961AA0696}" destId="{B0F351E3-19CF-064F-B4D1-2740D4AE0AF5}" srcOrd="1" destOrd="0" parTransId="{ED25BA1A-D3E3-6F46-936C-51E92D01CD34}" sibTransId="{DA5736A8-3EB2-0041-BCA9-094DAFF97490}"/>
    <dgm:cxn modelId="{AB128264-B5DF-B644-803C-64C027F5A103}" srcId="{B94F0590-A1A8-6F43-A285-863961AA0696}" destId="{49C774B3-F338-BE42-B81E-D4606ADA8697}" srcOrd="0" destOrd="0" parTransId="{E6D417C3-B4D3-9740-B64B-A8841487EBB7}" sibTransId="{62142480-0546-AD44-8CE8-3956B886CAB8}"/>
    <dgm:cxn modelId="{96CA08D4-5A48-4F44-8305-F2562E6AC2CC}" srcId="{B94F0590-A1A8-6F43-A285-863961AA0696}" destId="{A2C49FAA-2E44-904E-89D6-9BCC97241B1A}" srcOrd="2" destOrd="0" parTransId="{0FF1247B-2B27-8E44-9985-9148F7202F28}" sibTransId="{895B0AFB-8764-F842-88D6-BD388F55D1D6}"/>
    <dgm:cxn modelId="{28CB5FBD-0B44-B648-B656-6D447975F5C9}" type="presOf" srcId="{B94F0590-A1A8-6F43-A285-863961AA0696}" destId="{5C472078-F23D-014C-90A7-594262A0E43D}" srcOrd="0" destOrd="0" presId="urn:microsoft.com/office/officeart/2005/8/layout/chevron1"/>
    <dgm:cxn modelId="{F6BED950-9C19-C843-81BA-8585FD56FDF8}" type="presOf" srcId="{A2C49FAA-2E44-904E-89D6-9BCC97241B1A}" destId="{E0A33D14-89C7-DA46-9CA8-0E6621BCD7A5}" srcOrd="0" destOrd="0" presId="urn:microsoft.com/office/officeart/2005/8/layout/chevron1"/>
    <dgm:cxn modelId="{3A3495FD-A0F2-E342-967C-DD4E9D2D04E9}" type="presOf" srcId="{49C774B3-F338-BE42-B81E-D4606ADA8697}" destId="{2AA80768-44A0-4D45-9D8F-C53CD0AFF3F0}" srcOrd="0" destOrd="0" presId="urn:microsoft.com/office/officeart/2005/8/layout/chevron1"/>
    <dgm:cxn modelId="{42D1982F-2FA1-3842-B09F-DA8D17725044}" type="presParOf" srcId="{5C472078-F23D-014C-90A7-594262A0E43D}" destId="{2AA80768-44A0-4D45-9D8F-C53CD0AFF3F0}" srcOrd="0" destOrd="0" presId="urn:microsoft.com/office/officeart/2005/8/layout/chevron1"/>
    <dgm:cxn modelId="{80F43CA5-9BAC-9044-BE5D-57724CA59FD9}" type="presParOf" srcId="{5C472078-F23D-014C-90A7-594262A0E43D}" destId="{AA321AEC-366B-2B43-AC62-4924E88A9645}" srcOrd="1" destOrd="0" presId="urn:microsoft.com/office/officeart/2005/8/layout/chevron1"/>
    <dgm:cxn modelId="{35980DCE-D20E-8541-9DCE-B6B19406D680}" type="presParOf" srcId="{5C472078-F23D-014C-90A7-594262A0E43D}" destId="{2FA17192-C384-784B-A513-F17302819994}" srcOrd="2" destOrd="0" presId="urn:microsoft.com/office/officeart/2005/8/layout/chevron1"/>
    <dgm:cxn modelId="{8B54B037-36A3-E440-98DA-F4831B4CE1E4}" type="presParOf" srcId="{5C472078-F23D-014C-90A7-594262A0E43D}" destId="{27DC9A37-63AE-3C4D-B328-8CDE2C21AF6C}" srcOrd="3" destOrd="0" presId="urn:microsoft.com/office/officeart/2005/8/layout/chevron1"/>
    <dgm:cxn modelId="{1CFB28D0-C3B7-B84A-8E6D-EE0254F9DFAF}" type="presParOf" srcId="{5C472078-F23D-014C-90A7-594262A0E43D}" destId="{E0A33D14-89C7-DA46-9CA8-0E6621BCD7A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80768-44A0-4D45-9D8F-C53CD0AFF3F0}">
      <dsp:nvSpPr>
        <dsp:cNvPr id="0" name=""/>
        <dsp:cNvSpPr/>
      </dsp:nvSpPr>
      <dsp:spPr>
        <a:xfrm>
          <a:off x="2381" y="2129102"/>
          <a:ext cx="2901156" cy="1160462"/>
        </a:xfrm>
        <a:prstGeom prst="chevron">
          <a:avLst/>
        </a:prstGeom>
        <a:gradFill rotWithShape="0">
          <a:gsLst>
            <a:gs pos="100000">
              <a:schemeClr val="bg2">
                <a:lumMod val="75000"/>
              </a:schemeClr>
            </a:gs>
            <a:gs pos="100000">
              <a:schemeClr val="accent1">
                <a:hueOff val="0"/>
                <a:satOff val="0"/>
                <a:lumOff val="0"/>
                <a:alphaOff val="0"/>
                <a:shade val="87000"/>
                <a:satMod val="125000"/>
              </a:schemeClr>
            </a:gs>
            <a:gs pos="10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US" altLang="zh-CN" sz="3200" kern="1200" dirty="0" smtClean="0"/>
            <a:t>T</a:t>
          </a:r>
          <a:endParaRPr lang="zh-CN" altLang="en-US" sz="3200" kern="1200" dirty="0"/>
        </a:p>
      </dsp:txBody>
      <dsp:txXfrm>
        <a:off x="582612" y="2129102"/>
        <a:ext cx="1740694" cy="1160462"/>
      </dsp:txXfrm>
    </dsp:sp>
    <dsp:sp modelId="{2FA17192-C384-784B-A513-F17302819994}">
      <dsp:nvSpPr>
        <dsp:cNvPr id="0" name=""/>
        <dsp:cNvSpPr/>
      </dsp:nvSpPr>
      <dsp:spPr>
        <a:xfrm>
          <a:off x="2613421" y="2129102"/>
          <a:ext cx="2901156" cy="1160462"/>
        </a:xfrm>
        <a:prstGeom prst="chevron">
          <a:avLst/>
        </a:prstGeom>
        <a:gradFill rotWithShape="0">
          <a:gsLst>
            <a:gs pos="22984">
              <a:srgbClr val="F07D00"/>
            </a:gs>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US" altLang="zh-CN" sz="3200" kern="1200" dirty="0" smtClean="0"/>
            <a:t>Predicate</a:t>
          </a:r>
          <a:endParaRPr lang="zh-CN" altLang="en-US" sz="3200" kern="1200" dirty="0"/>
        </a:p>
      </dsp:txBody>
      <dsp:txXfrm>
        <a:off x="3193652" y="2129102"/>
        <a:ext cx="1740694" cy="1160462"/>
      </dsp:txXfrm>
    </dsp:sp>
    <dsp:sp modelId="{E0A33D14-89C7-DA46-9CA8-0E6621BCD7A5}">
      <dsp:nvSpPr>
        <dsp:cNvPr id="0" name=""/>
        <dsp:cNvSpPr/>
      </dsp:nvSpPr>
      <dsp:spPr>
        <a:xfrm>
          <a:off x="5224462" y="2129102"/>
          <a:ext cx="2901156" cy="1160462"/>
        </a:xfrm>
        <a:prstGeom prst="chevron">
          <a:avLst/>
        </a:prstGeom>
        <a:gradFill rotWithShape="0">
          <a:gsLst>
            <a:gs pos="100000">
              <a:schemeClr val="bg2">
                <a:lumMod val="75000"/>
              </a:schemeClr>
            </a:gs>
            <a:gs pos="100000">
              <a:schemeClr val="accent1">
                <a:hueOff val="0"/>
                <a:satOff val="0"/>
                <a:lumOff val="0"/>
                <a:alphaOff val="0"/>
                <a:shade val="87000"/>
                <a:satMod val="125000"/>
              </a:schemeClr>
            </a:gs>
            <a:gs pos="10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US" altLang="zh-CN" sz="3200" kern="1200" dirty="0" err="1" smtClean="0"/>
            <a:t>boolean</a:t>
          </a:r>
          <a:endParaRPr lang="zh-CN" altLang="en-US" sz="3200" kern="1200" dirty="0"/>
        </a:p>
      </dsp:txBody>
      <dsp:txXfrm>
        <a:off x="5804693" y="2129102"/>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smtClean="0"/>
              <a:t>什么是函数式编程</a:t>
            </a:r>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1195E5-5A3A-0040-BD54-F42B1BAAA34A}" type="datetimeFigureOut">
              <a:rPr kumimoji="1" lang="zh-CN" altLang="en-US" smtClean="0"/>
              <a:t>17/9/11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en-US" altLang="zh-CN" smtClean="0"/>
              <a:t>Java8 Lambda</a:t>
            </a:r>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AFA26-4CE6-C84C-9BEC-82F131679ACB}" type="slidenum">
              <a:rPr kumimoji="1" lang="zh-CN" altLang="en-US" smtClean="0"/>
              <a:t>‹#›</a:t>
            </a:fld>
            <a:endParaRPr kumimoji="1" lang="zh-CN" altLang="en-US"/>
          </a:p>
        </p:txBody>
      </p:sp>
    </p:spTree>
    <p:extLst>
      <p:ext uri="{BB962C8B-B14F-4D97-AF65-F5344CB8AC3E}">
        <p14:creationId xmlns:p14="http://schemas.microsoft.com/office/powerpoint/2010/main" val="68046699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smtClean="0"/>
              <a:t>什么是函数式编程</a:t>
            </a:r>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4B804-BD9D-9245-8E91-88CEB3948C84}" type="datetimeFigureOut">
              <a:rPr kumimoji="1" lang="zh-CN" altLang="en-US" smtClean="0"/>
              <a:t>17/9/11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en-US" altLang="zh-CN" smtClean="0"/>
              <a:t>Java8 Lambda</a:t>
            </a:r>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2EC52-E270-8141-8AB7-379A2134FF95}" type="slidenum">
              <a:rPr kumimoji="1" lang="zh-CN" altLang="en-US" smtClean="0"/>
              <a:t>‹#›</a:t>
            </a:fld>
            <a:endParaRPr kumimoji="1" lang="zh-CN" altLang="en-US"/>
          </a:p>
        </p:txBody>
      </p:sp>
    </p:spTree>
    <p:extLst>
      <p:ext uri="{BB962C8B-B14F-4D97-AF65-F5344CB8AC3E}">
        <p14:creationId xmlns:p14="http://schemas.microsoft.com/office/powerpoint/2010/main" val="98290699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8C2EC52-E270-8141-8AB7-379A2134FF95}" type="slidenum">
              <a:rPr kumimoji="1" lang="zh-CN" altLang="en-US" smtClean="0"/>
              <a:t>1</a:t>
            </a:fld>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页眉占位符 5"/>
          <p:cNvSpPr>
            <a:spLocks noGrp="1"/>
          </p:cNvSpPr>
          <p:nvPr>
            <p:ph type="hdr" sz="quarter" idx="12"/>
          </p:nvPr>
        </p:nvSpPr>
        <p:spPr/>
        <p:txBody>
          <a:bodyPr/>
          <a:lstStyle/>
          <a:p>
            <a:r>
              <a:rPr kumimoji="1" lang="zh-CN" altLang="en-US" smtClean="0"/>
              <a:t>什么是函数式编程</a:t>
            </a:r>
            <a:endParaRPr kumimoji="1" lang="zh-CN" altLang="en-US"/>
          </a:p>
        </p:txBody>
      </p:sp>
    </p:spTree>
    <p:extLst>
      <p:ext uri="{BB962C8B-B14F-4D97-AF65-F5344CB8AC3E}">
        <p14:creationId xmlns:p14="http://schemas.microsoft.com/office/powerpoint/2010/main" val="135497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10</a:t>
            </a:fld>
            <a:endParaRPr kumimoji="1" lang="zh-CN" altLang="en-US"/>
          </a:p>
        </p:txBody>
      </p:sp>
    </p:spTree>
    <p:extLst>
      <p:ext uri="{BB962C8B-B14F-4D97-AF65-F5344CB8AC3E}">
        <p14:creationId xmlns:p14="http://schemas.microsoft.com/office/powerpoint/2010/main" val="1622838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p:txBody>
      </p:sp>
      <p:sp>
        <p:nvSpPr>
          <p:cNvPr id="4" name="幻灯片编号占位符 3"/>
          <p:cNvSpPr>
            <a:spLocks noGrp="1"/>
          </p:cNvSpPr>
          <p:nvPr>
            <p:ph type="sldNum" sz="quarter" idx="10"/>
          </p:nvPr>
        </p:nvSpPr>
        <p:spPr/>
        <p:txBody>
          <a:bodyPr/>
          <a:lstStyle/>
          <a:p>
            <a:fld id="{C8C2EC52-E270-8141-8AB7-379A2134FF95}" type="slidenum">
              <a:rPr kumimoji="1" lang="zh-CN" altLang="en-US" smtClean="0"/>
              <a:t>11</a:t>
            </a:fld>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页眉占位符 5"/>
          <p:cNvSpPr>
            <a:spLocks noGrp="1"/>
          </p:cNvSpPr>
          <p:nvPr>
            <p:ph type="hdr" sz="quarter" idx="12"/>
          </p:nvPr>
        </p:nvSpPr>
        <p:spPr/>
        <p:txBody>
          <a:bodyPr/>
          <a:lstStyle/>
          <a:p>
            <a:r>
              <a:rPr kumimoji="1" lang="zh-CN" altLang="en-US" smtClean="0"/>
              <a:t>什么是函数式编程</a:t>
            </a:r>
            <a:endParaRPr kumimoji="1" lang="zh-CN" altLang="en-US"/>
          </a:p>
        </p:txBody>
      </p:sp>
    </p:spTree>
    <p:extLst>
      <p:ext uri="{BB962C8B-B14F-4D97-AF65-F5344CB8AC3E}">
        <p14:creationId xmlns:p14="http://schemas.microsoft.com/office/powerpoint/2010/main" val="150404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在展开这个话题之前，我们先来回答一个问题</a:t>
            </a:r>
          </a:p>
          <a:p>
            <a:r>
              <a:rPr kumimoji="1" lang="zh-CN" altLang="en-US" dirty="0" smtClean="0"/>
              <a:t>为什么</a:t>
            </a:r>
            <a:r>
              <a:rPr kumimoji="1" lang="en-US" altLang="zh-CN" dirty="0" smtClean="0"/>
              <a:t>Java8</a:t>
            </a:r>
            <a:r>
              <a:rPr kumimoji="1" lang="zh-CN" altLang="en-US" dirty="0" smtClean="0"/>
              <a:t>做这次修改呢</a:t>
            </a:r>
          </a:p>
          <a:p>
            <a:endParaRPr kumimoji="1" lang="zh-CN" altLang="en-US" dirty="0" smtClean="0"/>
          </a:p>
          <a:p>
            <a:r>
              <a:rPr kumimoji="1" lang="en-US" altLang="zh-CN" dirty="0" smtClean="0"/>
              <a:t>Java8</a:t>
            </a:r>
            <a:r>
              <a:rPr kumimoji="1" lang="zh-CN" altLang="en-US" dirty="0" smtClean="0"/>
              <a:t>给出的答案是</a:t>
            </a:r>
            <a:r>
              <a:rPr kumimoji="1" lang="en-US" altLang="zh-CN" dirty="0" smtClean="0"/>
              <a:t>Lambdas</a:t>
            </a:r>
            <a:endParaRPr kumimoji="1" lang="zh-CN" altLang="en-US" dirty="0" smtClean="0"/>
          </a:p>
          <a:p>
            <a:r>
              <a:rPr kumimoji="1" lang="zh-CN" altLang="en-US" dirty="0" smtClean="0"/>
              <a:t>大家可以想想，我们只是希望使用多线程来增加程序的吞吐量，我们需要写多少代码</a:t>
            </a:r>
          </a:p>
          <a:p>
            <a:endParaRPr kumimoji="1" lang="zh-CN" altLang="en-US" dirty="0" smtClean="0"/>
          </a:p>
          <a:p>
            <a:r>
              <a:rPr kumimoji="1" lang="zh-CN" altLang="en-US" dirty="0" smtClean="0"/>
              <a:t>还有多少代码是要保证程序的正确性的</a:t>
            </a:r>
          </a:p>
          <a:p>
            <a:r>
              <a:rPr kumimoji="1" lang="zh-CN" altLang="en-US" dirty="0" smtClean="0"/>
              <a:t>我们又用多少时间是用来查找由于多线程使用不当造成的问题</a:t>
            </a:r>
          </a:p>
          <a:p>
            <a:r>
              <a:rPr kumimoji="1" lang="zh-CN" altLang="en-US" dirty="0" smtClean="0"/>
              <a:t>如果没有没有碰到多线程问题查找</a:t>
            </a:r>
          </a:p>
          <a:p>
            <a:r>
              <a:rPr kumimoji="1" lang="zh-CN" altLang="en-US" dirty="0" smtClean="0"/>
              <a:t>要么你是并发编程高手，要么就是经验不足</a:t>
            </a:r>
          </a:p>
          <a:p>
            <a:endParaRPr kumimoji="1" lang="zh-CN" altLang="en-US" dirty="0" smtClean="0"/>
          </a:p>
          <a:p>
            <a:r>
              <a:rPr kumimoji="1" lang="en-US" altLang="zh-CN" dirty="0" smtClean="0"/>
              <a:t>Java8</a:t>
            </a:r>
            <a:r>
              <a:rPr kumimoji="1" lang="zh-CN" altLang="en-US" dirty="0" smtClean="0"/>
              <a:t>给出的并行化方案能够避免以上的麻烦</a:t>
            </a:r>
          </a:p>
          <a:p>
            <a:endParaRPr kumimoji="1" lang="zh-CN" altLang="en-US" dirty="0" smtClean="0"/>
          </a:p>
          <a:p>
            <a:r>
              <a:rPr kumimoji="1" lang="zh-CN" altLang="en-US" dirty="0" smtClean="0"/>
              <a:t>当然学习成本也增加了，但是这个成本值得付出</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12</a:t>
            </a:fld>
            <a:endParaRPr kumimoji="1" lang="zh-CN" altLang="en-US"/>
          </a:p>
        </p:txBody>
      </p:sp>
    </p:spTree>
    <p:extLst>
      <p:ext uri="{BB962C8B-B14F-4D97-AF65-F5344CB8AC3E}">
        <p14:creationId xmlns:p14="http://schemas.microsoft.com/office/powerpoint/2010/main" val="636600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我们来正式认识一下</a:t>
            </a:r>
            <a:r>
              <a:rPr kumimoji="1" lang="en-US" altLang="zh-CN" dirty="0" smtClean="0"/>
              <a:t>Lambda</a:t>
            </a:r>
            <a:r>
              <a:rPr kumimoji="1" lang="zh-CN" altLang="en-US" dirty="0" smtClean="0"/>
              <a:t>表达式</a:t>
            </a:r>
          </a:p>
          <a:p>
            <a:endParaRPr kumimoji="1" lang="zh-CN" altLang="en-US" dirty="0" smtClean="0"/>
          </a:p>
          <a:p>
            <a:r>
              <a:rPr lang="en-US" altLang="zh-CN" sz="1200" b="0" i="0" kern="1200" dirty="0" err="1" smtClean="0">
                <a:solidFill>
                  <a:schemeClr val="tx1"/>
                </a:solidFill>
                <a:effectLst/>
                <a:latin typeface="+mn-lt"/>
                <a:ea typeface="+mn-ea"/>
                <a:cs typeface="+mn-cs"/>
              </a:rPr>
              <a:t>λ</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演算可以被称为最小的通用程序设计语言。它包括一条变换规则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变量替换</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和一条函数定义方式，</a:t>
            </a:r>
            <a:r>
              <a:rPr lang="en-US" altLang="zh-CN" sz="1200" b="0" i="0" kern="1200" dirty="0" err="1" smtClean="0">
                <a:solidFill>
                  <a:schemeClr val="tx1"/>
                </a:solidFill>
                <a:effectLst/>
                <a:latin typeface="+mn-lt"/>
                <a:ea typeface="+mn-ea"/>
                <a:cs typeface="+mn-cs"/>
              </a:rPr>
              <a:t>λ</a:t>
            </a:r>
            <a:r>
              <a:rPr lang="zh-CN" altLang="en-US" sz="1200" b="0" i="0" kern="1200" dirty="0" smtClean="0">
                <a:solidFill>
                  <a:schemeClr val="tx1"/>
                </a:solidFill>
                <a:effectLst/>
                <a:latin typeface="+mn-lt"/>
                <a:ea typeface="+mn-ea"/>
                <a:cs typeface="+mn-cs"/>
              </a:rPr>
              <a:t>演算之通用在于，任何一个可计算函数都能用这种形式来表达和求值。因而，它是等价于</a:t>
            </a:r>
            <a:r>
              <a:rPr lang="zh-CN" altLang="en-US" sz="1200" b="0" i="0" u="none" strike="noStrike" kern="1200" dirty="0" smtClean="0">
                <a:solidFill>
                  <a:schemeClr val="tx1"/>
                </a:solidFill>
                <a:effectLst/>
                <a:latin typeface="+mn-lt"/>
                <a:ea typeface="+mn-ea"/>
                <a:cs typeface="+mn-cs"/>
              </a:rPr>
              <a:t>图灵机</a:t>
            </a:r>
            <a:r>
              <a:rPr lang="zh-CN" altLang="en-US" sz="1200" b="0" i="0" kern="1200" dirty="0" smtClean="0">
                <a:solidFill>
                  <a:schemeClr val="tx1"/>
                </a:solidFill>
                <a:effectLst/>
                <a:latin typeface="+mn-lt"/>
                <a:ea typeface="+mn-ea"/>
                <a:cs typeface="+mn-cs"/>
              </a:rPr>
              <a:t>的。</a:t>
            </a:r>
          </a:p>
          <a:p>
            <a:endParaRPr kumimoji="1" lang="zh-CN" altLang="en-US" sz="1200" b="0" i="0" kern="1200" dirty="0" smtClean="0">
              <a:solidFill>
                <a:schemeClr val="tx1"/>
              </a:solidFill>
              <a:effectLst/>
              <a:latin typeface="+mn-lt"/>
              <a:ea typeface="+mn-ea"/>
              <a:cs typeface="+mn-cs"/>
            </a:endParaRPr>
          </a:p>
          <a:p>
            <a:r>
              <a:rPr kumimoji="1" lang="zh-CN" altLang="en-US" sz="1200" b="0" i="0" kern="1200" dirty="0" smtClean="0">
                <a:solidFill>
                  <a:schemeClr val="tx1"/>
                </a:solidFill>
                <a:effectLst/>
                <a:latin typeface="+mn-lt"/>
                <a:ea typeface="+mn-ea"/>
                <a:cs typeface="+mn-cs"/>
              </a:rPr>
              <a:t>图灵机的模型可以理解为：</a:t>
            </a:r>
          </a:p>
          <a:p>
            <a:r>
              <a:rPr kumimoji="1" lang="zh-CN" altLang="en-US" sz="1200" b="0" i="0" kern="1200" dirty="0" smtClean="0">
                <a:solidFill>
                  <a:schemeClr val="tx1"/>
                </a:solidFill>
                <a:effectLst/>
                <a:latin typeface="+mn-lt"/>
                <a:ea typeface="+mn-ea"/>
                <a:cs typeface="+mn-cs"/>
              </a:rPr>
              <a:t>内部状态</a:t>
            </a:r>
            <a:r>
              <a:rPr kumimoji="1" lang="en-US" altLang="zh-CN" sz="1200" b="0" i="0" kern="1200" dirty="0" smtClean="0">
                <a:solidFill>
                  <a:schemeClr val="tx1"/>
                </a:solidFill>
                <a:effectLst/>
                <a:latin typeface="+mn-lt"/>
                <a:ea typeface="+mn-ea"/>
                <a:cs typeface="+mn-cs"/>
              </a:rPr>
              <a:t>+</a:t>
            </a:r>
            <a:r>
              <a:rPr kumimoji="1" lang="zh-CN" altLang="en-US" sz="1200" b="0" i="0" kern="1200" dirty="0" smtClean="0">
                <a:solidFill>
                  <a:schemeClr val="tx1"/>
                </a:solidFill>
                <a:effectLst/>
                <a:latin typeface="+mn-lt"/>
                <a:ea typeface="+mn-ea"/>
                <a:cs typeface="+mn-cs"/>
              </a:rPr>
              <a:t>固定程序 </a:t>
            </a:r>
            <a:r>
              <a:rPr kumimoji="1" lang="en-US" altLang="zh-CN" sz="1200" b="0" i="0" kern="1200" dirty="0" smtClean="0">
                <a:solidFill>
                  <a:schemeClr val="tx1"/>
                </a:solidFill>
                <a:effectLst/>
                <a:latin typeface="+mn-lt"/>
                <a:ea typeface="+mn-ea"/>
                <a:cs typeface="+mn-cs"/>
              </a:rPr>
              <a:t>+</a:t>
            </a:r>
            <a:r>
              <a:rPr kumimoji="1" lang="zh-CN" altLang="en-US" sz="1200" b="0" i="0" kern="1200" dirty="0" smtClean="0">
                <a:solidFill>
                  <a:schemeClr val="tx1"/>
                </a:solidFill>
                <a:effectLst/>
                <a:latin typeface="+mn-lt"/>
                <a:ea typeface="+mn-ea"/>
                <a:cs typeface="+mn-cs"/>
              </a:rPr>
              <a:t> 无限输入 </a:t>
            </a:r>
            <a:r>
              <a:rPr kumimoji="1" lang="en-US" altLang="zh-CN" sz="1200" b="0" i="0" kern="1200" dirty="0" smtClean="0">
                <a:solidFill>
                  <a:schemeClr val="tx1"/>
                </a:solidFill>
                <a:effectLst/>
                <a:latin typeface="+mn-lt"/>
                <a:ea typeface="+mn-ea"/>
                <a:cs typeface="+mn-cs"/>
              </a:rPr>
              <a:t>=</a:t>
            </a:r>
            <a:r>
              <a:rPr kumimoji="1" lang="zh-CN" altLang="en-US" sz="1200" b="0" i="0" kern="1200" dirty="0" smtClean="0">
                <a:solidFill>
                  <a:schemeClr val="tx1"/>
                </a:solidFill>
                <a:effectLst/>
                <a:latin typeface="+mn-lt"/>
                <a:ea typeface="+mn-ea"/>
                <a:cs typeface="+mn-cs"/>
              </a:rPr>
              <a:t> 无限输出</a:t>
            </a:r>
          </a:p>
          <a:p>
            <a:endParaRPr kumimoji="1"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所谓的图灵机就是指一个抽象的机器，它有一条无限长的纸带，纸带分成了一个一个的小方格，每个方格有不同的颜色。有一个机器头在纸带上移来移去。机器头有一组内部状态，还有一些固定的程序。在每个时刻，机器头都要从当前纸带上读入一个方格信息，然后结合自己的内部状态查找程序表，根据程序输出信息到纸带方格上，并转换自己的内部状态，然后进行移动。</a:t>
            </a:r>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r>
              <a:rPr kumimoji="1" lang="zh-CN" altLang="en-US" dirty="0" smtClean="0"/>
              <a:t>关于图灵机有兴趣的可以之后搜索资料，等价图灵机还包括</a:t>
            </a:r>
          </a:p>
          <a:p>
            <a:r>
              <a:rPr lang="zh-CN" altLang="en-US" sz="1200" b="0" i="0" u="none" strike="noStrike" kern="1200" dirty="0" smtClean="0">
                <a:solidFill>
                  <a:schemeClr val="tx1"/>
                </a:solidFill>
                <a:effectLst/>
                <a:latin typeface="+mn-lt"/>
                <a:ea typeface="+mn-ea"/>
                <a:cs typeface="+mn-cs"/>
              </a:rPr>
              <a:t>寄存器机</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递归函数</a:t>
            </a:r>
            <a:endParaRPr lang="zh-CN" altLang="en-US" sz="1200" b="0" i="0"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λ</a:t>
            </a:r>
            <a:r>
              <a:rPr lang="zh-CN" altLang="en-US" sz="1200" b="0" i="0" u="none" strike="noStrike" kern="1200" dirty="0" smtClean="0">
                <a:solidFill>
                  <a:schemeClr val="tx1"/>
                </a:solidFill>
                <a:effectLst/>
                <a:latin typeface="+mn-lt"/>
                <a:ea typeface="+mn-ea"/>
                <a:cs typeface="+mn-cs"/>
              </a:rPr>
              <a:t>演算</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生命游戏</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马尔可夫算法</a:t>
            </a:r>
          </a:p>
          <a:p>
            <a:endParaRPr lang="zh-CN" altLang="en-US" sz="1200" b="0" i="0" u="none" strike="noStrike" kern="1200" dirty="0" smtClean="0">
              <a:solidFill>
                <a:schemeClr val="tx1"/>
              </a:solidFill>
              <a:effectLst/>
              <a:latin typeface="+mn-lt"/>
              <a:ea typeface="+mn-ea"/>
              <a:cs typeface="+mn-cs"/>
            </a:endParaRPr>
          </a:p>
          <a:p>
            <a:r>
              <a:rPr kumimoji="1" lang="zh-CN" altLang="en-US" dirty="0" smtClean="0"/>
              <a:t>这个标志大家熟悉吗？</a:t>
            </a:r>
          </a:p>
          <a:p>
            <a:r>
              <a:rPr kumimoji="1" lang="zh-CN" altLang="en-US" dirty="0" smtClean="0"/>
              <a:t>反恐精英 </a:t>
            </a:r>
            <a:r>
              <a:rPr kumimoji="1" lang="en-US" altLang="zh-CN" dirty="0" smtClean="0"/>
              <a:t>CS</a:t>
            </a:r>
            <a:endParaRPr kumimoji="1" lang="zh-CN" altLang="en-US" dirty="0" smtClean="0"/>
          </a:p>
          <a:p>
            <a:endParaRPr lang="zh-CN" altLang="en-US" sz="1200" b="0" i="0" u="none" strike="noStrike" kern="1200" dirty="0" smtClean="0">
              <a:solidFill>
                <a:schemeClr val="tx1"/>
              </a:solidFill>
              <a:effectLst/>
              <a:latin typeface="+mn-lt"/>
              <a:ea typeface="+mn-ea"/>
              <a:cs typeface="+mn-cs"/>
            </a:endParaRPr>
          </a:p>
          <a:p>
            <a:endParaRPr lang="zh-CN" altLang="en-US" sz="1200" b="0" i="0" u="none" strike="noStrike" kern="1200" dirty="0" smtClean="0">
              <a:solidFill>
                <a:schemeClr val="tx1"/>
              </a:solidFill>
              <a:effectLst/>
              <a:latin typeface="+mn-lt"/>
              <a:ea typeface="+mn-ea"/>
              <a:cs typeface="+mn-cs"/>
            </a:endParaRPr>
          </a:p>
          <a:p>
            <a:r>
              <a:rPr kumimoji="1" lang="zh-CN" altLang="en-US" dirty="0" smtClean="0"/>
              <a:t>这里给出了</a:t>
            </a:r>
            <a:r>
              <a:rPr kumimoji="1" lang="en-US" altLang="zh-CN" dirty="0" smtClean="0"/>
              <a:t>Java8</a:t>
            </a:r>
            <a:r>
              <a:rPr kumimoji="1" lang="zh-CN" altLang="en-US" dirty="0" smtClean="0"/>
              <a:t> 中</a:t>
            </a:r>
            <a:r>
              <a:rPr kumimoji="1" lang="en-US" altLang="zh-CN" dirty="0" smtClean="0"/>
              <a:t>Lambda</a:t>
            </a:r>
            <a:r>
              <a:rPr kumimoji="1" lang="zh-CN" altLang="en-US" dirty="0" smtClean="0"/>
              <a:t>的定义，从定义上看关键点在于第二点，他是传递行为的方式</a:t>
            </a:r>
            <a:endParaRPr lang="zh-CN" altLang="en-US" sz="1200" b="0" i="0" kern="1200" dirty="0" smtClean="0">
              <a:solidFill>
                <a:schemeClr val="tx1"/>
              </a:solidFill>
              <a:effectLst/>
              <a:latin typeface="+mn-lt"/>
              <a:ea typeface="+mn-ea"/>
              <a:cs typeface="+mn-cs"/>
            </a:endParaRPr>
          </a:p>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13</a:t>
            </a:fld>
            <a:endParaRPr kumimoji="1" lang="zh-CN" altLang="en-US"/>
          </a:p>
        </p:txBody>
      </p:sp>
    </p:spTree>
    <p:extLst>
      <p:ext uri="{BB962C8B-B14F-4D97-AF65-F5344CB8AC3E}">
        <p14:creationId xmlns:p14="http://schemas.microsoft.com/office/powerpoint/2010/main" val="637760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先来感受一下</a:t>
            </a:r>
            <a:r>
              <a:rPr kumimoji="1" lang="en-US" altLang="zh-CN" dirty="0" smtClean="0"/>
              <a:t>Lambda</a:t>
            </a:r>
            <a:r>
              <a:rPr kumimoji="1" lang="zh-CN" altLang="en-US" dirty="0" smtClean="0"/>
              <a:t>带来的区别</a:t>
            </a:r>
          </a:p>
          <a:p>
            <a:r>
              <a:rPr kumimoji="1" lang="zh-CN" altLang="en-US" dirty="0" smtClean="0"/>
              <a:t>前</a:t>
            </a:r>
            <a:r>
              <a:rPr kumimoji="1" lang="en-US" altLang="zh-CN" dirty="0" smtClean="0"/>
              <a:t>Java8</a:t>
            </a:r>
            <a:r>
              <a:rPr kumimoji="1" lang="zh-CN" altLang="en-US" dirty="0" smtClean="0"/>
              <a:t>方式：</a:t>
            </a:r>
          </a:p>
          <a:p>
            <a:r>
              <a:rPr kumimoji="1" lang="zh-CN" altLang="en-US" dirty="0" smtClean="0"/>
              <a:t>匿名类</a:t>
            </a:r>
          </a:p>
          <a:p>
            <a:r>
              <a:rPr kumimoji="1" lang="zh-CN" altLang="en-US" dirty="0" smtClean="0"/>
              <a:t>大量无用代码</a:t>
            </a:r>
          </a:p>
          <a:p>
            <a:r>
              <a:rPr kumimoji="1" lang="zh-CN" altLang="en-US" dirty="0" smtClean="0"/>
              <a:t>显示参数类型 </a:t>
            </a:r>
          </a:p>
          <a:p>
            <a:endParaRPr kumimoji="1" lang="zh-CN" altLang="en-US" dirty="0" smtClean="0"/>
          </a:p>
          <a:p>
            <a:r>
              <a:rPr kumimoji="1" lang="en-US" altLang="zh-CN" dirty="0" smtClean="0"/>
              <a:t>Lambda</a:t>
            </a:r>
            <a:r>
              <a:rPr kumimoji="1" lang="zh-CN" altLang="en-US" dirty="0" smtClean="0"/>
              <a:t>：</a:t>
            </a:r>
          </a:p>
          <a:p>
            <a:r>
              <a:rPr kumimoji="1" lang="zh-CN" altLang="en-US" dirty="0" smtClean="0"/>
              <a:t>一个没有名字的函数，这是</a:t>
            </a:r>
            <a:r>
              <a:rPr kumimoji="1" lang="en-US" altLang="zh-CN" dirty="0" smtClean="0"/>
              <a:t>Lambda</a:t>
            </a:r>
            <a:r>
              <a:rPr kumimoji="1" lang="zh-CN" altLang="en-US" dirty="0" smtClean="0"/>
              <a:t>的基本函数</a:t>
            </a:r>
          </a:p>
          <a:p>
            <a:r>
              <a:rPr kumimoji="1" lang="zh-CN" altLang="en-US" dirty="0" smtClean="0"/>
              <a:t>简洁的表达式</a:t>
            </a:r>
          </a:p>
          <a:p>
            <a:r>
              <a:rPr kumimoji="1" lang="zh-CN" altLang="en-US" dirty="0" smtClean="0"/>
              <a:t>编译器类型推断</a:t>
            </a:r>
          </a:p>
          <a:p>
            <a:endParaRPr kumimoji="1" lang="zh-CN" altLang="en-US" dirty="0" smtClean="0"/>
          </a:p>
          <a:p>
            <a:r>
              <a:rPr kumimoji="1" lang="zh-CN" altLang="en-US" dirty="0" smtClean="0"/>
              <a:t>我们来看看今天准备的例子中说是用数据</a:t>
            </a:r>
            <a:r>
              <a:rPr kumimoji="1" lang="zh-CN" altLang="en-US" smtClean="0"/>
              <a:t>的相关定义</a:t>
            </a:r>
            <a:endParaRPr kumimoji="1" lang="zh-CN" altLang="en-US" dirty="0" smtClean="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14</a:t>
            </a:fld>
            <a:endParaRPr kumimoji="1" lang="zh-CN" altLang="en-US"/>
          </a:p>
        </p:txBody>
      </p:sp>
    </p:spTree>
    <p:extLst>
      <p:ext uri="{BB962C8B-B14F-4D97-AF65-F5344CB8AC3E}">
        <p14:creationId xmlns:p14="http://schemas.microsoft.com/office/powerpoint/2010/main" val="269026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长成什么样就叫做</a:t>
            </a:r>
            <a:r>
              <a:rPr kumimoji="1" lang="en-US" altLang="zh-CN" dirty="0" smtClean="0"/>
              <a:t>Lambda</a:t>
            </a:r>
            <a:r>
              <a:rPr kumimoji="1" lang="zh-CN" altLang="en-US" dirty="0" smtClean="0"/>
              <a:t>表达式呢</a:t>
            </a:r>
          </a:p>
          <a:p>
            <a:endParaRPr kumimoji="1" lang="zh-CN" altLang="en-US" dirty="0" smtClean="0"/>
          </a:p>
          <a:p>
            <a:r>
              <a:rPr kumimoji="1" lang="zh-CN" altLang="en-US" dirty="0" smtClean="0"/>
              <a:t>长成这样的就是</a:t>
            </a:r>
            <a:r>
              <a:rPr kumimoji="1" lang="en-US" altLang="zh-CN" dirty="0" smtClean="0"/>
              <a:t>Lambda:</a:t>
            </a:r>
            <a:endParaRPr kumimoji="1" lang="zh-CN" altLang="en-US" dirty="0" smtClean="0"/>
          </a:p>
          <a:p>
            <a:r>
              <a:rPr kumimoji="1" lang="zh-CN" altLang="en-US" dirty="0" smtClean="0"/>
              <a:t>紧凑的</a:t>
            </a:r>
          </a:p>
          <a:p>
            <a:r>
              <a:rPr kumimoji="1" lang="zh-CN" altLang="en-US" dirty="0" smtClean="0"/>
              <a:t>行为传递的方式</a:t>
            </a:r>
          </a:p>
          <a:p>
            <a:endParaRPr kumimoji="1" lang="zh-CN" altLang="en-US" dirty="0" smtClean="0"/>
          </a:p>
          <a:p>
            <a:endParaRPr kumimoji="1" lang="zh-CN" altLang="en-US" dirty="0" smtClean="0"/>
          </a:p>
          <a:p>
            <a:r>
              <a:rPr kumimoji="1" lang="zh-CN" altLang="en-US" dirty="0" smtClean="0"/>
              <a:t>这里提到一个重要概念：函数接口</a:t>
            </a:r>
            <a:r>
              <a:rPr kumimoji="1" lang="en-US" altLang="zh-CN" dirty="0" smtClean="0"/>
              <a:t>-</a:t>
            </a:r>
            <a:r>
              <a:rPr kumimoji="1" lang="zh-CN" altLang="en-US" dirty="0" smtClean="0"/>
              <a:t>接下来回介绍</a:t>
            </a:r>
          </a:p>
          <a:p>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右侧定义行为，左侧为行为命名，接下来作为参数传递行为</a:t>
            </a:r>
          </a:p>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15</a:t>
            </a:fld>
            <a:endParaRPr kumimoji="1" lang="zh-CN" altLang="en-US"/>
          </a:p>
        </p:txBody>
      </p:sp>
    </p:spTree>
    <p:extLst>
      <p:ext uri="{BB962C8B-B14F-4D97-AF65-F5344CB8AC3E}">
        <p14:creationId xmlns:p14="http://schemas.microsoft.com/office/powerpoint/2010/main" val="674062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再白话点就是，函数接口作为</a:t>
            </a:r>
            <a:r>
              <a:rPr kumimoji="1" lang="en-US" altLang="zh-CN" dirty="0" smtClean="0"/>
              <a:t>Lambda</a:t>
            </a:r>
            <a:r>
              <a:rPr kumimoji="1" lang="zh-CN" altLang="en-US" dirty="0" smtClean="0"/>
              <a:t>表达式的类型，而可以被称为函数接口的最重要特征就是这个接口只有一个抽象方法</a:t>
            </a:r>
          </a:p>
          <a:p>
            <a:endParaRPr kumimoji="1" lang="zh-CN" altLang="en-US" dirty="0" smtClean="0"/>
          </a:p>
          <a:p>
            <a:r>
              <a:rPr kumimoji="1" lang="zh-CN" altLang="en-US" dirty="0" smtClean="0"/>
              <a:t>为什么要给</a:t>
            </a:r>
            <a:r>
              <a:rPr kumimoji="1" lang="en-US" altLang="zh-CN" dirty="0" smtClean="0"/>
              <a:t>Lambda</a:t>
            </a:r>
            <a:r>
              <a:rPr kumimoji="1" lang="zh-CN" altLang="en-US" dirty="0" smtClean="0"/>
              <a:t>设置类型？</a:t>
            </a:r>
          </a:p>
          <a:p>
            <a:r>
              <a:rPr kumimoji="1" lang="zh-CN" altLang="en-US" dirty="0" smtClean="0"/>
              <a:t>给</a:t>
            </a:r>
            <a:r>
              <a:rPr kumimoji="1" lang="en-US" altLang="zh-CN" dirty="0" smtClean="0"/>
              <a:t>Lambda</a:t>
            </a:r>
            <a:r>
              <a:rPr kumimoji="1" lang="zh-CN" altLang="en-US" dirty="0" smtClean="0"/>
              <a:t>设置类型是社区争论较多的一个问题，很多人认为这一点就体现出</a:t>
            </a:r>
            <a:r>
              <a:rPr kumimoji="1" lang="en-US" altLang="zh-CN" dirty="0" smtClean="0"/>
              <a:t>Java</a:t>
            </a:r>
            <a:r>
              <a:rPr kumimoji="1" lang="zh-CN" altLang="en-US" dirty="0" smtClean="0"/>
              <a:t>的</a:t>
            </a:r>
            <a:r>
              <a:rPr kumimoji="1" lang="en-US" altLang="zh-CN" dirty="0" smtClean="0"/>
              <a:t>Lambda</a:t>
            </a:r>
            <a:r>
              <a:rPr kumimoji="1" lang="zh-CN" altLang="en-US" dirty="0" smtClean="0"/>
              <a:t>不够纯粹不够函数式，我认为这都不重要，能写出简洁的容易理解的代码就好</a:t>
            </a:r>
          </a:p>
          <a:p>
            <a:endParaRPr kumimoji="1" lang="zh-CN" altLang="en-US" dirty="0" smtClean="0"/>
          </a:p>
          <a:p>
            <a:r>
              <a:rPr kumimoji="1" lang="zh-CN" altLang="en-US" dirty="0" smtClean="0"/>
              <a:t>学习</a:t>
            </a:r>
            <a:r>
              <a:rPr kumimoji="1" lang="en-US" altLang="zh-CN" dirty="0" smtClean="0"/>
              <a:t>Lambda</a:t>
            </a:r>
            <a:r>
              <a:rPr kumimoji="1" lang="zh-CN" altLang="en-US" dirty="0" smtClean="0"/>
              <a:t>给大家一个建议，当做全新的，不要试图使用面向对象的思维来理解</a:t>
            </a:r>
            <a:r>
              <a:rPr kumimoji="1" lang="en-US" altLang="zh-CN" dirty="0" smtClean="0"/>
              <a:t>Lambda</a:t>
            </a:r>
            <a:endParaRPr kumimoji="1" lang="zh-CN" altLang="en-US" dirty="0" smtClean="0"/>
          </a:p>
          <a:p>
            <a:r>
              <a:rPr kumimoji="1" lang="zh-CN" altLang="en-US" dirty="0" smtClean="0"/>
              <a:t>大家所熟悉的</a:t>
            </a:r>
            <a:r>
              <a:rPr kumimoji="1" lang="en-US" altLang="zh-CN" dirty="0" smtClean="0"/>
              <a:t>Java</a:t>
            </a:r>
            <a:r>
              <a:rPr kumimoji="1" lang="zh-CN" altLang="en-US" dirty="0" smtClean="0"/>
              <a:t>是面向对象的，而我们在介绍的是另外一种范式</a:t>
            </a:r>
          </a:p>
          <a:p>
            <a:r>
              <a:rPr kumimoji="1" lang="zh-CN" altLang="en-US" dirty="0" smtClean="0"/>
              <a:t>面向对象和函数式编程是不同方面的抽象，是可以相互融合</a:t>
            </a:r>
          </a:p>
          <a:p>
            <a:endParaRPr kumimoji="1" lang="zh-CN" altLang="en-US" dirty="0" smtClean="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16</a:t>
            </a:fld>
            <a:endParaRPr kumimoji="1" lang="zh-CN" altLang="en-US"/>
          </a:p>
        </p:txBody>
      </p:sp>
    </p:spTree>
    <p:extLst>
      <p:ext uri="{BB962C8B-B14F-4D97-AF65-F5344CB8AC3E}">
        <p14:creationId xmlns:p14="http://schemas.microsoft.com/office/powerpoint/2010/main" val="1793039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看下有副作用的代码示例 </a:t>
            </a:r>
            <a:r>
              <a:rPr lang="en-US" altLang="zh-CN" dirty="0" err="1" smtClean="0"/>
              <a:t>SideEffectFunction</a:t>
            </a:r>
            <a:endParaRPr lang="zh-CN" altLang="en-US" dirty="0" smtClean="0"/>
          </a:p>
          <a:p>
            <a:endParaRPr kumimoji="1" lang="zh-CN" altLang="en-US" dirty="0" smtClean="0"/>
          </a:p>
          <a:p>
            <a:r>
              <a:rPr kumimoji="1" lang="zh-CN" altLang="en-US" dirty="0" smtClean="0"/>
              <a:t>什么是实质上的</a:t>
            </a:r>
            <a:r>
              <a:rPr kumimoji="1" lang="en-US" altLang="zh-CN" dirty="0" smtClean="0"/>
              <a:t>final</a:t>
            </a:r>
            <a:r>
              <a:rPr kumimoji="1" lang="zh-CN" altLang="en-US" dirty="0" smtClean="0"/>
              <a:t>，简单一句话就是只能赋值一次</a:t>
            </a:r>
          </a:p>
          <a:p>
            <a:endParaRPr kumimoji="1" lang="zh-CN" altLang="en-US" dirty="0" smtClean="0"/>
          </a:p>
          <a:p>
            <a:r>
              <a:rPr kumimoji="1" lang="zh-CN" altLang="en-US" dirty="0" smtClean="0"/>
              <a:t>为什么</a:t>
            </a:r>
            <a:r>
              <a:rPr kumimoji="1" lang="en-US" altLang="zh-CN" dirty="0" smtClean="0"/>
              <a:t>Java8</a:t>
            </a:r>
            <a:r>
              <a:rPr kumimoji="1" lang="zh-CN" altLang="en-US" dirty="0" smtClean="0"/>
              <a:t>不再要求</a:t>
            </a:r>
            <a:r>
              <a:rPr kumimoji="1" lang="en-US" altLang="zh-CN" dirty="0" smtClean="0"/>
              <a:t>final</a:t>
            </a:r>
            <a:r>
              <a:rPr kumimoji="1" lang="zh-CN" altLang="en-US" dirty="0" smtClean="0"/>
              <a:t>类型呢？</a:t>
            </a:r>
          </a:p>
          <a:p>
            <a:r>
              <a:rPr kumimoji="1" lang="zh-CN" altLang="en-US" dirty="0" smtClean="0"/>
              <a:t>这简直太好了，看着一个个的</a:t>
            </a:r>
            <a:r>
              <a:rPr kumimoji="1" lang="en-US" altLang="zh-CN" dirty="0" smtClean="0"/>
              <a:t>final</a:t>
            </a:r>
            <a:r>
              <a:rPr kumimoji="1" lang="zh-CN" altLang="en-US" dirty="0" smtClean="0"/>
              <a:t>就闹心，这就是代码噪声</a:t>
            </a:r>
          </a:p>
          <a:p>
            <a:endParaRPr kumimoji="1" lang="zh-CN" altLang="en-US" dirty="0" smtClean="0"/>
          </a:p>
          <a:p>
            <a:r>
              <a:rPr kumimoji="1" lang="zh-CN" altLang="en-US" dirty="0" smtClean="0"/>
              <a:t>引用的是值而不是变量</a:t>
            </a:r>
          </a:p>
          <a:p>
            <a:r>
              <a:rPr kumimoji="1" lang="en-US" altLang="zh-CN" dirty="0" smtClean="0"/>
              <a:t>Scala</a:t>
            </a:r>
            <a:r>
              <a:rPr kumimoji="1" lang="zh-CN" altLang="en-US" dirty="0" smtClean="0"/>
              <a:t>中使用</a:t>
            </a:r>
            <a:r>
              <a:rPr kumimoji="1" lang="en-US" altLang="zh-CN" dirty="0" err="1" smtClean="0"/>
              <a:t>var</a:t>
            </a:r>
            <a:r>
              <a:rPr kumimoji="1" lang="zh-CN" altLang="en-US" dirty="0" smtClean="0"/>
              <a:t>和</a:t>
            </a:r>
            <a:r>
              <a:rPr kumimoji="1" lang="en-US" altLang="zh-CN" dirty="0" err="1" smtClean="0"/>
              <a:t>val</a:t>
            </a:r>
            <a:r>
              <a:rPr kumimoji="1" lang="zh-CN" altLang="en-US" dirty="0" smtClean="0"/>
              <a:t>来区分变量和值</a:t>
            </a:r>
          </a:p>
          <a:p>
            <a:r>
              <a:rPr kumimoji="1" lang="en-US" altLang="zh-CN" dirty="0" err="1" smtClean="0"/>
              <a:t>val</a:t>
            </a:r>
            <a:r>
              <a:rPr kumimoji="1" lang="zh-CN" altLang="en-US" dirty="0" smtClean="0"/>
              <a:t>就是</a:t>
            </a:r>
            <a:r>
              <a:rPr kumimoji="1" lang="en-US" altLang="zh-CN" dirty="0" smtClean="0"/>
              <a:t>value</a:t>
            </a:r>
            <a:endParaRPr kumimoji="1" lang="zh-CN" altLang="en-US" dirty="0" smtClean="0"/>
          </a:p>
          <a:p>
            <a:r>
              <a:rPr kumimoji="1" lang="en-US" altLang="zh-CN" dirty="0" err="1" smtClean="0"/>
              <a:t>var</a:t>
            </a:r>
            <a:r>
              <a:rPr kumimoji="1" lang="zh-CN" altLang="en-US" dirty="0" smtClean="0"/>
              <a:t>就是</a:t>
            </a:r>
            <a:r>
              <a:rPr lang="en-US" altLang="zh-CN" sz="1200" b="1" i="0" kern="1200" dirty="0" smtClean="0">
                <a:solidFill>
                  <a:schemeClr val="tx1"/>
                </a:solidFill>
                <a:effectLst/>
                <a:latin typeface="+mn-lt"/>
                <a:ea typeface="+mn-ea"/>
                <a:cs typeface="+mn-cs"/>
              </a:rPr>
              <a:t>variable</a:t>
            </a:r>
            <a:endParaRPr kumimoji="1" lang="zh-CN" altLang="en-US" dirty="0" smtClean="0"/>
          </a:p>
          <a:p>
            <a:endParaRPr kumimoji="1" lang="zh-CN" altLang="en-US" dirty="0" smtClean="0"/>
          </a:p>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17</a:t>
            </a:fld>
            <a:endParaRPr kumimoji="1" lang="zh-CN" altLang="en-US"/>
          </a:p>
        </p:txBody>
      </p:sp>
    </p:spTree>
    <p:extLst>
      <p:ext uri="{BB962C8B-B14F-4D97-AF65-F5344CB8AC3E}">
        <p14:creationId xmlns:p14="http://schemas.microsoft.com/office/powerpoint/2010/main" val="269441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18</a:t>
            </a:fld>
            <a:endParaRPr kumimoji="1" lang="zh-CN" altLang="en-US"/>
          </a:p>
        </p:txBody>
      </p:sp>
    </p:spTree>
    <p:extLst>
      <p:ext uri="{BB962C8B-B14F-4D97-AF65-F5344CB8AC3E}">
        <p14:creationId xmlns:p14="http://schemas.microsoft.com/office/powerpoint/2010/main" val="1387908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字面理解很容易</a:t>
            </a:r>
          </a:p>
          <a:p>
            <a:r>
              <a:rPr lang="zh-CN" altLang="en-US" sz="1200" kern="1200" dirty="0" smtClean="0">
                <a:solidFill>
                  <a:schemeClr val="tx1"/>
                </a:solidFill>
                <a:latin typeface="+mn-lt"/>
                <a:ea typeface="+mn-ea"/>
                <a:cs typeface="+mn-cs"/>
              </a:rPr>
              <a:t>编译器根据上下文推断出参数的正确类型，程序依然要经过类型检查保证运行时安全，但不需要再显示声明</a:t>
            </a:r>
          </a:p>
          <a:p>
            <a:endParaRPr kumimoji="1" lang="zh-CN" altLang="en-US" sz="1200" kern="1200" dirty="0" smtClean="0">
              <a:solidFill>
                <a:schemeClr val="tx1"/>
              </a:solidFill>
              <a:latin typeface="+mn-lt"/>
              <a:ea typeface="+mn-ea"/>
              <a:cs typeface="+mn-cs"/>
            </a:endParaRPr>
          </a:p>
          <a:p>
            <a:endParaRPr kumimoji="1" lang="zh-CN" altLang="en-US" sz="1200" kern="1200" dirty="0" smtClean="0">
              <a:solidFill>
                <a:schemeClr val="tx1"/>
              </a:solidFill>
              <a:latin typeface="+mn-lt"/>
              <a:ea typeface="+mn-ea"/>
              <a:cs typeface="+mn-cs"/>
            </a:endParaRPr>
          </a:p>
          <a:p>
            <a:r>
              <a:rPr kumimoji="1" lang="zh-CN" altLang="en-US" dirty="0" smtClean="0"/>
              <a:t>我们来看下代码</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19</a:t>
            </a:fld>
            <a:endParaRPr kumimoji="1" lang="zh-CN" altLang="en-US"/>
          </a:p>
        </p:txBody>
      </p:sp>
    </p:spTree>
    <p:extLst>
      <p:ext uri="{BB962C8B-B14F-4D97-AF65-F5344CB8AC3E}">
        <p14:creationId xmlns:p14="http://schemas.microsoft.com/office/powerpoint/2010/main" val="382926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这是我们今天所要聊到的所有主题</a:t>
            </a:r>
          </a:p>
          <a:p>
            <a:r>
              <a:rPr kumimoji="1" lang="zh-CN" altLang="en-US" dirty="0" smtClean="0"/>
              <a:t>今天一共准备了</a:t>
            </a:r>
            <a:r>
              <a:rPr kumimoji="1" lang="en-US" altLang="zh-CN" dirty="0" smtClean="0"/>
              <a:t>6</a:t>
            </a:r>
            <a:r>
              <a:rPr kumimoji="1" lang="zh-CN" altLang="en-US" dirty="0" smtClean="0"/>
              <a:t>个</a:t>
            </a:r>
            <a:r>
              <a:rPr kumimoji="1" lang="zh-CN" altLang="en-US" dirty="0" smtClean="0"/>
              <a:t>话题</a:t>
            </a:r>
            <a:endParaRPr kumimoji="1" lang="zh-CN" altLang="en-US" dirty="0" smtClean="0"/>
          </a:p>
        </p:txBody>
      </p:sp>
      <p:sp>
        <p:nvSpPr>
          <p:cNvPr id="4" name="幻灯片编号占位符 3"/>
          <p:cNvSpPr>
            <a:spLocks noGrp="1"/>
          </p:cNvSpPr>
          <p:nvPr>
            <p:ph type="sldNum" sz="quarter" idx="10"/>
          </p:nvPr>
        </p:nvSpPr>
        <p:spPr/>
        <p:txBody>
          <a:bodyPr/>
          <a:lstStyle/>
          <a:p>
            <a:fld id="{C8C2EC52-E270-8141-8AB7-379A2134FF95}" type="slidenum">
              <a:rPr kumimoji="1" lang="zh-CN" altLang="en-US" smtClean="0"/>
              <a:t>2</a:t>
            </a:fld>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页眉占位符 5"/>
          <p:cNvSpPr>
            <a:spLocks noGrp="1"/>
          </p:cNvSpPr>
          <p:nvPr>
            <p:ph type="hdr" sz="quarter" idx="12"/>
          </p:nvPr>
        </p:nvSpPr>
        <p:spPr/>
        <p:txBody>
          <a:bodyPr/>
          <a:lstStyle/>
          <a:p>
            <a:r>
              <a:rPr kumimoji="1" lang="zh-CN" altLang="en-US" smtClean="0"/>
              <a:t>什么是函数式编程</a:t>
            </a:r>
            <a:endParaRPr kumimoji="1" lang="zh-CN" altLang="en-US"/>
          </a:p>
        </p:txBody>
      </p:sp>
    </p:spTree>
    <p:extLst>
      <p:ext uri="{BB962C8B-B14F-4D97-AF65-F5344CB8AC3E}">
        <p14:creationId xmlns:p14="http://schemas.microsoft.com/office/powerpoint/2010/main" val="231602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20</a:t>
            </a:fld>
            <a:endParaRPr kumimoji="1" lang="zh-CN" altLang="en-US"/>
          </a:p>
        </p:txBody>
      </p:sp>
    </p:spTree>
    <p:extLst>
      <p:ext uri="{BB962C8B-B14F-4D97-AF65-F5344CB8AC3E}">
        <p14:creationId xmlns:p14="http://schemas.microsoft.com/office/powerpoint/2010/main" val="1888520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p:txBody>
      </p:sp>
      <p:sp>
        <p:nvSpPr>
          <p:cNvPr id="4" name="幻灯片编号占位符 3"/>
          <p:cNvSpPr>
            <a:spLocks noGrp="1"/>
          </p:cNvSpPr>
          <p:nvPr>
            <p:ph type="sldNum" sz="quarter" idx="10"/>
          </p:nvPr>
        </p:nvSpPr>
        <p:spPr/>
        <p:txBody>
          <a:bodyPr/>
          <a:lstStyle/>
          <a:p>
            <a:fld id="{C8C2EC52-E270-8141-8AB7-379A2134FF95}" type="slidenum">
              <a:rPr kumimoji="1" lang="zh-CN" altLang="en-US" smtClean="0"/>
              <a:t>21</a:t>
            </a:fld>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页眉占位符 5"/>
          <p:cNvSpPr>
            <a:spLocks noGrp="1"/>
          </p:cNvSpPr>
          <p:nvPr>
            <p:ph type="hdr" sz="quarter" idx="12"/>
          </p:nvPr>
        </p:nvSpPr>
        <p:spPr/>
        <p:txBody>
          <a:bodyPr/>
          <a:lstStyle/>
          <a:p>
            <a:r>
              <a:rPr kumimoji="1" lang="zh-CN" altLang="en-US" smtClean="0"/>
              <a:t>什么是函数式编程</a:t>
            </a:r>
            <a:endParaRPr kumimoji="1" lang="zh-CN" altLang="en-US"/>
          </a:p>
        </p:txBody>
      </p:sp>
    </p:spTree>
    <p:extLst>
      <p:ext uri="{BB962C8B-B14F-4D97-AF65-F5344CB8AC3E}">
        <p14:creationId xmlns:p14="http://schemas.microsoft.com/office/powerpoint/2010/main" val="23062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更准确的说</a:t>
            </a:r>
            <a:r>
              <a:rPr kumimoji="1" lang="en-US" altLang="zh-CN" dirty="0" smtClean="0"/>
              <a:t>Java</a:t>
            </a:r>
            <a:r>
              <a:rPr kumimoji="1" lang="zh-CN" altLang="en-US" dirty="0" smtClean="0"/>
              <a:t>中流是什么，是</a:t>
            </a:r>
            <a:r>
              <a:rPr kumimoji="1" lang="en-US" altLang="zh-CN" dirty="0" smtClean="0"/>
              <a:t>Java</a:t>
            </a:r>
            <a:r>
              <a:rPr lang="zh-CN" altLang="en-US" sz="1200" kern="1200" dirty="0" smtClean="0">
                <a:solidFill>
                  <a:schemeClr val="tx1"/>
                </a:solidFill>
                <a:latin typeface="+mn-lt"/>
                <a:ea typeface="+mn-ea"/>
                <a:cs typeface="+mn-cs"/>
              </a:rPr>
              <a:t>函数式编程方式在集合上进行复杂操作的工具</a:t>
            </a:r>
            <a:endParaRPr kumimoji="1" lang="zh-CN" altLang="en-US" dirty="0" smtClean="0"/>
          </a:p>
          <a:p>
            <a:endParaRPr kumimoji="1" lang="zh-CN" altLang="en-US" dirty="0" smtClean="0"/>
          </a:p>
          <a:p>
            <a:endParaRPr kumimoji="1" lang="zh-CN" altLang="en-US" dirty="0" smtClean="0"/>
          </a:p>
          <a:p>
            <a:endParaRPr kumimoji="1" lang="zh-CN" altLang="en-US" dirty="0" smtClean="0"/>
          </a:p>
          <a:p>
            <a:endParaRPr kumimoji="1" lang="zh-CN" altLang="en-US" dirty="0" smtClean="0"/>
          </a:p>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22</a:t>
            </a:fld>
            <a:endParaRPr kumimoji="1" lang="zh-CN" altLang="en-US"/>
          </a:p>
        </p:txBody>
      </p:sp>
    </p:spTree>
    <p:extLst>
      <p:ext uri="{BB962C8B-B14F-4D97-AF65-F5344CB8AC3E}">
        <p14:creationId xmlns:p14="http://schemas.microsoft.com/office/powerpoint/2010/main" val="1874799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外部迭代需要在集合外部做很多操作</a:t>
            </a:r>
          </a:p>
          <a:p>
            <a:endParaRPr kumimoji="1" lang="zh-CN" altLang="en-US" dirty="0" smtClean="0"/>
          </a:p>
          <a:p>
            <a:r>
              <a:rPr kumimoji="1" lang="zh-CN" altLang="en-US" dirty="0" smtClean="0"/>
              <a:t>内部迭代只需要描述清楚需要做什么事情，迭代就交给集合内部处理</a:t>
            </a:r>
          </a:p>
          <a:p>
            <a:r>
              <a:rPr kumimoji="1" lang="zh-CN" altLang="en-US" dirty="0" smtClean="0"/>
              <a:t>方法和行为区分开了</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23</a:t>
            </a:fld>
            <a:endParaRPr kumimoji="1" lang="zh-CN" altLang="en-US"/>
          </a:p>
        </p:txBody>
      </p:sp>
    </p:spTree>
    <p:extLst>
      <p:ext uri="{BB962C8B-B14F-4D97-AF65-F5344CB8AC3E}">
        <p14:creationId xmlns:p14="http://schemas.microsoft.com/office/powerpoint/2010/main" val="164826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看下代码</a:t>
            </a:r>
            <a:r>
              <a:rPr lang="en-US" altLang="zh-CN" dirty="0" err="1" smtClean="0"/>
              <a:t>OuterInner</a:t>
            </a:r>
            <a:endParaRPr lang="zh-CN" altLang="en-US" dirty="0" smtClean="0"/>
          </a:p>
          <a:p>
            <a:endParaRPr kumimoji="1" lang="zh-CN" altLang="en-US" dirty="0" smtClean="0"/>
          </a:p>
          <a:p>
            <a:r>
              <a:rPr kumimoji="1" lang="zh-CN" altLang="en-US" dirty="0" smtClean="0"/>
              <a:t>还有</a:t>
            </a:r>
            <a:r>
              <a:rPr kumimoji="1" lang="en-US" altLang="zh-CN" dirty="0" smtClean="0"/>
              <a:t>for</a:t>
            </a:r>
            <a:r>
              <a:rPr kumimoji="1" lang="zh-CN" altLang="en-US" dirty="0" smtClean="0"/>
              <a:t> 其实只是颗语法糖，实质上还是迭代器实现</a:t>
            </a:r>
          </a:p>
          <a:p>
            <a:endParaRPr kumimoji="1" lang="zh-CN" altLang="en-US" dirty="0" smtClean="0"/>
          </a:p>
          <a:p>
            <a:r>
              <a:rPr kumimoji="1" lang="zh-CN" altLang="en-US" dirty="0" smtClean="0"/>
              <a:t>模板代码影响编写者的真正意图的表达，还影响阅读者的理解，更要命的是有了嵌套循环</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24</a:t>
            </a:fld>
            <a:endParaRPr kumimoji="1" lang="zh-CN" altLang="en-US"/>
          </a:p>
        </p:txBody>
      </p:sp>
    </p:spTree>
    <p:extLst>
      <p:ext uri="{BB962C8B-B14F-4D97-AF65-F5344CB8AC3E}">
        <p14:creationId xmlns:p14="http://schemas.microsoft.com/office/powerpoint/2010/main" val="411522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怎么区分那个个是惰性求值那个是及早求值</a:t>
            </a:r>
          </a:p>
          <a:p>
            <a:endParaRPr kumimoji="1" lang="zh-CN" altLang="en-US" dirty="0" smtClean="0"/>
          </a:p>
          <a:p>
            <a:endParaRPr kumimoji="1" lang="zh-CN" altLang="en-US" dirty="0" smtClean="0"/>
          </a:p>
          <a:p>
            <a:r>
              <a:rPr kumimoji="1" lang="zh-CN" altLang="en-US" dirty="0" smtClean="0"/>
              <a:t>比如流操作中有一个</a:t>
            </a:r>
            <a:r>
              <a:rPr kumimoji="1" lang="en-US" altLang="zh-CN" dirty="0" smtClean="0"/>
              <a:t>filter</a:t>
            </a:r>
            <a:r>
              <a:rPr kumimoji="1" lang="zh-CN" altLang="en-US" dirty="0" smtClean="0"/>
              <a:t>还有一个</a:t>
            </a:r>
            <a:r>
              <a:rPr kumimoji="1" lang="en-US" altLang="zh-CN" dirty="0" smtClean="0"/>
              <a:t>map</a:t>
            </a:r>
            <a:r>
              <a:rPr kumimoji="1" lang="zh-CN" altLang="en-US" dirty="0" smtClean="0"/>
              <a:t>会不会造成两次循环呢</a:t>
            </a:r>
          </a:p>
          <a:p>
            <a:endParaRPr kumimoji="1" lang="zh-CN" altLang="en-US" dirty="0" smtClean="0"/>
          </a:p>
          <a:p>
            <a:r>
              <a:rPr kumimoji="1" lang="zh-CN" altLang="en-US" dirty="0" smtClean="0"/>
              <a:t>第一个问题的答案是，不会。只会在及早求值过程中内部迭代</a:t>
            </a:r>
          </a:p>
          <a:p>
            <a:r>
              <a:rPr kumimoji="1" lang="zh-CN" altLang="en-US" dirty="0" smtClean="0"/>
              <a:t>第二个问题的答案是，惰性求值用来描述问题域，及早求值才进行真正的计算</a:t>
            </a:r>
          </a:p>
          <a:p>
            <a:endParaRPr kumimoji="1" lang="zh-CN" altLang="en-US" dirty="0" smtClean="0"/>
          </a:p>
          <a:p>
            <a:r>
              <a:rPr kumimoji="1" lang="zh-CN" altLang="en-US" dirty="0" smtClean="0"/>
              <a:t>如果在及早求值过程中</a:t>
            </a:r>
            <a:r>
              <a:rPr kumimoji="1" lang="en-US" altLang="zh-CN" dirty="0" smtClean="0"/>
              <a:t>print</a:t>
            </a:r>
            <a:r>
              <a:rPr kumimoji="1" lang="zh-CN" altLang="en-US" dirty="0" smtClean="0"/>
              <a:t>是不会有结果输出的</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25</a:t>
            </a:fld>
            <a:endParaRPr kumimoji="1" lang="zh-CN" altLang="en-US"/>
          </a:p>
        </p:txBody>
      </p:sp>
    </p:spTree>
    <p:extLst>
      <p:ext uri="{BB962C8B-B14F-4D97-AF65-F5344CB8AC3E}">
        <p14:creationId xmlns:p14="http://schemas.microsoft.com/office/powerpoint/2010/main" val="864101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26</a:t>
            </a:fld>
            <a:endParaRPr kumimoji="1" lang="zh-CN" altLang="en-US"/>
          </a:p>
        </p:txBody>
      </p:sp>
    </p:spTree>
    <p:extLst>
      <p:ext uri="{BB962C8B-B14F-4D97-AF65-F5344CB8AC3E}">
        <p14:creationId xmlns:p14="http://schemas.microsoft.com/office/powerpoint/2010/main" val="309112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a:p>
            <a:endParaRPr kumimoji="1" lang="zh-CN" altLang="en-US" dirty="0" smtClean="0"/>
          </a:p>
          <a:p>
            <a:r>
              <a:rPr kumimoji="1" lang="en-US" altLang="zh-CN" dirty="0" err="1" smtClean="0"/>
              <a:t>Collectos</a:t>
            </a:r>
            <a:r>
              <a:rPr kumimoji="1" lang="zh-CN" altLang="en-US" dirty="0" smtClean="0"/>
              <a:t>作为后边的高级收集器的话题会更详细的介绍</a:t>
            </a:r>
          </a:p>
          <a:p>
            <a:endParaRPr kumimoji="1" lang="zh-CN" altLang="en-US" dirty="0" smtClean="0"/>
          </a:p>
          <a:p>
            <a:r>
              <a:rPr kumimoji="1" lang="en-US" altLang="zh-CN" dirty="0" err="1" smtClean="0"/>
              <a:t>toList</a:t>
            </a:r>
            <a:r>
              <a:rPr kumimoji="1" lang="zh-CN" altLang="en-US" dirty="0" smtClean="0"/>
              <a:t>会产生一个</a:t>
            </a:r>
            <a:r>
              <a:rPr kumimoji="1" lang="en-US" altLang="zh-CN" dirty="0" err="1" smtClean="0"/>
              <a:t>ArrayList</a:t>
            </a:r>
            <a:r>
              <a:rPr kumimoji="1" lang="zh-CN" altLang="en-US" dirty="0" smtClean="0"/>
              <a:t>的列表</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27</a:t>
            </a:fld>
            <a:endParaRPr kumimoji="1" lang="zh-CN" altLang="en-US"/>
          </a:p>
        </p:txBody>
      </p:sp>
    </p:spTree>
    <p:extLst>
      <p:ext uri="{BB962C8B-B14F-4D97-AF65-F5344CB8AC3E}">
        <p14:creationId xmlns:p14="http://schemas.microsoft.com/office/powerpoint/2010/main" val="10433887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我们来看一下源码</a:t>
            </a:r>
          </a:p>
          <a:p>
            <a:endParaRPr kumimoji="1" lang="zh-CN" altLang="en-US" dirty="0" smtClean="0"/>
          </a:p>
          <a:p>
            <a:r>
              <a:rPr lang="en-US" altLang="zh-CN" sz="1200" kern="1200" dirty="0" smtClean="0">
                <a:solidFill>
                  <a:schemeClr val="tx1"/>
                </a:solidFill>
                <a:latin typeface="+mn-lt"/>
                <a:ea typeface="+mn-ea"/>
                <a:cs typeface="+mn-cs"/>
              </a:rPr>
              <a:t>List&lt;String&gt; collected = </a:t>
            </a:r>
            <a:r>
              <a:rPr lang="en-US" altLang="zh-CN" sz="1200" kern="1200" dirty="0" err="1" smtClean="0">
                <a:solidFill>
                  <a:schemeClr val="tx1"/>
                </a:solidFill>
                <a:latin typeface="+mn-lt"/>
                <a:ea typeface="+mn-ea"/>
                <a:cs typeface="+mn-cs"/>
              </a:rPr>
              <a:t>Stream.of</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a","b","c</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.map(string -&gt; </a:t>
            </a:r>
            <a:r>
              <a:rPr lang="en-US" altLang="zh-CN" sz="1200" kern="1200" dirty="0" err="1" smtClean="0">
                <a:solidFill>
                  <a:schemeClr val="tx1"/>
                </a:solidFill>
                <a:latin typeface="+mn-lt"/>
                <a:ea typeface="+mn-ea"/>
                <a:cs typeface="+mn-cs"/>
              </a:rPr>
              <a:t>string.toUpperCase</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.collect(</a:t>
            </a:r>
            <a:r>
              <a:rPr lang="en-US" altLang="zh-CN" sz="1200" kern="1200" dirty="0" err="1" smtClean="0">
                <a:solidFill>
                  <a:schemeClr val="tx1"/>
                </a:solidFill>
                <a:latin typeface="+mn-lt"/>
                <a:ea typeface="+mn-ea"/>
                <a:cs typeface="+mn-cs"/>
              </a:rPr>
              <a:t>Collectors.toList</a:t>
            </a:r>
            <a:r>
              <a:rPr lang="en-US" altLang="zh-CN" sz="1200" kern="1200" dirty="0" smtClean="0">
                <a:solidFill>
                  <a:schemeClr val="tx1"/>
                </a:solidFill>
                <a:latin typeface="+mn-lt"/>
                <a:ea typeface="+mn-ea"/>
                <a:cs typeface="+mn-cs"/>
              </a:rPr>
              <a:t>());</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28</a:t>
            </a:fld>
            <a:endParaRPr kumimoji="1" lang="zh-CN" altLang="en-US"/>
          </a:p>
        </p:txBody>
      </p:sp>
    </p:spTree>
    <p:extLst>
      <p:ext uri="{BB962C8B-B14F-4D97-AF65-F5344CB8AC3E}">
        <p14:creationId xmlns:p14="http://schemas.microsoft.com/office/powerpoint/2010/main" val="592456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29</a:t>
            </a:fld>
            <a:endParaRPr kumimoji="1" lang="zh-CN" altLang="en-US"/>
          </a:p>
        </p:txBody>
      </p:sp>
    </p:spTree>
    <p:extLst>
      <p:ext uri="{BB962C8B-B14F-4D97-AF65-F5344CB8AC3E}">
        <p14:creationId xmlns:p14="http://schemas.microsoft.com/office/powerpoint/2010/main" val="522971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3</a:t>
            </a:fld>
            <a:endParaRPr kumimoji="1" lang="zh-CN" altLang="en-US"/>
          </a:p>
        </p:txBody>
      </p:sp>
    </p:spTree>
    <p:extLst>
      <p:ext uri="{BB962C8B-B14F-4D97-AF65-F5344CB8AC3E}">
        <p14:creationId xmlns:p14="http://schemas.microsoft.com/office/powerpoint/2010/main" val="1417988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filter</a:t>
            </a:r>
            <a:r>
              <a:rPr kumimoji="1" lang="zh-CN" altLang="en-US" dirty="0" smtClean="0"/>
              <a:t>非常好理解就不再深入了，就起到过滤的作用</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30</a:t>
            </a:fld>
            <a:endParaRPr kumimoji="1" lang="zh-CN" altLang="en-US"/>
          </a:p>
        </p:txBody>
      </p:sp>
    </p:spTree>
    <p:extLst>
      <p:ext uri="{BB962C8B-B14F-4D97-AF65-F5344CB8AC3E}">
        <p14:creationId xmlns:p14="http://schemas.microsoft.com/office/powerpoint/2010/main" val="1521740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我们来稍微着重的了解一下</a:t>
            </a:r>
            <a:r>
              <a:rPr lang="en-US" altLang="zh-CN" sz="1200" dirty="0" smtClean="0"/>
              <a:t>Comparator</a:t>
            </a:r>
            <a:endParaRPr lang="zh-CN" altLang="en-US" sz="1200" dirty="0" smtClean="0"/>
          </a:p>
          <a:p>
            <a:endParaRPr kumimoji="1" lang="zh-CN" altLang="en-US" sz="1200" dirty="0" smtClean="0"/>
          </a:p>
          <a:p>
            <a:r>
              <a:rPr lang="en-US" altLang="zh-CN" dirty="0" err="1" smtClean="0"/>
              <a:t>maxAndMin</a:t>
            </a:r>
            <a:endParaRPr lang="zh-CN" altLang="en-US" dirty="0" smtClean="0"/>
          </a:p>
          <a:p>
            <a:endParaRPr kumimoji="1" lang="zh-CN" altLang="en-US" dirty="0" smtClean="0"/>
          </a:p>
          <a:p>
            <a:r>
              <a:rPr lang="en-US" altLang="zh-CN" sz="1200" dirty="0" err="1" smtClean="0"/>
              <a:t>comparingInt</a:t>
            </a:r>
            <a:endParaRPr lang="zh-CN" altLang="en-US" sz="1200" dirty="0" smtClean="0"/>
          </a:p>
          <a:p>
            <a:r>
              <a:rPr lang="en-US" altLang="zh-CN" sz="1200" kern="1200" dirty="0" err="1" smtClean="0">
                <a:solidFill>
                  <a:schemeClr val="tx1"/>
                </a:solidFill>
                <a:effectLst/>
                <a:latin typeface="+mn-lt"/>
                <a:ea typeface="+mn-ea"/>
                <a:cs typeface="+mn-cs"/>
              </a:rPr>
              <a:t>comparingDouble</a:t>
            </a:r>
            <a:endParaRPr lang="zh-CN" altLang="en-US"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comparingLong</a:t>
            </a:r>
            <a:endParaRPr lang="zh-CN" altLang="en-US" sz="1200" kern="1200" dirty="0" smtClean="0">
              <a:solidFill>
                <a:schemeClr val="tx1"/>
              </a:solidFill>
              <a:effectLst/>
              <a:latin typeface="+mn-lt"/>
              <a:ea typeface="+mn-ea"/>
              <a:cs typeface="+mn-cs"/>
            </a:endParaRPr>
          </a:p>
          <a:p>
            <a:endParaRPr kumimoji="1" lang="zh-CN" altLang="en-US" sz="1200" kern="1200" dirty="0" smtClean="0">
              <a:solidFill>
                <a:schemeClr val="tx1"/>
              </a:solidFill>
              <a:effectLst/>
              <a:latin typeface="+mn-lt"/>
              <a:ea typeface="+mn-ea"/>
              <a:cs typeface="+mn-cs"/>
            </a:endParaRPr>
          </a:p>
          <a:p>
            <a:r>
              <a:rPr kumimoji="1" lang="zh-CN" altLang="en-US" dirty="0" smtClean="0"/>
              <a:t>是对常用类型的特殊处理，是为了增加效率</a:t>
            </a:r>
          </a:p>
          <a:p>
            <a:endParaRPr kumimoji="1" lang="zh-CN" altLang="en-US" dirty="0" smtClean="0"/>
          </a:p>
          <a:p>
            <a:r>
              <a:rPr lang="zh-CN" altLang="en-US" sz="1200" kern="1200" dirty="0" smtClean="0">
                <a:solidFill>
                  <a:schemeClr val="tx1"/>
                </a:solidFill>
                <a:latin typeface="+mn-lt"/>
                <a:ea typeface="+mn-ea"/>
                <a:cs typeface="+mn-cs"/>
              </a:rPr>
              <a:t>包装类型比基本类型更耗费内存。</a:t>
            </a:r>
          </a:p>
          <a:p>
            <a:r>
              <a:rPr lang="zh-CN" altLang="en-US" sz="1200" kern="1200" dirty="0" smtClean="0">
                <a:solidFill>
                  <a:schemeClr val="tx1"/>
                </a:solidFill>
                <a:latin typeface="+mn-lt"/>
                <a:ea typeface="+mn-ea"/>
                <a:cs typeface="+mn-cs"/>
              </a:rPr>
              <a:t>一个整型占用</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个字节，但包装类型的</a:t>
            </a:r>
            <a:r>
              <a:rPr lang="en-US" altLang="zh-CN" sz="1200" kern="1200" dirty="0" smtClean="0">
                <a:solidFill>
                  <a:schemeClr val="tx1"/>
                </a:solidFill>
                <a:latin typeface="+mn-lt"/>
                <a:ea typeface="+mn-ea"/>
                <a:cs typeface="+mn-cs"/>
              </a:rPr>
              <a:t>Integer</a:t>
            </a:r>
            <a:r>
              <a:rPr lang="zh-CN" altLang="en-US" sz="1200" kern="1200" dirty="0" smtClean="0">
                <a:solidFill>
                  <a:schemeClr val="tx1"/>
                </a:solidFill>
                <a:latin typeface="+mn-lt"/>
                <a:ea typeface="+mn-ea"/>
                <a:cs typeface="+mn-cs"/>
              </a:rPr>
              <a:t>，要占用</a:t>
            </a:r>
            <a:r>
              <a:rPr lang="en-US" altLang="zh-CN" sz="1200" kern="1200" dirty="0" smtClean="0">
                <a:solidFill>
                  <a:schemeClr val="tx1"/>
                </a:solidFill>
                <a:latin typeface="+mn-lt"/>
                <a:ea typeface="+mn-ea"/>
                <a:cs typeface="+mn-cs"/>
              </a:rPr>
              <a:t>16</a:t>
            </a:r>
            <a:r>
              <a:rPr lang="zh-CN" altLang="en-US" sz="1200" kern="1200" dirty="0" smtClean="0">
                <a:solidFill>
                  <a:schemeClr val="tx1"/>
                </a:solidFill>
                <a:latin typeface="+mn-lt"/>
                <a:ea typeface="+mn-ea"/>
                <a:cs typeface="+mn-cs"/>
              </a:rPr>
              <a:t>个字节。到了数组这个情况更糟，同样大小的</a:t>
            </a:r>
            <a:r>
              <a:rPr lang="en-US" altLang="zh-CN" sz="1200" kern="1200" dirty="0" smtClean="0">
                <a:solidFill>
                  <a:schemeClr val="tx1"/>
                </a:solidFill>
                <a:latin typeface="+mn-lt"/>
                <a:ea typeface="+mn-ea"/>
                <a:cs typeface="+mn-cs"/>
              </a:rPr>
              <a:t>Integer[]</a:t>
            </a:r>
            <a:r>
              <a:rPr lang="zh-CN" altLang="en-US" sz="1200" kern="1200" dirty="0" smtClean="0">
                <a:solidFill>
                  <a:schemeClr val="tx1"/>
                </a:solidFill>
                <a:latin typeface="+mn-lt"/>
                <a:ea typeface="+mn-ea"/>
                <a:cs typeface="+mn-cs"/>
              </a:rPr>
              <a:t>比</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多占用</a:t>
            </a:r>
            <a:r>
              <a:rPr lang="en-US" altLang="zh-CN" sz="1200" kern="1200" dirty="0" smtClean="0">
                <a:solidFill>
                  <a:schemeClr val="tx1"/>
                </a:solidFill>
                <a:latin typeface="+mn-lt"/>
                <a:ea typeface="+mn-ea"/>
                <a:cs typeface="+mn-cs"/>
              </a:rPr>
              <a:t>6</a:t>
            </a:r>
            <a:r>
              <a:rPr lang="zh-CN" altLang="en-US" sz="1200" kern="1200" dirty="0" smtClean="0">
                <a:solidFill>
                  <a:schemeClr val="tx1"/>
                </a:solidFill>
                <a:latin typeface="+mn-lt"/>
                <a:ea typeface="+mn-ea"/>
                <a:cs typeface="+mn-cs"/>
              </a:rPr>
              <a:t>倍的内存。</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31</a:t>
            </a:fld>
            <a:endParaRPr kumimoji="1" lang="zh-CN" altLang="en-US"/>
          </a:p>
        </p:txBody>
      </p:sp>
    </p:spTree>
    <p:extLst>
      <p:ext uri="{BB962C8B-B14F-4D97-AF65-F5344CB8AC3E}">
        <p14:creationId xmlns:p14="http://schemas.microsoft.com/office/powerpoint/2010/main" val="1874960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看下例子</a:t>
            </a:r>
          </a:p>
          <a:p>
            <a:endParaRPr kumimoji="1" lang="zh-CN" altLang="en-US" dirty="0" smtClean="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32</a:t>
            </a:fld>
            <a:endParaRPr kumimoji="1" lang="zh-CN" altLang="en-US"/>
          </a:p>
        </p:txBody>
      </p:sp>
    </p:spTree>
    <p:extLst>
      <p:ext uri="{BB962C8B-B14F-4D97-AF65-F5344CB8AC3E}">
        <p14:creationId xmlns:p14="http://schemas.microsoft.com/office/powerpoint/2010/main" val="18135113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非</a:t>
            </a:r>
            <a:r>
              <a:rPr lang="en-US" altLang="zh-CN" sz="1200" kern="1200" dirty="0" smtClean="0">
                <a:solidFill>
                  <a:schemeClr val="tx1"/>
                </a:solidFill>
                <a:latin typeface="+mn-lt"/>
                <a:ea typeface="+mn-ea"/>
                <a:cs typeface="+mn-cs"/>
              </a:rPr>
              <a:t>Steam</a:t>
            </a:r>
            <a:r>
              <a:rPr lang="zh-CN" altLang="en-US" sz="1200" kern="1200" dirty="0" smtClean="0">
                <a:solidFill>
                  <a:schemeClr val="tx1"/>
                </a:solidFill>
                <a:latin typeface="+mn-lt"/>
                <a:ea typeface="+mn-ea"/>
                <a:cs typeface="+mn-cs"/>
              </a:rPr>
              <a:t>工厂想做到这点需要返回封装成不可变的</a:t>
            </a:r>
            <a:r>
              <a:rPr lang="en-US" altLang="zh-CN" sz="1200" kern="1200" dirty="0" smtClean="0">
                <a:solidFill>
                  <a:schemeClr val="tx1"/>
                </a:solidFill>
                <a:latin typeface="+mn-lt"/>
                <a:ea typeface="+mn-ea"/>
                <a:cs typeface="+mn-cs"/>
              </a:rPr>
              <a:t>List</a:t>
            </a:r>
            <a:r>
              <a:rPr lang="zh-CN" altLang="en-US" sz="1200" kern="1200" dirty="0" smtClean="0">
                <a:solidFill>
                  <a:schemeClr val="tx1"/>
                </a:solidFill>
                <a:latin typeface="+mn-lt"/>
                <a:ea typeface="+mn-ea"/>
                <a:cs typeface="+mn-cs"/>
              </a:rPr>
              <a:t>或者</a:t>
            </a:r>
            <a:r>
              <a:rPr lang="en-US" altLang="zh-CN" sz="1200" kern="1200" dirty="0" smtClean="0">
                <a:solidFill>
                  <a:schemeClr val="tx1"/>
                </a:solidFill>
                <a:latin typeface="+mn-lt"/>
                <a:ea typeface="+mn-ea"/>
                <a:cs typeface="+mn-cs"/>
              </a:rPr>
              <a:t>Set</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33</a:t>
            </a:fld>
            <a:endParaRPr kumimoji="1" lang="zh-CN" altLang="en-US"/>
          </a:p>
        </p:txBody>
      </p:sp>
    </p:spTree>
    <p:extLst>
      <p:ext uri="{BB962C8B-B14F-4D97-AF65-F5344CB8AC3E}">
        <p14:creationId xmlns:p14="http://schemas.microsoft.com/office/powerpoint/2010/main" val="217852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大家有没有重构以前代码的冲动</a:t>
            </a:r>
          </a:p>
          <a:p>
            <a:endParaRPr kumimoji="1" lang="zh-CN" altLang="en-US" dirty="0" smtClean="0"/>
          </a:p>
          <a:p>
            <a:r>
              <a:rPr kumimoji="1" lang="zh-CN" altLang="en-US" dirty="0" smtClean="0"/>
              <a:t>上代码</a:t>
            </a:r>
          </a:p>
          <a:p>
            <a:r>
              <a:rPr lang="en-US" altLang="zh-CN" dirty="0" smtClean="0"/>
              <a:t>Refactor</a:t>
            </a:r>
            <a:endParaRPr kumimoji="1" lang="zh-CN" altLang="en-US" dirty="0" smtClean="0"/>
          </a:p>
          <a:p>
            <a:endParaRPr kumimoji="1" lang="zh-CN" altLang="en-US" dirty="0" smtClean="0"/>
          </a:p>
          <a:p>
            <a:r>
              <a:rPr kumimoji="1" lang="zh-CN" altLang="en-US" dirty="0" smtClean="0"/>
              <a:t>多次流操作会造成多次及早求值，性能影响严重</a:t>
            </a:r>
          </a:p>
          <a:p>
            <a:r>
              <a:rPr lang="en-US" altLang="zh-CN" dirty="0" err="1" smtClean="0"/>
              <a:t>UncalledForStream</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34</a:t>
            </a:fld>
            <a:endParaRPr kumimoji="1" lang="zh-CN" altLang="en-US"/>
          </a:p>
        </p:txBody>
      </p:sp>
    </p:spTree>
    <p:extLst>
      <p:ext uri="{BB962C8B-B14F-4D97-AF65-F5344CB8AC3E}">
        <p14:creationId xmlns:p14="http://schemas.microsoft.com/office/powerpoint/2010/main" val="2141153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35</a:t>
            </a:fld>
            <a:endParaRPr kumimoji="1" lang="zh-CN" altLang="en-US"/>
          </a:p>
        </p:txBody>
      </p:sp>
    </p:spTree>
    <p:extLst>
      <p:ext uri="{BB962C8B-B14F-4D97-AF65-F5344CB8AC3E}">
        <p14:creationId xmlns:p14="http://schemas.microsoft.com/office/powerpoint/2010/main" val="270617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我们更全面的来看看</a:t>
            </a:r>
            <a:r>
              <a:rPr kumimoji="1" lang="en-US" altLang="zh-CN" dirty="0" smtClean="0"/>
              <a:t>Java8</a:t>
            </a:r>
            <a:r>
              <a:rPr kumimoji="1" lang="zh-CN" altLang="en-US" dirty="0" smtClean="0"/>
              <a:t>所提供的类库</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36</a:t>
            </a:fld>
            <a:endParaRPr kumimoji="1" lang="zh-CN" altLang="en-US"/>
          </a:p>
        </p:txBody>
      </p:sp>
    </p:spTree>
    <p:extLst>
      <p:ext uri="{BB962C8B-B14F-4D97-AF65-F5344CB8AC3E}">
        <p14:creationId xmlns:p14="http://schemas.microsoft.com/office/powerpoint/2010/main" val="11945592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p:txBody>
      </p:sp>
      <p:sp>
        <p:nvSpPr>
          <p:cNvPr id="4" name="幻灯片编号占位符 3"/>
          <p:cNvSpPr>
            <a:spLocks noGrp="1"/>
          </p:cNvSpPr>
          <p:nvPr>
            <p:ph type="sldNum" sz="quarter" idx="10"/>
          </p:nvPr>
        </p:nvSpPr>
        <p:spPr/>
        <p:txBody>
          <a:bodyPr/>
          <a:lstStyle/>
          <a:p>
            <a:fld id="{C8C2EC52-E270-8141-8AB7-379A2134FF95}" type="slidenum">
              <a:rPr kumimoji="1" lang="zh-CN" altLang="en-US" smtClean="0"/>
              <a:t>37</a:t>
            </a:fld>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页眉占位符 5"/>
          <p:cNvSpPr>
            <a:spLocks noGrp="1"/>
          </p:cNvSpPr>
          <p:nvPr>
            <p:ph type="hdr" sz="quarter" idx="12"/>
          </p:nvPr>
        </p:nvSpPr>
        <p:spPr/>
        <p:txBody>
          <a:bodyPr/>
          <a:lstStyle/>
          <a:p>
            <a:r>
              <a:rPr kumimoji="1" lang="zh-CN" altLang="en-US" smtClean="0"/>
              <a:t>什么是函数式编程</a:t>
            </a:r>
            <a:endParaRPr kumimoji="1" lang="zh-CN" altLang="en-US"/>
          </a:p>
        </p:txBody>
      </p:sp>
    </p:spTree>
    <p:extLst>
      <p:ext uri="{BB962C8B-B14F-4D97-AF65-F5344CB8AC3E}">
        <p14:creationId xmlns:p14="http://schemas.microsoft.com/office/powerpoint/2010/main" val="1502178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38</a:t>
            </a:fld>
            <a:endParaRPr kumimoji="1" lang="zh-CN" altLang="en-US"/>
          </a:p>
        </p:txBody>
      </p:sp>
    </p:spTree>
    <p:extLst>
      <p:ext uri="{BB962C8B-B14F-4D97-AF65-F5344CB8AC3E}">
        <p14:creationId xmlns:p14="http://schemas.microsoft.com/office/powerpoint/2010/main" val="1918258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我们来看一个具体的例子</a:t>
            </a:r>
            <a:r>
              <a:rPr lang="en-US" altLang="zh-CN" dirty="0" err="1" smtClean="0"/>
              <a:t>BasicType</a:t>
            </a:r>
            <a:endParaRPr lang="zh-CN" altLang="en-US" dirty="0" smtClean="0"/>
          </a:p>
          <a:p>
            <a:endParaRPr kumimoji="1" lang="zh-CN" altLang="en-US" dirty="0" smtClean="0"/>
          </a:p>
          <a:p>
            <a:endParaRPr kumimoji="1" lang="zh-CN" altLang="en-US" dirty="0" smtClean="0"/>
          </a:p>
          <a:p>
            <a:r>
              <a:rPr kumimoji="1" lang="zh-CN" altLang="en-US" dirty="0" smtClean="0"/>
              <a:t>下面我们来考虑一个问题</a:t>
            </a:r>
          </a:p>
          <a:p>
            <a:r>
              <a:rPr kumimoji="1" lang="zh-CN" altLang="en-US" dirty="0" smtClean="0"/>
              <a:t>当然是从性能方面来考虑的</a:t>
            </a:r>
          </a:p>
          <a:p>
            <a:r>
              <a:rPr lang="zh-CN" altLang="en-US" sz="1200" kern="1200" dirty="0" smtClean="0">
                <a:solidFill>
                  <a:schemeClr val="tx1"/>
                </a:solidFill>
                <a:latin typeface="+mn-lt"/>
                <a:ea typeface="+mn-ea"/>
                <a:cs typeface="+mn-cs"/>
              </a:rPr>
              <a:t>包装类型比基本类型更耗费内存。</a:t>
            </a:r>
          </a:p>
          <a:p>
            <a:r>
              <a:rPr lang="zh-CN" altLang="en-US" sz="1200" kern="1200" dirty="0" smtClean="0">
                <a:solidFill>
                  <a:schemeClr val="tx1"/>
                </a:solidFill>
                <a:latin typeface="+mn-lt"/>
                <a:ea typeface="+mn-ea"/>
                <a:cs typeface="+mn-cs"/>
              </a:rPr>
              <a:t>一个整型占用</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个字节，但包装类型的</a:t>
            </a:r>
            <a:r>
              <a:rPr lang="en-US" altLang="zh-CN" sz="1200" kern="1200" dirty="0" smtClean="0">
                <a:solidFill>
                  <a:schemeClr val="tx1"/>
                </a:solidFill>
                <a:latin typeface="+mn-lt"/>
                <a:ea typeface="+mn-ea"/>
                <a:cs typeface="+mn-cs"/>
              </a:rPr>
              <a:t>Integer</a:t>
            </a:r>
            <a:r>
              <a:rPr lang="zh-CN" altLang="en-US" sz="1200" kern="1200" dirty="0" smtClean="0">
                <a:solidFill>
                  <a:schemeClr val="tx1"/>
                </a:solidFill>
                <a:latin typeface="+mn-lt"/>
                <a:ea typeface="+mn-ea"/>
                <a:cs typeface="+mn-cs"/>
              </a:rPr>
              <a:t>，要占用</a:t>
            </a:r>
            <a:r>
              <a:rPr lang="en-US" altLang="zh-CN" sz="1200" kern="1200" dirty="0" smtClean="0">
                <a:solidFill>
                  <a:schemeClr val="tx1"/>
                </a:solidFill>
                <a:latin typeface="+mn-lt"/>
                <a:ea typeface="+mn-ea"/>
                <a:cs typeface="+mn-cs"/>
              </a:rPr>
              <a:t>16</a:t>
            </a:r>
            <a:r>
              <a:rPr lang="zh-CN" altLang="en-US" sz="1200" kern="1200" dirty="0" smtClean="0">
                <a:solidFill>
                  <a:schemeClr val="tx1"/>
                </a:solidFill>
                <a:latin typeface="+mn-lt"/>
                <a:ea typeface="+mn-ea"/>
                <a:cs typeface="+mn-cs"/>
              </a:rPr>
              <a:t>个字节。到了数组这个情况更糟，同样大小的</a:t>
            </a:r>
            <a:r>
              <a:rPr lang="en-US" altLang="zh-CN" sz="1200" kern="1200" dirty="0" smtClean="0">
                <a:solidFill>
                  <a:schemeClr val="tx1"/>
                </a:solidFill>
                <a:latin typeface="+mn-lt"/>
                <a:ea typeface="+mn-ea"/>
                <a:cs typeface="+mn-cs"/>
              </a:rPr>
              <a:t>Integer[]</a:t>
            </a:r>
            <a:r>
              <a:rPr lang="zh-CN" altLang="en-US" sz="1200" kern="1200" dirty="0" smtClean="0">
                <a:solidFill>
                  <a:schemeClr val="tx1"/>
                </a:solidFill>
                <a:latin typeface="+mn-lt"/>
                <a:ea typeface="+mn-ea"/>
                <a:cs typeface="+mn-cs"/>
              </a:rPr>
              <a:t>比</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多占用</a:t>
            </a:r>
            <a:r>
              <a:rPr lang="en-US" altLang="zh-CN" sz="1200" kern="1200" dirty="0" smtClean="0">
                <a:solidFill>
                  <a:schemeClr val="tx1"/>
                </a:solidFill>
                <a:latin typeface="+mn-lt"/>
                <a:ea typeface="+mn-ea"/>
                <a:cs typeface="+mn-cs"/>
              </a:rPr>
              <a:t>6</a:t>
            </a:r>
            <a:r>
              <a:rPr lang="zh-CN" altLang="en-US" sz="1200" kern="1200" dirty="0" smtClean="0">
                <a:solidFill>
                  <a:schemeClr val="tx1"/>
                </a:solidFill>
                <a:latin typeface="+mn-lt"/>
                <a:ea typeface="+mn-ea"/>
                <a:cs typeface="+mn-cs"/>
              </a:rPr>
              <a:t>倍的内存。</a:t>
            </a:r>
            <a:endParaRPr kumimoji="1" lang="zh-CN" altLang="en-US" dirty="0" smtClean="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39</a:t>
            </a:fld>
            <a:endParaRPr kumimoji="1" lang="zh-CN" altLang="en-US"/>
          </a:p>
        </p:txBody>
      </p:sp>
    </p:spTree>
    <p:extLst>
      <p:ext uri="{BB962C8B-B14F-4D97-AF65-F5344CB8AC3E}">
        <p14:creationId xmlns:p14="http://schemas.microsoft.com/office/powerpoint/2010/main" val="2087770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p:txBody>
      </p:sp>
      <p:sp>
        <p:nvSpPr>
          <p:cNvPr id="4" name="幻灯片编号占位符 3"/>
          <p:cNvSpPr>
            <a:spLocks noGrp="1"/>
          </p:cNvSpPr>
          <p:nvPr>
            <p:ph type="sldNum" sz="quarter" idx="10"/>
          </p:nvPr>
        </p:nvSpPr>
        <p:spPr/>
        <p:txBody>
          <a:bodyPr/>
          <a:lstStyle/>
          <a:p>
            <a:fld id="{C8C2EC52-E270-8141-8AB7-379A2134FF95}" type="slidenum">
              <a:rPr kumimoji="1" lang="zh-CN" altLang="en-US" smtClean="0"/>
              <a:t>4</a:t>
            </a:fld>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页眉占位符 5"/>
          <p:cNvSpPr>
            <a:spLocks noGrp="1"/>
          </p:cNvSpPr>
          <p:nvPr>
            <p:ph type="hdr" sz="quarter" idx="12"/>
          </p:nvPr>
        </p:nvSpPr>
        <p:spPr/>
        <p:txBody>
          <a:bodyPr/>
          <a:lstStyle/>
          <a:p>
            <a:r>
              <a:rPr kumimoji="1" lang="zh-CN" altLang="en-US" smtClean="0"/>
              <a:t>什么是函数式编程</a:t>
            </a:r>
            <a:endParaRPr kumimoji="1" lang="zh-CN" altLang="en-US"/>
          </a:p>
        </p:txBody>
      </p:sp>
    </p:spTree>
    <p:extLst>
      <p:ext uri="{BB962C8B-B14F-4D97-AF65-F5344CB8AC3E}">
        <p14:creationId xmlns:p14="http://schemas.microsoft.com/office/powerpoint/2010/main" val="6857108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我们再来回顾一下这个表格 在第二个话题中给出过这个表格</a:t>
            </a:r>
          </a:p>
          <a:p>
            <a:endParaRPr kumimoji="1" lang="zh-CN" altLang="en-US" dirty="0" smtClean="0"/>
          </a:p>
          <a:p>
            <a:r>
              <a:rPr kumimoji="1" lang="zh-CN" altLang="en-US" dirty="0" smtClean="0"/>
              <a:t>除了表中给出的这几个类库还提供了一组</a:t>
            </a:r>
            <a:r>
              <a:rPr kumimoji="1" lang="en-US" altLang="zh-CN" dirty="0" smtClean="0"/>
              <a:t>Bi</a:t>
            </a:r>
            <a:r>
              <a:rPr kumimoji="1" lang="zh-CN" altLang="en-US" dirty="0" smtClean="0"/>
              <a:t>开头的接口</a:t>
            </a:r>
          </a:p>
          <a:p>
            <a:r>
              <a:rPr kumimoji="1" lang="zh-CN" altLang="en-US" dirty="0" smtClean="0"/>
              <a:t>我们来看下类库中的接口函数</a:t>
            </a:r>
          </a:p>
          <a:p>
            <a:endParaRPr kumimoji="1" lang="zh-CN" altLang="en-US" dirty="0" smtClean="0"/>
          </a:p>
          <a:p>
            <a:r>
              <a:rPr kumimoji="1" lang="zh-CN" altLang="en-US" dirty="0" smtClean="0"/>
              <a:t>他们都用</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FunctionalInterface</a:t>
            </a:r>
            <a:r>
              <a:rPr lang="zh-CN" altLang="en-US" sz="1200" kern="1200" dirty="0" smtClean="0">
                <a:solidFill>
                  <a:schemeClr val="tx1"/>
                </a:solidFill>
                <a:latin typeface="+mn-lt"/>
                <a:ea typeface="+mn-ea"/>
                <a:cs typeface="+mn-cs"/>
              </a:rPr>
              <a:t>来标注</a:t>
            </a:r>
            <a:endParaRPr kumimoji="1" lang="zh-CN" altLang="en-US" dirty="0" smtClean="0"/>
          </a:p>
          <a:p>
            <a:r>
              <a:rPr kumimoji="1" lang="zh-CN" altLang="en-US" dirty="0" smtClean="0"/>
              <a:t>其实不加这个注解也能运行</a:t>
            </a:r>
          </a:p>
          <a:p>
            <a:r>
              <a:rPr lang="en-US" altLang="zh-CN" dirty="0" err="1" smtClean="0"/>
              <a:t>UseFunctionInterface</a:t>
            </a:r>
            <a:endParaRPr kumimoji="1" lang="zh-CN" altLang="en-US" dirty="0" smtClean="0"/>
          </a:p>
          <a:p>
            <a:endParaRPr kumimoji="1" lang="zh-CN" altLang="en-US" dirty="0" smtClean="0"/>
          </a:p>
          <a:p>
            <a:r>
              <a:rPr kumimoji="1" lang="zh-CN" altLang="en-US" dirty="0" smtClean="0"/>
              <a:t>加这个注解可以预防在之后重构时破坏函数接口只有一个抽象方法的规定</a:t>
            </a:r>
          </a:p>
          <a:p>
            <a:r>
              <a:rPr kumimoji="1" lang="zh-CN" altLang="en-US" dirty="0" smtClean="0"/>
              <a:t>如果超过一个方法，加了这个注解编译器会变编译失败</a:t>
            </a:r>
          </a:p>
          <a:p>
            <a:r>
              <a:rPr kumimoji="1" lang="zh-CN" altLang="en-US" dirty="0" smtClean="0"/>
              <a:t>同时看到这个注解，我们也知道不能再给这个接口添加抽象方法了</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40</a:t>
            </a:fld>
            <a:endParaRPr kumimoji="1" lang="zh-CN" altLang="en-US"/>
          </a:p>
        </p:txBody>
      </p:sp>
    </p:spTree>
    <p:extLst>
      <p:ext uri="{BB962C8B-B14F-4D97-AF65-F5344CB8AC3E}">
        <p14:creationId xmlns:p14="http://schemas.microsoft.com/office/powerpoint/2010/main" val="5603180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接口默认方法，就是在接口上可以给出默认的方法实现</a:t>
            </a:r>
          </a:p>
          <a:p>
            <a:endParaRPr kumimoji="1" lang="zh-CN" altLang="en-US" dirty="0" smtClean="0"/>
          </a:p>
          <a:p>
            <a:r>
              <a:rPr kumimoji="1" lang="zh-CN" altLang="en-US" dirty="0" smtClean="0"/>
              <a:t>那为什么要在</a:t>
            </a:r>
            <a:r>
              <a:rPr kumimoji="1" lang="en-US" altLang="zh-CN" dirty="0" smtClean="0"/>
              <a:t>Java8</a:t>
            </a:r>
            <a:r>
              <a:rPr kumimoji="1" lang="zh-CN" altLang="en-US" dirty="0" smtClean="0"/>
              <a:t>中给出这个方案呢</a:t>
            </a:r>
          </a:p>
          <a:p>
            <a:r>
              <a:rPr kumimoji="1" lang="zh-CN" altLang="en-US" dirty="0" smtClean="0"/>
              <a:t>有两个原因？</a:t>
            </a:r>
          </a:p>
          <a:p>
            <a:endParaRPr kumimoji="1" lang="zh-CN" altLang="en-US" dirty="0" smtClean="0"/>
          </a:p>
          <a:p>
            <a:r>
              <a:rPr kumimoji="1" lang="zh-CN" altLang="en-US" dirty="0" smtClean="0"/>
              <a:t>没有默认方法的话，如果第三方类库同样实现了</a:t>
            </a:r>
            <a:r>
              <a:rPr lang="en-US" altLang="zh-CN" sz="1200" dirty="0" smtClean="0"/>
              <a:t>Collection</a:t>
            </a:r>
            <a:r>
              <a:rPr lang="zh-CN" altLang="en-US" sz="1200" dirty="0" smtClean="0"/>
              <a:t>那么第三方类库也需要增加这两个方法的实现</a:t>
            </a:r>
          </a:p>
          <a:p>
            <a:r>
              <a:rPr kumimoji="1" lang="zh-CN" altLang="en-US" dirty="0" smtClean="0"/>
              <a:t>对于升级和兼容肯定是灾难</a:t>
            </a:r>
          </a:p>
          <a:p>
            <a:endParaRPr kumimoji="1" lang="zh-CN" altLang="en-US" dirty="0" smtClean="0"/>
          </a:p>
          <a:p>
            <a:r>
              <a:rPr kumimoji="1" lang="zh-CN" altLang="en-US" dirty="0" smtClean="0"/>
              <a:t>再说说多重继承</a:t>
            </a:r>
          </a:p>
          <a:p>
            <a:r>
              <a:rPr kumimoji="1" lang="zh-CN" altLang="en-US" dirty="0" smtClean="0"/>
              <a:t>大家都知道</a:t>
            </a:r>
            <a:r>
              <a:rPr kumimoji="1" lang="en-US" altLang="zh-CN" dirty="0" smtClean="0"/>
              <a:t>C++</a:t>
            </a:r>
            <a:r>
              <a:rPr kumimoji="1" lang="zh-CN" altLang="en-US" dirty="0" smtClean="0"/>
              <a:t>的多重继承有非常方便的地方，但是也广为诟病</a:t>
            </a:r>
          </a:p>
          <a:p>
            <a:r>
              <a:rPr kumimoji="1" lang="zh-CN" altLang="en-US" dirty="0" smtClean="0"/>
              <a:t>多继承可以方便的调用来自多个基类的方法，有利于代码的复用，也可以避免基类有了变更，所有子类都需要跟着修改的麻烦，</a:t>
            </a:r>
          </a:p>
          <a:p>
            <a:r>
              <a:rPr kumimoji="1" lang="en-US" altLang="zh-CN" dirty="0" smtClean="0"/>
              <a:t>C++</a:t>
            </a:r>
            <a:r>
              <a:rPr kumimoji="1" lang="zh-CN" altLang="en-US" dirty="0" smtClean="0"/>
              <a:t>给出的多继承方案的问题就在于它状态多继承</a:t>
            </a:r>
          </a:p>
          <a:p>
            <a:r>
              <a:rPr kumimoji="1" lang="en-US" altLang="zh-CN" dirty="0" smtClean="0"/>
              <a:t>Java8</a:t>
            </a:r>
            <a:r>
              <a:rPr kumimoji="1" lang="zh-CN" altLang="en-US" dirty="0" smtClean="0"/>
              <a:t>给出的这个解决方案解决了</a:t>
            </a:r>
            <a:r>
              <a:rPr kumimoji="1" lang="en-US" altLang="zh-CN" dirty="0" smtClean="0"/>
              <a:t>C++</a:t>
            </a:r>
            <a:r>
              <a:rPr kumimoji="1" lang="zh-CN" altLang="en-US" dirty="0" smtClean="0"/>
              <a:t>状态多继承的问题</a:t>
            </a:r>
          </a:p>
          <a:p>
            <a:endParaRPr kumimoji="1" lang="zh-CN" altLang="en-US" dirty="0" smtClean="0"/>
          </a:p>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41</a:t>
            </a:fld>
            <a:endParaRPr kumimoji="1" lang="zh-CN" altLang="en-US"/>
          </a:p>
        </p:txBody>
      </p:sp>
    </p:spTree>
    <p:extLst>
      <p:ext uri="{BB962C8B-B14F-4D97-AF65-F5344CB8AC3E}">
        <p14:creationId xmlns:p14="http://schemas.microsoft.com/office/powerpoint/2010/main" val="228000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给大家看个例子</a:t>
            </a:r>
          </a:p>
          <a:p>
            <a:r>
              <a:rPr lang="en-US" altLang="zh-CN" sz="1200" kern="1200" dirty="0" err="1" smtClean="0">
                <a:solidFill>
                  <a:schemeClr val="tx1"/>
                </a:solidFill>
                <a:latin typeface="+mn-lt"/>
                <a:ea typeface="+mn-ea"/>
                <a:cs typeface="+mn-cs"/>
              </a:rPr>
              <a:t>Stream.of</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这是</a:t>
            </a:r>
            <a:r>
              <a:rPr lang="en-US" altLang="zh-CN" sz="1200" kern="1200" dirty="0" smtClean="0">
                <a:solidFill>
                  <a:schemeClr val="tx1"/>
                </a:solidFill>
                <a:latin typeface="+mn-lt"/>
                <a:ea typeface="+mn-ea"/>
                <a:cs typeface="+mn-cs"/>
              </a:rPr>
              <a:t>Stream</a:t>
            </a:r>
            <a:r>
              <a:rPr lang="zh-CN" altLang="en-US" sz="1200" kern="1200" dirty="0" smtClean="0">
                <a:solidFill>
                  <a:schemeClr val="tx1"/>
                </a:solidFill>
                <a:latin typeface="+mn-lt"/>
                <a:ea typeface="+mn-ea"/>
                <a:cs typeface="+mn-cs"/>
              </a:rPr>
              <a:t>接口上静态方法</a:t>
            </a:r>
          </a:p>
          <a:p>
            <a:endParaRPr kumimoji="1" lang="zh-CN" altLang="en-US" sz="1200" kern="1200" dirty="0" smtClean="0">
              <a:solidFill>
                <a:schemeClr val="tx1"/>
              </a:solidFill>
              <a:latin typeface="+mn-lt"/>
              <a:ea typeface="+mn-ea"/>
              <a:cs typeface="+mn-cs"/>
            </a:endParaRPr>
          </a:p>
          <a:p>
            <a:r>
              <a:rPr kumimoji="1" lang="zh-CN" altLang="en-US" dirty="0" smtClean="0"/>
              <a:t>以前没有静态接口方法，大家用</a:t>
            </a:r>
            <a:r>
              <a:rPr kumimoji="1" lang="en-US" altLang="zh-CN" dirty="0" smtClean="0"/>
              <a:t>Java</a:t>
            </a:r>
            <a:r>
              <a:rPr kumimoji="1" lang="zh-CN" altLang="en-US" dirty="0" smtClean="0"/>
              <a:t>也没感觉有什么不舒服的啊</a:t>
            </a:r>
          </a:p>
          <a:p>
            <a:r>
              <a:rPr kumimoji="1" lang="zh-CN" altLang="en-US" dirty="0" smtClean="0"/>
              <a:t>写个工具类就好了</a:t>
            </a:r>
          </a:p>
          <a:p>
            <a:endParaRPr kumimoji="1" lang="zh-CN" altLang="en-US" dirty="0" smtClean="0"/>
          </a:p>
          <a:p>
            <a:r>
              <a:rPr lang="zh-CN" altLang="en-US" sz="1200" kern="1200" dirty="0" smtClean="0">
                <a:solidFill>
                  <a:schemeClr val="tx1"/>
                </a:solidFill>
                <a:latin typeface="+mn-lt"/>
                <a:ea typeface="+mn-ea"/>
                <a:cs typeface="+mn-cs"/>
              </a:rPr>
              <a:t>如果一个方法有充分的语意原因和某个概念相关，那么就应该跟相关概念的类和接口放在一起，而不是放在另一个工具类中。</a:t>
            </a:r>
          </a:p>
          <a:p>
            <a:r>
              <a:rPr lang="zh-CN" altLang="en-US" sz="1200" kern="1200" dirty="0" smtClean="0">
                <a:solidFill>
                  <a:schemeClr val="tx1"/>
                </a:solidFill>
                <a:latin typeface="+mn-lt"/>
                <a:ea typeface="+mn-ea"/>
                <a:cs typeface="+mn-cs"/>
              </a:rPr>
              <a:t>这么做有助于更好的组织代码，使得阅读代码的人更容易找到相关的方法。</a:t>
            </a:r>
          </a:p>
          <a:p>
            <a:r>
              <a:rPr lang="zh-CN" altLang="en-US" sz="1200" kern="1200" dirty="0" smtClean="0">
                <a:solidFill>
                  <a:schemeClr val="tx1"/>
                </a:solidFill>
                <a:latin typeface="+mn-lt"/>
                <a:ea typeface="+mn-ea"/>
                <a:cs typeface="+mn-cs"/>
              </a:rPr>
              <a:t>再次说明一下，我认为程序是给人读的，顺便可以执行的</a:t>
            </a:r>
            <a:endParaRPr kumimoji="1" lang="zh-CN" altLang="en-US" sz="1200" kern="1200" dirty="0" smtClean="0">
              <a:solidFill>
                <a:schemeClr val="tx1"/>
              </a:solidFill>
              <a:latin typeface="+mn-lt"/>
              <a:ea typeface="+mn-ea"/>
              <a:cs typeface="+mn-cs"/>
            </a:endParaRPr>
          </a:p>
          <a:p>
            <a:endParaRPr kumimoji="1" lang="zh-CN" altLang="en-US" sz="1200" kern="1200" dirty="0" smtClean="0">
              <a:solidFill>
                <a:schemeClr val="tx1"/>
              </a:solidFill>
              <a:latin typeface="+mn-lt"/>
              <a:ea typeface="+mn-ea"/>
              <a:cs typeface="+mn-cs"/>
            </a:endParaRPr>
          </a:p>
          <a:p>
            <a:r>
              <a:rPr kumimoji="1" lang="zh-CN" altLang="en-US" sz="1200" kern="1200" dirty="0" smtClean="0">
                <a:solidFill>
                  <a:schemeClr val="tx1"/>
                </a:solidFill>
                <a:latin typeface="+mn-lt"/>
                <a:ea typeface="+mn-ea"/>
                <a:cs typeface="+mn-cs"/>
              </a:rPr>
              <a:t>那么问题又来了，有默认方法又有了静态方法，那接口跟抽象方法还有什么区别呢</a:t>
            </a:r>
          </a:p>
          <a:p>
            <a:r>
              <a:rPr kumimoji="1" lang="zh-CN" altLang="en-US" sz="1200" kern="1200" dirty="0" smtClean="0">
                <a:solidFill>
                  <a:schemeClr val="tx1"/>
                </a:solidFill>
                <a:latin typeface="+mn-lt"/>
                <a:ea typeface="+mn-ea"/>
                <a:cs typeface="+mn-cs"/>
              </a:rPr>
              <a:t>首先我认为接口是用来描述一个类有什么行为特点的，可以干什么</a:t>
            </a:r>
          </a:p>
          <a:p>
            <a:r>
              <a:rPr kumimoji="1" lang="zh-CN" altLang="en-US" sz="1200" kern="1200" dirty="0" smtClean="0">
                <a:solidFill>
                  <a:schemeClr val="tx1"/>
                </a:solidFill>
                <a:latin typeface="+mn-lt"/>
                <a:ea typeface="+mn-ea"/>
                <a:cs typeface="+mn-cs"/>
              </a:rPr>
              <a:t>类应该是描述这是什么，更多在于组合各种功能，主要是通过状态</a:t>
            </a:r>
          </a:p>
          <a:p>
            <a:endParaRPr kumimoji="1" lang="zh-CN" altLang="en-US" sz="1200" kern="1200" dirty="0" smtClean="0">
              <a:solidFill>
                <a:schemeClr val="tx1"/>
              </a:solidFill>
              <a:latin typeface="+mn-lt"/>
              <a:ea typeface="+mn-ea"/>
              <a:cs typeface="+mn-cs"/>
            </a:endParaRPr>
          </a:p>
          <a:p>
            <a:r>
              <a:rPr kumimoji="1" lang="zh-CN" altLang="en-US" sz="1200" kern="1200" dirty="0" smtClean="0">
                <a:solidFill>
                  <a:schemeClr val="tx1"/>
                </a:solidFill>
                <a:latin typeface="+mn-lt"/>
                <a:ea typeface="+mn-ea"/>
                <a:cs typeface="+mn-cs"/>
              </a:rPr>
              <a:t>说的再通俗点，人</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就应该设计成一个类；跑</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就应该设计为一个接口</a:t>
            </a:r>
          </a:p>
          <a:p>
            <a:endParaRPr kumimoji="1" lang="zh-CN" altLang="en-US" sz="1200" kern="1200" dirty="0" smtClean="0">
              <a:solidFill>
                <a:schemeClr val="tx1"/>
              </a:solidFill>
              <a:latin typeface="+mn-lt"/>
              <a:ea typeface="+mn-ea"/>
              <a:cs typeface="+mn-cs"/>
            </a:endParaRPr>
          </a:p>
          <a:p>
            <a:r>
              <a:rPr kumimoji="1" lang="zh-CN" altLang="en-US" sz="1200" kern="1200" dirty="0" smtClean="0">
                <a:solidFill>
                  <a:schemeClr val="tx1"/>
                </a:solidFill>
                <a:latin typeface="+mn-lt"/>
                <a:ea typeface="+mn-ea"/>
                <a:cs typeface="+mn-cs"/>
              </a:rPr>
              <a:t>要使用多继承，还是要实现接口，而不是使用抽象类</a:t>
            </a:r>
          </a:p>
          <a:p>
            <a:endParaRPr kumimoji="1" lang="zh-CN" altLang="en-US" sz="1200" kern="1200" dirty="0" smtClean="0">
              <a:solidFill>
                <a:schemeClr val="tx1"/>
              </a:solidFill>
              <a:latin typeface="+mn-lt"/>
              <a:ea typeface="+mn-ea"/>
              <a:cs typeface="+mn-cs"/>
            </a:endParaRPr>
          </a:p>
          <a:p>
            <a:r>
              <a:rPr kumimoji="1" lang="zh-CN" altLang="en-US" dirty="0" smtClean="0"/>
              <a:t>还是要在使用时权衡</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42</a:t>
            </a:fld>
            <a:endParaRPr kumimoji="1" lang="zh-CN" altLang="en-US"/>
          </a:p>
        </p:txBody>
      </p:sp>
    </p:spTree>
    <p:extLst>
      <p:ext uri="{BB962C8B-B14F-4D97-AF65-F5344CB8AC3E}">
        <p14:creationId xmlns:p14="http://schemas.microsoft.com/office/powerpoint/2010/main" val="1424627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这个话题的最后我在说一下</a:t>
            </a:r>
            <a:r>
              <a:rPr kumimoji="1" lang="en-US" altLang="zh-CN" dirty="0" smtClean="0"/>
              <a:t>Java</a:t>
            </a:r>
            <a:r>
              <a:rPr kumimoji="1" lang="zh-CN" altLang="en-US" dirty="0" smtClean="0"/>
              <a:t>新增的类</a:t>
            </a:r>
            <a:r>
              <a:rPr kumimoji="1" lang="en-US" altLang="zh-CN" dirty="0" smtClean="0"/>
              <a:t>Optional</a:t>
            </a:r>
            <a:endParaRPr kumimoji="1" lang="zh-CN" altLang="en-US" dirty="0" smtClean="0"/>
          </a:p>
          <a:p>
            <a:endParaRPr kumimoji="1" lang="zh-CN" altLang="en-US" dirty="0" smtClean="0"/>
          </a:p>
          <a:p>
            <a:r>
              <a:rPr kumimoji="1" lang="zh-CN" altLang="en-US" dirty="0" smtClean="0"/>
              <a:t>他有这么几个特点</a:t>
            </a:r>
          </a:p>
          <a:p>
            <a:r>
              <a:rPr kumimoji="1" lang="zh-CN" altLang="en-US" dirty="0" smtClean="0"/>
              <a:t> 这个</a:t>
            </a:r>
            <a:r>
              <a:rPr kumimoji="1" lang="en-US" altLang="zh-CN" dirty="0" smtClean="0"/>
              <a:t>Optional</a:t>
            </a:r>
            <a:r>
              <a:rPr kumimoji="1" lang="zh-CN" altLang="en-US" dirty="0" smtClean="0"/>
              <a:t>非常好</a:t>
            </a:r>
          </a:p>
          <a:p>
            <a:r>
              <a:rPr kumimoji="1" lang="zh-CN" altLang="en-US" dirty="0" smtClean="0"/>
              <a:t>最大的好处就是能够避免代码</a:t>
            </a:r>
            <a:r>
              <a:rPr kumimoji="1" lang="en-US" altLang="zh-CN" dirty="0" smtClean="0"/>
              <a:t>NPE</a:t>
            </a:r>
            <a:endParaRPr kumimoji="1" lang="zh-CN" altLang="en-US" dirty="0" smtClean="0"/>
          </a:p>
          <a:p>
            <a:r>
              <a:rPr kumimoji="1" lang="zh-CN" altLang="en-US" dirty="0" smtClean="0"/>
              <a:t>还有就是把可能为空文档化</a:t>
            </a:r>
          </a:p>
          <a:p>
            <a:r>
              <a:rPr kumimoji="1" lang="zh-CN" altLang="en-US" dirty="0" smtClean="0"/>
              <a:t>就是你看到一个方法返回</a:t>
            </a:r>
            <a:r>
              <a:rPr kumimoji="1" lang="en-US" altLang="zh-CN" dirty="0" smtClean="0"/>
              <a:t>Optional</a:t>
            </a:r>
            <a:r>
              <a:rPr kumimoji="1" lang="zh-CN" altLang="en-US" dirty="0" smtClean="0"/>
              <a:t>就知道有可能返回空，就要去做检查</a:t>
            </a:r>
          </a:p>
          <a:p>
            <a:r>
              <a:rPr kumimoji="1" lang="zh-CN" altLang="en-US" dirty="0" smtClean="0"/>
              <a:t>而不用去翻看源码，最后确定确定可能返回</a:t>
            </a:r>
            <a:r>
              <a:rPr kumimoji="1" lang="en-US" altLang="zh-CN" dirty="0" smtClean="0"/>
              <a:t>null</a:t>
            </a:r>
            <a:endParaRPr kumimoji="1" lang="zh-CN" altLang="en-US" dirty="0" smtClean="0"/>
          </a:p>
          <a:p>
            <a:endParaRPr kumimoji="1" lang="zh-CN" altLang="en-US" dirty="0" smtClean="0"/>
          </a:p>
          <a:p>
            <a:r>
              <a:rPr kumimoji="1" lang="zh-CN" altLang="en-US" dirty="0" smtClean="0"/>
              <a:t>使用更加友好了</a:t>
            </a:r>
          </a:p>
          <a:p>
            <a:endParaRPr kumimoji="1" lang="zh-CN" altLang="en-US" dirty="0" smtClean="0"/>
          </a:p>
          <a:p>
            <a:r>
              <a:rPr kumimoji="1" lang="zh-CN" altLang="en-US" dirty="0" smtClean="0"/>
              <a:t>有兴趣使用的可以下去简单看一下，很简答</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43</a:t>
            </a:fld>
            <a:endParaRPr kumimoji="1" lang="zh-CN" altLang="en-US"/>
          </a:p>
        </p:txBody>
      </p:sp>
    </p:spTree>
    <p:extLst>
      <p:ext uri="{BB962C8B-B14F-4D97-AF65-F5344CB8AC3E}">
        <p14:creationId xmlns:p14="http://schemas.microsoft.com/office/powerpoint/2010/main" val="18277232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44</a:t>
            </a:fld>
            <a:endParaRPr kumimoji="1" lang="zh-CN" altLang="en-US"/>
          </a:p>
        </p:txBody>
      </p:sp>
    </p:spTree>
    <p:extLst>
      <p:ext uri="{BB962C8B-B14F-4D97-AF65-F5344CB8AC3E}">
        <p14:creationId xmlns:p14="http://schemas.microsoft.com/office/powerpoint/2010/main" val="20042702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p:txBody>
      </p:sp>
      <p:sp>
        <p:nvSpPr>
          <p:cNvPr id="4" name="幻灯片编号占位符 3"/>
          <p:cNvSpPr>
            <a:spLocks noGrp="1"/>
          </p:cNvSpPr>
          <p:nvPr>
            <p:ph type="sldNum" sz="quarter" idx="10"/>
          </p:nvPr>
        </p:nvSpPr>
        <p:spPr/>
        <p:txBody>
          <a:bodyPr/>
          <a:lstStyle/>
          <a:p>
            <a:fld id="{C8C2EC52-E270-8141-8AB7-379A2134FF95}" type="slidenum">
              <a:rPr kumimoji="1" lang="zh-CN" altLang="en-US" smtClean="0"/>
              <a:t>45</a:t>
            </a:fld>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页眉占位符 5"/>
          <p:cNvSpPr>
            <a:spLocks noGrp="1"/>
          </p:cNvSpPr>
          <p:nvPr>
            <p:ph type="hdr" sz="quarter" idx="12"/>
          </p:nvPr>
        </p:nvSpPr>
        <p:spPr/>
        <p:txBody>
          <a:bodyPr/>
          <a:lstStyle/>
          <a:p>
            <a:r>
              <a:rPr kumimoji="1" lang="zh-CN" altLang="en-US" smtClean="0"/>
              <a:t>什么是函数式编程</a:t>
            </a:r>
            <a:endParaRPr kumimoji="1" lang="zh-CN" altLang="en-US"/>
          </a:p>
        </p:txBody>
      </p:sp>
    </p:spTree>
    <p:extLst>
      <p:ext uri="{BB962C8B-B14F-4D97-AF65-F5344CB8AC3E}">
        <p14:creationId xmlns:p14="http://schemas.microsoft.com/office/powerpoint/2010/main" val="17491461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方法引用不是方法调用</a:t>
            </a:r>
          </a:p>
          <a:p>
            <a:endParaRPr kumimoji="1" lang="zh-CN" altLang="en-US" sz="1200" kern="1200" dirty="0" smtClean="0">
              <a:solidFill>
                <a:schemeClr val="tx1"/>
              </a:solidFill>
              <a:latin typeface="+mn-lt"/>
              <a:ea typeface="+mn-ea"/>
              <a:cs typeface="+mn-cs"/>
            </a:endParaRPr>
          </a:p>
          <a:p>
            <a:r>
              <a:rPr kumimoji="1" lang="zh-CN" altLang="en-US" dirty="0" smtClean="0"/>
              <a:t>只有在需要用的时候才进行方法调用</a:t>
            </a:r>
          </a:p>
          <a:p>
            <a:endParaRPr kumimoji="1" lang="zh-CN" altLang="en-US" dirty="0" smtClean="0"/>
          </a:p>
          <a:p>
            <a:r>
              <a:rPr kumimoji="1" lang="zh-CN" altLang="en-US" dirty="0" smtClean="0"/>
              <a:t>分不清也没关系，</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46</a:t>
            </a:fld>
            <a:endParaRPr kumimoji="1" lang="zh-CN" altLang="en-US"/>
          </a:p>
        </p:txBody>
      </p:sp>
    </p:spTree>
    <p:extLst>
      <p:ext uri="{BB962C8B-B14F-4D97-AF65-F5344CB8AC3E}">
        <p14:creationId xmlns:p14="http://schemas.microsoft.com/office/powerpoint/2010/main" val="9191918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我们下边来具体的看看</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47</a:t>
            </a:fld>
            <a:endParaRPr kumimoji="1" lang="zh-CN" altLang="en-US"/>
          </a:p>
        </p:txBody>
      </p:sp>
    </p:spTree>
    <p:extLst>
      <p:ext uri="{BB962C8B-B14F-4D97-AF65-F5344CB8AC3E}">
        <p14:creationId xmlns:p14="http://schemas.microsoft.com/office/powerpoint/2010/main" val="16986361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收集器工具</a:t>
            </a:r>
            <a:r>
              <a:rPr lang="en-US" altLang="zh-CN" sz="1200" dirty="0" smtClean="0"/>
              <a:t>Collectors</a:t>
            </a:r>
            <a:r>
              <a:rPr lang="zh-CN" altLang="en-US" sz="1200" dirty="0" smtClean="0"/>
              <a:t>所提供的方法做返回的类型就是</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48</a:t>
            </a:fld>
            <a:endParaRPr kumimoji="1" lang="zh-CN" altLang="en-US"/>
          </a:p>
        </p:txBody>
      </p:sp>
    </p:spTree>
    <p:extLst>
      <p:ext uri="{BB962C8B-B14F-4D97-AF65-F5344CB8AC3E}">
        <p14:creationId xmlns:p14="http://schemas.microsoft.com/office/powerpoint/2010/main" val="1154499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ArrayList</a:t>
            </a:r>
            <a:endParaRPr kumimoji="1" lang="zh-CN" altLang="en-US" dirty="0" smtClean="0"/>
          </a:p>
          <a:p>
            <a:r>
              <a:rPr kumimoji="1" lang="en-US" altLang="zh-CN" dirty="0" err="1" smtClean="0"/>
              <a:t>HashSet</a:t>
            </a:r>
            <a:endParaRPr kumimoji="1" lang="zh-CN" altLang="en-US" dirty="0" smtClean="0"/>
          </a:p>
          <a:p>
            <a:r>
              <a:rPr kumimoji="1" lang="en-US" altLang="zh-CN" dirty="0" err="1" smtClean="0"/>
              <a:t>HashMap</a:t>
            </a:r>
            <a:endParaRPr kumimoji="1" lang="zh-CN" altLang="en-US" dirty="0" smtClean="0"/>
          </a:p>
          <a:p>
            <a:r>
              <a:rPr lang="en-US" altLang="zh-CN" sz="1200" dirty="0" err="1" smtClean="0"/>
              <a:t>ConcurrentMap</a:t>
            </a:r>
            <a:endParaRPr lang="zh-CN" altLang="en-US" sz="1200" dirty="0" smtClean="0"/>
          </a:p>
          <a:p>
            <a:endParaRPr kumimoji="1" lang="zh-CN" altLang="en-US" sz="1200" dirty="0" smtClean="0"/>
          </a:p>
          <a:p>
            <a:r>
              <a:rPr kumimoji="1" lang="en-US" altLang="zh-CN" dirty="0" err="1" smtClean="0"/>
              <a:t>LinkedHashMap</a:t>
            </a:r>
            <a:r>
              <a:rPr kumimoji="1" lang="zh-CN" altLang="en-US" dirty="0" smtClean="0"/>
              <a:t>，</a:t>
            </a:r>
            <a:r>
              <a:rPr kumimoji="1" lang="en-US" altLang="zh-CN" dirty="0" err="1" smtClean="0"/>
              <a:t>TreamMap</a:t>
            </a:r>
            <a:r>
              <a:rPr kumimoji="1" lang="zh-CN" altLang="en-US" dirty="0" smtClean="0"/>
              <a:t>，</a:t>
            </a:r>
            <a:r>
              <a:rPr kumimoji="1" lang="en-US" altLang="zh-CN" dirty="0" err="1" smtClean="0"/>
              <a:t>LinkedArrayList</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49</a:t>
            </a:fld>
            <a:endParaRPr kumimoji="1" lang="zh-CN" altLang="en-US"/>
          </a:p>
        </p:txBody>
      </p:sp>
    </p:spTree>
    <p:extLst>
      <p:ext uri="{BB962C8B-B14F-4D97-AF65-F5344CB8AC3E}">
        <p14:creationId xmlns:p14="http://schemas.microsoft.com/office/powerpoint/2010/main" val="924839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我们首先会问，什么是函数式编程。</a:t>
            </a:r>
          </a:p>
          <a:p>
            <a:r>
              <a:rPr kumimoji="1" lang="zh-CN" altLang="en-US" dirty="0" smtClean="0"/>
              <a:t>网上有各种各样的定义，</a:t>
            </a:r>
          </a:p>
          <a:p>
            <a:r>
              <a:rPr kumimoji="1" lang="zh-CN" altLang="en-US" dirty="0" smtClean="0"/>
              <a:t>但函数式编程的核心是：在思考问题时，使用可变的值和函数，处理一个值，映射成另一个</a:t>
            </a:r>
            <a:r>
              <a:rPr kumimoji="1" lang="zh-CN" altLang="en-US" dirty="0" smtClean="0"/>
              <a:t>值</a:t>
            </a:r>
            <a:endParaRPr kumimoji="1" lang="zh-CN" altLang="en-US" dirty="0" smtClean="0"/>
          </a:p>
        </p:txBody>
      </p:sp>
      <p:sp>
        <p:nvSpPr>
          <p:cNvPr id="4" name="幻灯片编号占位符 3"/>
          <p:cNvSpPr>
            <a:spLocks noGrp="1"/>
          </p:cNvSpPr>
          <p:nvPr>
            <p:ph type="sldNum" sz="quarter" idx="10"/>
          </p:nvPr>
        </p:nvSpPr>
        <p:spPr/>
        <p:txBody>
          <a:bodyPr/>
          <a:lstStyle/>
          <a:p>
            <a:fld id="{C8C2EC52-E270-8141-8AB7-379A2134FF95}" type="slidenum">
              <a:rPr kumimoji="1" lang="zh-CN" altLang="en-US" smtClean="0"/>
              <a:t>5</a:t>
            </a:fld>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页眉占位符 5"/>
          <p:cNvSpPr>
            <a:spLocks noGrp="1"/>
          </p:cNvSpPr>
          <p:nvPr>
            <p:ph type="hdr" sz="quarter" idx="12"/>
          </p:nvPr>
        </p:nvSpPr>
        <p:spPr/>
        <p:txBody>
          <a:bodyPr/>
          <a:lstStyle/>
          <a:p>
            <a:r>
              <a:rPr kumimoji="1" lang="zh-CN" altLang="en-US" smtClean="0"/>
              <a:t>什么是函数式编程</a:t>
            </a:r>
            <a:endParaRPr kumimoji="1" lang="zh-CN" altLang="en-US"/>
          </a:p>
        </p:txBody>
      </p:sp>
    </p:spTree>
    <p:extLst>
      <p:ext uri="{BB962C8B-B14F-4D97-AF65-F5344CB8AC3E}">
        <p14:creationId xmlns:p14="http://schemas.microsoft.com/office/powerpoint/2010/main" val="15038852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我们来看下例子</a:t>
            </a:r>
          </a:p>
          <a:p>
            <a:endParaRPr kumimoji="1" lang="zh-CN" altLang="en-US" dirty="0" smtClean="0"/>
          </a:p>
          <a:p>
            <a:r>
              <a:rPr lang="en-US" altLang="zh-CN" dirty="0" err="1" smtClean="0"/>
              <a:t>ToValue</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50</a:t>
            </a:fld>
            <a:endParaRPr kumimoji="1" lang="zh-CN" altLang="en-US"/>
          </a:p>
        </p:txBody>
      </p:sp>
    </p:spTree>
    <p:extLst>
      <p:ext uri="{BB962C8B-B14F-4D97-AF65-F5344CB8AC3E}">
        <p14:creationId xmlns:p14="http://schemas.microsoft.com/office/powerpoint/2010/main" val="9704035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Summary</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51</a:t>
            </a:fld>
            <a:endParaRPr kumimoji="1" lang="zh-CN" altLang="en-US"/>
          </a:p>
        </p:txBody>
      </p:sp>
    </p:spTree>
    <p:extLst>
      <p:ext uri="{BB962C8B-B14F-4D97-AF65-F5344CB8AC3E}">
        <p14:creationId xmlns:p14="http://schemas.microsoft.com/office/powerpoint/2010/main" val="5015603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我们来看看代码</a:t>
            </a:r>
          </a:p>
          <a:p>
            <a:endParaRPr kumimoji="1" lang="zh-CN" altLang="en-US" dirty="0" smtClean="0"/>
          </a:p>
          <a:p>
            <a:r>
              <a:rPr lang="en-US" altLang="zh-CN" dirty="0" err="1" smtClean="0"/>
              <a:t>FormatToString</a:t>
            </a:r>
            <a:endParaRPr lang="zh-CN" altLang="en-US" dirty="0" smtClean="0"/>
          </a:p>
          <a:p>
            <a:r>
              <a:rPr kumimoji="1" lang="zh-CN" altLang="en-US" dirty="0" smtClean="0"/>
              <a:t>语意多么清楚</a:t>
            </a:r>
          </a:p>
          <a:p>
            <a:endParaRPr kumimoji="1" lang="zh-CN" altLang="en-US" dirty="0" smtClean="0"/>
          </a:p>
          <a:p>
            <a:r>
              <a:rPr lang="en-US" altLang="zh-CN" dirty="0" err="1" smtClean="0"/>
              <a:t>PartitioningBy</a:t>
            </a:r>
            <a:r>
              <a:rPr lang="zh-CN" altLang="en-US" dirty="0" smtClean="0"/>
              <a:t> 数据分块</a:t>
            </a:r>
          </a:p>
          <a:p>
            <a:r>
              <a:rPr kumimoji="1" lang="zh-CN" altLang="en-US" dirty="0" smtClean="0"/>
              <a:t>当然可以使用两次流</a:t>
            </a:r>
          </a:p>
          <a:p>
            <a:r>
              <a:rPr kumimoji="1" lang="zh-CN" altLang="en-US" dirty="0" smtClean="0"/>
              <a:t>性能不好</a:t>
            </a:r>
          </a:p>
          <a:p>
            <a:endParaRPr kumimoji="1" lang="zh-CN" altLang="en-US" dirty="0" smtClean="0"/>
          </a:p>
          <a:p>
            <a:r>
              <a:rPr kumimoji="1" lang="zh-CN" altLang="en-US" dirty="0" smtClean="0"/>
              <a:t>如果要数据分组呢？难不成使用</a:t>
            </a:r>
            <a:r>
              <a:rPr kumimoji="1" lang="en-US" altLang="zh-CN" dirty="0" smtClean="0"/>
              <a:t>n</a:t>
            </a:r>
            <a:r>
              <a:rPr kumimoji="1" lang="zh-CN" altLang="en-US" dirty="0" smtClean="0"/>
              <a:t>次流</a:t>
            </a:r>
          </a:p>
          <a:p>
            <a:endParaRPr kumimoji="1" lang="zh-CN" altLang="en-US" dirty="0" smtClean="0"/>
          </a:p>
          <a:p>
            <a:r>
              <a:rPr kumimoji="1" lang="zh-CN" altLang="en-US" dirty="0" smtClean="0"/>
              <a:t>我们接下来看分组的例子</a:t>
            </a:r>
          </a:p>
          <a:p>
            <a:r>
              <a:rPr lang="en-US" altLang="zh-CN" dirty="0" err="1" smtClean="0"/>
              <a:t>GroupingBy</a:t>
            </a:r>
            <a:endParaRPr lang="zh-CN" altLang="en-US" dirty="0" smtClean="0"/>
          </a:p>
          <a:p>
            <a:endParaRPr lang="zh-CN" altLang="en-US" dirty="0" smtClean="0"/>
          </a:p>
          <a:p>
            <a:r>
              <a:rPr kumimoji="1" lang="zh-CN" altLang="en-US" dirty="0" smtClean="0"/>
              <a:t>收集器工具 </a:t>
            </a:r>
            <a:r>
              <a:rPr kumimoji="1" lang="en-US" altLang="zh-CN" dirty="0" smtClean="0"/>
              <a:t>Collectors</a:t>
            </a:r>
            <a:r>
              <a:rPr kumimoji="1" lang="zh-CN" altLang="en-US" dirty="0" smtClean="0"/>
              <a:t>为</a:t>
            </a:r>
            <a:r>
              <a:rPr kumimoji="1" lang="en-US" altLang="zh-CN" dirty="0" err="1" smtClean="0"/>
              <a:t>partitioningBy</a:t>
            </a:r>
            <a:r>
              <a:rPr kumimoji="1" lang="zh-CN" altLang="en-US" dirty="0" smtClean="0"/>
              <a:t>提供了两种方法</a:t>
            </a:r>
          </a:p>
          <a:p>
            <a:r>
              <a:rPr kumimoji="1" lang="zh-CN" altLang="en-US" dirty="0" smtClean="0"/>
              <a:t>一种是生成</a:t>
            </a:r>
            <a:r>
              <a:rPr kumimoji="1" lang="en-US" altLang="zh-CN" dirty="0" smtClean="0"/>
              <a:t>List</a:t>
            </a:r>
            <a:endParaRPr kumimoji="1" lang="zh-CN" altLang="en-US" dirty="0" smtClean="0"/>
          </a:p>
          <a:p>
            <a:r>
              <a:rPr kumimoji="1" lang="zh-CN" altLang="en-US" dirty="0" smtClean="0"/>
              <a:t>一种是通用收集</a:t>
            </a:r>
          </a:p>
          <a:p>
            <a:endParaRPr lang="zh-CN" altLang="en-US" dirty="0" smtClean="0"/>
          </a:p>
          <a:p>
            <a:r>
              <a:rPr kumimoji="1" lang="zh-CN" altLang="en-US" dirty="0" smtClean="0"/>
              <a:t>收集器工具中提供了三种</a:t>
            </a:r>
            <a:r>
              <a:rPr kumimoji="1" lang="en-US" altLang="zh-CN" dirty="0" err="1" smtClean="0"/>
              <a:t>groupingBy</a:t>
            </a:r>
            <a:r>
              <a:rPr kumimoji="1" lang="zh-CN" altLang="en-US" dirty="0" smtClean="0"/>
              <a:t>的方式</a:t>
            </a:r>
          </a:p>
          <a:p>
            <a:r>
              <a:rPr kumimoji="1" lang="zh-CN" altLang="en-US" dirty="0" smtClean="0"/>
              <a:t>一种适用于</a:t>
            </a:r>
            <a:r>
              <a:rPr kumimoji="1" lang="en-US" altLang="zh-CN" dirty="0" smtClean="0"/>
              <a:t>List</a:t>
            </a:r>
            <a:r>
              <a:rPr kumimoji="1" lang="zh-CN" altLang="en-US" dirty="0" smtClean="0"/>
              <a:t>，例子中展示的</a:t>
            </a:r>
          </a:p>
          <a:p>
            <a:r>
              <a:rPr kumimoji="1" lang="zh-CN" altLang="en-US" dirty="0" smtClean="0"/>
              <a:t>一种可以指定分组后</a:t>
            </a:r>
            <a:r>
              <a:rPr kumimoji="1" lang="zh-CN" altLang="en-US" smtClean="0"/>
              <a:t>的数据类型</a:t>
            </a:r>
          </a:p>
          <a:p>
            <a:r>
              <a:rPr kumimoji="1" lang="zh-CN" altLang="en-US" dirty="0" smtClean="0"/>
              <a:t>一种通用模式</a:t>
            </a:r>
          </a:p>
          <a:p>
            <a:r>
              <a:rPr kumimoji="1" lang="zh-CN" altLang="en-US" dirty="0" smtClean="0"/>
              <a:t>有兴趣的可以下去自己研究</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52</a:t>
            </a:fld>
            <a:endParaRPr kumimoji="1" lang="zh-CN" altLang="en-US"/>
          </a:p>
        </p:txBody>
      </p:sp>
    </p:spTree>
    <p:extLst>
      <p:ext uri="{BB962C8B-B14F-4D97-AF65-F5344CB8AC3E}">
        <p14:creationId xmlns:p14="http://schemas.microsoft.com/office/powerpoint/2010/main" val="3538289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这两个子话题就更困难些了</a:t>
            </a:r>
          </a:p>
          <a:p>
            <a:endParaRPr kumimoji="1" lang="zh-CN" altLang="en-US" dirty="0" smtClean="0"/>
          </a:p>
          <a:p>
            <a:r>
              <a:rPr kumimoji="1" lang="zh-CN" altLang="en-US" dirty="0" smtClean="0"/>
              <a:t>大家还想看么？</a:t>
            </a:r>
          </a:p>
          <a:p>
            <a:r>
              <a:rPr lang="en-US" altLang="zh-CN" dirty="0" err="1" smtClean="0"/>
              <a:t>CombinedCollector</a:t>
            </a:r>
            <a:endParaRPr lang="zh-CN" altLang="en-US" dirty="0" smtClean="0"/>
          </a:p>
          <a:p>
            <a:endParaRPr kumimoji="1" lang="zh-CN" altLang="en-US" dirty="0" smtClean="0"/>
          </a:p>
          <a:p>
            <a:r>
              <a:rPr lang="en-US" altLang="zh-CN" dirty="0" smtClean="0"/>
              <a:t>Usage</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53</a:t>
            </a:fld>
            <a:endParaRPr kumimoji="1" lang="zh-CN" altLang="en-US"/>
          </a:p>
        </p:txBody>
      </p:sp>
    </p:spTree>
    <p:extLst>
      <p:ext uri="{BB962C8B-B14F-4D97-AF65-F5344CB8AC3E}">
        <p14:creationId xmlns:p14="http://schemas.microsoft.com/office/powerpoint/2010/main" val="12472912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之前提到</a:t>
            </a:r>
            <a:r>
              <a:rPr kumimoji="1" lang="en-US" altLang="zh-CN" dirty="0" smtClean="0"/>
              <a:t>Java8</a:t>
            </a:r>
            <a:r>
              <a:rPr kumimoji="1" lang="zh-CN" altLang="en-US" dirty="0" smtClean="0"/>
              <a:t>给出的方案的优点就是便于并行化</a:t>
            </a:r>
          </a:p>
          <a:p>
            <a:r>
              <a:rPr kumimoji="1" lang="zh-CN" altLang="en-US" dirty="0" smtClean="0"/>
              <a:t>我们来看看如何并行化</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54</a:t>
            </a:fld>
            <a:endParaRPr kumimoji="1" lang="zh-CN" altLang="en-US"/>
          </a:p>
        </p:txBody>
      </p:sp>
    </p:spTree>
    <p:extLst>
      <p:ext uri="{BB962C8B-B14F-4D97-AF65-F5344CB8AC3E}">
        <p14:creationId xmlns:p14="http://schemas.microsoft.com/office/powerpoint/2010/main" val="13151474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p:txBody>
      </p:sp>
      <p:sp>
        <p:nvSpPr>
          <p:cNvPr id="4" name="幻灯片编号占位符 3"/>
          <p:cNvSpPr>
            <a:spLocks noGrp="1"/>
          </p:cNvSpPr>
          <p:nvPr>
            <p:ph type="sldNum" sz="quarter" idx="10"/>
          </p:nvPr>
        </p:nvSpPr>
        <p:spPr/>
        <p:txBody>
          <a:bodyPr/>
          <a:lstStyle/>
          <a:p>
            <a:fld id="{C8C2EC52-E270-8141-8AB7-379A2134FF95}" type="slidenum">
              <a:rPr kumimoji="1" lang="zh-CN" altLang="en-US" smtClean="0"/>
              <a:t>55</a:t>
            </a:fld>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页眉占位符 5"/>
          <p:cNvSpPr>
            <a:spLocks noGrp="1"/>
          </p:cNvSpPr>
          <p:nvPr>
            <p:ph type="hdr" sz="quarter" idx="12"/>
          </p:nvPr>
        </p:nvSpPr>
        <p:spPr/>
        <p:txBody>
          <a:bodyPr/>
          <a:lstStyle/>
          <a:p>
            <a:r>
              <a:rPr kumimoji="1" lang="zh-CN" altLang="en-US" smtClean="0"/>
              <a:t>什么是函数式编程</a:t>
            </a:r>
            <a:endParaRPr kumimoji="1" lang="zh-CN" altLang="en-US"/>
          </a:p>
        </p:txBody>
      </p:sp>
    </p:spTree>
    <p:extLst>
      <p:ext uri="{BB962C8B-B14F-4D97-AF65-F5344CB8AC3E}">
        <p14:creationId xmlns:p14="http://schemas.microsoft.com/office/powerpoint/2010/main" val="17617016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如何区分关键看处理</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核</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数</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56</a:t>
            </a:fld>
            <a:endParaRPr kumimoji="1" lang="zh-CN" altLang="en-US"/>
          </a:p>
        </p:txBody>
      </p:sp>
    </p:spTree>
    <p:extLst>
      <p:ext uri="{BB962C8B-B14F-4D97-AF65-F5344CB8AC3E}">
        <p14:creationId xmlns:p14="http://schemas.microsoft.com/office/powerpoint/2010/main" val="14288005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性能上的追求只能从核数上来实现</a:t>
            </a:r>
          </a:p>
          <a:p>
            <a:endParaRPr kumimoji="1" lang="zh-CN" altLang="en-US" dirty="0" smtClean="0"/>
          </a:p>
          <a:p>
            <a:r>
              <a:rPr kumimoji="1" lang="zh-CN" altLang="en-US" dirty="0" smtClean="0"/>
              <a:t>这两个并行化相关的定律</a:t>
            </a:r>
          </a:p>
          <a:p>
            <a:r>
              <a:rPr kumimoji="1" lang="zh-CN" altLang="en-US" dirty="0" smtClean="0"/>
              <a:t>从不同角度描述了加速比</a:t>
            </a:r>
          </a:p>
          <a:p>
            <a:r>
              <a:rPr kumimoji="1" lang="zh-CN" altLang="en-US" dirty="0" smtClean="0"/>
              <a:t>就是并行化的对性能提升的极限</a:t>
            </a:r>
          </a:p>
          <a:p>
            <a:endParaRPr kumimoji="1" lang="zh-CN" altLang="en-US" dirty="0" smtClean="0"/>
          </a:p>
          <a:p>
            <a:r>
              <a:rPr kumimoji="1" lang="zh-CN" altLang="en-US" dirty="0" smtClean="0"/>
              <a:t>有兴趣的可以自行深入研究</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57</a:t>
            </a:fld>
            <a:endParaRPr kumimoji="1" lang="zh-CN" altLang="en-US"/>
          </a:p>
        </p:txBody>
      </p:sp>
    </p:spTree>
    <p:extLst>
      <p:ext uri="{BB962C8B-B14F-4D97-AF65-F5344CB8AC3E}">
        <p14:creationId xmlns:p14="http://schemas.microsoft.com/office/powerpoint/2010/main" val="4149309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58</a:t>
            </a:fld>
            <a:endParaRPr kumimoji="1" lang="zh-CN" altLang="en-US"/>
          </a:p>
        </p:txBody>
      </p:sp>
    </p:spTree>
    <p:extLst>
      <p:ext uri="{BB962C8B-B14F-4D97-AF65-F5344CB8AC3E}">
        <p14:creationId xmlns:p14="http://schemas.microsoft.com/office/powerpoint/2010/main" val="10460918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答案肯定是不一定，</a:t>
            </a:r>
          </a:p>
          <a:p>
            <a:r>
              <a:rPr kumimoji="1" lang="zh-CN" altLang="en-US" dirty="0" smtClean="0"/>
              <a:t>如果一定那就没有串行流保留的价值了，存在即合理</a:t>
            </a:r>
          </a:p>
          <a:p>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那到底为什么不一定好呢</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回答这个问题之前我们先来了解一下</a:t>
            </a:r>
            <a:r>
              <a:rPr kumimoji="1" lang="en-US" altLang="zh-CN" dirty="0" smtClean="0"/>
              <a:t>Java8</a:t>
            </a:r>
            <a:r>
              <a:rPr kumimoji="1" lang="zh-CN" altLang="en-US" dirty="0" smtClean="0"/>
              <a:t>是并行流是怎么实现并行流的</a:t>
            </a:r>
          </a:p>
          <a:p>
            <a:endParaRPr kumimoji="1" lang="zh-CN" altLang="en-US" dirty="0" smtClean="0"/>
          </a:p>
          <a:p>
            <a:endParaRPr kumimoji="1" lang="zh-CN" altLang="en-US" dirty="0" smtClean="0"/>
          </a:p>
          <a:p>
            <a:endParaRPr kumimoji="1" lang="zh-CN" altLang="en-US" dirty="0" smtClean="0"/>
          </a:p>
          <a:p>
            <a:r>
              <a:rPr kumimoji="1" lang="zh-CN" altLang="en-US" dirty="0" smtClean="0"/>
              <a:t>这个示意图是并行流处理</a:t>
            </a:r>
            <a:r>
              <a:rPr kumimoji="1" lang="en-US" altLang="zh-CN" dirty="0" smtClean="0"/>
              <a:t>sum</a:t>
            </a:r>
            <a:r>
              <a:rPr kumimoji="1" lang="zh-CN" altLang="en-US" dirty="0" smtClean="0"/>
              <a:t>的过程</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59</a:t>
            </a:fld>
            <a:endParaRPr kumimoji="1" lang="zh-CN" altLang="en-US"/>
          </a:p>
        </p:txBody>
      </p:sp>
    </p:spTree>
    <p:extLst>
      <p:ext uri="{BB962C8B-B14F-4D97-AF65-F5344CB8AC3E}">
        <p14:creationId xmlns:p14="http://schemas.microsoft.com/office/powerpoint/2010/main" val="1805620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给大家一个</a:t>
            </a:r>
            <a:r>
              <a:rPr kumimoji="1" lang="en-US" altLang="zh-CN" dirty="0" smtClean="0"/>
              <a:t>Lisp</a:t>
            </a:r>
            <a:r>
              <a:rPr kumimoji="1" lang="zh-CN" altLang="en-US" dirty="0" smtClean="0"/>
              <a:t>的例子让大家感受一下，函数式编程</a:t>
            </a:r>
          </a:p>
          <a:p>
            <a:endParaRPr kumimoji="1" lang="zh-CN" altLang="en-US" dirty="0" smtClean="0"/>
          </a:p>
          <a:p>
            <a:r>
              <a:rPr kumimoji="1" lang="zh-CN" altLang="en-US" dirty="0" smtClean="0"/>
              <a:t>关于</a:t>
            </a:r>
            <a:r>
              <a:rPr kumimoji="1" lang="en-US" altLang="zh-CN" dirty="0" smtClean="0"/>
              <a:t>Lisp</a:t>
            </a:r>
            <a:r>
              <a:rPr kumimoji="1" lang="zh-CN" altLang="en-US" dirty="0" smtClean="0"/>
              <a:t>就不展开了，有兴趣的同学可以分享后仔细看看</a:t>
            </a:r>
            <a:r>
              <a:rPr kumimoji="1" lang="en-US" altLang="zh-CN" dirty="0" smtClean="0"/>
              <a:t>PPT</a:t>
            </a:r>
            <a:r>
              <a:rPr kumimoji="1" lang="zh-CN" altLang="en-US" dirty="0" smtClean="0"/>
              <a:t>中给出的链接</a:t>
            </a:r>
          </a:p>
          <a:p>
            <a:endParaRPr kumimoji="1" lang="zh-CN" altLang="en-US" dirty="0" smtClean="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6</a:t>
            </a:fld>
            <a:endParaRPr kumimoji="1" lang="zh-CN" altLang="en-US"/>
          </a:p>
        </p:txBody>
      </p:sp>
    </p:spTree>
    <p:extLst>
      <p:ext uri="{BB962C8B-B14F-4D97-AF65-F5344CB8AC3E}">
        <p14:creationId xmlns:p14="http://schemas.microsoft.com/office/powerpoint/2010/main" val="16516755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等我们了解完这个话题 就能回答刚才说的那个问题了</a:t>
            </a:r>
          </a:p>
          <a:p>
            <a:endParaRPr kumimoji="1" lang="zh-CN" altLang="en-US" dirty="0" smtClean="0"/>
          </a:p>
          <a:p>
            <a:r>
              <a:rPr kumimoji="1" lang="zh-CN" altLang="en-US" dirty="0" smtClean="0"/>
              <a:t>重点说一下源数据结构对并行流性能的影响</a:t>
            </a:r>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60</a:t>
            </a:fld>
            <a:endParaRPr kumimoji="1" lang="zh-CN" altLang="en-US"/>
          </a:p>
        </p:txBody>
      </p:sp>
    </p:spTree>
    <p:extLst>
      <p:ext uri="{BB962C8B-B14F-4D97-AF65-F5344CB8AC3E}">
        <p14:creationId xmlns:p14="http://schemas.microsoft.com/office/powerpoint/2010/main" val="12087346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性能好的数据结构在于他可以被随机访问</a:t>
            </a:r>
          </a:p>
          <a:p>
            <a:endParaRPr kumimoji="1" lang="zh-CN" altLang="en-US" dirty="0" smtClean="0"/>
          </a:p>
          <a:p>
            <a:r>
              <a:rPr kumimoji="1" lang="zh-CN" altLang="en-US" dirty="0" smtClean="0"/>
              <a:t>性能一般的的数据结构可以被分解，但是不容易公平分配</a:t>
            </a:r>
          </a:p>
          <a:p>
            <a:endParaRPr kumimoji="1" lang="zh-CN" altLang="en-US" dirty="0" smtClean="0"/>
          </a:p>
          <a:p>
            <a:r>
              <a:rPr kumimoji="1" lang="zh-CN" altLang="en-US" dirty="0" smtClean="0"/>
              <a:t>性能最差的数据结构的问题在于经常无法确定流的长度，需要遍历才能分解</a:t>
            </a:r>
          </a:p>
          <a:p>
            <a:r>
              <a:rPr kumimoji="1" lang="zh-CN" altLang="en-US" dirty="0" smtClean="0"/>
              <a:t>这个他的时间复杂度就至少是</a:t>
            </a:r>
            <a:r>
              <a:rPr kumimoji="1" lang="en-US" altLang="zh-CN" dirty="0" smtClean="0"/>
              <a:t>O(N)</a:t>
            </a:r>
            <a:r>
              <a:rPr kumimoji="1" lang="zh-CN" altLang="en-US" dirty="0" smtClean="0"/>
              <a:t>了</a:t>
            </a:r>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61</a:t>
            </a:fld>
            <a:endParaRPr kumimoji="1" lang="zh-CN" altLang="en-US"/>
          </a:p>
        </p:txBody>
      </p:sp>
    </p:spTree>
    <p:extLst>
      <p:ext uri="{BB962C8B-B14F-4D97-AF65-F5344CB8AC3E}">
        <p14:creationId xmlns:p14="http://schemas.microsoft.com/office/powerpoint/2010/main" val="19997011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已</a:t>
            </a:r>
            <a:r>
              <a:rPr kumimoji="1" lang="en-US" altLang="zh-CN" dirty="0" smtClean="0"/>
              <a:t>reduce</a:t>
            </a:r>
            <a:r>
              <a:rPr kumimoji="1" lang="zh-CN" altLang="en-US" dirty="0" smtClean="0"/>
              <a:t>操作为例</a:t>
            </a:r>
          </a:p>
          <a:p>
            <a:endParaRPr kumimoji="1" lang="zh-CN" altLang="en-US" dirty="0" smtClean="0"/>
          </a:p>
          <a:p>
            <a:r>
              <a:rPr kumimoji="1" lang="zh-CN" altLang="en-US" dirty="0" smtClean="0"/>
              <a:t>看个例子</a:t>
            </a:r>
          </a:p>
          <a:p>
            <a:r>
              <a:rPr lang="en-US" altLang="zh-CN" dirty="0" err="1" smtClean="0"/>
              <a:t>ParallelRestriction</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62</a:t>
            </a:fld>
            <a:endParaRPr kumimoji="1" lang="zh-CN" altLang="en-US"/>
          </a:p>
        </p:txBody>
      </p:sp>
    </p:spTree>
    <p:extLst>
      <p:ext uri="{BB962C8B-B14F-4D97-AF65-F5344CB8AC3E}">
        <p14:creationId xmlns:p14="http://schemas.microsoft.com/office/powerpoint/2010/main" val="3266114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63</a:t>
            </a:fld>
            <a:endParaRPr kumimoji="1" lang="zh-CN" altLang="en-US"/>
          </a:p>
        </p:txBody>
      </p:sp>
    </p:spTree>
    <p:extLst>
      <p:ext uri="{BB962C8B-B14F-4D97-AF65-F5344CB8AC3E}">
        <p14:creationId xmlns:p14="http://schemas.microsoft.com/office/powerpoint/2010/main" val="79169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我们再来回顾一下编程范式，来看看大家熟悉的其他的编程范式</a:t>
            </a:r>
          </a:p>
          <a:p>
            <a:r>
              <a:rPr kumimoji="1" lang="zh-CN" altLang="en-US" dirty="0" smtClean="0"/>
              <a:t>范式本质上是一种理论体系，是一种公认的模型或者模式</a:t>
            </a:r>
          </a:p>
          <a:p>
            <a:r>
              <a:rPr kumimoji="1" lang="zh-CN" altLang="en-US" dirty="0" smtClean="0"/>
              <a:t>跟思考方式也密切相关，使用一种范式就需要使用这套理论体系提供的工具去思考问题</a:t>
            </a:r>
          </a:p>
          <a:p>
            <a:endParaRPr kumimoji="1" lang="zh-CN" altLang="en-US" dirty="0" smtClean="0"/>
          </a:p>
          <a:p>
            <a:r>
              <a:rPr kumimoji="1" lang="zh-CN" altLang="en-US" dirty="0" smtClean="0"/>
              <a:t>而编程范式就是我们在编程时</a:t>
            </a:r>
          </a:p>
          <a:p>
            <a:endParaRPr kumimoji="1" lang="zh-CN" altLang="en-US" dirty="0" smtClean="0"/>
          </a:p>
          <a:p>
            <a:r>
              <a:rPr kumimoji="1" lang="zh-CN" altLang="en-US" dirty="0" smtClean="0"/>
              <a:t>编程多数是在跟数据处理打交道</a:t>
            </a:r>
          </a:p>
          <a:p>
            <a:endParaRPr kumimoji="1" lang="zh-CN" altLang="en-US" dirty="0" smtClean="0"/>
          </a:p>
          <a:p>
            <a:r>
              <a:rPr kumimoji="1" lang="zh-CN" altLang="en-US" dirty="0" smtClean="0"/>
              <a:t>面向对象当然也有对行为的抽象，但是非常简单，比如使用</a:t>
            </a:r>
            <a:r>
              <a:rPr lang="en-US" altLang="zh-CN" sz="1200" kern="1200" dirty="0" smtClean="0">
                <a:solidFill>
                  <a:schemeClr val="tx1"/>
                </a:solidFill>
                <a:latin typeface="+mn-lt"/>
                <a:ea typeface="+mn-ea"/>
                <a:cs typeface="+mn-cs"/>
              </a:rPr>
              <a:t>@Override</a:t>
            </a:r>
            <a:endParaRPr lang="zh-CN" altLang="en-US" sz="1200" kern="1200" dirty="0" smtClean="0">
              <a:solidFill>
                <a:schemeClr val="tx1"/>
              </a:solidFill>
              <a:latin typeface="+mn-lt"/>
              <a:ea typeface="+mn-ea"/>
              <a:cs typeface="+mn-cs"/>
            </a:endParaRPr>
          </a:p>
          <a:p>
            <a:endParaRPr kumimoji="1" lang="zh-CN" altLang="en-US" sz="1200" kern="1200" dirty="0" smtClean="0">
              <a:solidFill>
                <a:schemeClr val="tx1"/>
              </a:solidFill>
              <a:latin typeface="+mn-lt"/>
              <a:ea typeface="+mn-ea"/>
              <a:cs typeface="+mn-cs"/>
            </a:endParaRPr>
          </a:p>
          <a:p>
            <a:r>
              <a:rPr kumimoji="1" lang="en-US" altLang="zh-CN" dirty="0" smtClean="0"/>
              <a:t>FP</a:t>
            </a:r>
            <a:r>
              <a:rPr kumimoji="1" lang="zh-CN" altLang="en-US" dirty="0" smtClean="0"/>
              <a:t>是对行为的更高层次的抽象</a:t>
            </a:r>
          </a:p>
          <a:p>
            <a:endParaRPr kumimoji="1" lang="zh-CN" altLang="en-US" dirty="0" smtClean="0"/>
          </a:p>
          <a:p>
            <a:endParaRPr kumimoji="1" lang="zh-CN" altLang="en-US" dirty="0" smtClean="0"/>
          </a:p>
          <a:p>
            <a:endParaRPr kumimoji="1" lang="zh-CN" altLang="en-US" dirty="0" smtClean="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7</a:t>
            </a:fld>
            <a:endParaRPr kumimoji="1" lang="zh-CN" altLang="en-US"/>
          </a:p>
        </p:txBody>
      </p:sp>
    </p:spTree>
    <p:extLst>
      <p:ext uri="{BB962C8B-B14F-4D97-AF65-F5344CB8AC3E}">
        <p14:creationId xmlns:p14="http://schemas.microsoft.com/office/powerpoint/2010/main" val="1789376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代码即数据，数据即代码这句话是</a:t>
            </a:r>
            <a:r>
              <a:rPr kumimoji="1" lang="en-US" altLang="zh-CN" dirty="0" smtClean="0"/>
              <a:t>Lisp</a:t>
            </a:r>
            <a:r>
              <a:rPr kumimoji="1" lang="zh-CN" altLang="en-US" dirty="0" smtClean="0"/>
              <a:t>语言的特性。</a:t>
            </a:r>
          </a:p>
          <a:p>
            <a:r>
              <a:rPr lang="zh-CN" altLang="en-US" sz="1200" kern="1200" dirty="0" smtClean="0">
                <a:solidFill>
                  <a:schemeClr val="tx1"/>
                </a:solidFill>
                <a:latin typeface="+mn-lt"/>
                <a:ea typeface="+mn-ea"/>
                <a:cs typeface="+mn-cs"/>
              </a:rPr>
              <a:t>后来经常被用来描述其他支持</a:t>
            </a:r>
            <a:r>
              <a:rPr lang="en-US" altLang="zh-CN" sz="1200" kern="1200" dirty="0" smtClean="0">
                <a:solidFill>
                  <a:schemeClr val="tx1"/>
                </a:solidFill>
                <a:latin typeface="+mn-lt"/>
                <a:ea typeface="+mn-ea"/>
                <a:cs typeface="+mn-cs"/>
              </a:rPr>
              <a:t>Lambda</a:t>
            </a:r>
            <a:r>
              <a:rPr lang="zh-CN" altLang="en-US" sz="1200" kern="1200" dirty="0" smtClean="0">
                <a:solidFill>
                  <a:schemeClr val="tx1"/>
                </a:solidFill>
                <a:latin typeface="+mn-lt"/>
                <a:ea typeface="+mn-ea"/>
                <a:cs typeface="+mn-cs"/>
              </a:rPr>
              <a:t>演算的语言。</a:t>
            </a:r>
          </a:p>
          <a:p>
            <a:r>
              <a:rPr lang="en-US" altLang="zh-CN" sz="1200" kern="1200" dirty="0" smtClean="0">
                <a:solidFill>
                  <a:schemeClr val="tx1"/>
                </a:solidFill>
                <a:latin typeface="+mn-lt"/>
                <a:ea typeface="+mn-ea"/>
                <a:cs typeface="+mn-cs"/>
              </a:rPr>
              <a:t>Lisp</a:t>
            </a:r>
            <a:r>
              <a:rPr lang="zh-CN" altLang="en-US" sz="1200" kern="1200" dirty="0" smtClean="0">
                <a:solidFill>
                  <a:schemeClr val="tx1"/>
                </a:solidFill>
                <a:latin typeface="+mn-lt"/>
                <a:ea typeface="+mn-ea"/>
                <a:cs typeface="+mn-cs"/>
              </a:rPr>
              <a:t>本身就是以</a:t>
            </a:r>
            <a:r>
              <a:rPr lang="en-US" altLang="zh-CN" sz="1200" kern="1200" dirty="0" smtClean="0">
                <a:solidFill>
                  <a:schemeClr val="tx1"/>
                </a:solidFill>
                <a:latin typeface="+mn-lt"/>
                <a:ea typeface="+mn-ea"/>
                <a:cs typeface="+mn-cs"/>
              </a:rPr>
              <a:t>Lambda</a:t>
            </a:r>
            <a:r>
              <a:rPr lang="zh-CN" altLang="en-US" sz="1200" kern="1200" dirty="0" smtClean="0">
                <a:solidFill>
                  <a:schemeClr val="tx1"/>
                </a:solidFill>
                <a:latin typeface="+mn-lt"/>
                <a:ea typeface="+mn-ea"/>
                <a:cs typeface="+mn-cs"/>
              </a:rPr>
              <a:t>演算为基础。</a:t>
            </a:r>
            <a:endParaRPr kumimoji="1" lang="zh-CN" altLang="en-US" sz="1200" kern="1200" dirty="0" smtClean="0">
              <a:solidFill>
                <a:schemeClr val="tx1"/>
              </a:solidFill>
              <a:latin typeface="+mn-lt"/>
              <a:ea typeface="+mn-ea"/>
              <a:cs typeface="+mn-cs"/>
            </a:endParaRPr>
          </a:p>
          <a:p>
            <a:endParaRPr kumimoji="1" lang="zh-CN" altLang="en-US" dirty="0" smtClean="0"/>
          </a:p>
          <a:p>
            <a:r>
              <a:rPr kumimoji="1" lang="en-US" altLang="zh-CN" dirty="0" smtClean="0"/>
              <a:t>Lisp</a:t>
            </a:r>
            <a:r>
              <a:rPr kumimoji="1" lang="zh-CN" altLang="en-US" dirty="0" smtClean="0"/>
              <a:t>这个语言不知道大家是不是听说过</a:t>
            </a:r>
          </a:p>
          <a:p>
            <a:r>
              <a:rPr kumimoji="1" lang="zh-CN" altLang="en-US" dirty="0" smtClean="0"/>
              <a:t>如果不知道</a:t>
            </a:r>
            <a:r>
              <a:rPr kumimoji="1" lang="en-US" altLang="zh-CN" dirty="0" smtClean="0"/>
              <a:t>Lisp</a:t>
            </a:r>
            <a:r>
              <a:rPr kumimoji="1" lang="zh-CN" altLang="en-US" dirty="0" smtClean="0"/>
              <a:t>，那大家一定知道</a:t>
            </a:r>
            <a:r>
              <a:rPr lang="zh-CN" altLang="en-US" sz="1200" kern="1200" dirty="0" smtClean="0">
                <a:solidFill>
                  <a:schemeClr val="tx1"/>
                </a:solidFill>
                <a:latin typeface="+mn-lt"/>
                <a:ea typeface="+mn-ea"/>
                <a:cs typeface="+mn-cs"/>
              </a:rPr>
              <a:t>保罗</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格雷厄姆</a:t>
            </a:r>
          </a:p>
          <a:p>
            <a:r>
              <a:rPr lang="zh-CN" altLang="en-US" sz="1200" kern="1200" dirty="0" smtClean="0">
                <a:solidFill>
                  <a:schemeClr val="tx1"/>
                </a:solidFill>
                <a:latin typeface="+mn-lt"/>
                <a:ea typeface="+mn-ea"/>
                <a:cs typeface="+mn-cs"/>
              </a:rPr>
              <a:t>不知道也没关系，那大家一定知道</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黑客与画家</a:t>
            </a:r>
            <a:r>
              <a:rPr lang="en-US" altLang="zh-CN" sz="1200" kern="1200" dirty="0" smtClean="0">
                <a:solidFill>
                  <a:schemeClr val="tx1"/>
                </a:solidFill>
                <a:latin typeface="+mn-lt"/>
                <a:ea typeface="+mn-ea"/>
                <a:cs typeface="+mn-cs"/>
              </a:rPr>
              <a:t>》</a:t>
            </a:r>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Lisp</a:t>
            </a:r>
            <a:r>
              <a:rPr lang="zh-CN" altLang="en-US" sz="1200" kern="1200" dirty="0" smtClean="0">
                <a:solidFill>
                  <a:schemeClr val="tx1"/>
                </a:solidFill>
                <a:latin typeface="+mn-lt"/>
                <a:ea typeface="+mn-ea"/>
                <a:cs typeface="+mn-cs"/>
              </a:rPr>
              <a:t>语言是第一款函数式编程语言</a:t>
            </a:r>
          </a:p>
          <a:p>
            <a:endParaRPr lang="zh-CN" altLang="en-US" sz="1200" kern="1200" dirty="0" smtClean="0">
              <a:solidFill>
                <a:schemeClr val="tx1"/>
              </a:solidFill>
              <a:latin typeface="+mn-lt"/>
              <a:ea typeface="+mn-ea"/>
              <a:cs typeface="+mn-cs"/>
            </a:endParaRPr>
          </a:p>
          <a:p>
            <a:r>
              <a:rPr kumimoji="1" lang="zh-CN" altLang="en-US" sz="1200" kern="1200" dirty="0" smtClean="0">
                <a:solidFill>
                  <a:schemeClr val="tx1"/>
                </a:solidFill>
                <a:latin typeface="+mn-lt"/>
                <a:ea typeface="+mn-ea"/>
                <a:cs typeface="+mn-cs"/>
              </a:rPr>
              <a:t>同样在</a:t>
            </a:r>
            <a:r>
              <a:rPr kumimoji="1" lang="en-US" altLang="zh-CN" sz="1200" kern="1200" dirty="0" smtClean="0">
                <a:solidFill>
                  <a:schemeClr val="tx1"/>
                </a:solidFill>
                <a:latin typeface="+mn-lt"/>
                <a:ea typeface="+mn-ea"/>
                <a:cs typeface="+mn-cs"/>
              </a:rPr>
              <a:t>JVM</a:t>
            </a:r>
            <a:r>
              <a:rPr kumimoji="1" lang="zh-CN" altLang="en-US" sz="1200" kern="1200" dirty="0" smtClean="0">
                <a:solidFill>
                  <a:schemeClr val="tx1"/>
                </a:solidFill>
                <a:latin typeface="+mn-lt"/>
                <a:ea typeface="+mn-ea"/>
                <a:cs typeface="+mn-cs"/>
              </a:rPr>
              <a:t>语言簇中也有一款优秀的</a:t>
            </a:r>
            <a:r>
              <a:rPr kumimoji="1" lang="en-US" altLang="zh-CN" sz="1200" kern="1200" dirty="0" smtClean="0">
                <a:solidFill>
                  <a:schemeClr val="tx1"/>
                </a:solidFill>
                <a:latin typeface="+mn-lt"/>
                <a:ea typeface="+mn-ea"/>
                <a:cs typeface="+mn-cs"/>
              </a:rPr>
              <a:t>FP</a:t>
            </a:r>
            <a:r>
              <a:rPr kumimoji="1" lang="zh-CN" altLang="en-US" sz="1200" kern="1200" dirty="0" smtClean="0">
                <a:solidFill>
                  <a:schemeClr val="tx1"/>
                </a:solidFill>
                <a:latin typeface="+mn-lt"/>
                <a:ea typeface="+mn-ea"/>
                <a:cs typeface="+mn-cs"/>
              </a:rPr>
              <a:t>语言</a:t>
            </a:r>
            <a:r>
              <a:rPr kumimoji="1" lang="en-US" altLang="zh-CN" sz="1200" kern="1200" dirty="0" smtClean="0">
                <a:solidFill>
                  <a:schemeClr val="tx1"/>
                </a:solidFill>
                <a:latin typeface="+mn-lt"/>
                <a:ea typeface="+mn-ea"/>
                <a:cs typeface="+mn-cs"/>
              </a:rPr>
              <a:t>-Scala</a:t>
            </a:r>
            <a:endParaRPr kumimoji="1" lang="zh-CN" altLang="en-US" sz="1200" kern="1200" dirty="0" smtClean="0">
              <a:solidFill>
                <a:schemeClr val="tx1"/>
              </a:solidFill>
              <a:latin typeface="+mn-lt"/>
              <a:ea typeface="+mn-ea"/>
              <a:cs typeface="+mn-cs"/>
            </a:endParaRPr>
          </a:p>
          <a:p>
            <a:r>
              <a:rPr kumimoji="1" lang="en-US" altLang="zh-CN" sz="1200" kern="1200" dirty="0" smtClean="0">
                <a:solidFill>
                  <a:schemeClr val="tx1"/>
                </a:solidFill>
                <a:latin typeface="+mn-lt"/>
                <a:ea typeface="+mn-ea"/>
                <a:cs typeface="+mn-cs"/>
              </a:rPr>
              <a:t>Scala</a:t>
            </a:r>
            <a:r>
              <a:rPr kumimoji="1" lang="zh-CN" altLang="en-US" sz="1200" kern="1200" dirty="0" smtClean="0">
                <a:solidFill>
                  <a:schemeClr val="tx1"/>
                </a:solidFill>
                <a:latin typeface="+mn-lt"/>
                <a:ea typeface="+mn-ea"/>
                <a:cs typeface="+mn-cs"/>
              </a:rPr>
              <a:t>融合了</a:t>
            </a:r>
            <a:r>
              <a:rPr kumimoji="1" lang="en-US" altLang="zh-CN" sz="1200" kern="1200" dirty="0" smtClean="0">
                <a:solidFill>
                  <a:schemeClr val="tx1"/>
                </a:solidFill>
                <a:latin typeface="+mn-lt"/>
                <a:ea typeface="+mn-ea"/>
                <a:cs typeface="+mn-cs"/>
              </a:rPr>
              <a:t>FP</a:t>
            </a:r>
            <a:r>
              <a:rPr kumimoji="1" lang="zh-CN" altLang="en-US" sz="1200" kern="1200" dirty="0" smtClean="0">
                <a:solidFill>
                  <a:schemeClr val="tx1"/>
                </a:solidFill>
                <a:latin typeface="+mn-lt"/>
                <a:ea typeface="+mn-ea"/>
                <a:cs typeface="+mn-cs"/>
              </a:rPr>
              <a:t>和面向对象，而且融合非常出色，证明了编程范式之间不是不可调和的关系，是互补的关系</a:t>
            </a:r>
          </a:p>
          <a:p>
            <a:r>
              <a:rPr lang="en-US" altLang="zh-CN" sz="1200" kern="1200" dirty="0" smtClean="0">
                <a:solidFill>
                  <a:schemeClr val="tx1"/>
                </a:solidFill>
                <a:latin typeface="+mn-lt"/>
                <a:ea typeface="+mn-ea"/>
                <a:cs typeface="+mn-cs"/>
              </a:rPr>
              <a:t>Kafka</a:t>
            </a:r>
            <a:r>
              <a:rPr lang="zh-CN" altLang="en-US" sz="1200" kern="1200" dirty="0" smtClean="0">
                <a:solidFill>
                  <a:schemeClr val="tx1"/>
                </a:solidFill>
                <a:latin typeface="+mn-lt"/>
                <a:ea typeface="+mn-ea"/>
                <a:cs typeface="+mn-cs"/>
              </a:rPr>
              <a:t>现在也在不断进步，</a:t>
            </a:r>
            <a:r>
              <a:rPr lang="en-US" altLang="zh-CN" sz="1200" kern="1200" dirty="0" smtClean="0">
                <a:solidFill>
                  <a:schemeClr val="tx1"/>
                </a:solidFill>
                <a:latin typeface="+mn-lt"/>
                <a:ea typeface="+mn-ea"/>
                <a:cs typeface="+mn-cs"/>
              </a:rPr>
              <a:t>KSQL-</a:t>
            </a:r>
            <a:r>
              <a:rPr lang="zh-CN" altLang="en-US" sz="1200" kern="1200" dirty="0" smtClean="0">
                <a:solidFill>
                  <a:schemeClr val="tx1"/>
                </a:solidFill>
                <a:latin typeface="+mn-lt"/>
                <a:ea typeface="+mn-ea"/>
                <a:cs typeface="+mn-cs"/>
              </a:rPr>
              <a:t>用于</a:t>
            </a:r>
            <a:r>
              <a:rPr lang="en-US" altLang="zh-CN" sz="1200" kern="1200" dirty="0" smtClean="0">
                <a:solidFill>
                  <a:schemeClr val="tx1"/>
                </a:solidFill>
                <a:latin typeface="+mn-lt"/>
                <a:ea typeface="+mn-ea"/>
                <a:cs typeface="+mn-cs"/>
              </a:rPr>
              <a:t>Apache Kafka</a:t>
            </a:r>
            <a:r>
              <a:rPr lang="zh-CN" altLang="en-US" sz="1200" kern="1200" dirty="0" smtClean="0">
                <a:solidFill>
                  <a:schemeClr val="tx1"/>
                </a:solidFill>
                <a:latin typeface="+mn-lt"/>
                <a:ea typeface="+mn-ea"/>
                <a:cs typeface="+mn-cs"/>
              </a:rPr>
              <a:t>的流数据</a:t>
            </a:r>
            <a:r>
              <a:rPr lang="en-US" altLang="zh-CN" sz="1200" kern="1200" dirty="0" smtClean="0">
                <a:solidFill>
                  <a:schemeClr val="tx1"/>
                </a:solidFill>
                <a:latin typeface="+mn-lt"/>
                <a:ea typeface="+mn-ea"/>
                <a:cs typeface="+mn-cs"/>
              </a:rPr>
              <a:t>SQL</a:t>
            </a:r>
            <a:r>
              <a:rPr lang="zh-CN" altLang="en-US" sz="1200" kern="1200" dirty="0" smtClean="0">
                <a:solidFill>
                  <a:schemeClr val="tx1"/>
                </a:solidFill>
                <a:latin typeface="+mn-lt"/>
                <a:ea typeface="+mn-ea"/>
                <a:cs typeface="+mn-cs"/>
              </a:rPr>
              <a:t>引擎</a:t>
            </a:r>
          </a:p>
          <a:p>
            <a:r>
              <a:rPr lang="en-US" altLang="zh-CN" sz="1200" kern="1200" dirty="0" smtClean="0">
                <a:solidFill>
                  <a:schemeClr val="tx1"/>
                </a:solidFill>
                <a:latin typeface="+mn-lt"/>
                <a:ea typeface="+mn-ea"/>
                <a:cs typeface="+mn-cs"/>
              </a:rPr>
              <a:t>http://</a:t>
            </a:r>
            <a:r>
              <a:rPr lang="en-US" altLang="zh-CN" sz="1200" kern="1200" dirty="0" err="1" smtClean="0">
                <a:solidFill>
                  <a:schemeClr val="tx1"/>
                </a:solidFill>
                <a:latin typeface="+mn-lt"/>
                <a:ea typeface="+mn-ea"/>
                <a:cs typeface="+mn-cs"/>
              </a:rPr>
              <a:t>www.infoq.com</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cn</a:t>
            </a:r>
            <a:r>
              <a:rPr lang="en-US" altLang="zh-CN" sz="1200" kern="1200" dirty="0" smtClean="0">
                <a:solidFill>
                  <a:schemeClr val="tx1"/>
                </a:solidFill>
                <a:latin typeface="+mn-lt"/>
                <a:ea typeface="+mn-ea"/>
                <a:cs typeface="+mn-cs"/>
              </a:rPr>
              <a:t>/news/2017/08/KSQL-open-source-apache-</a:t>
            </a:r>
            <a:r>
              <a:rPr lang="en-US" altLang="zh-CN" sz="1200" kern="1200" dirty="0" err="1" smtClean="0">
                <a:solidFill>
                  <a:schemeClr val="tx1"/>
                </a:solidFill>
                <a:latin typeface="+mn-lt"/>
                <a:ea typeface="+mn-ea"/>
                <a:cs typeface="+mn-cs"/>
              </a:rPr>
              <a:t>kafka</a:t>
            </a:r>
            <a:endParaRPr lang="zh-CN" altLang="en-US"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方法引用后在后边详细介绍</a:t>
            </a:r>
          </a:p>
          <a:p>
            <a:endParaRPr kumimoji="1" lang="zh-CN" altLang="en-US" dirty="0" smtClean="0"/>
          </a:p>
          <a:p>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8</a:t>
            </a:fld>
            <a:endParaRPr kumimoji="1" lang="zh-CN" altLang="en-US"/>
          </a:p>
        </p:txBody>
      </p:sp>
    </p:spTree>
    <p:extLst>
      <p:ext uri="{BB962C8B-B14F-4D97-AF65-F5344CB8AC3E}">
        <p14:creationId xmlns:p14="http://schemas.microsoft.com/office/powerpoint/2010/main" val="878273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说了这么多，那么函数式编程有什么特性和特点</a:t>
            </a:r>
          </a:p>
          <a:p>
            <a:endParaRPr kumimoji="1" lang="zh-CN" altLang="en-US" dirty="0" smtClean="0"/>
          </a:p>
          <a:p>
            <a:r>
              <a:rPr kumimoji="1" lang="zh-CN" altLang="en-US" dirty="0" smtClean="0"/>
              <a:t>闭包：起函数作用的，又能像对象一样操作的对象</a:t>
            </a:r>
          </a:p>
          <a:p>
            <a:r>
              <a:rPr kumimoji="1" lang="zh-CN" altLang="en-US" dirty="0" smtClean="0"/>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访问所在作用域；</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函数嵌套；</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在所在作用域外被调用</a:t>
            </a:r>
            <a:endParaRPr kumimoji="1" lang="zh-CN" altLang="en-US" dirty="0" smtClean="0"/>
          </a:p>
          <a:p>
            <a:r>
              <a:rPr kumimoji="1" lang="zh-CN" altLang="en-US" dirty="0" smtClean="0"/>
              <a:t>高阶函数：将函数作为参数甚至作为返回值的函数</a:t>
            </a:r>
          </a:p>
          <a:p>
            <a:endParaRPr kumimoji="1" lang="zh-CN" altLang="en-US" dirty="0" smtClean="0"/>
          </a:p>
          <a:p>
            <a:r>
              <a:rPr kumimoji="1" lang="zh-CN" altLang="en-US" dirty="0" smtClean="0"/>
              <a:t>惰性计算：</a:t>
            </a:r>
            <a:r>
              <a:rPr lang="zh-CN" altLang="en-US" sz="1200" kern="1200" dirty="0" smtClean="0">
                <a:solidFill>
                  <a:schemeClr val="tx1"/>
                </a:solidFill>
                <a:latin typeface="+mn-lt"/>
                <a:ea typeface="+mn-ea"/>
                <a:cs typeface="+mn-cs"/>
              </a:rPr>
              <a:t>表达式不是在绑定到变量时立即计算，而是在求值程序需要产生表达式的值时进行计算。延迟的计算使您可以编写可能潜在地生成无穷输出的函数。因为不会计算多于程序的其余部分所需要的值，所以不需要担心由无穷计算所导致的 </a:t>
            </a:r>
            <a:r>
              <a:rPr lang="en-US" altLang="zh-CN" sz="1200" kern="1200" dirty="0" smtClean="0">
                <a:solidFill>
                  <a:schemeClr val="tx1"/>
                </a:solidFill>
                <a:latin typeface="+mn-lt"/>
                <a:ea typeface="+mn-ea"/>
                <a:cs typeface="+mn-cs"/>
              </a:rPr>
              <a:t>out-of-memory </a:t>
            </a:r>
            <a:r>
              <a:rPr lang="zh-CN" altLang="en-US" sz="1200" kern="1200" dirty="0" smtClean="0">
                <a:solidFill>
                  <a:schemeClr val="tx1"/>
                </a:solidFill>
                <a:latin typeface="+mn-lt"/>
                <a:ea typeface="+mn-ea"/>
                <a:cs typeface="+mn-cs"/>
              </a:rPr>
              <a:t>错误</a:t>
            </a:r>
          </a:p>
          <a:p>
            <a:endParaRPr kumimoji="1" lang="zh-CN" altLang="en-US" sz="1200" kern="1200" dirty="0" smtClean="0">
              <a:solidFill>
                <a:schemeClr val="tx1"/>
              </a:solidFill>
              <a:latin typeface="+mn-lt"/>
              <a:ea typeface="+mn-ea"/>
              <a:cs typeface="+mn-cs"/>
            </a:endParaRPr>
          </a:p>
          <a:p>
            <a:r>
              <a:rPr kumimoji="1" lang="zh-CN" altLang="en-US" sz="1200" kern="1200" dirty="0" smtClean="0">
                <a:solidFill>
                  <a:schemeClr val="tx1"/>
                </a:solidFill>
                <a:latin typeface="+mn-lt"/>
                <a:ea typeface="+mn-ea"/>
                <a:cs typeface="+mn-cs"/>
              </a:rPr>
              <a:t>表达式是有返回值的，语句是执行某项操作无返回值</a:t>
            </a:r>
          </a:p>
          <a:p>
            <a:endParaRPr kumimoji="1"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所谓</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副作用</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side effect</a:t>
            </a:r>
            <a:r>
              <a:rPr lang="zh-CN" altLang="en-US" sz="1200" kern="1200" dirty="0" smtClean="0">
                <a:solidFill>
                  <a:schemeClr val="tx1"/>
                </a:solidFill>
                <a:latin typeface="+mn-lt"/>
                <a:ea typeface="+mn-ea"/>
                <a:cs typeface="+mn-cs"/>
              </a:rPr>
              <a:t>），指的是函数内部与外部互动（最典型的情况，就是修改全局变量的值），产生运算以外的其他结果。</a:t>
            </a:r>
          </a:p>
          <a:p>
            <a:r>
              <a:rPr lang="zh-CN" altLang="en-US" sz="1200" kern="1200" dirty="0" smtClean="0">
                <a:solidFill>
                  <a:schemeClr val="tx1"/>
                </a:solidFill>
                <a:latin typeface="+mn-lt"/>
                <a:ea typeface="+mn-ea"/>
                <a:cs typeface="+mn-cs"/>
              </a:rPr>
              <a:t>函数式编程强调没有</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副作用</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，意味着函数要保持独立，所有功能就是返回一个新的值，没有其他行为，尤其是不得修改外部变量的值。</a:t>
            </a:r>
          </a:p>
          <a:p>
            <a:r>
              <a:rPr lang="zh-CN" altLang="en-US" sz="1200" kern="1200" dirty="0" smtClean="0">
                <a:solidFill>
                  <a:schemeClr val="tx1"/>
                </a:solidFill>
                <a:latin typeface="+mn-lt"/>
                <a:ea typeface="+mn-ea"/>
                <a:cs typeface="+mn-cs"/>
              </a:rPr>
              <a:t>大多数语言中变量常常用来保存状态（</a:t>
            </a:r>
            <a:r>
              <a:rPr lang="en-US" altLang="zh-CN" sz="1200" kern="1200" dirty="0" smtClean="0">
                <a:solidFill>
                  <a:schemeClr val="tx1"/>
                </a:solidFill>
                <a:latin typeface="+mn-lt"/>
                <a:ea typeface="+mn-ea"/>
                <a:cs typeface="+mn-cs"/>
              </a:rPr>
              <a:t>state</a:t>
            </a:r>
            <a:r>
              <a:rPr lang="zh-CN" altLang="en-US" sz="1200" kern="1200" dirty="0" smtClean="0">
                <a:solidFill>
                  <a:schemeClr val="tx1"/>
                </a:solidFill>
                <a:latin typeface="+mn-lt"/>
                <a:ea typeface="+mn-ea"/>
                <a:cs typeface="+mn-cs"/>
              </a:rPr>
              <a:t>），没有</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副作用</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就意味着不修改状态</a:t>
            </a:r>
          </a:p>
          <a:p>
            <a:endParaRPr kumimoji="1"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引用透明性：即如果提供同样的输入，那么函数总是返回同样的结果。就是说，表达式的值不依赖于可以改变值的全局状态。这使您可以从形式上推断程序行为，因为表达式的意义只取决于其子表达式而不是计算顺序或者其他表达式的副作用。这有助于验证正确性、简化算法，甚至有助于找出优化它的方法。</a:t>
            </a:r>
            <a:endParaRPr kumimoji="1" lang="zh-CN" altLang="en-US" dirty="0"/>
          </a:p>
        </p:txBody>
      </p:sp>
      <p:sp>
        <p:nvSpPr>
          <p:cNvPr id="4" name="页眉占位符 3"/>
          <p:cNvSpPr>
            <a:spLocks noGrp="1"/>
          </p:cNvSpPr>
          <p:nvPr>
            <p:ph type="hdr" sz="quarter" idx="10"/>
          </p:nvPr>
        </p:nvSpPr>
        <p:spPr/>
        <p:txBody>
          <a:bodyPr/>
          <a:lstStyle/>
          <a:p>
            <a:r>
              <a:rPr kumimoji="1" lang="zh-CN" altLang="en-US" smtClean="0"/>
              <a:t>什么是函数式编程</a:t>
            </a:r>
            <a:endParaRPr kumimoji="1" lang="zh-CN" altLang="en-US"/>
          </a:p>
        </p:txBody>
      </p:sp>
      <p:sp>
        <p:nvSpPr>
          <p:cNvPr id="5" name="页脚占位符 4"/>
          <p:cNvSpPr>
            <a:spLocks noGrp="1"/>
          </p:cNvSpPr>
          <p:nvPr>
            <p:ph type="ftr" sz="quarter" idx="11"/>
          </p:nvPr>
        </p:nvSpPr>
        <p:spPr/>
        <p:txBody>
          <a:bodyPr/>
          <a:lstStyle/>
          <a:p>
            <a:r>
              <a:rPr kumimoji="1" lang="en-US" altLang="zh-CN" smtClean="0"/>
              <a:t>Java8 Lambda</a:t>
            </a:r>
            <a:endParaRPr kumimoji="1" lang="zh-CN" altLang="en-US"/>
          </a:p>
        </p:txBody>
      </p:sp>
      <p:sp>
        <p:nvSpPr>
          <p:cNvPr id="6" name="幻灯片编号占位符 5"/>
          <p:cNvSpPr>
            <a:spLocks noGrp="1"/>
          </p:cNvSpPr>
          <p:nvPr>
            <p:ph type="sldNum" sz="quarter" idx="12"/>
          </p:nvPr>
        </p:nvSpPr>
        <p:spPr/>
        <p:txBody>
          <a:bodyPr/>
          <a:lstStyle/>
          <a:p>
            <a:fld id="{C8C2EC52-E270-8141-8AB7-379A2134FF95}" type="slidenum">
              <a:rPr kumimoji="1" lang="zh-CN" altLang="en-US" smtClean="0"/>
              <a:t>9</a:t>
            </a:fld>
            <a:endParaRPr kumimoji="1" lang="zh-CN" altLang="en-US"/>
          </a:p>
        </p:txBody>
      </p:sp>
    </p:spTree>
    <p:extLst>
      <p:ext uri="{BB962C8B-B14F-4D97-AF65-F5344CB8AC3E}">
        <p14:creationId xmlns:p14="http://schemas.microsoft.com/office/powerpoint/2010/main" val="604263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9/11/17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9/11/17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9/11/17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9/11/17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9/11/17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sz="7200" dirty="0" smtClean="0"/>
              <a:t>Java8</a:t>
            </a:r>
            <a:r>
              <a:rPr kumimoji="1" lang="zh-CN" altLang="en-US" sz="7200" dirty="0" smtClean="0"/>
              <a:t> </a:t>
            </a:r>
            <a:r>
              <a:rPr kumimoji="1" lang="en-US" altLang="zh-CN" sz="7200" dirty="0" smtClean="0"/>
              <a:t>Lambdas</a:t>
            </a:r>
            <a:endParaRPr kumimoji="1" lang="zh-CN" altLang="en-US" sz="7200" dirty="0"/>
          </a:p>
        </p:txBody>
      </p:sp>
      <p:sp>
        <p:nvSpPr>
          <p:cNvPr id="3" name="副标题 2"/>
          <p:cNvSpPr>
            <a:spLocks noGrp="1"/>
          </p:cNvSpPr>
          <p:nvPr>
            <p:ph type="subTitle" idx="1"/>
          </p:nvPr>
        </p:nvSpPr>
        <p:spPr/>
        <p:txBody>
          <a:bodyPr/>
          <a:lstStyle/>
          <a:p>
            <a:r>
              <a:rPr kumimoji="1" lang="zh-CN" altLang="en-US" dirty="0"/>
              <a:t>函数式编程</a:t>
            </a:r>
          </a:p>
        </p:txBody>
      </p:sp>
      <p:sp>
        <p:nvSpPr>
          <p:cNvPr id="4" name="文本框 3"/>
          <p:cNvSpPr txBox="1"/>
          <p:nvPr/>
        </p:nvSpPr>
        <p:spPr>
          <a:xfrm>
            <a:off x="9525000" y="4948796"/>
            <a:ext cx="1399742" cy="892552"/>
          </a:xfrm>
          <a:prstGeom prst="rect">
            <a:avLst/>
          </a:prstGeom>
          <a:noFill/>
        </p:spPr>
        <p:txBody>
          <a:bodyPr wrap="none" rtlCol="0">
            <a:spAutoFit/>
          </a:bodyPr>
          <a:lstStyle/>
          <a:p>
            <a:r>
              <a:rPr kumimoji="1" lang="zh-CN" altLang="en-US" sz="2600" smtClean="0"/>
              <a:t>田宇</a:t>
            </a:r>
            <a:endParaRPr kumimoji="1" lang="zh-CN" altLang="en-US" sz="2600" dirty="0" smtClean="0"/>
          </a:p>
          <a:p>
            <a:r>
              <a:rPr kumimoji="1" lang="en-US" altLang="zh-CN" sz="2600" dirty="0" smtClean="0"/>
              <a:t>2017-9-8</a:t>
            </a:r>
            <a:endParaRPr kumimoji="1" lang="zh-CN" altLang="en-US" sz="2600" dirty="0"/>
          </a:p>
        </p:txBody>
      </p:sp>
    </p:spTree>
    <p:extLst>
      <p:ext uri="{BB962C8B-B14F-4D97-AF65-F5344CB8AC3E}">
        <p14:creationId xmlns:p14="http://schemas.microsoft.com/office/powerpoint/2010/main" val="1957747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话题二</a:t>
            </a:r>
            <a:endParaRPr kumimoji="1" lang="zh-CN" altLang="en-US" dirty="0"/>
          </a:p>
        </p:txBody>
      </p:sp>
      <p:sp>
        <p:nvSpPr>
          <p:cNvPr id="3" name="内容占位符 2"/>
          <p:cNvSpPr>
            <a:spLocks noGrp="1"/>
          </p:cNvSpPr>
          <p:nvPr>
            <p:ph idx="1"/>
          </p:nvPr>
        </p:nvSpPr>
        <p:spPr/>
        <p:txBody>
          <a:bodyPr>
            <a:normAutofit/>
          </a:bodyPr>
          <a:lstStyle/>
          <a:p>
            <a:pPr algn="ctr"/>
            <a:endParaRPr kumimoji="1" lang="zh-CN" altLang="en-US" sz="4800" dirty="0" smtClean="0"/>
          </a:p>
          <a:p>
            <a:pPr algn="ctr"/>
            <a:endParaRPr kumimoji="1" lang="zh-CN" altLang="en-US" sz="4800" dirty="0"/>
          </a:p>
          <a:p>
            <a:pPr algn="ctr"/>
            <a:r>
              <a:rPr kumimoji="1" lang="en-US" altLang="zh-CN" sz="4800" dirty="0" smtClean="0"/>
              <a:t>T2-Java</a:t>
            </a:r>
            <a:r>
              <a:rPr kumimoji="1" lang="zh-CN" altLang="en-US" sz="4800" dirty="0" smtClean="0"/>
              <a:t> </a:t>
            </a:r>
            <a:r>
              <a:rPr kumimoji="1" lang="en-US" altLang="zh-CN" sz="4800" dirty="0" smtClean="0"/>
              <a:t>Lambda</a:t>
            </a:r>
            <a:r>
              <a:rPr kumimoji="1" lang="zh-CN" altLang="en-US" sz="4800" dirty="0" smtClean="0"/>
              <a:t>表达式</a:t>
            </a:r>
          </a:p>
        </p:txBody>
      </p:sp>
    </p:spTree>
    <p:extLst>
      <p:ext uri="{BB962C8B-B14F-4D97-AF65-F5344CB8AC3E}">
        <p14:creationId xmlns:p14="http://schemas.microsoft.com/office/powerpoint/2010/main" val="902411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话题二</a:t>
            </a:r>
            <a:r>
              <a:rPr kumimoji="1" lang="en-US" altLang="zh-CN" dirty="0" smtClean="0"/>
              <a:t>-Subtopics</a:t>
            </a:r>
            <a:endParaRPr kumimoji="1" lang="zh-CN" altLang="en-US" dirty="0"/>
          </a:p>
        </p:txBody>
      </p:sp>
      <p:sp>
        <p:nvSpPr>
          <p:cNvPr id="3" name="内容占位符 2"/>
          <p:cNvSpPr>
            <a:spLocks noGrp="1"/>
          </p:cNvSpPr>
          <p:nvPr>
            <p:ph idx="1"/>
          </p:nvPr>
        </p:nvSpPr>
        <p:spPr/>
        <p:txBody>
          <a:bodyPr>
            <a:normAutofit/>
          </a:bodyPr>
          <a:lstStyle/>
          <a:p>
            <a:pPr lvl="2"/>
            <a:r>
              <a:rPr kumimoji="1" lang="zh-CN" altLang="en-US" sz="3200" b="1" dirty="0" smtClean="0">
                <a:solidFill>
                  <a:srgbClr val="C00000"/>
                </a:solidFill>
              </a:rPr>
              <a:t>什么是</a:t>
            </a:r>
            <a:r>
              <a:rPr kumimoji="1" lang="en-US" altLang="zh-CN" sz="3200" b="1" dirty="0" smtClean="0">
                <a:solidFill>
                  <a:srgbClr val="C00000"/>
                </a:solidFill>
              </a:rPr>
              <a:t>Lambda</a:t>
            </a:r>
            <a:endParaRPr kumimoji="1" lang="zh-CN" altLang="en-US" sz="3200" b="1" dirty="0">
              <a:solidFill>
                <a:srgbClr val="C00000"/>
              </a:solidFill>
            </a:endParaRPr>
          </a:p>
          <a:p>
            <a:pPr lvl="2"/>
            <a:r>
              <a:rPr kumimoji="1" lang="zh-CN" altLang="en-US" sz="3200" dirty="0" smtClean="0"/>
              <a:t>第一个</a:t>
            </a:r>
            <a:r>
              <a:rPr kumimoji="1" lang="en-US" altLang="zh-CN" sz="3200" dirty="0" smtClean="0"/>
              <a:t>Java</a:t>
            </a:r>
            <a:r>
              <a:rPr kumimoji="1" lang="zh-CN" altLang="en-US" sz="3200" dirty="0" smtClean="0"/>
              <a:t> </a:t>
            </a:r>
            <a:r>
              <a:rPr kumimoji="1" lang="en-US" altLang="zh-CN" sz="3200" dirty="0" smtClean="0"/>
              <a:t>Lambda</a:t>
            </a:r>
            <a:endParaRPr kumimoji="1" lang="zh-CN" altLang="en-US" sz="3200" dirty="0" smtClean="0"/>
          </a:p>
          <a:p>
            <a:pPr lvl="2"/>
            <a:r>
              <a:rPr kumimoji="1" lang="en-US" altLang="zh-CN" sz="3200" dirty="0" err="1" smtClean="0"/>
              <a:t>Lamdba</a:t>
            </a:r>
            <a:r>
              <a:rPr kumimoji="1" lang="zh-CN" altLang="en-US" sz="3200" dirty="0" smtClean="0"/>
              <a:t>的形式</a:t>
            </a:r>
          </a:p>
          <a:p>
            <a:pPr lvl="2"/>
            <a:r>
              <a:rPr kumimoji="1" lang="zh-CN" altLang="en-US" sz="3200" b="1" dirty="0" smtClean="0">
                <a:solidFill>
                  <a:srgbClr val="C00000"/>
                </a:solidFill>
              </a:rPr>
              <a:t>函数接口</a:t>
            </a:r>
          </a:p>
          <a:p>
            <a:pPr lvl="2"/>
            <a:r>
              <a:rPr kumimoji="1" lang="zh-CN" altLang="en-US" sz="3200" b="1" dirty="0" smtClean="0">
                <a:solidFill>
                  <a:srgbClr val="C00000"/>
                </a:solidFill>
              </a:rPr>
              <a:t>如何正确使用</a:t>
            </a:r>
          </a:p>
          <a:p>
            <a:pPr lvl="2"/>
            <a:r>
              <a:rPr kumimoji="1" lang="zh-CN" altLang="en-US" sz="3200" dirty="0" smtClean="0"/>
              <a:t>类型推断</a:t>
            </a:r>
            <a:endParaRPr kumimoji="1" lang="zh-CN" altLang="en-US" sz="3200" dirty="0"/>
          </a:p>
        </p:txBody>
      </p:sp>
    </p:spTree>
    <p:extLst>
      <p:ext uri="{BB962C8B-B14F-4D97-AF65-F5344CB8AC3E}">
        <p14:creationId xmlns:p14="http://schemas.microsoft.com/office/powerpoint/2010/main" val="1574831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T2-Lambda</a:t>
            </a:r>
            <a:r>
              <a:rPr kumimoji="1" lang="zh-CN" altLang="en-US" dirty="0" smtClean="0"/>
              <a:t>表达式</a:t>
            </a:r>
            <a:endParaRPr kumimoji="1" lang="zh-CN" altLang="en-US" dirty="0"/>
          </a:p>
        </p:txBody>
      </p:sp>
      <p:sp>
        <p:nvSpPr>
          <p:cNvPr id="3" name="内容占位符 2"/>
          <p:cNvSpPr>
            <a:spLocks noGrp="1"/>
          </p:cNvSpPr>
          <p:nvPr>
            <p:ph idx="1"/>
          </p:nvPr>
        </p:nvSpPr>
        <p:spPr/>
        <p:txBody>
          <a:bodyPr/>
          <a:lstStyle/>
          <a:p>
            <a:pPr>
              <a:buFont typeface="Wingdings" charset="2"/>
              <a:buChar char="l"/>
            </a:pPr>
            <a:r>
              <a:rPr kumimoji="1" lang="zh-CN" altLang="en-US" sz="3000" b="1" dirty="0"/>
              <a:t>为什么</a:t>
            </a:r>
            <a:r>
              <a:rPr kumimoji="1" lang="en-US" altLang="zh-CN" sz="3000" b="1" dirty="0"/>
              <a:t>Java8</a:t>
            </a:r>
            <a:r>
              <a:rPr kumimoji="1" lang="zh-CN" altLang="en-US" sz="3000" b="1" dirty="0"/>
              <a:t>需要再次</a:t>
            </a:r>
            <a:r>
              <a:rPr kumimoji="1" lang="zh-CN" altLang="en-US" sz="3000" b="1" dirty="0" smtClean="0"/>
              <a:t>改动</a:t>
            </a:r>
            <a:endParaRPr lang="zh-CN" altLang="en-US" sz="3000" b="1" dirty="0" smtClean="0"/>
          </a:p>
          <a:p>
            <a:pPr lvl="1">
              <a:buFont typeface="Wingdings" charset="2"/>
              <a:buChar char="Ø"/>
            </a:pPr>
            <a:r>
              <a:rPr kumimoji="1" lang="zh-CN" altLang="en-US" sz="2000" dirty="0" smtClean="0"/>
              <a:t>多核的兴起，程序需要充分利用资源</a:t>
            </a:r>
          </a:p>
          <a:p>
            <a:pPr lvl="1">
              <a:buFont typeface="Wingdings" charset="2"/>
              <a:buChar char="Ø"/>
            </a:pPr>
            <a:r>
              <a:rPr kumimoji="1" lang="zh-CN" altLang="en-US" sz="2000" dirty="0" smtClean="0"/>
              <a:t>涉及锁的编程费时且易出错</a:t>
            </a:r>
          </a:p>
          <a:p>
            <a:pPr lvl="1">
              <a:buFont typeface="Wingdings" charset="2"/>
              <a:buChar char="Ø"/>
            </a:pPr>
            <a:r>
              <a:rPr lang="zh-CN" altLang="en-US" sz="2000" dirty="0"/>
              <a:t>目前</a:t>
            </a:r>
            <a:r>
              <a:rPr lang="en-US" altLang="zh-CN" sz="2000" dirty="0"/>
              <a:t>concurrent</a:t>
            </a:r>
            <a:r>
              <a:rPr lang="zh-CN" altLang="en-US" sz="2000" dirty="0"/>
              <a:t>包和第三方类库的抽象化还不</a:t>
            </a:r>
            <a:r>
              <a:rPr lang="zh-CN" altLang="en-US" sz="2000" dirty="0" smtClean="0"/>
              <a:t>够</a:t>
            </a:r>
          </a:p>
          <a:p>
            <a:pPr>
              <a:buFont typeface="Wingdings" charset="2"/>
              <a:buChar char="u"/>
            </a:pPr>
            <a:r>
              <a:rPr lang="zh-CN" altLang="en-US" sz="2200" dirty="0"/>
              <a:t>对于集合的复杂处理算法</a:t>
            </a:r>
            <a:r>
              <a:rPr lang="zh-CN" altLang="en-US" sz="2200" dirty="0">
                <a:latin typeface="+mn-ea"/>
              </a:rPr>
              <a:t>如何</a:t>
            </a:r>
            <a:r>
              <a:rPr lang="zh-CN" altLang="en-US" sz="2200" dirty="0"/>
              <a:t>经过简单修改就能运行在多核</a:t>
            </a:r>
            <a:r>
              <a:rPr lang="en-US" altLang="zh-CN" sz="2200" dirty="0"/>
              <a:t>CPU</a:t>
            </a:r>
            <a:r>
              <a:rPr lang="zh-CN" altLang="en-US" sz="2200" dirty="0" smtClean="0"/>
              <a:t>上？</a:t>
            </a:r>
          </a:p>
          <a:p>
            <a:pPr>
              <a:buFont typeface="Wingdings" charset="2"/>
              <a:buChar char="l"/>
            </a:pPr>
            <a:r>
              <a:rPr kumimoji="1" lang="zh-CN" altLang="en-US" sz="3000" b="1" dirty="0" smtClean="0"/>
              <a:t>如何来解决上述问题</a:t>
            </a:r>
          </a:p>
          <a:p>
            <a:pPr lvl="1">
              <a:buFont typeface="Wingdings" charset="2"/>
              <a:buChar char="Ø"/>
            </a:pPr>
            <a:r>
              <a:rPr kumimoji="1" lang="en-US" altLang="zh-CN" sz="2000" dirty="0" smtClean="0">
                <a:latin typeface="+mn-ea"/>
              </a:rPr>
              <a:t>Java8</a:t>
            </a:r>
            <a:r>
              <a:rPr kumimoji="1" lang="zh-CN" altLang="en-US" sz="2000" dirty="0" smtClean="0">
                <a:latin typeface="+mn-ea"/>
              </a:rPr>
              <a:t>给出的答案是</a:t>
            </a:r>
            <a:r>
              <a:rPr kumimoji="1" lang="en-US" altLang="zh-CN" sz="2000" dirty="0" smtClean="0">
                <a:latin typeface="+mn-ea"/>
              </a:rPr>
              <a:t>Lambda</a:t>
            </a:r>
            <a:endParaRPr kumimoji="1" lang="zh-CN" altLang="en-US" sz="2000" dirty="0" smtClean="0">
              <a:latin typeface="+mn-ea"/>
            </a:endParaRPr>
          </a:p>
        </p:txBody>
      </p:sp>
    </p:spTree>
    <p:extLst>
      <p:ext uri="{BB962C8B-B14F-4D97-AF65-F5344CB8AC3E}">
        <p14:creationId xmlns:p14="http://schemas.microsoft.com/office/powerpoint/2010/main" val="211511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T2-Lambda</a:t>
            </a:r>
            <a:r>
              <a:rPr kumimoji="1" lang="zh-CN" altLang="en-US" dirty="0" smtClean="0"/>
              <a:t>表达式</a:t>
            </a:r>
            <a:endParaRPr kumimoji="1" lang="zh-CN" altLang="en-US" dirty="0"/>
          </a:p>
        </p:txBody>
      </p:sp>
      <p:sp>
        <p:nvSpPr>
          <p:cNvPr id="3" name="内容占位符 2"/>
          <p:cNvSpPr>
            <a:spLocks noGrp="1"/>
          </p:cNvSpPr>
          <p:nvPr>
            <p:ph idx="1"/>
          </p:nvPr>
        </p:nvSpPr>
        <p:spPr/>
        <p:txBody>
          <a:bodyPr/>
          <a:lstStyle/>
          <a:p>
            <a:pPr>
              <a:buFont typeface="Wingdings" charset="2"/>
              <a:buChar char="Ø"/>
            </a:pPr>
            <a:r>
              <a:rPr lang="el-GR" altLang="zh-CN" sz="3000" dirty="0" smtClean="0">
                <a:latin typeface="+mn-ea"/>
              </a:rPr>
              <a:t>Λ</a:t>
            </a:r>
            <a:endParaRPr lang="zh-CN" altLang="en-US" sz="3000" dirty="0" smtClean="0">
              <a:latin typeface="+mn-ea"/>
            </a:endParaRPr>
          </a:p>
          <a:p>
            <a:pPr lvl="1">
              <a:buFont typeface="Wingdings" charset="2"/>
              <a:buChar char="Ø"/>
            </a:pPr>
            <a:r>
              <a:rPr kumimoji="1" lang="zh-CN" altLang="en-US" sz="2000" dirty="0" smtClean="0">
                <a:solidFill>
                  <a:schemeClr val="tx1"/>
                </a:solidFill>
              </a:rPr>
              <a:t>因</a:t>
            </a:r>
            <a:r>
              <a:rPr kumimoji="1" lang="en-US" altLang="zh-CN" sz="2000" dirty="0" smtClean="0">
                <a:solidFill>
                  <a:schemeClr val="tx1"/>
                </a:solidFill>
              </a:rPr>
              <a:t>Lambda</a:t>
            </a:r>
            <a:r>
              <a:rPr kumimoji="1" lang="zh-CN" altLang="en-US" sz="2000" dirty="0" smtClean="0">
                <a:solidFill>
                  <a:schemeClr val="tx1"/>
                </a:solidFill>
              </a:rPr>
              <a:t>演算而得名</a:t>
            </a:r>
          </a:p>
          <a:p>
            <a:pPr lvl="1">
              <a:buFont typeface="Wingdings" charset="2"/>
              <a:buChar char="Ø"/>
            </a:pPr>
            <a:r>
              <a:rPr kumimoji="1" lang="zh-CN" altLang="en-US" sz="2000" dirty="0" smtClean="0">
                <a:solidFill>
                  <a:schemeClr val="tx1"/>
                </a:solidFill>
              </a:rPr>
              <a:t>编程语言中的</a:t>
            </a:r>
            <a:r>
              <a:rPr kumimoji="1" lang="en-US" altLang="zh-CN" sz="2000" dirty="0" smtClean="0">
                <a:solidFill>
                  <a:schemeClr val="tx1"/>
                </a:solidFill>
              </a:rPr>
              <a:t>Lambda</a:t>
            </a:r>
            <a:r>
              <a:rPr kumimoji="1" lang="zh-CN" altLang="en-US" sz="2000" dirty="0" smtClean="0">
                <a:solidFill>
                  <a:schemeClr val="tx1"/>
                </a:solidFill>
              </a:rPr>
              <a:t>跟数学中的</a:t>
            </a:r>
            <a:r>
              <a:rPr kumimoji="1" lang="en-US" altLang="zh-CN" sz="2000" dirty="0" smtClean="0">
                <a:solidFill>
                  <a:schemeClr val="tx1"/>
                </a:solidFill>
              </a:rPr>
              <a:t>Lambda</a:t>
            </a:r>
            <a:r>
              <a:rPr kumimoji="1" lang="zh-CN" altLang="en-US" sz="2000" dirty="0" smtClean="0">
                <a:solidFill>
                  <a:schemeClr val="tx1"/>
                </a:solidFill>
              </a:rPr>
              <a:t>演算有区别</a:t>
            </a:r>
          </a:p>
          <a:p>
            <a:pPr lvl="1">
              <a:buFont typeface="Wingdings" charset="2"/>
              <a:buChar char="Ø"/>
            </a:pPr>
            <a:r>
              <a:rPr kumimoji="1" lang="zh-CN" altLang="en-US" sz="2000" dirty="0" smtClean="0">
                <a:solidFill>
                  <a:schemeClr val="tx1"/>
                </a:solidFill>
              </a:rPr>
              <a:t>最小的通用程序设计语言</a:t>
            </a:r>
          </a:p>
          <a:p>
            <a:pPr lvl="1">
              <a:buFont typeface="Wingdings" charset="2"/>
              <a:buChar char="Ø"/>
            </a:pPr>
            <a:r>
              <a:rPr kumimoji="1" lang="zh-CN" altLang="en-US" sz="2000" dirty="0" smtClean="0">
                <a:solidFill>
                  <a:schemeClr val="tx1"/>
                </a:solidFill>
              </a:rPr>
              <a:t>一条变换规则</a:t>
            </a:r>
          </a:p>
          <a:p>
            <a:pPr lvl="1">
              <a:buFont typeface="Wingdings" charset="2"/>
              <a:buChar char="Ø"/>
            </a:pPr>
            <a:r>
              <a:rPr kumimoji="1" lang="zh-CN" altLang="en-US" sz="2000" dirty="0" smtClean="0">
                <a:solidFill>
                  <a:schemeClr val="tx1"/>
                </a:solidFill>
              </a:rPr>
              <a:t>一条函数定义</a:t>
            </a:r>
          </a:p>
          <a:p>
            <a:pPr lvl="1">
              <a:buFont typeface="Wingdings" charset="2"/>
              <a:buChar char="Ø"/>
            </a:pPr>
            <a:r>
              <a:rPr kumimoji="1" lang="zh-CN" altLang="en-US" sz="2000" dirty="0" smtClean="0">
                <a:solidFill>
                  <a:schemeClr val="tx1"/>
                </a:solidFill>
              </a:rPr>
              <a:t>等价图灵机</a:t>
            </a:r>
            <a:endParaRPr kumimoji="1" lang="zh-CN" altLang="en-US" sz="2000" dirty="0">
              <a:solidFill>
                <a:schemeClr val="tx1"/>
              </a:solidFill>
            </a:endParaRPr>
          </a:p>
          <a:p>
            <a:pPr>
              <a:buFont typeface="Wingdings" charset="2"/>
              <a:buChar char="Ø"/>
            </a:pPr>
            <a:r>
              <a:rPr kumimoji="1" lang="zh-CN" altLang="en-US" sz="3000" b="1" dirty="0" smtClean="0">
                <a:latin typeface="+mn-ea"/>
              </a:rPr>
              <a:t>在</a:t>
            </a:r>
            <a:r>
              <a:rPr kumimoji="1" lang="en-US" altLang="zh-CN" sz="3000" b="1" dirty="0" smtClean="0">
                <a:latin typeface="+mn-ea"/>
              </a:rPr>
              <a:t>Java8</a:t>
            </a:r>
            <a:r>
              <a:rPr kumimoji="1" lang="zh-CN" altLang="en-US" sz="3000" b="1" dirty="0" smtClean="0">
                <a:latin typeface="+mn-ea"/>
              </a:rPr>
              <a:t>中</a:t>
            </a:r>
            <a:r>
              <a:rPr kumimoji="1" lang="en-US" altLang="zh-CN" sz="3000" b="1" dirty="0" smtClean="0">
                <a:latin typeface="+mn-ea"/>
              </a:rPr>
              <a:t>Lambda</a:t>
            </a:r>
            <a:r>
              <a:rPr kumimoji="1" lang="zh-CN" altLang="en-US" sz="3000" b="1" dirty="0" smtClean="0">
                <a:latin typeface="+mn-ea"/>
              </a:rPr>
              <a:t>是什么</a:t>
            </a:r>
            <a:endParaRPr kumimoji="1" lang="zh-CN" altLang="en-US" sz="3000" b="1" dirty="0">
              <a:latin typeface="+mn-ea"/>
            </a:endParaRPr>
          </a:p>
          <a:p>
            <a:pPr lvl="1">
              <a:buFont typeface="Wingdings" charset="2"/>
              <a:buChar char="ü"/>
            </a:pPr>
            <a:r>
              <a:rPr kumimoji="1" lang="zh-CN" altLang="en-US" sz="2000" dirty="0"/>
              <a:t>一种紧凑的</a:t>
            </a:r>
          </a:p>
          <a:p>
            <a:pPr lvl="1">
              <a:buFont typeface="Wingdings" charset="2"/>
              <a:buChar char="ü"/>
            </a:pPr>
            <a:r>
              <a:rPr kumimoji="1" lang="zh-CN" altLang="en-US" sz="2000" dirty="0">
                <a:solidFill>
                  <a:srgbClr val="92D050"/>
                </a:solidFill>
              </a:rPr>
              <a:t>传递行为的方式</a:t>
            </a:r>
          </a:p>
          <a:p>
            <a:pPr marL="0" indent="0">
              <a:buNone/>
            </a:pPr>
            <a:endParaRPr kumimoji="1" lang="zh-CN" altLang="en-US" sz="2600" dirty="0" smtClean="0">
              <a:solidFill>
                <a:srgbClr val="92D050"/>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3880" y="1737360"/>
            <a:ext cx="3175000" cy="3175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7754" y="1737360"/>
            <a:ext cx="4082030" cy="3066626"/>
          </a:xfrm>
          <a:prstGeom prst="rect">
            <a:avLst/>
          </a:prstGeom>
        </p:spPr>
      </p:pic>
    </p:spTree>
    <p:extLst>
      <p:ext uri="{BB962C8B-B14F-4D97-AF65-F5344CB8AC3E}">
        <p14:creationId xmlns:p14="http://schemas.microsoft.com/office/powerpoint/2010/main" val="10615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9"/>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T2-Lambda</a:t>
            </a:r>
            <a:r>
              <a:rPr kumimoji="1" lang="zh-CN" altLang="en-US" dirty="0"/>
              <a:t>表达式</a:t>
            </a:r>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dirty="0" smtClean="0"/>
              <a:t>第一个</a:t>
            </a:r>
            <a:r>
              <a:rPr kumimoji="1" lang="en-US" altLang="zh-CN" sz="3000" dirty="0" smtClean="0"/>
              <a:t>Lambda</a:t>
            </a:r>
            <a:endParaRPr kumimoji="1" lang="zh-CN" altLang="en-US" sz="3000" dirty="0" smtClean="0"/>
          </a:p>
          <a:p>
            <a:pPr lvl="1">
              <a:buFont typeface="Wingdings" charset="2"/>
              <a:buChar char="ü"/>
            </a:pPr>
            <a:r>
              <a:rPr kumimoji="1" lang="zh-CN" altLang="en-US" sz="2800" dirty="0" smtClean="0"/>
              <a:t>添加一个</a:t>
            </a:r>
            <a:r>
              <a:rPr kumimoji="1" lang="en-US" altLang="zh-CN" sz="2800" dirty="0" err="1" smtClean="0"/>
              <a:t>Awt</a:t>
            </a:r>
            <a:r>
              <a:rPr kumimoji="1" lang="zh-CN" altLang="en-US" sz="2800" dirty="0" smtClean="0"/>
              <a:t>监听器</a:t>
            </a:r>
          </a:p>
          <a:p>
            <a:pPr lvl="2">
              <a:buFont typeface="Arial" charset="0"/>
              <a:buChar char="•"/>
            </a:pPr>
            <a:endParaRPr kumimoji="1"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79" y="3035300"/>
            <a:ext cx="9921258" cy="155127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79" y="5317912"/>
            <a:ext cx="9921258" cy="367454"/>
          </a:xfrm>
          <a:prstGeom prst="rect">
            <a:avLst/>
          </a:prstGeom>
        </p:spPr>
      </p:pic>
    </p:spTree>
    <p:extLst>
      <p:ext uri="{BB962C8B-B14F-4D97-AF65-F5344CB8AC3E}">
        <p14:creationId xmlns:p14="http://schemas.microsoft.com/office/powerpoint/2010/main" val="145875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T2-Lambda</a:t>
            </a:r>
            <a:r>
              <a:rPr kumimoji="1" lang="zh-CN" altLang="en-US" dirty="0"/>
              <a:t>表达式</a:t>
            </a:r>
          </a:p>
        </p:txBody>
      </p:sp>
      <p:sp>
        <p:nvSpPr>
          <p:cNvPr id="3" name="内容占位符 2"/>
          <p:cNvSpPr>
            <a:spLocks noGrp="1"/>
          </p:cNvSpPr>
          <p:nvPr>
            <p:ph idx="1"/>
          </p:nvPr>
        </p:nvSpPr>
        <p:spPr/>
        <p:txBody>
          <a:bodyPr>
            <a:normAutofit/>
          </a:bodyPr>
          <a:lstStyle/>
          <a:p>
            <a:pPr>
              <a:buFont typeface="Wingdings" charset="2"/>
              <a:buChar char="Ø"/>
            </a:pPr>
            <a:r>
              <a:rPr kumimoji="1" lang="en-US" altLang="zh-CN" sz="3000" dirty="0" smtClean="0"/>
              <a:t>Lambda</a:t>
            </a:r>
            <a:r>
              <a:rPr kumimoji="1" lang="zh-CN" altLang="en-US" sz="3000" dirty="0" smtClean="0"/>
              <a:t>的形式</a:t>
            </a:r>
          </a:p>
          <a:p>
            <a:pPr lvl="1">
              <a:buFont typeface="Wingdings" charset="2"/>
              <a:buChar char="Ø"/>
            </a:pPr>
            <a:r>
              <a:rPr lang="zh-CN" altLang="en-US" sz="2000" dirty="0"/>
              <a:t>函数接口作为静态</a:t>
            </a:r>
            <a:r>
              <a:rPr lang="zh-CN" altLang="en-US" sz="2000" dirty="0" smtClean="0"/>
              <a:t>类型</a:t>
            </a:r>
            <a:r>
              <a:rPr lang="en-US" altLang="zh-CN" sz="2000" dirty="0" smtClean="0"/>
              <a:t>/</a:t>
            </a:r>
            <a:r>
              <a:rPr lang="zh-CN" altLang="en-US" sz="2000" dirty="0" smtClean="0"/>
              <a:t>目标类型（</a:t>
            </a:r>
            <a:r>
              <a:rPr lang="en-US" altLang="zh-CN" sz="2000" dirty="0"/>
              <a:t>Static Type</a:t>
            </a:r>
            <a:r>
              <a:rPr lang="zh-CN" altLang="en-US" sz="2000" dirty="0" smtClean="0"/>
              <a:t>）</a:t>
            </a:r>
            <a:endParaRPr lang="zh-CN" altLang="en-US" sz="2000" dirty="0"/>
          </a:p>
          <a:p>
            <a:pPr lvl="1">
              <a:buFont typeface="Wingdings" charset="2"/>
              <a:buChar char="Ø"/>
            </a:pPr>
            <a:r>
              <a:rPr lang="zh-CN" altLang="en-US" sz="2000" dirty="0"/>
              <a:t>表达式作为实际类型（</a:t>
            </a:r>
            <a:r>
              <a:rPr lang="en-US" altLang="zh-CN" sz="2000" dirty="0"/>
              <a:t>Actual Type</a:t>
            </a:r>
            <a:r>
              <a:rPr lang="zh-CN" altLang="en-US" sz="2000" dirty="0" smtClean="0"/>
              <a:t>）</a:t>
            </a:r>
          </a:p>
          <a:p>
            <a:pPr lvl="1">
              <a:buFont typeface="Wingdings" charset="2"/>
              <a:buChar char="Ø"/>
            </a:pPr>
            <a:r>
              <a:rPr lang="en-US" altLang="zh-CN" sz="2000" dirty="0"/>
              <a:t>Runnable </a:t>
            </a:r>
            <a:r>
              <a:rPr lang="en-US" altLang="zh-CN" sz="2000" dirty="0" err="1"/>
              <a:t>noArguments</a:t>
            </a:r>
            <a:r>
              <a:rPr lang="en-US" altLang="zh-CN" sz="2000" dirty="0"/>
              <a:t> = () -&gt; </a:t>
            </a:r>
            <a:r>
              <a:rPr lang="en-US" altLang="zh-CN" sz="2000" dirty="0" err="1"/>
              <a:t>System.out.println</a:t>
            </a:r>
            <a:r>
              <a:rPr lang="en-US" altLang="zh-CN" sz="2000" dirty="0" smtClean="0"/>
              <a:t>(“Hello world”);</a:t>
            </a:r>
            <a:endParaRPr lang="zh-CN" altLang="en-US" sz="2000" dirty="0" smtClean="0"/>
          </a:p>
          <a:p>
            <a:pPr lvl="1">
              <a:buFont typeface="Wingdings" charset="2"/>
              <a:buChar char="Ø"/>
            </a:pPr>
            <a:r>
              <a:rPr lang="en-US" altLang="zh-CN" sz="2000" dirty="0" err="1"/>
              <a:t>ActionListener</a:t>
            </a:r>
            <a:r>
              <a:rPr lang="en-US" altLang="zh-CN" sz="2000" dirty="0"/>
              <a:t> </a:t>
            </a:r>
            <a:r>
              <a:rPr lang="en-US" altLang="zh-CN" sz="2000" dirty="0" err="1"/>
              <a:t>oneArgument</a:t>
            </a:r>
            <a:r>
              <a:rPr lang="en-US" altLang="zh-CN" sz="2000" dirty="0"/>
              <a:t> = event -&gt; </a:t>
            </a:r>
            <a:r>
              <a:rPr lang="en-US" altLang="zh-CN" sz="2000" dirty="0" err="1"/>
              <a:t>System.out.println</a:t>
            </a:r>
            <a:r>
              <a:rPr lang="en-US" altLang="zh-CN" sz="2000" dirty="0"/>
              <a:t>("button clicked");</a:t>
            </a:r>
            <a:endParaRPr kumimoji="1" lang="zh-CN" altLang="en-US" sz="2000" dirty="0"/>
          </a:p>
          <a:p>
            <a:pPr marL="201168" lvl="1" indent="0">
              <a:buNone/>
            </a:pPr>
            <a:endParaRPr kumimoji="1" lang="zh-CN" altLang="en-US" sz="2800" dirty="0"/>
          </a:p>
        </p:txBody>
      </p:sp>
    </p:spTree>
    <p:extLst>
      <p:ext uri="{BB962C8B-B14F-4D97-AF65-F5344CB8AC3E}">
        <p14:creationId xmlns:p14="http://schemas.microsoft.com/office/powerpoint/2010/main" val="593114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T2-Lambda</a:t>
            </a:r>
            <a:r>
              <a:rPr kumimoji="1" lang="zh-CN" altLang="en-US" dirty="0" smtClean="0"/>
              <a:t>表达式</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dirty="0" smtClean="0"/>
              <a:t>函数接口</a:t>
            </a:r>
          </a:p>
          <a:p>
            <a:pPr lvl="1">
              <a:buFont typeface="Wingdings" charset="2"/>
              <a:buChar char="Ø"/>
            </a:pPr>
            <a:r>
              <a:rPr kumimoji="1" lang="zh-CN" altLang="en-US" sz="2000" dirty="0" smtClean="0"/>
              <a:t>只有一个抽象方法的接口，用作</a:t>
            </a:r>
            <a:r>
              <a:rPr kumimoji="1" lang="en-US" altLang="zh-CN" sz="2000" dirty="0" smtClean="0"/>
              <a:t>Lambda</a:t>
            </a:r>
            <a:r>
              <a:rPr kumimoji="1" lang="zh-CN" altLang="en-US" sz="2000" dirty="0" smtClean="0"/>
              <a:t>表达式的类型</a:t>
            </a:r>
          </a:p>
          <a:p>
            <a:pPr lvl="1">
              <a:buFont typeface="Wingdings" charset="2"/>
              <a:buChar char="Ø"/>
            </a:pPr>
            <a:r>
              <a:rPr kumimoji="1" lang="zh-CN" altLang="en-US" sz="2000" dirty="0" smtClean="0"/>
              <a:t>为什么要给</a:t>
            </a:r>
            <a:r>
              <a:rPr kumimoji="1" lang="en-US" altLang="zh-CN" sz="2000" dirty="0" smtClean="0"/>
              <a:t>Lambda</a:t>
            </a:r>
            <a:r>
              <a:rPr kumimoji="1" lang="zh-CN" altLang="en-US" sz="2000" dirty="0" smtClean="0"/>
              <a:t>设置类型？</a:t>
            </a:r>
          </a:p>
          <a:p>
            <a:pPr lvl="2">
              <a:buFont typeface="Wingdings" charset="2"/>
              <a:buChar char="Ø"/>
            </a:pPr>
            <a:r>
              <a:rPr kumimoji="1" lang="en-US" altLang="zh-CN" sz="1800" dirty="0" smtClean="0"/>
              <a:t>Java</a:t>
            </a:r>
            <a:r>
              <a:rPr kumimoji="1" lang="zh-CN" altLang="en-US" sz="1800" dirty="0" smtClean="0"/>
              <a:t>是强类型语言，所有参数都必须有固定类型</a:t>
            </a:r>
          </a:p>
          <a:p>
            <a:pPr lvl="1">
              <a:buFont typeface="Wingdings" charset="2"/>
              <a:buChar char="Ø"/>
            </a:pPr>
            <a:r>
              <a:rPr kumimoji="1" lang="zh-CN" altLang="en-US" sz="2000" dirty="0" smtClean="0"/>
              <a:t>现成可用的函数接口</a:t>
            </a:r>
          </a:p>
          <a:p>
            <a:pPr lvl="2">
              <a:buFont typeface="Wingdings" charset="2"/>
              <a:buChar char="Ø"/>
            </a:pPr>
            <a:r>
              <a:rPr kumimoji="1" lang="zh-CN" altLang="en-US" dirty="0" smtClean="0"/>
              <a:t>还有其他一些类似的函数接口</a:t>
            </a:r>
          </a:p>
          <a:p>
            <a:pPr lvl="2">
              <a:buFont typeface="Wingdings" charset="2"/>
              <a:buChar char="Ø"/>
            </a:pPr>
            <a:r>
              <a:rPr lang="en-US" altLang="zh-CN" dirty="0" err="1"/>
              <a:t>BiFunction</a:t>
            </a:r>
            <a:r>
              <a:rPr lang="en-US" altLang="zh-CN" dirty="0"/>
              <a:t>&lt;T, U, R&gt;</a:t>
            </a:r>
            <a:endParaRPr kumimoji="1" lang="zh-CN" altLang="en-US" dirty="0" smtClean="0"/>
          </a:p>
          <a:p>
            <a:pPr marL="201168" lvl="1" indent="0">
              <a:buNone/>
            </a:pPr>
            <a:endParaRPr kumimoji="1" lang="zh-CN" altLang="en-US" sz="2400" dirty="0" smtClean="0"/>
          </a:p>
          <a:p>
            <a:pPr lvl="1">
              <a:buFont typeface="Wingdings" charset="2"/>
              <a:buChar char="Ø"/>
            </a:pPr>
            <a:endParaRPr kumimoji="1" lang="zh-CN" altLang="en-US" sz="2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9560" y="3360412"/>
            <a:ext cx="5176520" cy="2845656"/>
          </a:xfrm>
          <a:prstGeom prst="rect">
            <a:avLst/>
          </a:prstGeom>
        </p:spPr>
      </p:pic>
    </p:spTree>
    <p:extLst>
      <p:ext uri="{BB962C8B-B14F-4D97-AF65-F5344CB8AC3E}">
        <p14:creationId xmlns:p14="http://schemas.microsoft.com/office/powerpoint/2010/main" val="23089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T2-Lambda</a:t>
            </a:r>
            <a:r>
              <a:rPr kumimoji="1" lang="zh-CN" altLang="en-US" dirty="0"/>
              <a:t>表达式</a:t>
            </a:r>
          </a:p>
        </p:txBody>
      </p:sp>
      <p:sp>
        <p:nvSpPr>
          <p:cNvPr id="3" name="内容占位符 2"/>
          <p:cNvSpPr>
            <a:spLocks noGrp="1"/>
          </p:cNvSpPr>
          <p:nvPr>
            <p:ph idx="1"/>
          </p:nvPr>
        </p:nvSpPr>
        <p:spPr/>
        <p:txBody>
          <a:bodyPr>
            <a:normAutofit/>
          </a:bodyPr>
          <a:lstStyle/>
          <a:p>
            <a:pPr>
              <a:buFont typeface="Wingdings" charset="2"/>
              <a:buChar char="l"/>
            </a:pPr>
            <a:r>
              <a:rPr kumimoji="1" lang="zh-CN" altLang="en-US" sz="3000" b="1" dirty="0" smtClean="0"/>
              <a:t>正确使用</a:t>
            </a:r>
            <a:r>
              <a:rPr kumimoji="1" lang="en-US" altLang="zh-CN" sz="3000" b="1" dirty="0" smtClean="0"/>
              <a:t>Lambda---</a:t>
            </a:r>
            <a:r>
              <a:rPr kumimoji="1" lang="zh-CN" altLang="en-US" sz="3000" b="1" dirty="0" smtClean="0"/>
              <a:t>引用值</a:t>
            </a:r>
            <a:r>
              <a:rPr kumimoji="1" lang="en-US" altLang="zh-CN" sz="3000" b="1" dirty="0"/>
              <a:t>(</a:t>
            </a:r>
            <a:r>
              <a:rPr kumimoji="1" lang="en-US" altLang="zh-CN" sz="3000" b="1" dirty="0" err="1"/>
              <a:t>val</a:t>
            </a:r>
            <a:r>
              <a:rPr kumimoji="1" lang="en-US" altLang="zh-CN" sz="3000" b="1" dirty="0"/>
              <a:t>)</a:t>
            </a:r>
            <a:r>
              <a:rPr kumimoji="1" lang="zh-CN" altLang="en-US" sz="3000" b="1" dirty="0"/>
              <a:t>，而不是变量</a:t>
            </a:r>
            <a:r>
              <a:rPr kumimoji="1" lang="en-US" altLang="zh-CN" sz="3000" b="1" dirty="0"/>
              <a:t>(</a:t>
            </a:r>
            <a:r>
              <a:rPr kumimoji="1" lang="en-US" altLang="zh-CN" sz="3000" b="1" dirty="0" err="1"/>
              <a:t>var</a:t>
            </a:r>
            <a:r>
              <a:rPr kumimoji="1" lang="en-US" altLang="zh-CN" sz="3000" b="1" dirty="0"/>
              <a:t>)</a:t>
            </a:r>
            <a:endParaRPr kumimoji="1" lang="zh-CN" altLang="en-US" sz="3000" b="1" dirty="0" smtClean="0"/>
          </a:p>
          <a:p>
            <a:pPr lvl="1">
              <a:buFont typeface="Wingdings" charset="2"/>
              <a:buChar char="Ø"/>
            </a:pPr>
            <a:r>
              <a:rPr kumimoji="1" lang="zh-CN" altLang="en-US" sz="2800" dirty="0" smtClean="0"/>
              <a:t>避免使用副作用函数</a:t>
            </a:r>
          </a:p>
          <a:p>
            <a:pPr lvl="2">
              <a:buFont typeface="Wingdings" charset="2"/>
              <a:buChar char="ü"/>
            </a:pPr>
            <a:r>
              <a:rPr kumimoji="1" lang="zh-CN" altLang="en-US" sz="2400" dirty="0" smtClean="0"/>
              <a:t>就是在</a:t>
            </a:r>
            <a:r>
              <a:rPr kumimoji="1" lang="en-US" altLang="zh-CN" sz="2400" dirty="0" smtClean="0"/>
              <a:t>Lambda</a:t>
            </a:r>
            <a:r>
              <a:rPr kumimoji="1" lang="zh-CN" altLang="en-US" sz="2400" dirty="0" smtClean="0"/>
              <a:t>表达式中改变外界变量的状态</a:t>
            </a:r>
          </a:p>
          <a:p>
            <a:pPr lvl="1">
              <a:buFont typeface="Wingdings" charset="2"/>
              <a:buChar char="Ø"/>
            </a:pPr>
            <a:r>
              <a:rPr kumimoji="1" lang="zh-CN" altLang="en-US" sz="2800" dirty="0" smtClean="0"/>
              <a:t>禁止赋值给局部变量</a:t>
            </a:r>
          </a:p>
          <a:p>
            <a:pPr lvl="2">
              <a:buFont typeface="Wingdings" charset="2"/>
              <a:buChar char="ü"/>
            </a:pPr>
            <a:r>
              <a:rPr kumimoji="1" lang="zh-CN" altLang="en-US" sz="2400" dirty="0" smtClean="0"/>
              <a:t>可以不用</a:t>
            </a:r>
            <a:r>
              <a:rPr kumimoji="1" lang="en-US" altLang="zh-CN" sz="2400" dirty="0" smtClean="0"/>
              <a:t>final</a:t>
            </a:r>
            <a:r>
              <a:rPr kumimoji="1" lang="zh-CN" altLang="en-US" sz="2400" dirty="0" smtClean="0"/>
              <a:t>，但必须是实质上的</a:t>
            </a:r>
            <a:r>
              <a:rPr kumimoji="1" lang="en-US" altLang="zh-CN" sz="2400" dirty="0" smtClean="0"/>
              <a:t>final</a:t>
            </a:r>
            <a:endParaRPr kumimoji="1" lang="zh-CN" altLang="en-US" sz="2400" dirty="0" smtClean="0"/>
          </a:p>
          <a:p>
            <a:pPr lvl="2">
              <a:buFont typeface="Wingdings" charset="2"/>
              <a:buChar char="ü"/>
            </a:pPr>
            <a:r>
              <a:rPr kumimoji="1" lang="zh-CN" altLang="en-US" sz="2400" dirty="0" smtClean="0"/>
              <a:t>鼓励用户在闭包中获取值而非变量</a:t>
            </a:r>
          </a:p>
          <a:p>
            <a:pPr lvl="2">
              <a:buFont typeface="Wingdings" charset="2"/>
              <a:buChar char="Ø"/>
            </a:pPr>
            <a:endParaRPr kumimoji="1" lang="zh-CN" altLang="en-US" sz="2400" dirty="0" smtClean="0"/>
          </a:p>
          <a:p>
            <a:pPr>
              <a:buFont typeface="Wingdings" charset="2"/>
              <a:buChar char="Ø"/>
            </a:pPr>
            <a:endParaRPr kumimoji="1" lang="zh-CN" altLang="en-US" sz="3000" dirty="0"/>
          </a:p>
        </p:txBody>
      </p:sp>
    </p:spTree>
    <p:extLst>
      <p:ext uri="{BB962C8B-B14F-4D97-AF65-F5344CB8AC3E}">
        <p14:creationId xmlns:p14="http://schemas.microsoft.com/office/powerpoint/2010/main" val="1059961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T2-Lambda</a:t>
            </a:r>
            <a:r>
              <a:rPr kumimoji="1" lang="zh-CN" altLang="en-US" dirty="0" smtClean="0"/>
              <a:t>表达式</a:t>
            </a:r>
            <a:endParaRPr kumimoji="1" lang="zh-CN" altLang="en-US" dirty="0"/>
          </a:p>
        </p:txBody>
      </p:sp>
      <p:sp>
        <p:nvSpPr>
          <p:cNvPr id="3" name="内容占位符 2"/>
          <p:cNvSpPr>
            <a:spLocks noGrp="1"/>
          </p:cNvSpPr>
          <p:nvPr>
            <p:ph idx="1"/>
          </p:nvPr>
        </p:nvSpPr>
        <p:spPr/>
        <p:txBody>
          <a:bodyPr>
            <a:normAutofit lnSpcReduction="10000"/>
          </a:bodyPr>
          <a:lstStyle/>
          <a:p>
            <a:pPr>
              <a:buFont typeface="Wingdings" charset="2"/>
              <a:buChar char="l"/>
            </a:pPr>
            <a:r>
              <a:rPr kumimoji="1" lang="zh-CN" altLang="en-US" sz="3000" b="1" dirty="0"/>
              <a:t>正确使用</a:t>
            </a:r>
            <a:r>
              <a:rPr kumimoji="1" lang="en-US" altLang="zh-CN" sz="3000" b="1" dirty="0"/>
              <a:t>Lambda---</a:t>
            </a:r>
            <a:r>
              <a:rPr kumimoji="1" lang="zh-CN" altLang="en-US" sz="3000" b="1" dirty="0"/>
              <a:t>引用值</a:t>
            </a:r>
            <a:r>
              <a:rPr kumimoji="1" lang="en-US" altLang="zh-CN" sz="3000" b="1" dirty="0"/>
              <a:t>(</a:t>
            </a:r>
            <a:r>
              <a:rPr kumimoji="1" lang="en-US" altLang="zh-CN" sz="3000" b="1" dirty="0" err="1"/>
              <a:t>val</a:t>
            </a:r>
            <a:r>
              <a:rPr kumimoji="1" lang="en-US" altLang="zh-CN" sz="3000" b="1" dirty="0"/>
              <a:t>)</a:t>
            </a:r>
            <a:r>
              <a:rPr kumimoji="1" lang="zh-CN" altLang="en-US" sz="3000" b="1" dirty="0"/>
              <a:t>，而不是变量</a:t>
            </a:r>
            <a:r>
              <a:rPr kumimoji="1" lang="en-US" altLang="zh-CN" sz="3000" b="1" dirty="0"/>
              <a:t>(</a:t>
            </a:r>
            <a:r>
              <a:rPr kumimoji="1" lang="en-US" altLang="zh-CN" sz="3000" b="1" dirty="0" err="1"/>
              <a:t>var</a:t>
            </a:r>
            <a:r>
              <a:rPr kumimoji="1" lang="en-US" altLang="zh-CN" sz="3000" b="1" dirty="0"/>
              <a:t>)</a:t>
            </a:r>
            <a:endParaRPr kumimoji="1" lang="zh-CN" altLang="en-US" sz="3000" b="1" dirty="0" smtClean="0"/>
          </a:p>
          <a:p>
            <a:pPr lvl="1">
              <a:buFont typeface="Wingdings" charset="2"/>
              <a:buChar char="Ø"/>
            </a:pPr>
            <a:r>
              <a:rPr kumimoji="1" lang="zh-CN" altLang="en-US" sz="2800" dirty="0" smtClean="0"/>
              <a:t>匿名类</a:t>
            </a:r>
          </a:p>
          <a:p>
            <a:pPr lvl="2">
              <a:buFont typeface="Wingdings" charset="2"/>
              <a:buChar char="ü"/>
            </a:pPr>
            <a:r>
              <a:rPr kumimoji="1" lang="zh-CN" altLang="en-US" sz="2400" dirty="0" smtClean="0"/>
              <a:t>对于匿名类的外部变量必须为</a:t>
            </a:r>
            <a:r>
              <a:rPr kumimoji="1" lang="en-US" altLang="zh-CN" sz="2400" dirty="0" smtClean="0"/>
              <a:t>final</a:t>
            </a:r>
            <a:r>
              <a:rPr kumimoji="1" lang="zh-CN" altLang="en-US" sz="2400" dirty="0" smtClean="0"/>
              <a:t>声明</a:t>
            </a:r>
          </a:p>
          <a:p>
            <a:pPr lvl="2">
              <a:buFont typeface="Wingdings" charset="2"/>
              <a:buChar char="ü"/>
            </a:pPr>
            <a:r>
              <a:rPr kumimoji="1" lang="en-US" altLang="zh-CN" sz="2400" dirty="0" smtClean="0"/>
              <a:t>Java8</a:t>
            </a:r>
            <a:r>
              <a:rPr kumimoji="1" lang="zh-CN" altLang="en-US" sz="2400" dirty="0" smtClean="0"/>
              <a:t>不再要求显示声明为</a:t>
            </a:r>
            <a:r>
              <a:rPr kumimoji="1" lang="en-US" altLang="zh-CN" sz="2400" dirty="0" smtClean="0"/>
              <a:t>final</a:t>
            </a:r>
            <a:endParaRPr kumimoji="1" lang="zh-CN" altLang="en-US" sz="2400" dirty="0" smtClean="0"/>
          </a:p>
          <a:p>
            <a:pPr lvl="1">
              <a:buFont typeface="Wingdings" charset="2"/>
              <a:buChar char="Ø"/>
            </a:pPr>
            <a:r>
              <a:rPr kumimoji="1" lang="en-US" altLang="zh-CN" sz="2800" dirty="0" smtClean="0"/>
              <a:t>Lambda</a:t>
            </a:r>
            <a:endParaRPr kumimoji="1" lang="zh-CN" altLang="en-US" sz="2800" dirty="0" smtClean="0"/>
          </a:p>
          <a:p>
            <a:pPr lvl="2">
              <a:buFont typeface="Wingdings" charset="2"/>
              <a:buChar char="ü"/>
            </a:pPr>
            <a:r>
              <a:rPr kumimoji="1" lang="zh-CN" altLang="en-US" sz="2400" dirty="0" smtClean="0"/>
              <a:t>对于变量的要求跟匿名类是完全一样的</a:t>
            </a:r>
          </a:p>
          <a:p>
            <a:pPr lvl="2">
              <a:buFont typeface="Wingdings" charset="2"/>
              <a:buChar char="ü"/>
            </a:pPr>
            <a:r>
              <a:rPr kumimoji="1" lang="en-US" altLang="zh-CN" sz="2400" dirty="0" smtClean="0"/>
              <a:t>Lambda</a:t>
            </a:r>
            <a:r>
              <a:rPr kumimoji="1" lang="zh-CN" altLang="en-US" sz="2400" dirty="0" smtClean="0"/>
              <a:t>现在也被很多人叫做闭包</a:t>
            </a:r>
          </a:p>
          <a:p>
            <a:pPr lvl="1">
              <a:buFont typeface="Wingdings" charset="2"/>
              <a:buChar char="Ø"/>
            </a:pPr>
            <a:r>
              <a:rPr kumimoji="1" lang="zh-CN" altLang="en-US" sz="2800" dirty="0" smtClean="0"/>
              <a:t>闭包</a:t>
            </a:r>
          </a:p>
          <a:p>
            <a:pPr lvl="2">
              <a:buFont typeface="Wingdings" charset="2"/>
              <a:buChar char="ü"/>
            </a:pPr>
            <a:r>
              <a:rPr lang="zh-CN" altLang="en-US" sz="2400" dirty="0"/>
              <a:t>未赋值的变量与周围环境隔离起来，进而被绑定到一个特定的</a:t>
            </a:r>
            <a:r>
              <a:rPr lang="zh-CN" altLang="en-US" sz="2400" dirty="0" smtClean="0"/>
              <a:t>值</a:t>
            </a:r>
          </a:p>
          <a:p>
            <a:pPr lvl="2">
              <a:buFont typeface="Wingdings" charset="2"/>
              <a:buChar char="ü"/>
            </a:pPr>
            <a:r>
              <a:rPr lang="zh-CN" altLang="en-US" sz="2400" dirty="0"/>
              <a:t>有权访问另一个函数作用域内变量的函数都是闭包</a:t>
            </a:r>
            <a:endParaRPr lang="zh-CN" altLang="en-US" sz="2400" dirty="0" smtClean="0"/>
          </a:p>
          <a:p>
            <a:pPr lvl="2">
              <a:buFont typeface="Wingdings" charset="2"/>
              <a:buChar char="Ø"/>
            </a:pPr>
            <a:endParaRPr kumimoji="1" lang="zh-CN" altLang="en-US" sz="2400" dirty="0"/>
          </a:p>
        </p:txBody>
      </p:sp>
    </p:spTree>
    <p:extLst>
      <p:ext uri="{BB962C8B-B14F-4D97-AF65-F5344CB8AC3E}">
        <p14:creationId xmlns:p14="http://schemas.microsoft.com/office/powerpoint/2010/main" val="1813908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T2-Lambda</a:t>
            </a:r>
            <a:r>
              <a:rPr kumimoji="1" lang="zh-CN" altLang="en-US" dirty="0"/>
              <a:t>表达式</a:t>
            </a:r>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dirty="0" smtClean="0"/>
              <a:t>类型推断</a:t>
            </a:r>
            <a:endParaRPr kumimoji="1" lang="zh-CN" altLang="en-US" sz="2800" dirty="0" smtClean="0"/>
          </a:p>
          <a:p>
            <a:pPr>
              <a:buFont typeface="Wingdings" charset="2"/>
              <a:buChar char="Ø"/>
            </a:pPr>
            <a:r>
              <a:rPr kumimoji="1" lang="en-US" altLang="zh-CN" sz="3000" dirty="0" smtClean="0"/>
              <a:t>Java7</a:t>
            </a:r>
            <a:r>
              <a:rPr kumimoji="1" lang="zh-CN" altLang="en-US" sz="3000" dirty="0" smtClean="0"/>
              <a:t>就增加了类型推断</a:t>
            </a:r>
          </a:p>
          <a:p>
            <a:pPr lvl="1">
              <a:buFont typeface="Wingdings" charset="2"/>
              <a:buChar char="Ø"/>
            </a:pPr>
            <a:r>
              <a:rPr kumimoji="1" lang="zh-CN" altLang="en-US" sz="2800" dirty="0" smtClean="0"/>
              <a:t>菱形符号，可以去掉构造函数调用中的泛型参数类型</a:t>
            </a:r>
          </a:p>
          <a:p>
            <a:pPr>
              <a:buFont typeface="Wingdings" charset="2"/>
              <a:buChar char="Ø"/>
            </a:pPr>
            <a:r>
              <a:rPr kumimoji="1" lang="en-US" altLang="zh-CN" sz="3000" dirty="0" smtClean="0"/>
              <a:t>Java8</a:t>
            </a:r>
            <a:r>
              <a:rPr kumimoji="1" lang="zh-CN" altLang="en-US" sz="3000" dirty="0" smtClean="0"/>
              <a:t>的类型推断</a:t>
            </a:r>
          </a:p>
          <a:p>
            <a:pPr lvl="1">
              <a:buFont typeface="Wingdings" charset="2"/>
              <a:buChar char="Ø"/>
            </a:pPr>
            <a:r>
              <a:rPr kumimoji="1" lang="zh-CN" altLang="en-US" sz="2800" dirty="0" smtClean="0"/>
              <a:t>省去</a:t>
            </a:r>
            <a:r>
              <a:rPr kumimoji="1" lang="en-US" altLang="zh-CN" sz="2800" dirty="0" smtClean="0"/>
              <a:t>Lambda</a:t>
            </a:r>
            <a:r>
              <a:rPr kumimoji="1" lang="zh-CN" altLang="en-US" sz="2800" dirty="0" smtClean="0"/>
              <a:t>中所有参数类型</a:t>
            </a:r>
          </a:p>
          <a:p>
            <a:pPr lvl="1">
              <a:buFont typeface="Wingdings" charset="2"/>
              <a:buChar char="Ø"/>
            </a:pPr>
            <a:endParaRPr kumimoji="1" lang="zh-CN" altLang="en-US" sz="2800" dirty="0" smtClean="0"/>
          </a:p>
          <a:p>
            <a:pPr marL="0" indent="0">
              <a:buNone/>
            </a:pPr>
            <a:r>
              <a:rPr kumimoji="1" lang="zh-CN" altLang="en-US" sz="3000" dirty="0"/>
              <a:t>	</a:t>
            </a:r>
          </a:p>
        </p:txBody>
      </p:sp>
      <p:graphicFrame>
        <p:nvGraphicFramePr>
          <p:cNvPr id="10" name="图表 9"/>
          <p:cNvGraphicFramePr/>
          <p:nvPr>
            <p:extLst>
              <p:ext uri="{D42A27DB-BD31-4B8C-83A1-F6EECF244321}">
                <p14:modId xmlns:p14="http://schemas.microsoft.com/office/powerpoint/2010/main" val="982302073"/>
              </p:ext>
            </p:extLst>
          </p:nvPr>
        </p:nvGraphicFramePr>
        <p:xfrm>
          <a:off x="1097280" y="25992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858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Topics</a:t>
            </a:r>
            <a:endParaRPr kumimoji="1" lang="zh-CN" altLang="en-US" dirty="0"/>
          </a:p>
        </p:txBody>
      </p:sp>
      <p:sp>
        <p:nvSpPr>
          <p:cNvPr id="3" name="内容占位符 2"/>
          <p:cNvSpPr>
            <a:spLocks noGrp="1"/>
          </p:cNvSpPr>
          <p:nvPr>
            <p:ph idx="1"/>
          </p:nvPr>
        </p:nvSpPr>
        <p:spPr/>
        <p:txBody>
          <a:bodyPr>
            <a:normAutofit/>
          </a:bodyPr>
          <a:lstStyle/>
          <a:p>
            <a:pPr lvl="2"/>
            <a:r>
              <a:rPr kumimoji="1" lang="zh-CN" altLang="en-US" sz="3200" dirty="0" smtClean="0"/>
              <a:t>函数式编程</a:t>
            </a:r>
            <a:endParaRPr kumimoji="1" lang="zh-CN" altLang="en-US" sz="3200" dirty="0"/>
          </a:p>
          <a:p>
            <a:pPr lvl="2"/>
            <a:r>
              <a:rPr kumimoji="1" lang="en-US" altLang="zh-CN" sz="3200" dirty="0" smtClean="0"/>
              <a:t>Lambda</a:t>
            </a:r>
            <a:r>
              <a:rPr kumimoji="1" lang="zh-CN" altLang="en-US" sz="3200" dirty="0" smtClean="0"/>
              <a:t>表达式</a:t>
            </a:r>
          </a:p>
          <a:p>
            <a:pPr lvl="2"/>
            <a:r>
              <a:rPr kumimoji="1" lang="zh-CN" altLang="en-US" sz="3200" dirty="0" smtClean="0"/>
              <a:t>流</a:t>
            </a:r>
          </a:p>
          <a:p>
            <a:pPr lvl="2"/>
            <a:r>
              <a:rPr kumimoji="1" lang="zh-CN" altLang="en-US" sz="3200" dirty="0" smtClean="0"/>
              <a:t>类库</a:t>
            </a:r>
          </a:p>
          <a:p>
            <a:pPr lvl="2"/>
            <a:r>
              <a:rPr kumimoji="1" lang="zh-CN" altLang="en-US" sz="3200" dirty="0" smtClean="0"/>
              <a:t>高级集合类和收集器</a:t>
            </a:r>
          </a:p>
          <a:p>
            <a:pPr lvl="2"/>
            <a:r>
              <a:rPr kumimoji="1" lang="zh-CN" altLang="en-US" sz="3200" dirty="0" smtClean="0"/>
              <a:t>数据并行化</a:t>
            </a:r>
          </a:p>
          <a:p>
            <a:pPr lvl="2"/>
            <a:endParaRPr kumimoji="1" lang="zh-CN" altLang="en-US" sz="3200" dirty="0"/>
          </a:p>
        </p:txBody>
      </p:sp>
    </p:spTree>
    <p:extLst>
      <p:ext uri="{BB962C8B-B14F-4D97-AF65-F5344CB8AC3E}">
        <p14:creationId xmlns:p14="http://schemas.microsoft.com/office/powerpoint/2010/main" val="511702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话题三</a:t>
            </a:r>
            <a:endParaRPr kumimoji="1" lang="zh-CN" altLang="en-US" dirty="0"/>
          </a:p>
        </p:txBody>
      </p:sp>
      <p:sp>
        <p:nvSpPr>
          <p:cNvPr id="3" name="内容占位符 2"/>
          <p:cNvSpPr>
            <a:spLocks noGrp="1"/>
          </p:cNvSpPr>
          <p:nvPr>
            <p:ph idx="1"/>
          </p:nvPr>
        </p:nvSpPr>
        <p:spPr/>
        <p:txBody>
          <a:bodyPr>
            <a:normAutofit/>
          </a:bodyPr>
          <a:lstStyle/>
          <a:p>
            <a:pPr algn="ctr"/>
            <a:endParaRPr kumimoji="1" lang="zh-CN" altLang="en-US" sz="4800" dirty="0" smtClean="0"/>
          </a:p>
          <a:p>
            <a:pPr algn="ctr"/>
            <a:endParaRPr kumimoji="1" lang="zh-CN" altLang="en-US" sz="4800" dirty="0"/>
          </a:p>
          <a:p>
            <a:pPr algn="ctr"/>
            <a:r>
              <a:rPr kumimoji="1" lang="en-US" altLang="zh-CN" sz="4800" dirty="0" smtClean="0"/>
              <a:t>T3-</a:t>
            </a:r>
            <a:r>
              <a:rPr kumimoji="1" lang="zh-CN" altLang="en-US" sz="4800" dirty="0" smtClean="0"/>
              <a:t>流</a:t>
            </a:r>
            <a:r>
              <a:rPr kumimoji="1" lang="en-US" altLang="zh-CN" sz="4800" dirty="0" smtClean="0"/>
              <a:t>Stream</a:t>
            </a:r>
            <a:endParaRPr kumimoji="1" lang="zh-CN" altLang="en-US" sz="4800" dirty="0" smtClean="0"/>
          </a:p>
        </p:txBody>
      </p:sp>
    </p:spTree>
    <p:extLst>
      <p:ext uri="{BB962C8B-B14F-4D97-AF65-F5344CB8AC3E}">
        <p14:creationId xmlns:p14="http://schemas.microsoft.com/office/powerpoint/2010/main" val="765268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话题三</a:t>
            </a:r>
            <a:r>
              <a:rPr kumimoji="1" lang="en-US" altLang="zh-CN" dirty="0" smtClean="0"/>
              <a:t>-Subtopics</a:t>
            </a:r>
            <a:endParaRPr kumimoji="1" lang="zh-CN" altLang="en-US" dirty="0"/>
          </a:p>
        </p:txBody>
      </p:sp>
      <p:sp>
        <p:nvSpPr>
          <p:cNvPr id="3" name="内容占位符 2"/>
          <p:cNvSpPr>
            <a:spLocks noGrp="1"/>
          </p:cNvSpPr>
          <p:nvPr>
            <p:ph idx="1"/>
          </p:nvPr>
        </p:nvSpPr>
        <p:spPr/>
        <p:txBody>
          <a:bodyPr>
            <a:normAutofit/>
          </a:bodyPr>
          <a:lstStyle/>
          <a:p>
            <a:pPr lvl="2"/>
            <a:r>
              <a:rPr kumimoji="1" lang="zh-CN" altLang="en-US" sz="3200" b="1" dirty="0" smtClean="0">
                <a:solidFill>
                  <a:srgbClr val="C00000"/>
                </a:solidFill>
              </a:rPr>
              <a:t>什么是流</a:t>
            </a:r>
            <a:endParaRPr kumimoji="1" lang="zh-CN" altLang="en-US" sz="3200" b="1" dirty="0">
              <a:solidFill>
                <a:srgbClr val="C00000"/>
              </a:solidFill>
            </a:endParaRPr>
          </a:p>
          <a:p>
            <a:pPr lvl="2"/>
            <a:r>
              <a:rPr kumimoji="1" lang="zh-CN" altLang="en-US" sz="3200" dirty="0" smtClean="0"/>
              <a:t>从外部迭代到内部迭代</a:t>
            </a:r>
          </a:p>
          <a:p>
            <a:pPr lvl="2"/>
            <a:r>
              <a:rPr kumimoji="1" lang="zh-CN" altLang="en-US" sz="3200" dirty="0" smtClean="0"/>
              <a:t>两种求值两个问题</a:t>
            </a:r>
          </a:p>
          <a:p>
            <a:pPr lvl="2"/>
            <a:r>
              <a:rPr kumimoji="1" lang="zh-CN" altLang="en-US" sz="3200" b="1" dirty="0" smtClean="0">
                <a:solidFill>
                  <a:srgbClr val="C00000"/>
                </a:solidFill>
              </a:rPr>
              <a:t>常用操作</a:t>
            </a:r>
          </a:p>
          <a:p>
            <a:pPr lvl="2"/>
            <a:r>
              <a:rPr kumimoji="1" lang="zh-CN" altLang="en-US" sz="3200" dirty="0" smtClean="0"/>
              <a:t>类型推断</a:t>
            </a:r>
            <a:endParaRPr kumimoji="1" lang="zh-CN" altLang="en-US" sz="3200" dirty="0"/>
          </a:p>
        </p:txBody>
      </p:sp>
    </p:spTree>
    <p:extLst>
      <p:ext uri="{BB962C8B-B14F-4D97-AF65-F5344CB8AC3E}">
        <p14:creationId xmlns:p14="http://schemas.microsoft.com/office/powerpoint/2010/main" val="1712171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T3-</a:t>
            </a:r>
            <a:r>
              <a:rPr kumimoji="1" lang="zh-CN" altLang="en-US" dirty="0" smtClean="0"/>
              <a:t>流</a:t>
            </a:r>
            <a:r>
              <a:rPr kumimoji="1" lang="en-US" altLang="zh-CN" dirty="0" smtClean="0"/>
              <a:t>Stream</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l"/>
            </a:pPr>
            <a:r>
              <a:rPr kumimoji="1" lang="zh-CN" altLang="en-US" sz="3000" b="1" dirty="0"/>
              <a:t>流是什么</a:t>
            </a:r>
          </a:p>
          <a:p>
            <a:pPr lvl="1">
              <a:buFont typeface="Wingdings" charset="2"/>
              <a:buChar char="Ø"/>
            </a:pPr>
            <a:r>
              <a:rPr lang="zh-CN" altLang="en-US" sz="2800" dirty="0"/>
              <a:t>函数式编程方式在集合上进行复杂操作的</a:t>
            </a:r>
            <a:r>
              <a:rPr lang="zh-CN" altLang="en-US" sz="2800" dirty="0" smtClean="0"/>
              <a:t>工具</a:t>
            </a:r>
            <a:endParaRPr kumimoji="1" lang="zh-CN" altLang="en-US" sz="3000" dirty="0" smtClean="0"/>
          </a:p>
          <a:p>
            <a:pPr>
              <a:buFont typeface="Wingdings" charset="2"/>
              <a:buChar char="l"/>
            </a:pPr>
            <a:r>
              <a:rPr kumimoji="1" lang="zh-CN" altLang="en-US" sz="3000" b="1" dirty="0" smtClean="0"/>
              <a:t>从外部迭代到内部迭代</a:t>
            </a:r>
          </a:p>
          <a:p>
            <a:pPr lvl="1">
              <a:buFont typeface="Wingdings" charset="2"/>
              <a:buChar char="Ø"/>
            </a:pPr>
            <a:r>
              <a:rPr kumimoji="1" lang="zh-CN" altLang="en-US" sz="2800" dirty="0" smtClean="0"/>
              <a:t>外部迭代</a:t>
            </a:r>
          </a:p>
          <a:p>
            <a:pPr lvl="1">
              <a:buFont typeface="Wingdings" charset="2"/>
              <a:buChar char="Ø"/>
            </a:pPr>
            <a:r>
              <a:rPr kumimoji="1" lang="zh-CN" altLang="en-US" sz="2800" dirty="0" smtClean="0"/>
              <a:t>内部迭代</a:t>
            </a:r>
          </a:p>
        </p:txBody>
      </p:sp>
    </p:spTree>
    <p:extLst>
      <p:ext uri="{BB962C8B-B14F-4D97-AF65-F5344CB8AC3E}">
        <p14:creationId xmlns:p14="http://schemas.microsoft.com/office/powerpoint/2010/main" val="624549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T3-</a:t>
            </a:r>
            <a:r>
              <a:rPr kumimoji="1" lang="zh-CN" altLang="en-US" dirty="0" smtClean="0"/>
              <a:t>流</a:t>
            </a:r>
            <a:r>
              <a:rPr kumimoji="1" lang="en-US" altLang="zh-CN" dirty="0" smtClean="0"/>
              <a:t>Stream</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737360"/>
            <a:ext cx="4283068" cy="4022725"/>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4160" y="1461292"/>
            <a:ext cx="4541520" cy="4604706"/>
          </a:xfrm>
          <a:prstGeom prst="rect">
            <a:avLst/>
          </a:prstGeom>
        </p:spPr>
      </p:pic>
    </p:spTree>
    <p:extLst>
      <p:ext uri="{BB962C8B-B14F-4D97-AF65-F5344CB8AC3E}">
        <p14:creationId xmlns:p14="http://schemas.microsoft.com/office/powerpoint/2010/main" val="6329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T3-</a:t>
            </a:r>
            <a:r>
              <a:rPr kumimoji="1" lang="zh-CN" altLang="en-US" dirty="0" smtClean="0"/>
              <a:t>流</a:t>
            </a:r>
            <a:r>
              <a:rPr kumimoji="1" lang="en-US" altLang="zh-CN" dirty="0" smtClean="0"/>
              <a:t>Stream</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2800" dirty="0" smtClean="0"/>
              <a:t>外部迭代存在的问题</a:t>
            </a:r>
          </a:p>
          <a:p>
            <a:pPr lvl="2">
              <a:buFont typeface="Wingdings" charset="2"/>
              <a:buChar char="l"/>
            </a:pPr>
            <a:r>
              <a:rPr kumimoji="1" lang="zh-CN" altLang="en-US" sz="2000" dirty="0"/>
              <a:t>过多的模板代码，影响阅读</a:t>
            </a:r>
          </a:p>
          <a:p>
            <a:pPr lvl="2">
              <a:buFont typeface="Wingdings" charset="2"/>
              <a:buChar char="l"/>
            </a:pPr>
            <a:r>
              <a:rPr kumimoji="1" lang="zh-CN" altLang="en-US" sz="2000" dirty="0"/>
              <a:t>本质上是串行操作且并行化非常麻烦</a:t>
            </a:r>
          </a:p>
          <a:p>
            <a:pPr lvl="2">
              <a:buFont typeface="Wingdings" charset="2"/>
              <a:buChar char="l"/>
            </a:pPr>
            <a:r>
              <a:rPr kumimoji="1" lang="zh-CN" altLang="en-US" sz="2000" dirty="0"/>
              <a:t>将行为和方法混为一谈</a:t>
            </a:r>
          </a:p>
          <a:p>
            <a:pPr>
              <a:buFont typeface="Wingdings" charset="2"/>
              <a:buChar char="Ø"/>
            </a:pPr>
            <a:r>
              <a:rPr kumimoji="1" lang="zh-CN" altLang="en-US" sz="2800" dirty="0" smtClean="0"/>
              <a:t>如何解决上述问题</a:t>
            </a:r>
          </a:p>
          <a:p>
            <a:pPr lvl="1">
              <a:buFont typeface="Wingdings" charset="2"/>
              <a:buChar char="Ø"/>
            </a:pPr>
            <a:r>
              <a:rPr kumimoji="1" lang="zh-CN" altLang="en-US" sz="2600" dirty="0" smtClean="0"/>
              <a:t>流，</a:t>
            </a:r>
            <a:r>
              <a:rPr kumimoji="1" lang="en-US" altLang="zh-CN" sz="2600" dirty="0" smtClean="0"/>
              <a:t>Stream</a:t>
            </a:r>
            <a:endParaRPr kumimoji="1" lang="zh-CN" altLang="en-US" sz="2600" dirty="0" smtClean="0"/>
          </a:p>
          <a:p>
            <a:pPr lvl="2">
              <a:buFont typeface="Wingdings" charset="2"/>
              <a:buChar char="Ø"/>
            </a:pPr>
            <a:r>
              <a:rPr kumimoji="1" lang="zh-CN" altLang="en-US" sz="2200" dirty="0" smtClean="0"/>
              <a:t>找出来自</a:t>
            </a:r>
            <a:r>
              <a:rPr kumimoji="1" lang="en-US" altLang="zh-CN" sz="2200" dirty="0" smtClean="0"/>
              <a:t>USA</a:t>
            </a:r>
            <a:r>
              <a:rPr kumimoji="1" lang="zh-CN" altLang="en-US" sz="2200" dirty="0" smtClean="0"/>
              <a:t>的艺术家（</a:t>
            </a:r>
            <a:r>
              <a:rPr kumimoji="1" lang="en-US" altLang="zh-CN" sz="2200" dirty="0" smtClean="0"/>
              <a:t>filter-</a:t>
            </a:r>
            <a:r>
              <a:rPr kumimoji="1" lang="zh-CN" altLang="en-US" sz="2200" dirty="0" smtClean="0"/>
              <a:t>惰性求值）</a:t>
            </a:r>
          </a:p>
          <a:p>
            <a:pPr lvl="2">
              <a:buFont typeface="Wingdings" charset="2"/>
              <a:buChar char="Ø"/>
            </a:pPr>
            <a:r>
              <a:rPr kumimoji="1" lang="zh-CN" altLang="en-US" sz="2200" dirty="0" smtClean="0"/>
              <a:t>计数（</a:t>
            </a:r>
            <a:r>
              <a:rPr kumimoji="1" lang="en-US" altLang="zh-CN" sz="2200" dirty="0" smtClean="0"/>
              <a:t>counting-</a:t>
            </a:r>
            <a:r>
              <a:rPr kumimoji="1" lang="zh-CN" altLang="en-US" sz="2200" dirty="0" smtClean="0"/>
              <a:t>及早求值</a:t>
            </a:r>
            <a:r>
              <a:rPr kumimoji="1" lang="en-US" altLang="zh-CN" sz="2200" dirty="0" smtClean="0"/>
              <a:t>-</a:t>
            </a:r>
            <a:r>
              <a:rPr lang="en-US" altLang="zh-CN" sz="2400" dirty="0"/>
              <a:t>terminal operation</a:t>
            </a:r>
            <a:r>
              <a:rPr kumimoji="1" lang="zh-CN" altLang="en-US" sz="2200" dirty="0" smtClean="0"/>
              <a:t>）</a:t>
            </a:r>
            <a:endParaRPr kumimoji="1" lang="zh-CN" altLang="en-US" sz="2200" dirty="0"/>
          </a:p>
        </p:txBody>
      </p:sp>
    </p:spTree>
    <p:extLst>
      <p:ext uri="{BB962C8B-B14F-4D97-AF65-F5344CB8AC3E}">
        <p14:creationId xmlns:p14="http://schemas.microsoft.com/office/powerpoint/2010/main" val="1498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T3-</a:t>
            </a:r>
            <a:r>
              <a:rPr kumimoji="1" lang="zh-CN" altLang="en-US" dirty="0" smtClean="0"/>
              <a:t>流</a:t>
            </a:r>
            <a:r>
              <a:rPr kumimoji="1" lang="en-US" altLang="zh-CN" dirty="0" smtClean="0"/>
              <a:t>Stream</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2800" b="1" dirty="0" smtClean="0"/>
              <a:t>惰性求值</a:t>
            </a:r>
          </a:p>
          <a:p>
            <a:pPr lvl="1">
              <a:buFont typeface="Wingdings" charset="2"/>
              <a:buChar char="ü"/>
            </a:pPr>
            <a:r>
              <a:rPr kumimoji="1" lang="zh-CN" altLang="en-US" sz="2400" dirty="0" smtClean="0"/>
              <a:t>返回</a:t>
            </a:r>
            <a:r>
              <a:rPr kumimoji="1" lang="en-US" altLang="zh-CN" sz="2400" dirty="0" smtClean="0"/>
              <a:t>Stream</a:t>
            </a:r>
            <a:endParaRPr kumimoji="1" lang="zh-CN" altLang="en-US" sz="2400" dirty="0" smtClean="0"/>
          </a:p>
          <a:p>
            <a:pPr>
              <a:buFont typeface="Wingdings" charset="2"/>
              <a:buChar char="Ø"/>
            </a:pPr>
            <a:r>
              <a:rPr kumimoji="1" lang="zh-CN" altLang="en-US" sz="2800" b="1" dirty="0" smtClean="0"/>
              <a:t>及早求值</a:t>
            </a:r>
          </a:p>
          <a:p>
            <a:pPr lvl="1">
              <a:buFont typeface="Wingdings" charset="2"/>
              <a:buChar char="ü"/>
            </a:pPr>
            <a:r>
              <a:rPr kumimoji="1" lang="zh-CN" altLang="en-US" sz="2400" dirty="0" smtClean="0"/>
              <a:t>无返回或者返回非</a:t>
            </a:r>
            <a:r>
              <a:rPr kumimoji="1" lang="en-US" altLang="zh-CN" sz="2400" dirty="0" smtClean="0"/>
              <a:t>Stream</a:t>
            </a:r>
            <a:endParaRPr kumimoji="1" lang="zh-CN" altLang="en-US" sz="2400" dirty="0" smtClean="0"/>
          </a:p>
          <a:p>
            <a:pPr>
              <a:buFont typeface="Wingdings" charset="2"/>
              <a:buChar char="Ø"/>
            </a:pPr>
            <a:r>
              <a:rPr kumimoji="1" lang="zh-CN" altLang="en-US" sz="2800" b="1" dirty="0" smtClean="0"/>
              <a:t>两个问题</a:t>
            </a:r>
          </a:p>
          <a:p>
            <a:pPr lvl="1">
              <a:buFont typeface="Wingdings" charset="2"/>
              <a:buChar char="ü"/>
            </a:pPr>
            <a:r>
              <a:rPr kumimoji="1" lang="zh-CN" altLang="en-US" sz="2400" dirty="0" smtClean="0"/>
              <a:t>会不会在流的操作过程中多次循环？</a:t>
            </a:r>
          </a:p>
          <a:p>
            <a:pPr lvl="1">
              <a:buFont typeface="Wingdings" charset="2"/>
              <a:buChar char="ü"/>
            </a:pPr>
            <a:r>
              <a:rPr kumimoji="1" lang="zh-CN" altLang="en-US" sz="2400" dirty="0" smtClean="0"/>
              <a:t>为什么区分惰性求值和及早求值？</a:t>
            </a:r>
          </a:p>
        </p:txBody>
      </p:sp>
    </p:spTree>
    <p:extLst>
      <p:ext uri="{BB962C8B-B14F-4D97-AF65-F5344CB8AC3E}">
        <p14:creationId xmlns:p14="http://schemas.microsoft.com/office/powerpoint/2010/main" val="841148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T3-</a:t>
            </a:r>
            <a:r>
              <a:rPr kumimoji="1" lang="zh-CN" altLang="en-US" dirty="0" smtClean="0"/>
              <a:t>流</a:t>
            </a:r>
            <a:r>
              <a:rPr kumimoji="1" lang="en-US" altLang="zh-CN" dirty="0" smtClean="0"/>
              <a:t>Stream</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dirty="0" smtClean="0"/>
              <a:t>常用流操作</a:t>
            </a:r>
          </a:p>
          <a:p>
            <a:pPr lvl="1">
              <a:buFont typeface="Wingdings" charset="2"/>
              <a:buChar char="ü"/>
            </a:pPr>
            <a:r>
              <a:rPr kumimoji="1" lang="en-US" altLang="zh-CN" sz="2400" b="1" dirty="0" smtClean="0"/>
              <a:t>collect</a:t>
            </a:r>
            <a:r>
              <a:rPr kumimoji="1" lang="zh-CN" altLang="en-US" sz="2400" dirty="0" smtClean="0"/>
              <a:t> </a:t>
            </a:r>
            <a:r>
              <a:rPr kumimoji="1" lang="en-US" altLang="zh-CN" sz="2400" dirty="0" smtClean="0"/>
              <a:t>-</a:t>
            </a:r>
            <a:r>
              <a:rPr kumimoji="1" lang="zh-CN" altLang="en-US" sz="2400" dirty="0" smtClean="0"/>
              <a:t>及</a:t>
            </a:r>
            <a:r>
              <a:rPr kumimoji="1" lang="zh-CN" altLang="en-US" sz="2400" dirty="0"/>
              <a:t>早求值</a:t>
            </a:r>
            <a:r>
              <a:rPr kumimoji="1" lang="en-US" altLang="zh-CN" sz="2400" dirty="0" smtClean="0"/>
              <a:t>|</a:t>
            </a:r>
            <a:r>
              <a:rPr lang="zh-CN" altLang="fr-FR" sz="2400" dirty="0"/>
              <a:t>由</a:t>
            </a:r>
            <a:r>
              <a:rPr lang="fr-FR" altLang="zh-CN" sz="2400" dirty="0"/>
              <a:t>Stream</a:t>
            </a:r>
            <a:r>
              <a:rPr lang="zh-CN" altLang="fr-FR" sz="2400" dirty="0"/>
              <a:t>生成集合（</a:t>
            </a:r>
            <a:r>
              <a:rPr lang="fr-FR" altLang="zh-CN" sz="2400" dirty="0"/>
              <a:t>Collection</a:t>
            </a:r>
            <a:r>
              <a:rPr lang="zh-CN" altLang="fr-FR" sz="2400" dirty="0"/>
              <a:t>）</a:t>
            </a:r>
            <a:endParaRPr kumimoji="1" lang="zh-CN" altLang="en-US" sz="2400" dirty="0" smtClean="0"/>
          </a:p>
          <a:p>
            <a:pPr lvl="1">
              <a:buFont typeface="Wingdings" charset="2"/>
              <a:buChar char="ü"/>
            </a:pPr>
            <a:r>
              <a:rPr kumimoji="1" lang="en-US" altLang="zh-CN" sz="2400" b="1" dirty="0" smtClean="0"/>
              <a:t>map-</a:t>
            </a:r>
            <a:r>
              <a:rPr kumimoji="1" lang="zh-CN" altLang="en-US" sz="2400" dirty="0" smtClean="0"/>
              <a:t>惰性求值</a:t>
            </a:r>
            <a:r>
              <a:rPr kumimoji="1" lang="en-US" altLang="zh-CN" sz="2400" dirty="0" smtClean="0"/>
              <a:t>|</a:t>
            </a:r>
            <a:r>
              <a:rPr lang="zh-CN" altLang="en-US" sz="2400" dirty="0"/>
              <a:t>在流中将一个流转换成另一个新流</a:t>
            </a:r>
            <a:endParaRPr kumimoji="1" lang="zh-CN" altLang="en-US" sz="2400" dirty="0" smtClean="0"/>
          </a:p>
          <a:p>
            <a:pPr lvl="1">
              <a:buFont typeface="Wingdings" charset="2"/>
              <a:buChar char="ü"/>
            </a:pPr>
            <a:r>
              <a:rPr kumimoji="1" lang="en-US" altLang="zh-CN" sz="2400" b="1" dirty="0" err="1" smtClean="0"/>
              <a:t>flatMap</a:t>
            </a:r>
            <a:r>
              <a:rPr kumimoji="1" lang="en-US" altLang="zh-CN" sz="2400" b="1" dirty="0" smtClean="0"/>
              <a:t>-</a:t>
            </a:r>
            <a:r>
              <a:rPr kumimoji="1" lang="zh-CN" altLang="en-US" sz="2400" dirty="0" smtClean="0"/>
              <a:t>惰性求值</a:t>
            </a:r>
            <a:r>
              <a:rPr kumimoji="1" lang="en-US" altLang="zh-CN" sz="2400" dirty="0" smtClean="0"/>
              <a:t>|</a:t>
            </a:r>
            <a:r>
              <a:rPr lang="zh-CN" altLang="en-US" sz="2400" dirty="0"/>
              <a:t>多个</a:t>
            </a:r>
            <a:r>
              <a:rPr lang="en-US" altLang="zh-CN" sz="2400" dirty="0"/>
              <a:t>Stream</a:t>
            </a:r>
            <a:r>
              <a:rPr lang="zh-CN" altLang="en-US" sz="2400" dirty="0"/>
              <a:t>连接成一个</a:t>
            </a:r>
            <a:r>
              <a:rPr lang="en-US" altLang="zh-CN" sz="2400" dirty="0"/>
              <a:t>Stream</a:t>
            </a:r>
            <a:endParaRPr kumimoji="1" lang="zh-CN" altLang="en-US" sz="2400" dirty="0" smtClean="0"/>
          </a:p>
          <a:p>
            <a:pPr lvl="1">
              <a:buFont typeface="Wingdings" charset="2"/>
              <a:buChar char="ü"/>
            </a:pPr>
            <a:r>
              <a:rPr kumimoji="1" lang="en-US" altLang="zh-CN" sz="2400" b="1" dirty="0" smtClean="0"/>
              <a:t>filter-</a:t>
            </a:r>
            <a:r>
              <a:rPr kumimoji="1" lang="zh-CN" altLang="en-US" sz="2400" dirty="0" smtClean="0"/>
              <a:t>惰性求值</a:t>
            </a:r>
            <a:r>
              <a:rPr kumimoji="1" lang="en-US" altLang="zh-CN" sz="2400" dirty="0" smtClean="0"/>
              <a:t>|</a:t>
            </a:r>
            <a:r>
              <a:rPr lang="zh-CN" altLang="en-US" sz="2400" dirty="0"/>
              <a:t>遍历数据并检查其中元素</a:t>
            </a:r>
            <a:endParaRPr kumimoji="1" lang="zh-CN" altLang="en-US" sz="2400" dirty="0" smtClean="0"/>
          </a:p>
          <a:p>
            <a:pPr lvl="1">
              <a:buFont typeface="Wingdings" charset="2"/>
              <a:buChar char="ü"/>
            </a:pPr>
            <a:r>
              <a:rPr kumimoji="1" lang="en-US" altLang="zh-CN" sz="2400" b="1" dirty="0" smtClean="0"/>
              <a:t>max</a:t>
            </a:r>
            <a:r>
              <a:rPr kumimoji="1" lang="zh-CN" altLang="en-US" sz="2400" dirty="0" smtClean="0"/>
              <a:t>和</a:t>
            </a:r>
            <a:r>
              <a:rPr kumimoji="1" lang="en-US" altLang="zh-CN" sz="2400" b="1" dirty="0" smtClean="0"/>
              <a:t>min-</a:t>
            </a:r>
            <a:r>
              <a:rPr kumimoji="1" lang="zh-CN" altLang="en-US" sz="2400" dirty="0" smtClean="0"/>
              <a:t>及早求值</a:t>
            </a:r>
            <a:r>
              <a:rPr kumimoji="1" lang="en-US" altLang="zh-CN" sz="2400" dirty="0" smtClean="0"/>
              <a:t>|</a:t>
            </a:r>
            <a:r>
              <a:rPr kumimoji="1" lang="zh-CN" altLang="en-US" sz="2400" dirty="0" smtClean="0"/>
              <a:t>计算最大值或者最小值</a:t>
            </a:r>
          </a:p>
          <a:p>
            <a:pPr lvl="1">
              <a:buFont typeface="Wingdings" charset="2"/>
              <a:buChar char="ü"/>
            </a:pPr>
            <a:r>
              <a:rPr kumimoji="1" lang="en-US" altLang="zh-CN" sz="2400" b="1" dirty="0" smtClean="0"/>
              <a:t>reduce-</a:t>
            </a:r>
            <a:r>
              <a:rPr kumimoji="1" lang="zh-CN" altLang="en-US" sz="2400" dirty="0" smtClean="0"/>
              <a:t>及早求值</a:t>
            </a:r>
            <a:r>
              <a:rPr kumimoji="1" lang="en-US" altLang="zh-CN" sz="2400" dirty="0" smtClean="0"/>
              <a:t>|</a:t>
            </a:r>
            <a:r>
              <a:rPr kumimoji="1" lang="zh-CN" altLang="en-US" sz="2400" dirty="0" smtClean="0"/>
              <a:t>通用计算模式</a:t>
            </a:r>
          </a:p>
          <a:p>
            <a:pPr lvl="1">
              <a:buFont typeface="Wingdings" charset="2"/>
              <a:buChar char="Ø"/>
            </a:pPr>
            <a:endParaRPr kumimoji="1" lang="zh-CN" altLang="en-US" sz="2800" dirty="0" smtClean="0"/>
          </a:p>
          <a:p>
            <a:pPr lvl="1">
              <a:buFont typeface="Wingdings" charset="2"/>
              <a:buChar char="Ø"/>
            </a:pPr>
            <a:endParaRPr kumimoji="1" lang="zh-CN" altLang="en-US" sz="2800" dirty="0"/>
          </a:p>
        </p:txBody>
      </p:sp>
    </p:spTree>
    <p:extLst>
      <p:ext uri="{BB962C8B-B14F-4D97-AF65-F5344CB8AC3E}">
        <p14:creationId xmlns:p14="http://schemas.microsoft.com/office/powerpoint/2010/main" val="126401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T3-</a:t>
            </a:r>
            <a:r>
              <a:rPr kumimoji="1" lang="zh-CN" altLang="en-US" dirty="0" smtClean="0"/>
              <a:t>流</a:t>
            </a:r>
            <a:r>
              <a:rPr kumimoji="1" lang="en-US" altLang="zh-CN" dirty="0" smtClean="0"/>
              <a:t>Stream</a:t>
            </a:r>
            <a:endParaRPr kumimoji="1" lang="zh-CN" altLang="en-US" dirty="0"/>
          </a:p>
        </p:txBody>
      </p:sp>
      <p:sp>
        <p:nvSpPr>
          <p:cNvPr id="3" name="内容占位符 2"/>
          <p:cNvSpPr>
            <a:spLocks noGrp="1"/>
          </p:cNvSpPr>
          <p:nvPr>
            <p:ph idx="1"/>
          </p:nvPr>
        </p:nvSpPr>
        <p:spPr/>
        <p:txBody>
          <a:bodyPr/>
          <a:lstStyle/>
          <a:p>
            <a:pPr>
              <a:buFont typeface="Wingdings" charset="2"/>
              <a:buChar char="Ø"/>
            </a:pPr>
            <a:r>
              <a:rPr kumimoji="1" lang="en-US" altLang="zh-CN" sz="3000" dirty="0" smtClean="0"/>
              <a:t>collect</a:t>
            </a:r>
            <a:endParaRPr kumimoji="1" lang="zh-CN" altLang="en-US" sz="3000" dirty="0" smtClean="0"/>
          </a:p>
          <a:p>
            <a:pPr lvl="1">
              <a:buFont typeface="Wingdings" charset="2"/>
              <a:buChar char="ü"/>
            </a:pPr>
            <a:r>
              <a:rPr kumimoji="1" lang="zh-CN" altLang="en-US" sz="2400" dirty="0" smtClean="0"/>
              <a:t>最常用</a:t>
            </a:r>
          </a:p>
          <a:p>
            <a:pPr lvl="1">
              <a:buFont typeface="Wingdings" charset="2"/>
              <a:buChar char="ü"/>
            </a:pPr>
            <a:r>
              <a:rPr kumimoji="1" lang="zh-CN" altLang="en-US" sz="2400" dirty="0" smtClean="0"/>
              <a:t>有两个方法</a:t>
            </a:r>
            <a:endParaRPr kumimoji="1" lang="zh-CN" altLang="en-US" sz="2400" dirty="0"/>
          </a:p>
          <a:p>
            <a:r>
              <a:rPr lang="en-US" altLang="zh-CN" sz="2400" b="1" dirty="0"/>
              <a:t>List&lt;String&gt; collected = </a:t>
            </a:r>
            <a:r>
              <a:rPr lang="en-US" altLang="zh-CN" sz="2400" b="1" dirty="0" err="1"/>
              <a:t>Stream.of</a:t>
            </a:r>
            <a:r>
              <a:rPr lang="en-US" altLang="zh-CN" sz="2400" b="1" dirty="0"/>
              <a:t>("</a:t>
            </a:r>
            <a:r>
              <a:rPr lang="en-US" altLang="zh-CN" sz="2400" b="1" dirty="0" err="1"/>
              <a:t>a","b","</a:t>
            </a:r>
            <a:r>
              <a:rPr lang="en-US" altLang="zh-CN" sz="2400" b="1" dirty="0" err="1" smtClean="0"/>
              <a:t>c</a:t>
            </a:r>
            <a:r>
              <a:rPr lang="en-US" altLang="zh-CN" sz="2400" b="1" dirty="0" smtClean="0"/>
              <a:t>”).</a:t>
            </a:r>
            <a:r>
              <a:rPr lang="en-US" altLang="zh-CN" sz="2400" b="1" dirty="0"/>
              <a:t>collect(</a:t>
            </a:r>
            <a:r>
              <a:rPr lang="en-US" altLang="zh-CN" sz="2400" b="1" dirty="0" err="1"/>
              <a:t>Collectors.toList</a:t>
            </a:r>
            <a:r>
              <a:rPr lang="en-US" altLang="zh-CN" sz="2400" b="1" dirty="0" smtClean="0"/>
              <a:t>());</a:t>
            </a:r>
            <a:endParaRPr kumimoji="1" lang="zh-CN" altLang="en-US" sz="2800" dirty="0" smtClean="0"/>
          </a:p>
          <a:p>
            <a:endParaRPr kumimoji="1" lang="zh-CN" altLang="en-US" dirty="0" smtClean="0"/>
          </a:p>
          <a:p>
            <a:endParaRPr kumimoji="1" lang="zh-CN" altLang="en-US" dirty="0"/>
          </a:p>
        </p:txBody>
      </p:sp>
    </p:spTree>
    <p:extLst>
      <p:ext uri="{BB962C8B-B14F-4D97-AF65-F5344CB8AC3E}">
        <p14:creationId xmlns:p14="http://schemas.microsoft.com/office/powerpoint/2010/main" val="4206874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T3-</a:t>
            </a:r>
            <a:r>
              <a:rPr kumimoji="1" lang="zh-CN" altLang="en-US" dirty="0" smtClean="0"/>
              <a:t>流</a:t>
            </a:r>
            <a:r>
              <a:rPr kumimoji="1" lang="en-US" altLang="zh-CN" dirty="0" smtClean="0"/>
              <a:t>Stream</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en-US" altLang="zh-CN" sz="3000" dirty="0" smtClean="0"/>
              <a:t>map</a:t>
            </a:r>
            <a:endParaRPr kumimoji="1" lang="zh-CN" altLang="en-US" sz="3000" dirty="0" smtClean="0"/>
          </a:p>
          <a:p>
            <a:pPr lvl="1">
              <a:buFont typeface="Wingdings" charset="2"/>
              <a:buChar char="ü"/>
            </a:pPr>
            <a:r>
              <a:rPr kumimoji="1" lang="zh-CN" altLang="en-US" sz="2400" dirty="0" smtClean="0"/>
              <a:t>接受一个</a:t>
            </a:r>
            <a:r>
              <a:rPr kumimoji="1" lang="en-US" altLang="zh-CN" sz="2400" dirty="0" smtClean="0"/>
              <a:t>Function</a:t>
            </a:r>
            <a:r>
              <a:rPr kumimoji="1" lang="zh-CN" altLang="en-US" sz="2400" dirty="0" smtClean="0"/>
              <a:t>作为参数</a:t>
            </a:r>
          </a:p>
          <a:p>
            <a:pPr lvl="1">
              <a:buFont typeface="Wingdings" charset="2"/>
              <a:buChar char="ü"/>
            </a:pPr>
            <a:r>
              <a:rPr kumimoji="1" lang="zh-CN" altLang="en-US" sz="2400" dirty="0" smtClean="0"/>
              <a:t>在流中讲一个流转换成另一个流</a:t>
            </a:r>
            <a:endParaRPr kumimoji="1"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3095746"/>
            <a:ext cx="4013200" cy="3152654"/>
          </a:xfrm>
          <a:prstGeom prst="rect">
            <a:avLst/>
          </a:prstGeom>
        </p:spPr>
      </p:pic>
      <p:sp>
        <p:nvSpPr>
          <p:cNvPr id="5" name="文本框 4"/>
          <p:cNvSpPr txBox="1"/>
          <p:nvPr/>
        </p:nvSpPr>
        <p:spPr>
          <a:xfrm>
            <a:off x="4876800" y="4118075"/>
            <a:ext cx="5384800" cy="1107996"/>
          </a:xfrm>
          <a:prstGeom prst="rect">
            <a:avLst/>
          </a:prstGeom>
          <a:noFill/>
        </p:spPr>
        <p:txBody>
          <a:bodyPr wrap="square" rtlCol="0">
            <a:spAutoFit/>
          </a:bodyPr>
          <a:lstStyle/>
          <a:p>
            <a:r>
              <a:rPr lang="en-US" altLang="zh-CN" sz="2200" dirty="0"/>
              <a:t>List&lt;String&gt; collected = </a:t>
            </a:r>
            <a:r>
              <a:rPr lang="en-US" altLang="zh-CN" sz="2200" dirty="0" err="1"/>
              <a:t>Stream.of</a:t>
            </a:r>
            <a:r>
              <a:rPr lang="en-US" altLang="zh-CN" sz="2200" dirty="0"/>
              <a:t>("</a:t>
            </a:r>
            <a:r>
              <a:rPr lang="en-US" altLang="zh-CN" sz="2200" dirty="0" err="1"/>
              <a:t>a","b","c</a:t>
            </a:r>
            <a:r>
              <a:rPr lang="en-US" altLang="zh-CN" sz="2200" dirty="0"/>
              <a:t>")</a:t>
            </a:r>
          </a:p>
          <a:p>
            <a:r>
              <a:rPr lang="en-US" altLang="zh-CN" sz="2200" dirty="0"/>
              <a:t>		.map(string -&gt; </a:t>
            </a:r>
            <a:r>
              <a:rPr lang="en-US" altLang="zh-CN" sz="2200" dirty="0" err="1"/>
              <a:t>string.toUpperCase</a:t>
            </a:r>
            <a:r>
              <a:rPr lang="en-US" altLang="zh-CN" sz="2200" dirty="0"/>
              <a:t>())</a:t>
            </a:r>
          </a:p>
          <a:p>
            <a:r>
              <a:rPr lang="en-US" altLang="zh-CN" sz="2200" dirty="0"/>
              <a:t>		.collect(</a:t>
            </a:r>
            <a:r>
              <a:rPr lang="en-US" altLang="zh-CN" sz="2200" dirty="0" err="1"/>
              <a:t>Collectors.toList</a:t>
            </a:r>
            <a:r>
              <a:rPr lang="en-US" altLang="zh-CN" sz="2200" dirty="0"/>
              <a:t>());</a:t>
            </a:r>
            <a:endParaRPr kumimoji="1" lang="zh-CN" altLang="en-US" sz="2200" dirty="0"/>
          </a:p>
        </p:txBody>
      </p:sp>
    </p:spTree>
    <p:extLst>
      <p:ext uri="{BB962C8B-B14F-4D97-AF65-F5344CB8AC3E}">
        <p14:creationId xmlns:p14="http://schemas.microsoft.com/office/powerpoint/2010/main" val="1143565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T3-</a:t>
            </a:r>
            <a:r>
              <a:rPr kumimoji="1" lang="zh-CN" altLang="en-US" dirty="0" smtClean="0"/>
              <a:t>流</a:t>
            </a:r>
            <a:r>
              <a:rPr kumimoji="1" lang="en-US" altLang="zh-CN" dirty="0" smtClean="0"/>
              <a:t>Stream</a:t>
            </a:r>
            <a:endParaRPr kumimoji="1" lang="zh-CN" altLang="en-US" dirty="0"/>
          </a:p>
        </p:txBody>
      </p:sp>
      <p:sp>
        <p:nvSpPr>
          <p:cNvPr id="3" name="内容占位符 2"/>
          <p:cNvSpPr>
            <a:spLocks noGrp="1"/>
          </p:cNvSpPr>
          <p:nvPr>
            <p:ph idx="1"/>
          </p:nvPr>
        </p:nvSpPr>
        <p:spPr/>
        <p:txBody>
          <a:bodyPr/>
          <a:lstStyle/>
          <a:p>
            <a:pPr>
              <a:buFont typeface="Wingdings" charset="2"/>
              <a:buChar char="Ø"/>
            </a:pPr>
            <a:r>
              <a:rPr kumimoji="1" lang="en-US" altLang="zh-CN" sz="3000" dirty="0" err="1" smtClean="0"/>
              <a:t>flatMap</a:t>
            </a:r>
            <a:endParaRPr kumimoji="1" lang="zh-CN" altLang="en-US" sz="3000" dirty="0" smtClean="0"/>
          </a:p>
          <a:p>
            <a:pPr lvl="1">
              <a:buFont typeface="Wingdings" charset="2"/>
              <a:buChar char="ü"/>
            </a:pPr>
            <a:r>
              <a:rPr kumimoji="1" lang="zh-CN" altLang="en-US" dirty="0" smtClean="0"/>
              <a:t>接受一个</a:t>
            </a:r>
            <a:r>
              <a:rPr kumimoji="1" lang="en-US" altLang="zh-CN" dirty="0" smtClean="0"/>
              <a:t>Function</a:t>
            </a:r>
            <a:r>
              <a:rPr kumimoji="1" lang="zh-CN" altLang="en-US" dirty="0" smtClean="0"/>
              <a:t>作为参数，返回限定为</a:t>
            </a:r>
            <a:r>
              <a:rPr kumimoji="1" lang="en-US" altLang="zh-CN" dirty="0" smtClean="0"/>
              <a:t>Stream</a:t>
            </a:r>
            <a:endParaRPr kumimoji="1" lang="zh-CN" altLang="en-US" dirty="0" smtClean="0"/>
          </a:p>
          <a:p>
            <a:pPr lvl="1">
              <a:buFont typeface="Wingdings" charset="2"/>
              <a:buChar char="ü"/>
            </a:pPr>
            <a:r>
              <a:rPr lang="zh-CN" altLang="en-US" dirty="0"/>
              <a:t>多个</a:t>
            </a:r>
            <a:r>
              <a:rPr lang="en-US" altLang="zh-CN" dirty="0"/>
              <a:t>Stream</a:t>
            </a:r>
            <a:r>
              <a:rPr lang="zh-CN" altLang="en-US" dirty="0"/>
              <a:t>连接成一个</a:t>
            </a:r>
            <a:r>
              <a:rPr lang="en-US" altLang="zh-CN" dirty="0" smtClean="0"/>
              <a:t>Stream</a:t>
            </a:r>
            <a:endParaRPr lang="zh-CN" altLang="en-US" dirty="0" smtClean="0"/>
          </a:p>
          <a:p>
            <a:pPr lvl="1">
              <a:buFont typeface="Wingdings" charset="2"/>
              <a:buChar char="ü"/>
            </a:pPr>
            <a:endParaRPr kumimoji="1" lang="zh-CN" altLang="en-US" dirty="0"/>
          </a:p>
          <a:p>
            <a:pPr marL="201168" lvl="1" indent="0">
              <a:buNone/>
            </a:pP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2699220"/>
            <a:ext cx="4394200" cy="3777779"/>
          </a:xfrm>
          <a:prstGeom prst="rect">
            <a:avLst/>
          </a:prstGeom>
        </p:spPr>
      </p:pic>
      <p:sp>
        <p:nvSpPr>
          <p:cNvPr id="5" name="文本框 4"/>
          <p:cNvSpPr txBox="1"/>
          <p:nvPr/>
        </p:nvSpPr>
        <p:spPr>
          <a:xfrm>
            <a:off x="4191000" y="3387780"/>
            <a:ext cx="8686800" cy="1200329"/>
          </a:xfrm>
          <a:prstGeom prst="rect">
            <a:avLst/>
          </a:prstGeom>
          <a:noFill/>
        </p:spPr>
        <p:txBody>
          <a:bodyPr wrap="square" rtlCol="0">
            <a:spAutoFit/>
          </a:bodyPr>
          <a:lstStyle/>
          <a:p>
            <a:r>
              <a:rPr kumimoji="1" lang="en-US" altLang="zh-CN" sz="2400" dirty="0"/>
              <a:t>List&lt;Integer&gt; collected = </a:t>
            </a:r>
            <a:r>
              <a:rPr kumimoji="1" lang="en-US" altLang="zh-CN" sz="2400" dirty="0" err="1"/>
              <a:t>Stream.of</a:t>
            </a:r>
            <a:r>
              <a:rPr kumimoji="1" lang="en-US" altLang="zh-CN" sz="2400" dirty="0"/>
              <a:t>(</a:t>
            </a:r>
            <a:r>
              <a:rPr kumimoji="1" lang="en-US" altLang="zh-CN" sz="2400" dirty="0" err="1"/>
              <a:t>asList</a:t>
            </a:r>
            <a:r>
              <a:rPr kumimoji="1" lang="en-US" altLang="zh-CN" sz="2400" dirty="0"/>
              <a:t>(1,2),</a:t>
            </a:r>
            <a:r>
              <a:rPr kumimoji="1" lang="en-US" altLang="zh-CN" sz="2400" dirty="0" err="1"/>
              <a:t>asList</a:t>
            </a:r>
            <a:r>
              <a:rPr kumimoji="1" lang="en-US" altLang="zh-CN" sz="2400" dirty="0"/>
              <a:t>(3,4))				</a:t>
            </a:r>
            <a:r>
              <a:rPr kumimoji="1" lang="en-US" altLang="zh-CN" sz="2400" dirty="0" smtClean="0"/>
              <a:t>.</a:t>
            </a:r>
            <a:r>
              <a:rPr kumimoji="1" lang="en-US" altLang="zh-CN" sz="2400" dirty="0" err="1"/>
              <a:t>flatMap</a:t>
            </a:r>
            <a:r>
              <a:rPr kumimoji="1" lang="en-US" altLang="zh-CN" sz="2400" dirty="0"/>
              <a:t>(numbers -&gt; </a:t>
            </a:r>
            <a:r>
              <a:rPr kumimoji="1" lang="en-US" altLang="zh-CN" sz="2400" dirty="0" err="1"/>
              <a:t>numbers.stream</a:t>
            </a:r>
            <a:r>
              <a:rPr kumimoji="1" lang="en-US" altLang="zh-CN" sz="2400" dirty="0"/>
              <a:t>())		</a:t>
            </a:r>
            <a:r>
              <a:rPr kumimoji="1" lang="en-US" altLang="zh-CN" sz="2400" dirty="0" smtClean="0"/>
              <a:t>.</a:t>
            </a:r>
            <a:r>
              <a:rPr kumimoji="1" lang="en-US" altLang="zh-CN" sz="2400" dirty="0"/>
              <a:t>collect(</a:t>
            </a:r>
            <a:r>
              <a:rPr kumimoji="1" lang="en-US" altLang="zh-CN" sz="2400" dirty="0" err="1"/>
              <a:t>Collectors.toList</a:t>
            </a:r>
            <a:r>
              <a:rPr kumimoji="1" lang="en-US" altLang="zh-CN" sz="2400" dirty="0"/>
              <a:t>());</a:t>
            </a:r>
            <a:endParaRPr kumimoji="1" lang="zh-CN" altLang="en-US" sz="2400" dirty="0"/>
          </a:p>
        </p:txBody>
      </p:sp>
    </p:spTree>
    <p:extLst>
      <p:ext uri="{BB962C8B-B14F-4D97-AF65-F5344CB8AC3E}">
        <p14:creationId xmlns:p14="http://schemas.microsoft.com/office/powerpoint/2010/main" val="972125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话题一</a:t>
            </a:r>
            <a:endParaRPr kumimoji="1" lang="zh-CN" altLang="en-US" dirty="0"/>
          </a:p>
        </p:txBody>
      </p:sp>
      <p:sp>
        <p:nvSpPr>
          <p:cNvPr id="3" name="内容占位符 2"/>
          <p:cNvSpPr>
            <a:spLocks noGrp="1"/>
          </p:cNvSpPr>
          <p:nvPr>
            <p:ph idx="1"/>
          </p:nvPr>
        </p:nvSpPr>
        <p:spPr/>
        <p:txBody>
          <a:bodyPr>
            <a:normAutofit/>
          </a:bodyPr>
          <a:lstStyle/>
          <a:p>
            <a:pPr algn="ctr"/>
            <a:endParaRPr kumimoji="1" lang="zh-CN" altLang="en-US" sz="4800" dirty="0" smtClean="0"/>
          </a:p>
          <a:p>
            <a:pPr algn="ctr"/>
            <a:endParaRPr kumimoji="1" lang="zh-CN" altLang="en-US" sz="4800" dirty="0"/>
          </a:p>
          <a:p>
            <a:pPr algn="ctr"/>
            <a:r>
              <a:rPr kumimoji="1" lang="en-US" altLang="zh-CN" sz="4800" dirty="0" smtClean="0"/>
              <a:t>T1-</a:t>
            </a:r>
            <a:r>
              <a:rPr kumimoji="1" lang="zh-CN" altLang="en-US" sz="4800" dirty="0" smtClean="0"/>
              <a:t>函数式编程</a:t>
            </a:r>
          </a:p>
        </p:txBody>
      </p:sp>
    </p:spTree>
    <p:extLst>
      <p:ext uri="{BB962C8B-B14F-4D97-AF65-F5344CB8AC3E}">
        <p14:creationId xmlns:p14="http://schemas.microsoft.com/office/powerpoint/2010/main" val="2087479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T3-</a:t>
            </a:r>
            <a:r>
              <a:rPr kumimoji="1" lang="zh-CN" altLang="en-US" dirty="0" smtClean="0"/>
              <a:t>流</a:t>
            </a:r>
            <a:r>
              <a:rPr kumimoji="1" lang="en-US" altLang="zh-CN" dirty="0" smtClean="0"/>
              <a:t>Stream</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en-US" altLang="zh-CN" sz="3000" dirty="0" smtClean="0"/>
              <a:t>filter</a:t>
            </a:r>
            <a:endParaRPr kumimoji="1" lang="zh-CN" altLang="en-US" sz="3000" dirty="0" smtClean="0"/>
          </a:p>
          <a:p>
            <a:pPr lvl="1">
              <a:buFont typeface="Wingdings" charset="2"/>
              <a:buChar char="ü"/>
            </a:pPr>
            <a:r>
              <a:rPr kumimoji="1" lang="zh-CN" altLang="en-US" sz="2800" dirty="0" smtClean="0"/>
              <a:t>在流中找出符合条件的元素</a:t>
            </a:r>
            <a:endParaRPr kumimoji="1" lang="zh-CN" altLang="en-US" sz="2800" dirty="0"/>
          </a:p>
        </p:txBody>
      </p:sp>
    </p:spTree>
    <p:extLst>
      <p:ext uri="{BB962C8B-B14F-4D97-AF65-F5344CB8AC3E}">
        <p14:creationId xmlns:p14="http://schemas.microsoft.com/office/powerpoint/2010/main" val="6929817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T3-</a:t>
            </a:r>
            <a:r>
              <a:rPr kumimoji="1" lang="zh-CN" altLang="en-US" dirty="0" smtClean="0"/>
              <a:t>流</a:t>
            </a:r>
            <a:r>
              <a:rPr kumimoji="1" lang="en-US" altLang="zh-CN" dirty="0" smtClean="0"/>
              <a:t>Stream</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en-US" altLang="zh-CN" sz="3000" dirty="0" smtClean="0"/>
              <a:t>max</a:t>
            </a:r>
            <a:r>
              <a:rPr kumimoji="1" lang="zh-CN" altLang="en-US" sz="3000" dirty="0" smtClean="0"/>
              <a:t>和</a:t>
            </a:r>
            <a:r>
              <a:rPr kumimoji="1" lang="en-US" altLang="zh-CN" sz="3000" dirty="0" smtClean="0"/>
              <a:t>min</a:t>
            </a:r>
            <a:endParaRPr kumimoji="1" lang="zh-CN" altLang="en-US" sz="3000" dirty="0" smtClean="0"/>
          </a:p>
          <a:p>
            <a:pPr lvl="1">
              <a:buFont typeface="Wingdings" charset="2"/>
              <a:buChar char="ü"/>
            </a:pPr>
            <a:r>
              <a:rPr kumimoji="1" lang="zh-CN" altLang="en-US" sz="2800" dirty="0" smtClean="0"/>
              <a:t>接受</a:t>
            </a:r>
            <a:r>
              <a:rPr lang="en-US" altLang="zh-CN" sz="2800" dirty="0" smtClean="0"/>
              <a:t>Comparator</a:t>
            </a:r>
            <a:r>
              <a:rPr lang="zh-CN" altLang="en-US" sz="2800" dirty="0" smtClean="0"/>
              <a:t>作为参数，返回</a:t>
            </a:r>
            <a:r>
              <a:rPr lang="en-US" altLang="zh-CN" sz="2800" dirty="0"/>
              <a:t>Optional</a:t>
            </a:r>
            <a:endParaRPr lang="zh-CN" altLang="en-US" sz="2800" dirty="0" smtClean="0"/>
          </a:p>
          <a:p>
            <a:pPr lvl="1">
              <a:buFont typeface="Wingdings" charset="2"/>
              <a:buChar char="ü"/>
            </a:pPr>
            <a:r>
              <a:rPr kumimoji="1" lang="zh-CN" altLang="en-US" sz="2800" dirty="0" smtClean="0"/>
              <a:t>通过</a:t>
            </a:r>
            <a:r>
              <a:rPr lang="en-US" altLang="zh-CN" sz="2800" dirty="0" smtClean="0"/>
              <a:t>Comparator</a:t>
            </a:r>
            <a:r>
              <a:rPr lang="zh-CN" altLang="en-US" sz="2800" dirty="0" smtClean="0"/>
              <a:t>自身提供的</a:t>
            </a:r>
            <a:r>
              <a:rPr lang="en-US" altLang="zh-CN" sz="2800" dirty="0" smtClean="0"/>
              <a:t>comparing</a:t>
            </a:r>
            <a:endParaRPr lang="zh-CN" altLang="en-US" sz="2800" dirty="0" smtClean="0"/>
          </a:p>
          <a:p>
            <a:pPr lvl="1">
              <a:buFont typeface="Wingdings" charset="2"/>
              <a:buChar char="ü"/>
            </a:pPr>
            <a:r>
              <a:rPr lang="en-US" altLang="zh-CN" sz="2800" dirty="0" smtClean="0"/>
              <a:t>comparing</a:t>
            </a:r>
            <a:endParaRPr lang="zh-CN" altLang="en-US" sz="2800" dirty="0" smtClean="0"/>
          </a:p>
          <a:p>
            <a:pPr lvl="2">
              <a:buFont typeface="Arial" charset="0"/>
              <a:buChar char="•"/>
            </a:pPr>
            <a:r>
              <a:rPr lang="en-US" altLang="zh-CN" sz="2000" dirty="0" smtClean="0"/>
              <a:t>comparing(Function</a:t>
            </a:r>
            <a:r>
              <a:rPr lang="en-US" altLang="zh-CN" sz="2000" dirty="0"/>
              <a:t>&lt;? super T, ? extends U&gt; </a:t>
            </a:r>
            <a:r>
              <a:rPr lang="en-US" altLang="zh-CN" sz="2000" dirty="0" err="1"/>
              <a:t>keyExtractor,Comparator</a:t>
            </a:r>
            <a:r>
              <a:rPr lang="en-US" altLang="zh-CN" sz="2000" dirty="0"/>
              <a:t>&lt;? super U&gt; </a:t>
            </a:r>
            <a:r>
              <a:rPr lang="en-US" altLang="zh-CN" sz="2000" dirty="0" err="1"/>
              <a:t>keyComparator</a:t>
            </a:r>
            <a:r>
              <a:rPr lang="en-US" altLang="zh-CN" sz="2000" dirty="0" smtClean="0"/>
              <a:t>)</a:t>
            </a:r>
            <a:endParaRPr lang="zh-CN" altLang="en-US" sz="2000" dirty="0" smtClean="0"/>
          </a:p>
          <a:p>
            <a:pPr lvl="2">
              <a:buFont typeface="Arial" charset="0"/>
              <a:buChar char="•"/>
            </a:pPr>
            <a:r>
              <a:rPr lang="en-US" altLang="zh-CN" sz="2000" b="1" dirty="0" smtClean="0"/>
              <a:t>comparing(Function</a:t>
            </a:r>
            <a:r>
              <a:rPr lang="en-US" altLang="zh-CN" sz="2000" b="1" dirty="0"/>
              <a:t>&lt;? super T, ? extends U&gt; </a:t>
            </a:r>
            <a:r>
              <a:rPr lang="en-US" altLang="zh-CN" sz="2000" b="1" dirty="0" err="1"/>
              <a:t>keyExtractor</a:t>
            </a:r>
            <a:r>
              <a:rPr lang="en-US" altLang="zh-CN" sz="2000" b="1" dirty="0" smtClean="0"/>
              <a:t>)</a:t>
            </a:r>
            <a:endParaRPr lang="zh-CN" altLang="en-US" sz="2000" b="1" dirty="0" smtClean="0"/>
          </a:p>
          <a:p>
            <a:pPr lvl="2">
              <a:buFont typeface="Arial" charset="0"/>
              <a:buChar char="•"/>
            </a:pPr>
            <a:r>
              <a:rPr lang="en-US" altLang="zh-CN" sz="2000" dirty="0" err="1" smtClean="0"/>
              <a:t>comparingInt</a:t>
            </a:r>
            <a:r>
              <a:rPr lang="en-US" altLang="zh-CN" sz="2000" dirty="0" smtClean="0"/>
              <a:t>(</a:t>
            </a:r>
            <a:r>
              <a:rPr lang="en-US" altLang="zh-CN" sz="2000" dirty="0" err="1" smtClean="0"/>
              <a:t>ToIntFunction</a:t>
            </a:r>
            <a:r>
              <a:rPr lang="en-US" altLang="zh-CN" sz="2000" dirty="0"/>
              <a:t>&lt;? super T&gt; </a:t>
            </a:r>
            <a:r>
              <a:rPr lang="en-US" altLang="zh-CN" sz="2000" dirty="0" err="1"/>
              <a:t>keyExtractor</a:t>
            </a:r>
            <a:r>
              <a:rPr lang="en-US" altLang="zh-CN" sz="2000" dirty="0" smtClean="0"/>
              <a:t>)</a:t>
            </a:r>
            <a:endParaRPr lang="zh-CN" altLang="en-US" sz="2000" dirty="0" smtClean="0"/>
          </a:p>
          <a:p>
            <a:pPr lvl="2">
              <a:buFont typeface="Arial" charset="0"/>
              <a:buChar char="•"/>
            </a:pPr>
            <a:r>
              <a:rPr lang="en-US" altLang="zh-CN" sz="2000" dirty="0" err="1" smtClean="0"/>
              <a:t>comparingLong</a:t>
            </a:r>
            <a:r>
              <a:rPr lang="en-US" altLang="zh-CN" sz="2000" dirty="0" smtClean="0"/>
              <a:t>(</a:t>
            </a:r>
            <a:r>
              <a:rPr lang="en-US" altLang="zh-CN" sz="2000" dirty="0" err="1" smtClean="0"/>
              <a:t>ToLongFunction</a:t>
            </a:r>
            <a:r>
              <a:rPr lang="en-US" altLang="zh-CN" sz="2000" dirty="0"/>
              <a:t>&lt;? super T&gt; </a:t>
            </a:r>
            <a:r>
              <a:rPr lang="en-US" altLang="zh-CN" sz="2000" dirty="0" err="1"/>
              <a:t>keyExtractor</a:t>
            </a:r>
            <a:r>
              <a:rPr lang="en-US" altLang="zh-CN" sz="2000" dirty="0" smtClean="0"/>
              <a:t>)</a:t>
            </a:r>
            <a:endParaRPr lang="zh-CN" altLang="en-US" sz="2000" dirty="0" smtClean="0"/>
          </a:p>
          <a:p>
            <a:pPr lvl="2">
              <a:buFont typeface="Arial" charset="0"/>
              <a:buChar char="•"/>
            </a:pPr>
            <a:r>
              <a:rPr lang="en-US" altLang="zh-CN" sz="2000" dirty="0" err="1" smtClean="0"/>
              <a:t>comparingDouble</a:t>
            </a:r>
            <a:r>
              <a:rPr lang="en-US" altLang="zh-CN" sz="2000" dirty="0" smtClean="0"/>
              <a:t>(</a:t>
            </a:r>
            <a:r>
              <a:rPr lang="en-US" altLang="zh-CN" sz="2000" dirty="0" err="1" smtClean="0"/>
              <a:t>ToDoubleFunction</a:t>
            </a:r>
            <a:r>
              <a:rPr lang="en-US" altLang="zh-CN" sz="2000" dirty="0"/>
              <a:t>&lt;? super T&gt; </a:t>
            </a:r>
            <a:r>
              <a:rPr lang="en-US" altLang="zh-CN" sz="2000" dirty="0" err="1"/>
              <a:t>keyExtractor</a:t>
            </a:r>
            <a:r>
              <a:rPr lang="en-US" altLang="zh-CN" sz="2000" dirty="0"/>
              <a:t>)</a:t>
            </a:r>
            <a:endParaRPr kumimoji="1" lang="zh-CN" altLang="en-US" sz="2000" dirty="0"/>
          </a:p>
        </p:txBody>
      </p:sp>
    </p:spTree>
    <p:extLst>
      <p:ext uri="{BB962C8B-B14F-4D97-AF65-F5344CB8AC3E}">
        <p14:creationId xmlns:p14="http://schemas.microsoft.com/office/powerpoint/2010/main" val="1756098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T3-</a:t>
            </a:r>
            <a:r>
              <a:rPr kumimoji="1" lang="zh-CN" altLang="en-US" dirty="0" smtClean="0"/>
              <a:t>流</a:t>
            </a:r>
            <a:r>
              <a:rPr kumimoji="1" lang="en-US" altLang="zh-CN" dirty="0" smtClean="0"/>
              <a:t>Stream</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en-US" altLang="zh-CN" sz="3000" b="1" dirty="0" smtClean="0"/>
              <a:t>reduce</a:t>
            </a:r>
            <a:endParaRPr kumimoji="1" lang="zh-CN" altLang="en-US" sz="3000" b="1" dirty="0" smtClean="0"/>
          </a:p>
          <a:p>
            <a:pPr lvl="1">
              <a:buFont typeface="Wingdings" charset="2"/>
              <a:buChar char="ü"/>
            </a:pPr>
            <a:r>
              <a:rPr kumimoji="1" lang="zh-CN" altLang="en-US" sz="2400" dirty="0" smtClean="0"/>
              <a:t>通用模式</a:t>
            </a:r>
          </a:p>
          <a:p>
            <a:pPr lvl="1">
              <a:buFont typeface="Wingdings" charset="2"/>
              <a:buChar char="ü"/>
            </a:pPr>
            <a:r>
              <a:rPr kumimoji="1" lang="zh-CN" altLang="en-US" sz="2400" dirty="0" smtClean="0"/>
              <a:t>解决通常的计算问题</a:t>
            </a:r>
          </a:p>
          <a:p>
            <a:pPr lvl="1">
              <a:buFont typeface="Wingdings" charset="2"/>
              <a:buChar char="ü"/>
            </a:pPr>
            <a:r>
              <a:rPr kumimoji="1" lang="en-US" altLang="zh-CN" sz="2400" dirty="0" smtClean="0"/>
              <a:t>Stream</a:t>
            </a:r>
            <a:r>
              <a:rPr kumimoji="1" lang="zh-CN" altLang="en-US" sz="2400" dirty="0" smtClean="0"/>
              <a:t>提供了三个方法</a:t>
            </a:r>
          </a:p>
          <a:p>
            <a:pPr lvl="2">
              <a:buFont typeface="Arial" charset="0"/>
              <a:buChar char="•"/>
            </a:pPr>
            <a:r>
              <a:rPr lang="en-US" altLang="zh-CN" sz="2000" dirty="0"/>
              <a:t>T reduce(T identity, </a:t>
            </a:r>
            <a:r>
              <a:rPr lang="en-US" altLang="zh-CN" sz="2000" dirty="0" err="1"/>
              <a:t>BinaryOperator</a:t>
            </a:r>
            <a:r>
              <a:rPr lang="en-US" altLang="zh-CN" sz="2000" dirty="0"/>
              <a:t>&lt;T&gt; accumulator</a:t>
            </a:r>
            <a:r>
              <a:rPr lang="en-US" altLang="zh-CN" sz="2000" dirty="0" smtClean="0"/>
              <a:t>)</a:t>
            </a:r>
            <a:endParaRPr lang="zh-CN" altLang="en-US" sz="2000" dirty="0" smtClean="0"/>
          </a:p>
          <a:p>
            <a:pPr lvl="2">
              <a:buFont typeface="Arial" charset="0"/>
              <a:buChar char="•"/>
            </a:pPr>
            <a:r>
              <a:rPr lang="en-US" altLang="zh-CN" sz="2000" dirty="0"/>
              <a:t>Optional&lt;T&gt; reduce(</a:t>
            </a:r>
            <a:r>
              <a:rPr lang="en-US" altLang="zh-CN" sz="2000" dirty="0" err="1"/>
              <a:t>BinaryOperator</a:t>
            </a:r>
            <a:r>
              <a:rPr lang="en-US" altLang="zh-CN" sz="2000" dirty="0"/>
              <a:t>&lt;T&gt; accumulator</a:t>
            </a:r>
            <a:r>
              <a:rPr lang="en-US" altLang="zh-CN" sz="2000" dirty="0" smtClean="0"/>
              <a:t>)</a:t>
            </a:r>
            <a:endParaRPr lang="zh-CN" altLang="en-US" sz="2000" dirty="0" smtClean="0"/>
          </a:p>
          <a:p>
            <a:pPr lvl="2">
              <a:buFont typeface="Arial" charset="0"/>
              <a:buChar char="•"/>
            </a:pPr>
            <a:r>
              <a:rPr lang="en-US" altLang="zh-CN" sz="2000" dirty="0"/>
              <a:t>&lt;U&gt; U reduce(U identity</a:t>
            </a:r>
            <a:r>
              <a:rPr lang="en-US" altLang="zh-CN" sz="2000" dirty="0" smtClean="0"/>
              <a:t>, </a:t>
            </a:r>
            <a:r>
              <a:rPr lang="en-US" altLang="zh-CN" sz="2000" dirty="0" err="1" smtClean="0"/>
              <a:t>BiFunction</a:t>
            </a:r>
            <a:r>
              <a:rPr lang="en-US" altLang="zh-CN" sz="2000" dirty="0" smtClean="0"/>
              <a:t>&lt;U</a:t>
            </a:r>
            <a:r>
              <a:rPr lang="en-US" altLang="zh-CN" sz="2000" dirty="0"/>
              <a:t>, ? super T, U&gt; accumulator</a:t>
            </a:r>
            <a:r>
              <a:rPr lang="en-US" altLang="zh-CN" sz="2000" dirty="0" smtClean="0"/>
              <a:t>, </a:t>
            </a:r>
            <a:r>
              <a:rPr lang="en-US" altLang="zh-CN" sz="2000" dirty="0" err="1" smtClean="0"/>
              <a:t>BinaryOperator</a:t>
            </a:r>
            <a:r>
              <a:rPr lang="en-US" altLang="zh-CN" sz="2000" dirty="0" smtClean="0"/>
              <a:t>&lt;U</a:t>
            </a:r>
            <a:r>
              <a:rPr lang="en-US" altLang="zh-CN" sz="2000" dirty="0"/>
              <a:t>&gt; combiner);</a:t>
            </a:r>
            <a:endParaRPr kumimoji="1" lang="zh-CN" altLang="en-US" sz="2000" dirty="0"/>
          </a:p>
        </p:txBody>
      </p:sp>
    </p:spTree>
    <p:extLst>
      <p:ext uri="{BB962C8B-B14F-4D97-AF65-F5344CB8AC3E}">
        <p14:creationId xmlns:p14="http://schemas.microsoft.com/office/powerpoint/2010/main" val="11317610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T3-</a:t>
            </a:r>
            <a:r>
              <a:rPr kumimoji="1" lang="zh-CN" altLang="en-US" dirty="0" smtClean="0"/>
              <a:t>流</a:t>
            </a:r>
            <a:r>
              <a:rPr kumimoji="1" lang="en-US" altLang="zh-CN" dirty="0" smtClean="0"/>
              <a:t>Stream</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l"/>
            </a:pPr>
            <a:r>
              <a:rPr kumimoji="1" lang="zh-CN" altLang="en-US" sz="3000" dirty="0" smtClean="0"/>
              <a:t>思考</a:t>
            </a:r>
          </a:p>
          <a:p>
            <a:pPr lvl="1">
              <a:buFont typeface="Wingdings" charset="2"/>
              <a:buChar char="Ø"/>
            </a:pPr>
            <a:r>
              <a:rPr lang="zh-CN" altLang="en-US" sz="2800" dirty="0"/>
              <a:t>对象设计时暴露</a:t>
            </a:r>
            <a:r>
              <a:rPr lang="en-US" altLang="zh-CN" sz="2800" dirty="0"/>
              <a:t>Collection</a:t>
            </a:r>
            <a:r>
              <a:rPr lang="zh-CN" altLang="en-US" sz="2800" dirty="0"/>
              <a:t>还是</a:t>
            </a:r>
            <a:r>
              <a:rPr lang="en-US" altLang="zh-CN" sz="2800" dirty="0" smtClean="0"/>
              <a:t>Stream</a:t>
            </a:r>
            <a:r>
              <a:rPr lang="zh-CN" altLang="en-US" sz="2800" dirty="0" smtClean="0"/>
              <a:t>呢？</a:t>
            </a:r>
          </a:p>
          <a:p>
            <a:pPr lvl="2">
              <a:buFont typeface="Wingdings" charset="2"/>
              <a:buChar char="ü"/>
            </a:pPr>
            <a:r>
              <a:rPr lang="en-US" altLang="zh-CN" sz="2400" dirty="0"/>
              <a:t>Stream</a:t>
            </a:r>
            <a:r>
              <a:rPr lang="zh-CN" altLang="en-US" sz="2400" dirty="0"/>
              <a:t>工厂是个更好的</a:t>
            </a:r>
            <a:r>
              <a:rPr lang="zh-CN" altLang="en-US" sz="2400" dirty="0" smtClean="0"/>
              <a:t>方式</a:t>
            </a:r>
          </a:p>
          <a:p>
            <a:pPr lvl="3">
              <a:buFont typeface="Arial" charset="0"/>
              <a:buChar char="•"/>
            </a:pPr>
            <a:r>
              <a:rPr kumimoji="1" lang="zh-CN" altLang="en-US" sz="2400" dirty="0" smtClean="0"/>
              <a:t>更好的封装，</a:t>
            </a:r>
            <a:r>
              <a:rPr lang="zh-CN" altLang="en-US" sz="2400" dirty="0"/>
              <a:t>封装了内部的数据</a:t>
            </a:r>
            <a:r>
              <a:rPr lang="zh-CN" altLang="en-US" sz="2400" dirty="0" smtClean="0"/>
              <a:t>结构</a:t>
            </a:r>
          </a:p>
          <a:p>
            <a:pPr lvl="3">
              <a:buFont typeface="Arial" charset="0"/>
              <a:buChar char="•"/>
            </a:pPr>
            <a:r>
              <a:rPr lang="zh-CN" altLang="en-US" sz="2400" dirty="0"/>
              <a:t>实际操作中不会影响对象内部的</a:t>
            </a:r>
            <a:r>
              <a:rPr lang="en-US" altLang="zh-CN" sz="2400" dirty="0"/>
              <a:t>List</a:t>
            </a:r>
            <a:r>
              <a:rPr lang="zh-CN" altLang="en-US" sz="2400" dirty="0"/>
              <a:t>或者</a:t>
            </a:r>
            <a:r>
              <a:rPr lang="en-US" altLang="zh-CN" sz="2400" dirty="0"/>
              <a:t>Set</a:t>
            </a:r>
            <a:endParaRPr kumimoji="1" lang="zh-CN" altLang="en-US" sz="2400" dirty="0"/>
          </a:p>
        </p:txBody>
      </p:sp>
    </p:spTree>
    <p:extLst>
      <p:ext uri="{BB962C8B-B14F-4D97-AF65-F5344CB8AC3E}">
        <p14:creationId xmlns:p14="http://schemas.microsoft.com/office/powerpoint/2010/main" val="83109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T3-</a:t>
            </a:r>
            <a:r>
              <a:rPr kumimoji="1" lang="zh-CN" altLang="en-US" dirty="0" smtClean="0"/>
              <a:t>流</a:t>
            </a:r>
            <a:r>
              <a:rPr kumimoji="1" lang="en-US" altLang="zh-CN" dirty="0" smtClean="0"/>
              <a:t>Stream</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dirty="0" smtClean="0"/>
              <a:t>重构既有代码</a:t>
            </a:r>
          </a:p>
          <a:p>
            <a:pPr>
              <a:buFont typeface="Wingdings" charset="2"/>
              <a:buChar char="Ø"/>
            </a:pPr>
            <a:r>
              <a:rPr kumimoji="1" lang="zh-CN" altLang="en-US" sz="3000" dirty="0" smtClean="0"/>
              <a:t>典型错误</a:t>
            </a:r>
          </a:p>
          <a:p>
            <a:pPr lvl="1">
              <a:buFont typeface="Wingdings" charset="2"/>
              <a:buChar char="ü"/>
            </a:pPr>
            <a:r>
              <a:rPr kumimoji="1" lang="zh-CN" altLang="en-US" sz="2800" dirty="0" smtClean="0"/>
              <a:t>多次流操作</a:t>
            </a:r>
          </a:p>
          <a:p>
            <a:pPr lvl="2">
              <a:buFont typeface="Arial" charset="0"/>
              <a:buChar char="•"/>
            </a:pPr>
            <a:r>
              <a:rPr lang="zh-CN" altLang="en-US" sz="2400" dirty="0"/>
              <a:t>代码可读性差，样板代码太</a:t>
            </a:r>
            <a:r>
              <a:rPr lang="zh-CN" altLang="en-US" sz="2400" dirty="0" smtClean="0"/>
              <a:t>多</a:t>
            </a:r>
          </a:p>
          <a:p>
            <a:pPr lvl="2">
              <a:buFont typeface="Arial" charset="0"/>
              <a:buChar char="•"/>
            </a:pPr>
            <a:r>
              <a:rPr lang="zh-CN" altLang="en-US" sz="2400" dirty="0"/>
              <a:t>效率差，每一步都有及早求值，生成新</a:t>
            </a:r>
            <a:r>
              <a:rPr lang="zh-CN" altLang="en-US" sz="2400" dirty="0" smtClean="0"/>
              <a:t>集合</a:t>
            </a:r>
          </a:p>
          <a:p>
            <a:pPr lvl="2">
              <a:buFont typeface="Arial" charset="0"/>
              <a:buChar char="•"/>
            </a:pPr>
            <a:r>
              <a:rPr lang="zh-CN" altLang="en-US" sz="2400" dirty="0"/>
              <a:t>一堆垃圾变量太多，只是用来存储中间</a:t>
            </a:r>
            <a:r>
              <a:rPr lang="zh-CN" altLang="en-US" sz="2400" dirty="0" smtClean="0"/>
              <a:t>结果</a:t>
            </a:r>
          </a:p>
          <a:p>
            <a:pPr lvl="2">
              <a:buFont typeface="Arial" charset="0"/>
              <a:buChar char="•"/>
            </a:pPr>
            <a:r>
              <a:rPr lang="zh-CN" altLang="en-US" sz="2400" dirty="0" smtClean="0"/>
              <a:t>难于并行</a:t>
            </a:r>
            <a:endParaRPr kumimoji="1" lang="zh-CN" altLang="en-US" sz="2400" dirty="0"/>
          </a:p>
        </p:txBody>
      </p:sp>
    </p:spTree>
    <p:extLst>
      <p:ext uri="{BB962C8B-B14F-4D97-AF65-F5344CB8AC3E}">
        <p14:creationId xmlns:p14="http://schemas.microsoft.com/office/powerpoint/2010/main" val="5034587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T3-</a:t>
            </a:r>
            <a:r>
              <a:rPr kumimoji="1" lang="zh-CN" altLang="en-US" dirty="0" smtClean="0"/>
              <a:t>流</a:t>
            </a:r>
            <a:r>
              <a:rPr kumimoji="1" lang="en-US" altLang="zh-CN" dirty="0" smtClean="0"/>
              <a:t>Stream</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dirty="0" smtClean="0"/>
              <a:t>高阶函数</a:t>
            </a:r>
          </a:p>
          <a:p>
            <a:pPr lvl="1">
              <a:buFont typeface="Wingdings" charset="2"/>
              <a:buChar char="ü"/>
            </a:pPr>
            <a:r>
              <a:rPr lang="zh-CN" altLang="en-US" sz="2400" dirty="0"/>
              <a:t>接受另外一个函数作为参数的</a:t>
            </a:r>
            <a:r>
              <a:rPr lang="zh-CN" altLang="en-US" sz="2400" dirty="0" smtClean="0"/>
              <a:t>函数</a:t>
            </a:r>
            <a:endParaRPr kumimoji="1" lang="zh-CN" altLang="en-US" sz="2400" dirty="0"/>
          </a:p>
          <a:p>
            <a:pPr lvl="1">
              <a:buFont typeface="Wingdings" charset="2"/>
              <a:buChar char="ü"/>
            </a:pPr>
            <a:r>
              <a:rPr lang="zh-CN" altLang="en-US" sz="2400" dirty="0"/>
              <a:t>返回另外一个函数的</a:t>
            </a:r>
            <a:r>
              <a:rPr lang="zh-CN" altLang="en-US" sz="2400" dirty="0" smtClean="0"/>
              <a:t>函数</a:t>
            </a:r>
          </a:p>
          <a:p>
            <a:pPr>
              <a:buFont typeface="Wingdings" charset="2"/>
              <a:buChar char="Ø"/>
            </a:pPr>
            <a:r>
              <a:rPr lang="zh-CN" altLang="en-US" sz="3000" dirty="0" smtClean="0"/>
              <a:t>如何判断高阶函数</a:t>
            </a:r>
          </a:p>
          <a:p>
            <a:pPr lvl="1">
              <a:buFont typeface="Wingdings" charset="2"/>
              <a:buChar char="ü"/>
            </a:pPr>
            <a:r>
              <a:rPr lang="zh-CN" altLang="en-US" sz="2400" dirty="0" smtClean="0"/>
              <a:t>通过</a:t>
            </a:r>
            <a:r>
              <a:rPr lang="zh-CN" altLang="en-US" sz="2400" dirty="0"/>
              <a:t>签名是否返回函数接口或者是否以函数接口作为参数判断是否是高阶函</a:t>
            </a:r>
            <a:r>
              <a:rPr lang="zh-CN" altLang="en-US" sz="2400" dirty="0" smtClean="0"/>
              <a:t>数</a:t>
            </a:r>
          </a:p>
          <a:p>
            <a:pPr lvl="1">
              <a:buFont typeface="Wingdings" charset="2"/>
              <a:buChar char="ü"/>
            </a:pPr>
            <a:r>
              <a:rPr lang="zh-CN" altLang="en-US" sz="2400" dirty="0" smtClean="0"/>
              <a:t>流上的操作都是</a:t>
            </a:r>
          </a:p>
          <a:p>
            <a:pPr lvl="2">
              <a:buFont typeface="Arial" charset="0"/>
              <a:buChar char="•"/>
            </a:pPr>
            <a:r>
              <a:rPr lang="en-US" altLang="zh-CN" sz="2000" dirty="0" smtClean="0"/>
              <a:t>map</a:t>
            </a:r>
            <a:endParaRPr lang="zh-CN" altLang="en-US" sz="2000" dirty="0" smtClean="0"/>
          </a:p>
          <a:p>
            <a:pPr lvl="2">
              <a:buFont typeface="Arial" charset="0"/>
              <a:buChar char="•"/>
            </a:pPr>
            <a:r>
              <a:rPr lang="en-US" altLang="zh-CN" sz="2000" dirty="0" smtClean="0"/>
              <a:t>filter</a:t>
            </a:r>
            <a:endParaRPr lang="zh-CN" altLang="en-US" sz="2000" dirty="0" smtClean="0"/>
          </a:p>
        </p:txBody>
      </p:sp>
    </p:spTree>
    <p:extLst>
      <p:ext uri="{BB962C8B-B14F-4D97-AF65-F5344CB8AC3E}">
        <p14:creationId xmlns:p14="http://schemas.microsoft.com/office/powerpoint/2010/main" val="1597272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话题四</a:t>
            </a:r>
            <a:endParaRPr kumimoji="1" lang="zh-CN" altLang="en-US" dirty="0"/>
          </a:p>
        </p:txBody>
      </p:sp>
      <p:sp>
        <p:nvSpPr>
          <p:cNvPr id="3" name="内容占位符 2"/>
          <p:cNvSpPr>
            <a:spLocks noGrp="1"/>
          </p:cNvSpPr>
          <p:nvPr>
            <p:ph idx="1"/>
          </p:nvPr>
        </p:nvSpPr>
        <p:spPr/>
        <p:txBody>
          <a:bodyPr>
            <a:normAutofit/>
          </a:bodyPr>
          <a:lstStyle/>
          <a:p>
            <a:pPr algn="ctr"/>
            <a:endParaRPr kumimoji="1" lang="zh-CN" altLang="en-US" sz="4800" dirty="0" smtClean="0"/>
          </a:p>
          <a:p>
            <a:pPr algn="ctr"/>
            <a:endParaRPr kumimoji="1" lang="zh-CN" altLang="en-US" sz="4800" dirty="0"/>
          </a:p>
          <a:p>
            <a:pPr algn="ctr"/>
            <a:r>
              <a:rPr kumimoji="1" lang="en-US" altLang="zh-CN" sz="4800" dirty="0" smtClean="0"/>
              <a:t>T4-</a:t>
            </a:r>
            <a:r>
              <a:rPr kumimoji="1" lang="zh-CN" altLang="en-US" sz="4800" dirty="0" smtClean="0"/>
              <a:t>函数式编程相关类库</a:t>
            </a:r>
          </a:p>
        </p:txBody>
      </p:sp>
    </p:spTree>
    <p:extLst>
      <p:ext uri="{BB962C8B-B14F-4D97-AF65-F5344CB8AC3E}">
        <p14:creationId xmlns:p14="http://schemas.microsoft.com/office/powerpoint/2010/main" val="12352385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话题四</a:t>
            </a:r>
            <a:r>
              <a:rPr kumimoji="1" lang="en-US" altLang="zh-CN" dirty="0" smtClean="0"/>
              <a:t>-Subtopics</a:t>
            </a:r>
            <a:endParaRPr kumimoji="1" lang="zh-CN" altLang="en-US" dirty="0"/>
          </a:p>
        </p:txBody>
      </p:sp>
      <p:sp>
        <p:nvSpPr>
          <p:cNvPr id="3" name="内容占位符 2"/>
          <p:cNvSpPr>
            <a:spLocks noGrp="1"/>
          </p:cNvSpPr>
          <p:nvPr>
            <p:ph idx="1"/>
          </p:nvPr>
        </p:nvSpPr>
        <p:spPr/>
        <p:txBody>
          <a:bodyPr>
            <a:normAutofit/>
          </a:bodyPr>
          <a:lstStyle/>
          <a:p>
            <a:pPr lvl="2"/>
            <a:r>
              <a:rPr kumimoji="1" lang="zh-CN" altLang="en-US" sz="3200" dirty="0" smtClean="0">
                <a:solidFill>
                  <a:schemeClr val="tx1"/>
                </a:solidFill>
              </a:rPr>
              <a:t>对基本类型的特殊处理</a:t>
            </a:r>
            <a:endParaRPr kumimoji="1" lang="zh-CN" altLang="en-US" sz="3200" dirty="0">
              <a:solidFill>
                <a:schemeClr val="tx1"/>
              </a:solidFill>
            </a:endParaRPr>
          </a:p>
          <a:p>
            <a:pPr lvl="2"/>
            <a:r>
              <a:rPr kumimoji="1" lang="zh-CN" altLang="en-US" sz="3200" dirty="0" smtClean="0"/>
              <a:t>类库中的接口函数</a:t>
            </a:r>
          </a:p>
          <a:p>
            <a:pPr lvl="2"/>
            <a:r>
              <a:rPr kumimoji="1" lang="zh-CN" altLang="en-US" sz="3200" dirty="0"/>
              <a:t>接口</a:t>
            </a:r>
            <a:r>
              <a:rPr kumimoji="1" lang="zh-CN" altLang="en-US" sz="3200" dirty="0" smtClean="0"/>
              <a:t>默认方法和</a:t>
            </a:r>
            <a:r>
              <a:rPr kumimoji="1" lang="zh-CN" altLang="en-US" sz="3200" dirty="0"/>
              <a:t>接口</a:t>
            </a:r>
            <a:r>
              <a:rPr kumimoji="1" lang="zh-CN" altLang="en-US" sz="3200" dirty="0" smtClean="0"/>
              <a:t>静态方法</a:t>
            </a:r>
          </a:p>
          <a:p>
            <a:pPr lvl="2"/>
            <a:r>
              <a:rPr kumimoji="1" lang="en-US" altLang="zh-CN" sz="3200" dirty="0" smtClean="0">
                <a:solidFill>
                  <a:schemeClr val="tx1"/>
                </a:solidFill>
              </a:rPr>
              <a:t>Optional</a:t>
            </a:r>
            <a:endParaRPr kumimoji="1" lang="zh-CN" altLang="en-US" sz="3200" dirty="0" smtClean="0">
              <a:solidFill>
                <a:schemeClr val="tx1"/>
              </a:solidFill>
            </a:endParaRPr>
          </a:p>
        </p:txBody>
      </p:sp>
    </p:spTree>
    <p:extLst>
      <p:ext uri="{BB962C8B-B14F-4D97-AF65-F5344CB8AC3E}">
        <p14:creationId xmlns:p14="http://schemas.microsoft.com/office/powerpoint/2010/main" val="6462521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T4-</a:t>
            </a:r>
            <a:r>
              <a:rPr kumimoji="1" lang="zh-CN" altLang="en-US" dirty="0"/>
              <a:t>函数式编程相关类库</a:t>
            </a:r>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b="1" dirty="0" smtClean="0"/>
              <a:t>对基本类型的特殊处理</a:t>
            </a:r>
          </a:p>
          <a:p>
            <a:pPr lvl="1">
              <a:buFont typeface="Wingdings" charset="2"/>
              <a:buChar char="ü"/>
            </a:pPr>
            <a:r>
              <a:rPr lang="zh-CN" altLang="en-US" sz="2400" dirty="0" smtClean="0"/>
              <a:t>整型</a:t>
            </a:r>
          </a:p>
          <a:p>
            <a:pPr lvl="2">
              <a:buFont typeface="Arial" charset="0"/>
              <a:buChar char="•"/>
            </a:pPr>
            <a:r>
              <a:rPr lang="en-US" altLang="zh-CN" sz="2000" dirty="0" err="1" smtClean="0"/>
              <a:t>ToIntFunction</a:t>
            </a:r>
            <a:endParaRPr lang="zh-CN" altLang="en-US" sz="2000" dirty="0" smtClean="0"/>
          </a:p>
          <a:p>
            <a:pPr lvl="2">
              <a:buFont typeface="Arial" charset="0"/>
              <a:buChar char="•"/>
            </a:pPr>
            <a:r>
              <a:rPr lang="en-US" altLang="zh-CN" sz="2000" dirty="0" err="1" smtClean="0"/>
              <a:t>ToIntBiFunction</a:t>
            </a:r>
            <a:endParaRPr lang="zh-CN" altLang="en-US" sz="2000" dirty="0" smtClean="0"/>
          </a:p>
          <a:p>
            <a:pPr lvl="1">
              <a:buFont typeface="Wingdings" charset="2"/>
              <a:buChar char="ü"/>
            </a:pPr>
            <a:r>
              <a:rPr lang="zh-CN" altLang="en-US" sz="2400" dirty="0" smtClean="0"/>
              <a:t>长整型</a:t>
            </a:r>
          </a:p>
          <a:p>
            <a:pPr lvl="2">
              <a:buFont typeface="Arial" charset="0"/>
              <a:buChar char="•"/>
            </a:pPr>
            <a:r>
              <a:rPr lang="en-US" altLang="zh-CN" sz="2000" dirty="0" err="1" smtClean="0"/>
              <a:t>ToLongFunction</a:t>
            </a:r>
            <a:endParaRPr kumimoji="1" lang="zh-CN" altLang="en-US" sz="2000" dirty="0" smtClean="0"/>
          </a:p>
          <a:p>
            <a:pPr lvl="2">
              <a:buFont typeface="Arial" charset="0"/>
              <a:buChar char="•"/>
            </a:pPr>
            <a:r>
              <a:rPr lang="en-US" altLang="zh-CN" sz="2000" dirty="0" err="1" smtClean="0"/>
              <a:t>ToLongBiFunction</a:t>
            </a:r>
            <a:endParaRPr lang="zh-CN" altLang="en-US" sz="2000" dirty="0" smtClean="0"/>
          </a:p>
          <a:p>
            <a:pPr lvl="1">
              <a:buFont typeface="Wingdings" charset="2"/>
              <a:buChar char="ü"/>
            </a:pPr>
            <a:r>
              <a:rPr lang="zh-CN" altLang="en-US" sz="2400" dirty="0"/>
              <a:t>双精度</a:t>
            </a:r>
            <a:r>
              <a:rPr lang="zh-CN" altLang="en-US" sz="2400" dirty="0" smtClean="0"/>
              <a:t>浮点型</a:t>
            </a:r>
          </a:p>
          <a:p>
            <a:pPr lvl="2">
              <a:buFont typeface="Arial" charset="0"/>
              <a:buChar char="•"/>
            </a:pPr>
            <a:r>
              <a:rPr lang="en-US" altLang="zh-CN" sz="2000" dirty="0" err="1" smtClean="0"/>
              <a:t>ToDoubleFunction</a:t>
            </a:r>
            <a:endParaRPr lang="zh-CN" altLang="en-US" sz="2000" dirty="0" smtClean="0"/>
          </a:p>
          <a:p>
            <a:pPr lvl="2">
              <a:buFont typeface="Arial" charset="0"/>
              <a:buChar char="•"/>
            </a:pPr>
            <a:r>
              <a:rPr lang="en-US" altLang="zh-CN" sz="2000" dirty="0" err="1"/>
              <a:t>ToDoubleBiFunction</a:t>
            </a:r>
            <a:endParaRPr lang="zh-CN" altLang="en-US" sz="2000" dirty="0" smtClean="0"/>
          </a:p>
        </p:txBody>
      </p:sp>
    </p:spTree>
    <p:extLst>
      <p:ext uri="{BB962C8B-B14F-4D97-AF65-F5344CB8AC3E}">
        <p14:creationId xmlns:p14="http://schemas.microsoft.com/office/powerpoint/2010/main" val="13960288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T4-</a:t>
            </a:r>
            <a:r>
              <a:rPr kumimoji="1" lang="zh-CN" altLang="en-US" dirty="0"/>
              <a:t>函数式编程相关类库</a:t>
            </a:r>
          </a:p>
        </p:txBody>
      </p:sp>
      <p:sp>
        <p:nvSpPr>
          <p:cNvPr id="3" name="内容占位符 2"/>
          <p:cNvSpPr>
            <a:spLocks noGrp="1"/>
          </p:cNvSpPr>
          <p:nvPr>
            <p:ph idx="1"/>
          </p:nvPr>
        </p:nvSpPr>
        <p:spPr/>
        <p:txBody>
          <a:bodyPr/>
          <a:lstStyle/>
          <a:p>
            <a:pPr>
              <a:buFont typeface="Wingdings" charset="2"/>
              <a:buChar char="Ø"/>
            </a:pPr>
            <a:r>
              <a:rPr kumimoji="1" lang="zh-CN" altLang="en-US" sz="3000" b="1" dirty="0"/>
              <a:t>对基本类型的特殊</a:t>
            </a:r>
            <a:r>
              <a:rPr kumimoji="1" lang="zh-CN" altLang="en-US" sz="3000" b="1" dirty="0" smtClean="0"/>
              <a:t>处理</a:t>
            </a:r>
          </a:p>
          <a:p>
            <a:pPr lvl="1">
              <a:buFont typeface="Wingdings" charset="2"/>
              <a:buChar char="ü"/>
            </a:pPr>
            <a:r>
              <a:rPr lang="en-US" altLang="zh-CN" sz="2400" dirty="0" err="1"/>
              <a:t>Stream.mapTToInt</a:t>
            </a:r>
            <a:r>
              <a:rPr lang="en-US" altLang="zh-CN" sz="2400" dirty="0" smtClean="0"/>
              <a:t>()</a:t>
            </a:r>
            <a:endParaRPr lang="zh-CN" altLang="en-US" sz="2400" dirty="0" smtClean="0"/>
          </a:p>
          <a:p>
            <a:pPr lvl="2">
              <a:buFont typeface="Arial" charset="0"/>
              <a:buChar char="•"/>
            </a:pPr>
            <a:r>
              <a:rPr lang="en-US" altLang="zh-CN" sz="2000" dirty="0" err="1" smtClean="0"/>
              <a:t>IntStream</a:t>
            </a:r>
            <a:r>
              <a:rPr lang="en-US" altLang="zh-CN" sz="2000" dirty="0" smtClean="0"/>
              <a:t>---&gt;</a:t>
            </a:r>
            <a:r>
              <a:rPr lang="en-US" altLang="zh-CN" sz="2000" dirty="0" err="1"/>
              <a:t>IntSummaryStatistics</a:t>
            </a:r>
            <a:endParaRPr lang="zh-CN" altLang="en-US" sz="2000" dirty="0" smtClean="0"/>
          </a:p>
          <a:p>
            <a:pPr lvl="1">
              <a:buFont typeface="Wingdings" charset="2"/>
              <a:buChar char="ü"/>
            </a:pPr>
            <a:r>
              <a:rPr lang="en-US" altLang="zh-CN" sz="2400" dirty="0" err="1"/>
              <a:t>Stream.mapTToLong</a:t>
            </a:r>
            <a:r>
              <a:rPr lang="en-US" altLang="zh-CN" sz="2400" dirty="0" smtClean="0"/>
              <a:t>()</a:t>
            </a:r>
            <a:endParaRPr lang="zh-CN" altLang="en-US" sz="2400" dirty="0" smtClean="0"/>
          </a:p>
          <a:p>
            <a:pPr lvl="2">
              <a:buFont typeface="Arial" charset="0"/>
              <a:buChar char="•"/>
            </a:pPr>
            <a:r>
              <a:rPr lang="en-US" altLang="zh-CN" sz="2000" dirty="0" err="1" smtClean="0"/>
              <a:t>LongStream</a:t>
            </a:r>
            <a:r>
              <a:rPr lang="en-US" altLang="zh-CN" sz="2000" dirty="0" smtClean="0"/>
              <a:t>---&gt;</a:t>
            </a:r>
            <a:r>
              <a:rPr lang="en-US" altLang="zh-CN" sz="2000" dirty="0" err="1" smtClean="0"/>
              <a:t>LongSummaryStatistics</a:t>
            </a:r>
            <a:endParaRPr lang="zh-CN" altLang="en-US" sz="2000" dirty="0" smtClean="0"/>
          </a:p>
          <a:p>
            <a:pPr lvl="1">
              <a:buFont typeface="Wingdings" charset="2"/>
              <a:buChar char="ü"/>
            </a:pPr>
            <a:r>
              <a:rPr lang="en-US" altLang="zh-CN" sz="2400" dirty="0" err="1"/>
              <a:t>Stream.mapToDouble</a:t>
            </a:r>
            <a:r>
              <a:rPr lang="en-US" altLang="zh-CN" sz="2400" dirty="0"/>
              <a:t>()</a:t>
            </a:r>
            <a:endParaRPr kumimoji="1" lang="zh-CN" altLang="en-US" sz="2400" dirty="0" smtClean="0"/>
          </a:p>
          <a:p>
            <a:pPr lvl="2">
              <a:buFont typeface="Arial" charset="0"/>
              <a:buChar char="•"/>
            </a:pPr>
            <a:r>
              <a:rPr lang="en-US" altLang="zh-CN" sz="2000" dirty="0" err="1" smtClean="0"/>
              <a:t>DoubleStream</a:t>
            </a:r>
            <a:r>
              <a:rPr lang="en-US" altLang="zh-CN" sz="2000" dirty="0" smtClean="0"/>
              <a:t>---&gt;</a:t>
            </a:r>
            <a:r>
              <a:rPr lang="en-US" altLang="zh-CN" sz="2000" dirty="0" err="1" smtClean="0"/>
              <a:t>DoubleSummaryStatistics</a:t>
            </a:r>
            <a:endParaRPr lang="zh-CN" altLang="en-US" sz="2000" dirty="0" smtClean="0"/>
          </a:p>
          <a:p>
            <a:pPr>
              <a:buFont typeface="Wingdings" charset="2"/>
              <a:buChar char="Ø"/>
            </a:pPr>
            <a:r>
              <a:rPr kumimoji="1" lang="zh-CN" altLang="en-US" sz="2800" dirty="0"/>
              <a:t>为什么需要对基本类型做特殊处理呢？</a:t>
            </a:r>
            <a:endParaRPr kumimoji="1" lang="zh-CN" altLang="en-US" sz="2600" b="1" dirty="0"/>
          </a:p>
        </p:txBody>
      </p:sp>
    </p:spTree>
    <p:extLst>
      <p:ext uri="{BB962C8B-B14F-4D97-AF65-F5344CB8AC3E}">
        <p14:creationId xmlns:p14="http://schemas.microsoft.com/office/powerpoint/2010/main" val="122234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话题一</a:t>
            </a:r>
            <a:r>
              <a:rPr kumimoji="1" lang="en-US" altLang="zh-CN" dirty="0" smtClean="0"/>
              <a:t>-Subtopics</a:t>
            </a:r>
            <a:endParaRPr kumimoji="1" lang="zh-CN" altLang="en-US" dirty="0"/>
          </a:p>
        </p:txBody>
      </p:sp>
      <p:sp>
        <p:nvSpPr>
          <p:cNvPr id="3" name="内容占位符 2"/>
          <p:cNvSpPr>
            <a:spLocks noGrp="1"/>
          </p:cNvSpPr>
          <p:nvPr>
            <p:ph idx="1"/>
          </p:nvPr>
        </p:nvSpPr>
        <p:spPr/>
        <p:txBody>
          <a:bodyPr>
            <a:normAutofit/>
          </a:bodyPr>
          <a:lstStyle/>
          <a:p>
            <a:pPr lvl="2"/>
            <a:r>
              <a:rPr kumimoji="1" lang="zh-CN" altLang="en-US" sz="3200" dirty="0" smtClean="0"/>
              <a:t>关于函数式编程</a:t>
            </a:r>
          </a:p>
          <a:p>
            <a:pPr lvl="2"/>
            <a:r>
              <a:rPr kumimoji="1" lang="zh-CN" altLang="en-US" sz="3200" dirty="0"/>
              <a:t>编程</a:t>
            </a:r>
            <a:r>
              <a:rPr kumimoji="1" lang="zh-CN" altLang="en-US" sz="3200" dirty="0" smtClean="0"/>
              <a:t>范式</a:t>
            </a:r>
          </a:p>
          <a:p>
            <a:pPr lvl="2"/>
            <a:r>
              <a:rPr kumimoji="1" lang="zh-CN" altLang="en-US" sz="3200" dirty="0" smtClean="0"/>
              <a:t>特性</a:t>
            </a:r>
          </a:p>
          <a:p>
            <a:pPr lvl="2"/>
            <a:r>
              <a:rPr kumimoji="1" lang="zh-CN" altLang="en-US" sz="3200" dirty="0" smtClean="0"/>
              <a:t>优点</a:t>
            </a:r>
          </a:p>
        </p:txBody>
      </p:sp>
    </p:spTree>
    <p:extLst>
      <p:ext uri="{BB962C8B-B14F-4D97-AF65-F5344CB8AC3E}">
        <p14:creationId xmlns:p14="http://schemas.microsoft.com/office/powerpoint/2010/main" val="19973151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T4-</a:t>
            </a:r>
            <a:r>
              <a:rPr kumimoji="1" lang="zh-CN" altLang="en-US" dirty="0" smtClean="0"/>
              <a:t>函数式编程相关类库</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b="1" dirty="0" smtClean="0"/>
              <a:t>类库中的函数接口</a:t>
            </a:r>
          </a:p>
          <a:p>
            <a:pPr>
              <a:buFont typeface="Wingdings" charset="2"/>
              <a:buChar char="Ø"/>
            </a:pPr>
            <a:endParaRPr kumimoji="1" lang="zh-CN" altLang="en-US" sz="3000" b="1"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360" y="2434586"/>
            <a:ext cx="5176520" cy="2845656"/>
          </a:xfrm>
          <a:prstGeom prst="rect">
            <a:avLst/>
          </a:prstGeom>
        </p:spPr>
      </p:pic>
    </p:spTree>
    <p:extLst>
      <p:ext uri="{BB962C8B-B14F-4D97-AF65-F5344CB8AC3E}">
        <p14:creationId xmlns:p14="http://schemas.microsoft.com/office/powerpoint/2010/main" val="151165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T4-</a:t>
            </a:r>
            <a:r>
              <a:rPr kumimoji="1" lang="zh-CN" altLang="en-US" dirty="0" smtClean="0"/>
              <a:t>函数式编程相关类库</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dirty="0" smtClean="0"/>
              <a:t>接口默认方法</a:t>
            </a:r>
          </a:p>
          <a:p>
            <a:pPr>
              <a:buFont typeface="Wingdings" charset="2"/>
              <a:buChar char="Ø"/>
            </a:pPr>
            <a:r>
              <a:rPr kumimoji="1" lang="zh-CN" altLang="en-US" sz="3000" dirty="0" smtClean="0"/>
              <a:t>为什么</a:t>
            </a:r>
            <a:r>
              <a:rPr kumimoji="1" lang="en-US" altLang="zh-CN" sz="3000" dirty="0" smtClean="0"/>
              <a:t>Java8</a:t>
            </a:r>
            <a:r>
              <a:rPr kumimoji="1" lang="zh-CN" altLang="en-US" sz="3000" dirty="0" smtClean="0"/>
              <a:t>增加了接口默认方法？</a:t>
            </a:r>
          </a:p>
          <a:p>
            <a:pPr lvl="1">
              <a:buFont typeface="Wingdings" charset="2"/>
              <a:buChar char="Ø"/>
            </a:pPr>
            <a:r>
              <a:rPr kumimoji="1" lang="zh-CN" altLang="en-US" sz="2600" dirty="0" smtClean="0"/>
              <a:t>为了二进制兼容</a:t>
            </a:r>
          </a:p>
          <a:p>
            <a:pPr lvl="2">
              <a:buFont typeface="Wingdings" charset="2"/>
              <a:buChar char="Ø"/>
            </a:pPr>
            <a:r>
              <a:rPr kumimoji="1" lang="en-US" altLang="zh-CN" sz="2200" dirty="0" smtClean="0"/>
              <a:t>stream()</a:t>
            </a:r>
            <a:r>
              <a:rPr kumimoji="1" lang="zh-CN" altLang="en-US" sz="2200" dirty="0" smtClean="0"/>
              <a:t>和</a:t>
            </a:r>
            <a:r>
              <a:rPr lang="en-US" altLang="zh-CN" sz="2400" dirty="0" err="1" smtClean="0"/>
              <a:t>parallelStream</a:t>
            </a:r>
            <a:r>
              <a:rPr lang="en-US" altLang="zh-CN" sz="2400" dirty="0" smtClean="0"/>
              <a:t>()</a:t>
            </a:r>
            <a:r>
              <a:rPr kumimoji="1" lang="zh-CN" altLang="en-US" sz="2200" dirty="0" smtClean="0"/>
              <a:t>是在</a:t>
            </a:r>
            <a:r>
              <a:rPr lang="en-US" altLang="zh-CN" sz="2400" dirty="0" smtClean="0"/>
              <a:t>Collection</a:t>
            </a:r>
            <a:r>
              <a:rPr lang="zh-CN" altLang="en-US" sz="2400" dirty="0" smtClean="0"/>
              <a:t>加上的</a:t>
            </a:r>
            <a:endParaRPr kumimoji="1" lang="zh-CN" altLang="en-US" sz="2200" dirty="0" smtClean="0"/>
          </a:p>
          <a:p>
            <a:pPr lvl="1">
              <a:buFont typeface="Wingdings" charset="2"/>
              <a:buChar char="Ø"/>
            </a:pPr>
            <a:r>
              <a:rPr kumimoji="1" lang="zh-CN" altLang="en-US" sz="2600" dirty="0" smtClean="0"/>
              <a:t>实现多重继承</a:t>
            </a:r>
          </a:p>
          <a:p>
            <a:pPr lvl="2">
              <a:buFont typeface="Wingdings" charset="2"/>
              <a:buChar char="Ø"/>
            </a:pPr>
            <a:r>
              <a:rPr kumimoji="1" lang="zh-CN" altLang="en-US" sz="2200" dirty="0" smtClean="0"/>
              <a:t>子优于父</a:t>
            </a:r>
          </a:p>
          <a:p>
            <a:pPr lvl="2">
              <a:buFont typeface="Wingdings" charset="2"/>
              <a:buChar char="Ø"/>
            </a:pPr>
            <a:r>
              <a:rPr kumimoji="1" lang="zh-CN" altLang="en-US" sz="2200" dirty="0" smtClean="0"/>
              <a:t>类优于接口</a:t>
            </a:r>
          </a:p>
          <a:p>
            <a:pPr lvl="2">
              <a:buFont typeface="Wingdings" charset="2"/>
              <a:buChar char="Ø"/>
            </a:pPr>
            <a:r>
              <a:rPr kumimoji="1" lang="zh-CN" altLang="en-US" sz="2200" dirty="0" smtClean="0"/>
              <a:t>同级显式指定</a:t>
            </a:r>
          </a:p>
          <a:p>
            <a:pPr lvl="1">
              <a:buFont typeface="Wingdings" charset="2"/>
              <a:buChar char="Ø"/>
            </a:pPr>
            <a:endParaRPr kumimoji="1" lang="zh-CN" altLang="en-US" sz="2800" dirty="0" smtClean="0"/>
          </a:p>
        </p:txBody>
      </p:sp>
    </p:spTree>
    <p:extLst>
      <p:ext uri="{BB962C8B-B14F-4D97-AF65-F5344CB8AC3E}">
        <p14:creationId xmlns:p14="http://schemas.microsoft.com/office/powerpoint/2010/main" val="185545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T4-</a:t>
            </a:r>
            <a:r>
              <a:rPr kumimoji="1" lang="zh-CN" altLang="en-US" dirty="0" smtClean="0"/>
              <a:t>函数式编程相关类库</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b="1" dirty="0" smtClean="0"/>
              <a:t>静态接口方法</a:t>
            </a:r>
          </a:p>
          <a:p>
            <a:pPr lvl="1">
              <a:buFont typeface="Wingdings" charset="2"/>
              <a:buChar char="Ø"/>
            </a:pPr>
            <a:r>
              <a:rPr kumimoji="1" lang="zh-CN" altLang="en-US" sz="2400" dirty="0" smtClean="0"/>
              <a:t>接口上可以定义静态方法</a:t>
            </a:r>
          </a:p>
          <a:p>
            <a:pPr lvl="1">
              <a:buFont typeface="Wingdings" charset="2"/>
              <a:buChar char="Ø"/>
            </a:pPr>
            <a:r>
              <a:rPr kumimoji="1" lang="en-US" altLang="zh-CN" sz="2400" dirty="0" smtClean="0"/>
              <a:t>Java8</a:t>
            </a:r>
            <a:r>
              <a:rPr kumimoji="1" lang="zh-CN" altLang="en-US" sz="2400" dirty="0" smtClean="0"/>
              <a:t>为什么这么做呢</a:t>
            </a:r>
            <a:r>
              <a:rPr kumimoji="1" lang="en-US" altLang="zh-CN" sz="2400" dirty="0" smtClean="0"/>
              <a:t>?</a:t>
            </a:r>
            <a:endParaRPr kumimoji="1" lang="zh-CN" altLang="en-US" sz="2400" dirty="0" smtClean="0"/>
          </a:p>
          <a:p>
            <a:pPr lvl="1">
              <a:buFont typeface="Wingdings" charset="2"/>
              <a:buChar char="Ø"/>
            </a:pPr>
            <a:r>
              <a:rPr kumimoji="1" lang="zh-CN" altLang="en-US" sz="2400" dirty="0" smtClean="0"/>
              <a:t>跟抽象方法有什么区别呢</a:t>
            </a:r>
          </a:p>
          <a:p>
            <a:pPr lvl="1">
              <a:buFont typeface="Wingdings" charset="2"/>
              <a:buChar char="Ø"/>
            </a:pPr>
            <a:endParaRPr kumimoji="1" lang="zh-CN" altLang="en-US" sz="2400" dirty="0"/>
          </a:p>
        </p:txBody>
      </p:sp>
    </p:spTree>
    <p:extLst>
      <p:ext uri="{BB962C8B-B14F-4D97-AF65-F5344CB8AC3E}">
        <p14:creationId xmlns:p14="http://schemas.microsoft.com/office/powerpoint/2010/main" val="196292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T4-</a:t>
            </a:r>
            <a:r>
              <a:rPr kumimoji="1" lang="zh-CN" altLang="en-US" dirty="0" smtClean="0"/>
              <a:t>函数式编程相关类库</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lang="en-US" altLang="zh-CN" sz="3000" b="1" dirty="0" smtClean="0"/>
              <a:t>Optional</a:t>
            </a:r>
            <a:endParaRPr lang="zh-CN" altLang="en-US" sz="3000" b="1" dirty="0" smtClean="0"/>
          </a:p>
          <a:p>
            <a:pPr lvl="1">
              <a:buFont typeface="Wingdings" charset="2"/>
              <a:buChar char="ü"/>
            </a:pPr>
            <a:r>
              <a:rPr lang="zh-CN" altLang="en-US" sz="2400" dirty="0"/>
              <a:t>核心类库新的数据</a:t>
            </a:r>
            <a:r>
              <a:rPr lang="zh-CN" altLang="en-US" sz="2400" dirty="0" smtClean="0"/>
              <a:t>类型</a:t>
            </a:r>
          </a:p>
          <a:p>
            <a:pPr lvl="1">
              <a:buFont typeface="Wingdings" charset="2"/>
              <a:buChar char="ü"/>
            </a:pPr>
            <a:r>
              <a:rPr lang="zh-CN" altLang="en-US" sz="2400" dirty="0" smtClean="0"/>
              <a:t>代表</a:t>
            </a:r>
            <a:r>
              <a:rPr lang="zh-CN" altLang="en-US" sz="2400" dirty="0"/>
              <a:t>了一个值有两种存在的可能性，可能存在也可能不</a:t>
            </a:r>
            <a:r>
              <a:rPr lang="zh-CN" altLang="en-US" sz="2400" dirty="0" smtClean="0"/>
              <a:t>存在</a:t>
            </a:r>
          </a:p>
          <a:p>
            <a:pPr lvl="1">
              <a:buFont typeface="Wingdings" charset="2"/>
              <a:buChar char="ü"/>
            </a:pPr>
            <a:r>
              <a:rPr lang="zh-CN" altLang="en-US" sz="2400" dirty="0" smtClean="0"/>
              <a:t>替代</a:t>
            </a:r>
            <a:r>
              <a:rPr lang="en-US" altLang="zh-CN" sz="2400" dirty="0" smtClean="0"/>
              <a:t>null</a:t>
            </a:r>
            <a:endParaRPr lang="zh-CN" altLang="en-US" sz="2400" dirty="0" smtClean="0"/>
          </a:p>
          <a:p>
            <a:pPr lvl="1">
              <a:buFont typeface="Wingdings" charset="2"/>
              <a:buChar char="ü"/>
            </a:pPr>
            <a:r>
              <a:rPr lang="zh-CN" altLang="en-US" sz="2400" dirty="0"/>
              <a:t>避免空</a:t>
            </a:r>
            <a:r>
              <a:rPr lang="zh-CN" altLang="en-US" sz="2400" dirty="0" smtClean="0"/>
              <a:t>指针</a:t>
            </a:r>
          </a:p>
          <a:p>
            <a:pPr lvl="1">
              <a:buFont typeface="Wingdings" charset="2"/>
              <a:buChar char="ü"/>
            </a:pPr>
            <a:r>
              <a:rPr lang="zh-CN" altLang="en-US" sz="2400" dirty="0"/>
              <a:t>使用方式跟其他类没有区别，就是一个普通类，没有</a:t>
            </a:r>
            <a:r>
              <a:rPr lang="en-US" altLang="zh-CN" sz="2400" dirty="0"/>
              <a:t>null</a:t>
            </a:r>
            <a:r>
              <a:rPr lang="zh-CN" altLang="en-US" sz="2400" dirty="0"/>
              <a:t>那么</a:t>
            </a:r>
            <a:r>
              <a:rPr lang="zh-CN" altLang="en-US" sz="2400" dirty="0" smtClean="0"/>
              <a:t>特殊</a:t>
            </a:r>
            <a:endParaRPr lang="zh-CN" altLang="en-US" sz="2400" b="1" dirty="0" smtClean="0"/>
          </a:p>
        </p:txBody>
      </p:sp>
    </p:spTree>
    <p:extLst>
      <p:ext uri="{BB962C8B-B14F-4D97-AF65-F5344CB8AC3E}">
        <p14:creationId xmlns:p14="http://schemas.microsoft.com/office/powerpoint/2010/main" val="16886225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话题五</a:t>
            </a:r>
            <a:endParaRPr kumimoji="1" lang="zh-CN" altLang="en-US" dirty="0"/>
          </a:p>
        </p:txBody>
      </p:sp>
      <p:sp>
        <p:nvSpPr>
          <p:cNvPr id="3" name="内容占位符 2"/>
          <p:cNvSpPr>
            <a:spLocks noGrp="1"/>
          </p:cNvSpPr>
          <p:nvPr>
            <p:ph idx="1"/>
          </p:nvPr>
        </p:nvSpPr>
        <p:spPr/>
        <p:txBody>
          <a:bodyPr>
            <a:normAutofit/>
          </a:bodyPr>
          <a:lstStyle/>
          <a:p>
            <a:pPr algn="ctr"/>
            <a:endParaRPr kumimoji="1" lang="zh-CN" altLang="en-US" sz="4800" dirty="0" smtClean="0"/>
          </a:p>
          <a:p>
            <a:pPr algn="ctr"/>
            <a:endParaRPr kumimoji="1" lang="zh-CN" altLang="en-US" sz="4800" dirty="0"/>
          </a:p>
          <a:p>
            <a:pPr algn="ctr"/>
            <a:r>
              <a:rPr kumimoji="1" lang="en-US" altLang="zh-CN" sz="4800" dirty="0" smtClean="0"/>
              <a:t>T5-</a:t>
            </a:r>
            <a:r>
              <a:rPr kumimoji="1" lang="zh-CN" altLang="en-US" sz="4800" dirty="0" smtClean="0"/>
              <a:t>高级集合类和收集器</a:t>
            </a:r>
          </a:p>
        </p:txBody>
      </p:sp>
    </p:spTree>
    <p:extLst>
      <p:ext uri="{BB962C8B-B14F-4D97-AF65-F5344CB8AC3E}">
        <p14:creationId xmlns:p14="http://schemas.microsoft.com/office/powerpoint/2010/main" val="5702403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话题五</a:t>
            </a:r>
            <a:r>
              <a:rPr kumimoji="1" lang="en-US" altLang="zh-CN" dirty="0" smtClean="0"/>
              <a:t>-Subtopics</a:t>
            </a:r>
            <a:endParaRPr kumimoji="1" lang="zh-CN" altLang="en-US" dirty="0"/>
          </a:p>
        </p:txBody>
      </p:sp>
      <p:sp>
        <p:nvSpPr>
          <p:cNvPr id="3" name="内容占位符 2"/>
          <p:cNvSpPr>
            <a:spLocks noGrp="1"/>
          </p:cNvSpPr>
          <p:nvPr>
            <p:ph idx="1"/>
          </p:nvPr>
        </p:nvSpPr>
        <p:spPr/>
        <p:txBody>
          <a:bodyPr>
            <a:normAutofit/>
          </a:bodyPr>
          <a:lstStyle/>
          <a:p>
            <a:pPr lvl="2"/>
            <a:r>
              <a:rPr kumimoji="1" lang="zh-CN" altLang="en-US" sz="3200" b="1" dirty="0" smtClean="0">
                <a:solidFill>
                  <a:srgbClr val="C00000"/>
                </a:solidFill>
              </a:rPr>
              <a:t>方法引用</a:t>
            </a:r>
            <a:endParaRPr kumimoji="1" lang="zh-CN" altLang="en-US" sz="3200" b="1" dirty="0">
              <a:solidFill>
                <a:srgbClr val="C00000"/>
              </a:solidFill>
            </a:endParaRPr>
          </a:p>
          <a:p>
            <a:pPr lvl="2"/>
            <a:r>
              <a:rPr kumimoji="1" lang="zh-CN" altLang="en-US" sz="3200" dirty="0" smtClean="0"/>
              <a:t>收集器</a:t>
            </a:r>
          </a:p>
          <a:p>
            <a:pPr lvl="2"/>
            <a:r>
              <a:rPr kumimoji="1" lang="zh-CN" altLang="en-US" sz="3200" b="1" dirty="0" smtClean="0"/>
              <a:t>收集器工具</a:t>
            </a:r>
          </a:p>
          <a:p>
            <a:pPr lvl="3"/>
            <a:r>
              <a:rPr kumimoji="1" lang="zh-CN" altLang="en-US" sz="2400" b="1" dirty="0" smtClean="0">
                <a:solidFill>
                  <a:srgbClr val="C00000"/>
                </a:solidFill>
              </a:rPr>
              <a:t>收集器转化</a:t>
            </a:r>
            <a:endParaRPr kumimoji="1" lang="zh-CN" altLang="en-US" sz="3000" b="1" dirty="0">
              <a:solidFill>
                <a:srgbClr val="C00000"/>
              </a:solidFill>
            </a:endParaRPr>
          </a:p>
          <a:p>
            <a:pPr lvl="2"/>
            <a:r>
              <a:rPr kumimoji="1" lang="zh-CN" altLang="en-US" sz="3200" b="1" dirty="0" smtClean="0">
                <a:solidFill>
                  <a:schemeClr val="tx1"/>
                </a:solidFill>
              </a:rPr>
              <a:t>组合使用收集器</a:t>
            </a:r>
          </a:p>
        </p:txBody>
      </p:sp>
    </p:spTree>
    <p:extLst>
      <p:ext uri="{BB962C8B-B14F-4D97-AF65-F5344CB8AC3E}">
        <p14:creationId xmlns:p14="http://schemas.microsoft.com/office/powerpoint/2010/main" val="20719779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T5-</a:t>
            </a:r>
            <a:r>
              <a:rPr kumimoji="1" lang="zh-CN" altLang="en-US" dirty="0" smtClean="0"/>
              <a:t>高级集合和收集器</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lang="zh-CN" altLang="en-US" sz="3000" b="1" dirty="0" smtClean="0"/>
              <a:t>方法引用</a:t>
            </a:r>
          </a:p>
          <a:p>
            <a:pPr lvl="1">
              <a:buFont typeface="Wingdings" charset="2"/>
              <a:buChar char="Ø"/>
            </a:pPr>
            <a:r>
              <a:rPr lang="zh-CN" altLang="de-DE" sz="2400" dirty="0"/>
              <a:t>标准语法：</a:t>
            </a:r>
            <a:r>
              <a:rPr lang="de-DE" altLang="zh-CN" sz="2400" dirty="0" err="1" smtClean="0"/>
              <a:t>Classname:methodName</a:t>
            </a:r>
            <a:endParaRPr lang="zh-CN" altLang="en-US" sz="2400" dirty="0" smtClean="0"/>
          </a:p>
          <a:p>
            <a:pPr lvl="1">
              <a:buFont typeface="Wingdings" charset="2"/>
              <a:buChar char="Ø"/>
            </a:pPr>
            <a:r>
              <a:rPr lang="zh-CN" altLang="fi-FI" sz="2400" dirty="0"/>
              <a:t>构造方法：</a:t>
            </a:r>
            <a:r>
              <a:rPr lang="fi-FI" altLang="zh-CN" sz="2400" dirty="0" err="1" smtClean="0"/>
              <a:t>Artist:new</a:t>
            </a:r>
            <a:endParaRPr lang="zh-CN" altLang="en-US" sz="2400" dirty="0" smtClean="0"/>
          </a:p>
          <a:p>
            <a:pPr lvl="1">
              <a:buFont typeface="Wingdings" charset="2"/>
              <a:buChar char="Ø"/>
            </a:pPr>
            <a:r>
              <a:rPr lang="zh-CN" altLang="en-US" sz="2400" dirty="0"/>
              <a:t>构造数组：</a:t>
            </a:r>
            <a:r>
              <a:rPr lang="en-US" altLang="zh-CN" sz="2400" dirty="0"/>
              <a:t>String[]:</a:t>
            </a:r>
            <a:r>
              <a:rPr lang="en-US" altLang="zh-CN" sz="2400" dirty="0" smtClean="0"/>
              <a:t>new</a:t>
            </a:r>
            <a:endParaRPr lang="zh-CN" altLang="en-US" sz="2400" dirty="0" smtClean="0"/>
          </a:p>
          <a:p>
            <a:pPr lvl="1">
              <a:buFont typeface="Wingdings" charset="2"/>
              <a:buChar char="Ø"/>
            </a:pPr>
            <a:r>
              <a:rPr lang="zh-CN" altLang="en-US" sz="2400" dirty="0"/>
              <a:t>凡是使用</a:t>
            </a:r>
            <a:r>
              <a:rPr lang="en-US" altLang="zh-CN" sz="2400" dirty="0"/>
              <a:t>Lambda</a:t>
            </a:r>
            <a:r>
              <a:rPr lang="zh-CN" altLang="en-US" sz="2400" dirty="0"/>
              <a:t>的地方都可以使用方法引用</a:t>
            </a:r>
            <a:endParaRPr lang="zh-CN" altLang="en-US" sz="2200" b="1" dirty="0" smtClean="0"/>
          </a:p>
        </p:txBody>
      </p:sp>
    </p:spTree>
    <p:extLst>
      <p:ext uri="{BB962C8B-B14F-4D97-AF65-F5344CB8AC3E}">
        <p14:creationId xmlns:p14="http://schemas.microsoft.com/office/powerpoint/2010/main" val="21024976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T5-</a:t>
            </a:r>
            <a:r>
              <a:rPr kumimoji="1" lang="zh-CN" altLang="en-US" dirty="0"/>
              <a:t>高级集合和收集器</a:t>
            </a:r>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b="1" dirty="0" smtClean="0"/>
              <a:t>收集器</a:t>
            </a:r>
            <a:r>
              <a:rPr kumimoji="1" lang="en-US" altLang="zh-CN" sz="3000" b="1" dirty="0" smtClean="0"/>
              <a:t>-</a:t>
            </a:r>
            <a:r>
              <a:rPr lang="en-US" altLang="zh-CN" sz="3000" b="1" dirty="0" smtClean="0"/>
              <a:t>Collector</a:t>
            </a:r>
            <a:endParaRPr lang="zh-CN" altLang="en-US" sz="3000" b="1" dirty="0"/>
          </a:p>
          <a:p>
            <a:pPr lvl="1">
              <a:buFont typeface="Wingdings" charset="2"/>
              <a:buChar char="Ø"/>
            </a:pPr>
            <a:r>
              <a:rPr lang="en-US" altLang="zh-CN" sz="2400" dirty="0" smtClean="0"/>
              <a:t>public </a:t>
            </a:r>
            <a:r>
              <a:rPr lang="en-US" altLang="zh-CN" sz="2400" dirty="0"/>
              <a:t>interface </a:t>
            </a:r>
            <a:r>
              <a:rPr lang="en-US" altLang="zh-CN" sz="2400" dirty="0" err="1"/>
              <a:t>java.util.stream.Collector</a:t>
            </a:r>
            <a:r>
              <a:rPr lang="en-US" altLang="zh-CN" sz="2400" dirty="0" smtClean="0"/>
              <a:t>&lt;T, </a:t>
            </a:r>
            <a:r>
              <a:rPr lang="en-US" altLang="zh-CN" sz="2400" dirty="0"/>
              <a:t>A, R</a:t>
            </a:r>
            <a:r>
              <a:rPr lang="en-US" altLang="zh-CN" sz="2400" dirty="0" smtClean="0"/>
              <a:t>&gt;</a:t>
            </a:r>
            <a:endParaRPr lang="zh-CN" altLang="en-US" sz="2400" dirty="0" smtClean="0"/>
          </a:p>
          <a:p>
            <a:pPr lvl="1">
              <a:buFont typeface="Wingdings" charset="2"/>
              <a:buChar char="Ø"/>
            </a:pPr>
            <a:r>
              <a:rPr lang="zh-CN" altLang="en-US" sz="2400" dirty="0"/>
              <a:t>通用的、从流生成复杂值的</a:t>
            </a:r>
            <a:r>
              <a:rPr lang="zh-CN" altLang="en-US" sz="2400" dirty="0" smtClean="0"/>
              <a:t>结构</a:t>
            </a:r>
          </a:p>
          <a:p>
            <a:pPr lvl="1">
              <a:buFont typeface="Wingdings" charset="2"/>
              <a:buChar char="Ø"/>
            </a:pPr>
            <a:r>
              <a:rPr lang="zh-CN" altLang="en-US" sz="2400" dirty="0"/>
              <a:t>只要将收集器传给流上的</a:t>
            </a:r>
            <a:r>
              <a:rPr lang="en-US" altLang="zh-CN" sz="2400" dirty="0"/>
              <a:t>collect</a:t>
            </a:r>
            <a:r>
              <a:rPr lang="zh-CN" altLang="en-US" sz="2400" dirty="0" smtClean="0"/>
              <a:t>方法</a:t>
            </a:r>
          </a:p>
          <a:p>
            <a:pPr lvl="1">
              <a:buFont typeface="Wingdings" charset="2"/>
              <a:buChar char="Ø"/>
            </a:pPr>
            <a:r>
              <a:rPr lang="zh-CN" altLang="en-US" sz="2400" dirty="0"/>
              <a:t>所有的流都可以使用它</a:t>
            </a:r>
            <a:endParaRPr kumimoji="1" lang="zh-CN" altLang="en-US" sz="2400" dirty="0"/>
          </a:p>
        </p:txBody>
      </p:sp>
    </p:spTree>
    <p:extLst>
      <p:ext uri="{BB962C8B-B14F-4D97-AF65-F5344CB8AC3E}">
        <p14:creationId xmlns:p14="http://schemas.microsoft.com/office/powerpoint/2010/main" val="1652701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T5-</a:t>
            </a:r>
            <a:r>
              <a:rPr kumimoji="1" lang="zh-CN" altLang="en-US" dirty="0"/>
              <a:t>高级集合和收集器</a:t>
            </a:r>
          </a:p>
        </p:txBody>
      </p:sp>
      <p:sp>
        <p:nvSpPr>
          <p:cNvPr id="3" name="内容占位符 2"/>
          <p:cNvSpPr>
            <a:spLocks noGrp="1"/>
          </p:cNvSpPr>
          <p:nvPr>
            <p:ph idx="1"/>
          </p:nvPr>
        </p:nvSpPr>
        <p:spPr/>
        <p:txBody>
          <a:bodyPr/>
          <a:lstStyle/>
          <a:p>
            <a:pPr>
              <a:buFont typeface="Wingdings" charset="2"/>
              <a:buChar char="Ø"/>
            </a:pPr>
            <a:r>
              <a:rPr lang="zh-CN" altLang="en-US" sz="3000" dirty="0"/>
              <a:t>收集器</a:t>
            </a:r>
            <a:r>
              <a:rPr lang="zh-CN" altLang="en-US" sz="3000" dirty="0" smtClean="0"/>
              <a:t>工具</a:t>
            </a:r>
            <a:r>
              <a:rPr lang="en-US" altLang="zh-CN" sz="3000" dirty="0" smtClean="0"/>
              <a:t>-Collectors</a:t>
            </a:r>
            <a:endParaRPr lang="zh-CN" altLang="en-US" sz="3000" dirty="0" smtClean="0"/>
          </a:p>
          <a:p>
            <a:pPr lvl="1">
              <a:buFont typeface="Wingdings" charset="2"/>
              <a:buChar char="ü"/>
            </a:pPr>
            <a:r>
              <a:rPr lang="en-US" altLang="zh-CN" sz="2400" dirty="0"/>
              <a:t>public final class </a:t>
            </a:r>
            <a:r>
              <a:rPr lang="en-US" altLang="zh-CN" sz="2400" dirty="0" err="1" smtClean="0"/>
              <a:t>java.util.stream.Collectors</a:t>
            </a:r>
            <a:endParaRPr lang="zh-CN" altLang="en-US" sz="2400" dirty="0"/>
          </a:p>
          <a:p>
            <a:pPr lvl="1">
              <a:buFont typeface="Wingdings" charset="2"/>
              <a:buChar char="ü"/>
            </a:pPr>
            <a:r>
              <a:rPr lang="zh-CN" altLang="en-US" sz="2000" dirty="0"/>
              <a:t>转换成</a:t>
            </a:r>
            <a:r>
              <a:rPr lang="zh-CN" altLang="en-US" sz="2000" dirty="0" smtClean="0"/>
              <a:t>集合</a:t>
            </a:r>
          </a:p>
          <a:p>
            <a:pPr lvl="1">
              <a:buFont typeface="Wingdings" charset="2"/>
              <a:buChar char="ü"/>
            </a:pPr>
            <a:r>
              <a:rPr lang="zh-CN" altLang="en-US" sz="2000" dirty="0"/>
              <a:t>转换</a:t>
            </a:r>
            <a:r>
              <a:rPr lang="zh-CN" altLang="en-US" sz="2000" dirty="0" smtClean="0"/>
              <a:t>成值</a:t>
            </a:r>
          </a:p>
          <a:p>
            <a:pPr lvl="1">
              <a:buFont typeface="Wingdings" charset="2"/>
              <a:buChar char="ü"/>
            </a:pPr>
            <a:r>
              <a:rPr lang="en-US" altLang="zh-CN" sz="2000" dirty="0" smtClean="0"/>
              <a:t>Summary</a:t>
            </a:r>
            <a:endParaRPr lang="zh-CN" altLang="en-US" sz="2000" dirty="0" smtClean="0"/>
          </a:p>
          <a:p>
            <a:pPr lvl="1">
              <a:buFont typeface="Wingdings" charset="2"/>
              <a:buChar char="ü"/>
            </a:pPr>
            <a:r>
              <a:rPr lang="zh-CN" altLang="en-US" sz="2000" dirty="0"/>
              <a:t>数据</a:t>
            </a:r>
            <a:r>
              <a:rPr lang="zh-CN" altLang="en-US" sz="2000" dirty="0" smtClean="0"/>
              <a:t>分块</a:t>
            </a:r>
          </a:p>
          <a:p>
            <a:pPr lvl="1">
              <a:buFont typeface="Wingdings" charset="2"/>
              <a:buChar char="ü"/>
            </a:pPr>
            <a:r>
              <a:rPr lang="zh-CN" altLang="en-US" sz="2000" dirty="0"/>
              <a:t>数据</a:t>
            </a:r>
            <a:r>
              <a:rPr lang="zh-CN" altLang="en-US" sz="2000" dirty="0" smtClean="0"/>
              <a:t>分组</a:t>
            </a:r>
          </a:p>
          <a:p>
            <a:pPr lvl="1">
              <a:buFont typeface="Wingdings" charset="2"/>
              <a:buChar char="ü"/>
            </a:pPr>
            <a:r>
              <a:rPr lang="zh-CN" altLang="en-US" sz="2000" dirty="0"/>
              <a:t>字符串</a:t>
            </a:r>
            <a:endParaRPr kumimoji="1" lang="zh-CN" altLang="en-US" sz="2000" dirty="0"/>
          </a:p>
          <a:p>
            <a:pPr marL="201168" lvl="1" indent="0">
              <a:buNone/>
            </a:pPr>
            <a:endParaRPr lang="zh-CN" altLang="en-US" sz="2800" dirty="0" smtClean="0"/>
          </a:p>
        </p:txBody>
      </p:sp>
    </p:spTree>
    <p:extLst>
      <p:ext uri="{BB962C8B-B14F-4D97-AF65-F5344CB8AC3E}">
        <p14:creationId xmlns:p14="http://schemas.microsoft.com/office/powerpoint/2010/main" val="3391937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T5-</a:t>
            </a:r>
            <a:r>
              <a:rPr kumimoji="1" lang="zh-CN" altLang="en-US" dirty="0"/>
              <a:t>高级集合和收集器</a:t>
            </a:r>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b="1" dirty="0" smtClean="0"/>
              <a:t>转换成集合</a:t>
            </a:r>
          </a:p>
          <a:p>
            <a:pPr lvl="1">
              <a:buFont typeface="Wingdings" charset="2"/>
              <a:buChar char="ü"/>
            </a:pPr>
            <a:r>
              <a:rPr lang="en-US" altLang="zh-CN" sz="2400" dirty="0" err="1" smtClean="0"/>
              <a:t>toList</a:t>
            </a:r>
            <a:r>
              <a:rPr lang="en-US" altLang="zh-CN" sz="2400" dirty="0" smtClean="0"/>
              <a:t>()</a:t>
            </a:r>
            <a:endParaRPr lang="zh-CN" altLang="en-US" sz="2400" dirty="0" smtClean="0"/>
          </a:p>
          <a:p>
            <a:pPr lvl="1">
              <a:buFont typeface="Wingdings" charset="2"/>
              <a:buChar char="ü"/>
            </a:pPr>
            <a:r>
              <a:rPr lang="en-US" altLang="zh-CN" sz="2400" dirty="0" err="1" smtClean="0"/>
              <a:t>toSet</a:t>
            </a:r>
            <a:r>
              <a:rPr lang="en-US" altLang="zh-CN" sz="2400" dirty="0" smtClean="0"/>
              <a:t>()</a:t>
            </a:r>
            <a:endParaRPr lang="zh-CN" altLang="en-US" sz="2400" dirty="0" smtClean="0"/>
          </a:p>
          <a:p>
            <a:pPr lvl="1">
              <a:buFont typeface="Wingdings" charset="2"/>
              <a:buChar char="ü"/>
            </a:pPr>
            <a:r>
              <a:rPr lang="en-US" altLang="zh-CN" sz="2400" dirty="0" err="1" smtClean="0"/>
              <a:t>toMap</a:t>
            </a:r>
            <a:r>
              <a:rPr lang="en-US" altLang="zh-CN" sz="2400" dirty="0" smtClean="0"/>
              <a:t>()</a:t>
            </a:r>
            <a:endParaRPr lang="zh-CN" altLang="en-US" sz="2400" dirty="0"/>
          </a:p>
          <a:p>
            <a:pPr lvl="2">
              <a:buFont typeface="Arial" charset="0"/>
              <a:buChar char="•"/>
            </a:pPr>
            <a:r>
              <a:rPr lang="zh-CN" altLang="en-US" sz="2000" dirty="0" smtClean="0"/>
              <a:t>提供了三个方法</a:t>
            </a:r>
          </a:p>
          <a:p>
            <a:pPr lvl="1">
              <a:buFont typeface="Wingdings" charset="2"/>
              <a:buChar char="ü"/>
            </a:pPr>
            <a:r>
              <a:rPr lang="en-US" altLang="zh-CN" sz="2400" dirty="0" err="1" smtClean="0"/>
              <a:t>toConcurrentMap</a:t>
            </a:r>
            <a:r>
              <a:rPr lang="en-US" altLang="zh-CN" sz="2400" dirty="0" smtClean="0"/>
              <a:t>()</a:t>
            </a:r>
            <a:endParaRPr lang="zh-CN" altLang="en-US" sz="2400" dirty="0" smtClean="0"/>
          </a:p>
          <a:p>
            <a:pPr lvl="2">
              <a:buFont typeface="Arial" charset="0"/>
              <a:buChar char="•"/>
            </a:pPr>
            <a:r>
              <a:rPr kumimoji="1" lang="zh-CN" altLang="en-US" sz="2000" dirty="0" smtClean="0"/>
              <a:t>提供了三个方法</a:t>
            </a:r>
          </a:p>
          <a:p>
            <a:pPr lvl="1">
              <a:buFont typeface="Wingdings" charset="2"/>
              <a:buChar char="ü"/>
            </a:pPr>
            <a:r>
              <a:rPr lang="en-US" altLang="zh-CN" sz="2400" dirty="0" err="1" smtClean="0"/>
              <a:t>toCollection</a:t>
            </a:r>
            <a:r>
              <a:rPr lang="en-US" altLang="zh-CN" sz="2400" dirty="0" smtClean="0"/>
              <a:t>()</a:t>
            </a:r>
            <a:endParaRPr lang="zh-CN" altLang="en-US" sz="2400" dirty="0" smtClean="0"/>
          </a:p>
          <a:p>
            <a:pPr lvl="2">
              <a:buFont typeface="Arial" charset="0"/>
              <a:buChar char="•"/>
            </a:pPr>
            <a:r>
              <a:rPr kumimoji="1" lang="zh-CN" altLang="en-US" sz="2000" dirty="0" smtClean="0"/>
              <a:t>通用方法，其他类型的集合</a:t>
            </a:r>
            <a:r>
              <a:rPr kumimoji="1" lang="en-US" altLang="zh-CN" sz="2000" dirty="0" smtClean="0"/>
              <a:t>(</a:t>
            </a:r>
            <a:r>
              <a:rPr kumimoji="1" lang="en-US" altLang="zh-CN" sz="2000" dirty="0" err="1" smtClean="0"/>
              <a:t>Collection,Map</a:t>
            </a:r>
            <a:r>
              <a:rPr kumimoji="1" lang="zh-CN" altLang="en-US" sz="2000" dirty="0" smtClean="0"/>
              <a:t>等</a:t>
            </a:r>
            <a:r>
              <a:rPr kumimoji="1" lang="en-US" altLang="zh-CN" sz="2000" dirty="0" smtClean="0"/>
              <a:t>)</a:t>
            </a:r>
            <a:endParaRPr kumimoji="1" lang="zh-CN" altLang="en-US" sz="2000" dirty="0"/>
          </a:p>
        </p:txBody>
      </p:sp>
    </p:spTree>
    <p:extLst>
      <p:ext uri="{BB962C8B-B14F-4D97-AF65-F5344CB8AC3E}">
        <p14:creationId xmlns:p14="http://schemas.microsoft.com/office/powerpoint/2010/main" val="1347008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T1</a:t>
            </a:r>
            <a:r>
              <a:rPr kumimoji="1" lang="en-US" altLang="zh-CN" dirty="0"/>
              <a:t>-</a:t>
            </a:r>
            <a:r>
              <a:rPr kumimoji="1" lang="zh-CN" altLang="en-US" dirty="0" smtClean="0"/>
              <a:t>什么</a:t>
            </a:r>
            <a:r>
              <a:rPr kumimoji="1" lang="zh-CN" altLang="en-US" dirty="0"/>
              <a:t>是函数式</a:t>
            </a:r>
            <a:r>
              <a:rPr kumimoji="1" lang="zh-CN" altLang="en-US" dirty="0" smtClean="0"/>
              <a:t>编程</a:t>
            </a:r>
            <a:r>
              <a:rPr kumimoji="1" lang="en-US" altLang="zh-CN" dirty="0" smtClean="0"/>
              <a:t>/FP</a:t>
            </a:r>
            <a:endParaRPr kumimoji="1" lang="zh-CN" altLang="en-US" dirty="0"/>
          </a:p>
        </p:txBody>
      </p:sp>
      <p:sp>
        <p:nvSpPr>
          <p:cNvPr id="3" name="内容占位符 2"/>
          <p:cNvSpPr>
            <a:spLocks noGrp="1"/>
          </p:cNvSpPr>
          <p:nvPr>
            <p:ph idx="1"/>
          </p:nvPr>
        </p:nvSpPr>
        <p:spPr/>
        <p:txBody>
          <a:bodyPr/>
          <a:lstStyle/>
          <a:p>
            <a:pPr marL="0" indent="0">
              <a:buNone/>
            </a:pPr>
            <a:endParaRPr kumimoji="1" lang="zh-CN" altLang="en-US" sz="3000" dirty="0" smtClean="0"/>
          </a:p>
          <a:p>
            <a:pPr lvl="1">
              <a:buFont typeface="Wingdings" charset="2"/>
              <a:buChar char="Ø"/>
            </a:pPr>
            <a:r>
              <a:rPr kumimoji="1" lang="zh-CN" altLang="en-US" sz="3000" b="1" dirty="0" smtClean="0"/>
              <a:t>一种编程范式</a:t>
            </a:r>
          </a:p>
          <a:p>
            <a:pPr lvl="2">
              <a:buFont typeface="Wingdings" charset="2"/>
              <a:buChar char="ü"/>
            </a:pPr>
            <a:r>
              <a:rPr lang="zh-CN" altLang="en-US" sz="2400" dirty="0"/>
              <a:t>把运算过程尽量写成一系列嵌套的函数</a:t>
            </a:r>
            <a:r>
              <a:rPr lang="zh-CN" altLang="en-US" sz="2400" dirty="0" smtClean="0"/>
              <a:t>调用</a:t>
            </a:r>
          </a:p>
          <a:p>
            <a:pPr lvl="1">
              <a:buFont typeface="Wingdings" charset="2"/>
              <a:buChar char="Ø"/>
            </a:pPr>
            <a:r>
              <a:rPr lang="zh-CN" altLang="en-US" sz="3000" b="1" dirty="0" smtClean="0"/>
              <a:t>核心问题在于思考问题的方式</a:t>
            </a:r>
          </a:p>
          <a:p>
            <a:pPr lvl="2">
              <a:buFont typeface="Wingdings" charset="2"/>
              <a:buChar char="ü"/>
            </a:pPr>
            <a:r>
              <a:rPr lang="zh-CN" altLang="en-US" sz="2400" dirty="0" smtClean="0"/>
              <a:t>使用不可变的值和函数</a:t>
            </a:r>
          </a:p>
          <a:p>
            <a:pPr lvl="2">
              <a:buFont typeface="Wingdings" charset="2"/>
              <a:buChar char="ü"/>
            </a:pPr>
            <a:r>
              <a:rPr lang="zh-CN" altLang="en-US" sz="2400" dirty="0" smtClean="0"/>
              <a:t>处理一个值</a:t>
            </a:r>
          </a:p>
          <a:p>
            <a:pPr lvl="2">
              <a:buFont typeface="Wingdings" charset="2"/>
              <a:buChar char="ü"/>
            </a:pPr>
            <a:r>
              <a:rPr lang="zh-CN" altLang="en-US" sz="2400" dirty="0" smtClean="0"/>
              <a:t>映射成另一个值</a:t>
            </a:r>
          </a:p>
          <a:p>
            <a:pPr lvl="1">
              <a:buFont typeface="Wingdings" charset="2"/>
              <a:buChar char="Ø"/>
            </a:pPr>
            <a:r>
              <a:rPr kumimoji="1" lang="zh-CN" altLang="en-US" sz="3000" b="1" dirty="0" smtClean="0"/>
              <a:t>对数据行为的高层次抽象</a:t>
            </a:r>
          </a:p>
          <a:p>
            <a:pPr lvl="1">
              <a:buFont typeface="Arial" charset="0"/>
              <a:buChar char="•"/>
            </a:pPr>
            <a:endParaRPr kumimoji="1" lang="zh-CN" altLang="en-US" sz="2800" dirty="0" smtClean="0"/>
          </a:p>
        </p:txBody>
      </p:sp>
      <p:sp>
        <p:nvSpPr>
          <p:cNvPr id="4" name="页脚占位符 3"/>
          <p:cNvSpPr>
            <a:spLocks noGrp="1"/>
          </p:cNvSpPr>
          <p:nvPr>
            <p:ph type="ftr" sz="quarter" idx="11"/>
          </p:nvPr>
        </p:nvSpPr>
        <p:spPr/>
        <p:txBody>
          <a:bodyPr/>
          <a:lstStyle/>
          <a:p>
            <a:r>
              <a:rPr lang="zh-CN" altLang="en-US" smtClean="0"/>
              <a:t>函数式编程</a:t>
            </a:r>
            <a:endParaRPr lang="en-US" dirty="0"/>
          </a:p>
        </p:txBody>
      </p:sp>
      <p:sp>
        <p:nvSpPr>
          <p:cNvPr id="5" name="幻灯片编号占位符 4"/>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624549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T5-</a:t>
            </a:r>
            <a:r>
              <a:rPr kumimoji="1" lang="zh-CN" altLang="en-US" dirty="0"/>
              <a:t>高级集合和收集器</a:t>
            </a:r>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b="1" dirty="0" smtClean="0"/>
              <a:t>转换成值</a:t>
            </a:r>
          </a:p>
          <a:p>
            <a:pPr lvl="1">
              <a:buFont typeface="Wingdings" charset="2"/>
              <a:buChar char="ü"/>
            </a:pPr>
            <a:r>
              <a:rPr kumimoji="1" lang="en-US" altLang="zh-CN" sz="2400" dirty="0" smtClean="0"/>
              <a:t>min</a:t>
            </a:r>
            <a:endParaRPr kumimoji="1" lang="zh-CN" altLang="en-US" sz="2400" dirty="0" smtClean="0"/>
          </a:p>
          <a:p>
            <a:pPr lvl="1">
              <a:buFont typeface="Wingdings" charset="2"/>
              <a:buChar char="ü"/>
            </a:pPr>
            <a:r>
              <a:rPr kumimoji="1" lang="en-US" altLang="zh-CN" sz="2400" dirty="0" smtClean="0"/>
              <a:t>max</a:t>
            </a:r>
            <a:endParaRPr kumimoji="1" lang="zh-CN" altLang="en-US" sz="2400" dirty="0" smtClean="0"/>
          </a:p>
          <a:p>
            <a:pPr lvl="1">
              <a:buFont typeface="Wingdings" charset="2"/>
              <a:buChar char="ü"/>
            </a:pPr>
            <a:r>
              <a:rPr lang="en-US" altLang="zh-CN" sz="2400" dirty="0"/>
              <a:t>average</a:t>
            </a:r>
            <a:endParaRPr kumimoji="1" lang="zh-CN" altLang="en-US" sz="2400" dirty="0"/>
          </a:p>
        </p:txBody>
      </p:sp>
    </p:spTree>
    <p:extLst>
      <p:ext uri="{BB962C8B-B14F-4D97-AF65-F5344CB8AC3E}">
        <p14:creationId xmlns:p14="http://schemas.microsoft.com/office/powerpoint/2010/main" val="383014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T5-</a:t>
            </a:r>
            <a:r>
              <a:rPr kumimoji="1" lang="zh-CN" altLang="en-US" dirty="0"/>
              <a:t>高级集合和收集器</a:t>
            </a:r>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dirty="0" smtClean="0"/>
              <a:t>生成汇总</a:t>
            </a:r>
            <a:r>
              <a:rPr lang="en-US" altLang="zh-CN" sz="3000" dirty="0" smtClean="0"/>
              <a:t>Summary</a:t>
            </a:r>
            <a:endParaRPr lang="zh-CN" altLang="en-US" sz="3000" dirty="0" smtClean="0"/>
          </a:p>
          <a:p>
            <a:pPr lvl="1">
              <a:buFont typeface="Wingdings" charset="2"/>
              <a:buChar char="Ø"/>
            </a:pPr>
            <a:r>
              <a:rPr lang="en-US" altLang="zh-CN" sz="2800" dirty="0" err="1" smtClean="0"/>
              <a:t>summarizingInt</a:t>
            </a:r>
            <a:endParaRPr lang="zh-CN" altLang="en-US" sz="2800" dirty="0" smtClean="0"/>
          </a:p>
          <a:p>
            <a:pPr lvl="1">
              <a:buFont typeface="Wingdings" charset="2"/>
              <a:buChar char="Ø"/>
            </a:pPr>
            <a:r>
              <a:rPr lang="en-US" altLang="zh-CN" sz="2800" dirty="0" err="1"/>
              <a:t>summarizingLong</a:t>
            </a:r>
            <a:endParaRPr lang="zh-CN" altLang="en-US" sz="2800" dirty="0" smtClean="0"/>
          </a:p>
          <a:p>
            <a:pPr lvl="1">
              <a:buFont typeface="Wingdings" charset="2"/>
              <a:buChar char="Ø"/>
            </a:pPr>
            <a:r>
              <a:rPr lang="en-US" altLang="zh-CN" sz="2800" dirty="0" err="1"/>
              <a:t>summarizingDouble</a:t>
            </a:r>
            <a:endParaRPr kumimoji="1" lang="zh-CN" altLang="en-US" sz="2800" dirty="0"/>
          </a:p>
        </p:txBody>
      </p:sp>
    </p:spTree>
    <p:extLst>
      <p:ext uri="{BB962C8B-B14F-4D97-AF65-F5344CB8AC3E}">
        <p14:creationId xmlns:p14="http://schemas.microsoft.com/office/powerpoint/2010/main" val="9259888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T5-</a:t>
            </a:r>
            <a:r>
              <a:rPr kumimoji="1" lang="zh-CN" altLang="en-US" dirty="0"/>
              <a:t>高级集合和收集器</a:t>
            </a:r>
          </a:p>
        </p:txBody>
      </p:sp>
      <p:sp>
        <p:nvSpPr>
          <p:cNvPr id="3" name="内容占位符 2"/>
          <p:cNvSpPr>
            <a:spLocks noGrp="1"/>
          </p:cNvSpPr>
          <p:nvPr>
            <p:ph idx="1"/>
          </p:nvPr>
        </p:nvSpPr>
        <p:spPr/>
        <p:txBody>
          <a:bodyPr>
            <a:normAutofit fontScale="92500" lnSpcReduction="10000"/>
          </a:bodyPr>
          <a:lstStyle/>
          <a:p>
            <a:pPr>
              <a:buFont typeface="Wingdings" charset="2"/>
              <a:buChar char="Ø"/>
            </a:pPr>
            <a:r>
              <a:rPr lang="zh-CN" altLang="en-US" sz="3000" b="1" dirty="0"/>
              <a:t>字符</a:t>
            </a:r>
            <a:r>
              <a:rPr lang="zh-CN" altLang="en-US" sz="3000" b="1" dirty="0" smtClean="0"/>
              <a:t>串</a:t>
            </a:r>
          </a:p>
          <a:p>
            <a:pPr lvl="1">
              <a:buFont typeface="Wingdings" charset="2"/>
              <a:buChar char="Ø"/>
            </a:pPr>
            <a:r>
              <a:rPr lang="zh-CN" altLang="en-US" sz="2600" dirty="0" smtClean="0"/>
              <a:t>格式化输出集合</a:t>
            </a:r>
          </a:p>
          <a:p>
            <a:pPr lvl="2">
              <a:buFont typeface="Wingdings" charset="2"/>
              <a:buChar char="Ø"/>
            </a:pPr>
            <a:r>
              <a:rPr lang="zh-CN" altLang="en-US" sz="2400" dirty="0"/>
              <a:t>为专辑输出一个格式化的艺术家列表</a:t>
            </a:r>
            <a:endParaRPr lang="zh-CN" altLang="en-US" sz="2400" b="1" dirty="0" smtClean="0"/>
          </a:p>
          <a:p>
            <a:pPr>
              <a:buFont typeface="Wingdings" charset="2"/>
              <a:buChar char="Ø"/>
            </a:pPr>
            <a:r>
              <a:rPr lang="zh-CN" altLang="en-US" sz="3000" b="1" dirty="0" smtClean="0"/>
              <a:t>数据分块</a:t>
            </a:r>
          </a:p>
          <a:p>
            <a:pPr lvl="1">
              <a:buFont typeface="Wingdings" charset="2"/>
              <a:buChar char="ü"/>
            </a:pPr>
            <a:r>
              <a:rPr lang="zh-CN" altLang="en-US" sz="2400" dirty="0"/>
              <a:t>将流分成两个</a:t>
            </a:r>
            <a:r>
              <a:rPr lang="zh-CN" altLang="en-US" sz="2400" dirty="0" smtClean="0"/>
              <a:t>集合</a:t>
            </a:r>
            <a:endParaRPr lang="zh-CN" altLang="en-US" sz="2400" dirty="0"/>
          </a:p>
          <a:p>
            <a:pPr lvl="2">
              <a:buFont typeface="Arial" charset="0"/>
              <a:buChar char="•"/>
            </a:pPr>
            <a:r>
              <a:rPr lang="zh-CN" altLang="en-US" sz="2000" dirty="0"/>
              <a:t>一个艺术家的流，一个集合表示独唱流，一个集合表示</a:t>
            </a:r>
            <a:r>
              <a:rPr lang="zh-CN" altLang="en-US" sz="2000" dirty="0" smtClean="0"/>
              <a:t>乐队</a:t>
            </a:r>
          </a:p>
          <a:p>
            <a:pPr lvl="1">
              <a:buFont typeface="Wingdings" charset="2"/>
              <a:buChar char="ü"/>
            </a:pPr>
            <a:r>
              <a:rPr lang="en-US" altLang="zh-CN" sz="2400" dirty="0" err="1" smtClean="0"/>
              <a:t>partitioningBy</a:t>
            </a:r>
            <a:endParaRPr lang="zh-CN" altLang="en-US" sz="2400" dirty="0" smtClean="0"/>
          </a:p>
          <a:p>
            <a:pPr>
              <a:buFont typeface="Wingdings" charset="2"/>
              <a:buChar char="Ø"/>
            </a:pPr>
            <a:r>
              <a:rPr lang="zh-CN" altLang="en-US" sz="3000" b="1" dirty="0"/>
              <a:t>数据</a:t>
            </a:r>
            <a:r>
              <a:rPr lang="zh-CN" altLang="en-US" sz="3000" b="1" dirty="0" smtClean="0"/>
              <a:t>分组</a:t>
            </a:r>
          </a:p>
          <a:p>
            <a:pPr lvl="1">
              <a:buFont typeface="Wingdings" charset="2"/>
              <a:buChar char="ü"/>
            </a:pPr>
            <a:r>
              <a:rPr lang="zh-CN" altLang="en-US" sz="2400" dirty="0"/>
              <a:t>将流按照一个规则分成若干</a:t>
            </a:r>
            <a:r>
              <a:rPr lang="zh-CN" altLang="en-US" sz="2400" dirty="0" smtClean="0"/>
              <a:t>组</a:t>
            </a:r>
            <a:endParaRPr lang="zh-CN" altLang="en-US" sz="2000" dirty="0" smtClean="0"/>
          </a:p>
          <a:p>
            <a:pPr lvl="1">
              <a:buFont typeface="Wingdings" charset="2"/>
              <a:buChar char="ü"/>
            </a:pPr>
            <a:r>
              <a:rPr lang="en-US" altLang="zh-CN" sz="2400" dirty="0" err="1" smtClean="0"/>
              <a:t>GroupingBy</a:t>
            </a:r>
            <a:endParaRPr lang="zh-CN" altLang="en-US" sz="2400" dirty="0" smtClean="0"/>
          </a:p>
        </p:txBody>
      </p:sp>
    </p:spTree>
    <p:extLst>
      <p:ext uri="{BB962C8B-B14F-4D97-AF65-F5344CB8AC3E}">
        <p14:creationId xmlns:p14="http://schemas.microsoft.com/office/powerpoint/2010/main" val="1583747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T5-</a:t>
            </a:r>
            <a:r>
              <a:rPr kumimoji="1" lang="zh-CN" altLang="en-US" dirty="0"/>
              <a:t>高级集合和收集器</a:t>
            </a:r>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dirty="0" smtClean="0"/>
              <a:t>组合使用收集器</a:t>
            </a:r>
          </a:p>
          <a:p>
            <a:pPr lvl="1">
              <a:buFont typeface="Wingdings" charset="2"/>
              <a:buChar char="ü"/>
            </a:pPr>
            <a:r>
              <a:rPr lang="zh-CN" altLang="en-US" sz="2400" dirty="0"/>
              <a:t>计算艺术家的专辑</a:t>
            </a:r>
            <a:r>
              <a:rPr lang="zh-CN" altLang="en-US" sz="2400" dirty="0" smtClean="0"/>
              <a:t>数量</a:t>
            </a:r>
          </a:p>
          <a:p>
            <a:pPr lvl="1">
              <a:buFont typeface="Wingdings" charset="2"/>
              <a:buChar char="ü"/>
            </a:pPr>
            <a:r>
              <a:rPr lang="zh-CN" altLang="en-US" sz="2400" dirty="0"/>
              <a:t>获取艺术家专辑名</a:t>
            </a:r>
            <a:endParaRPr kumimoji="1" lang="zh-CN" altLang="en-US" sz="2400" dirty="0" smtClean="0"/>
          </a:p>
          <a:p>
            <a:pPr>
              <a:buFont typeface="Wingdings" charset="2"/>
              <a:buChar char="Ø"/>
            </a:pPr>
            <a:r>
              <a:rPr kumimoji="1" lang="zh-CN" altLang="en-US" sz="3000" dirty="0" smtClean="0"/>
              <a:t>自定义收集器</a:t>
            </a:r>
          </a:p>
          <a:p>
            <a:pPr lvl="1">
              <a:buFont typeface="Wingdings" charset="2"/>
              <a:buChar char="ü"/>
            </a:pPr>
            <a:r>
              <a:rPr kumimoji="1" lang="zh-CN" altLang="en-US" sz="2400" dirty="0" smtClean="0"/>
              <a:t>不使用</a:t>
            </a:r>
            <a:r>
              <a:rPr kumimoji="1" lang="en-US" altLang="zh-CN" sz="2400" dirty="0" err="1" smtClean="0"/>
              <a:t>StringJoinner</a:t>
            </a:r>
            <a:r>
              <a:rPr kumimoji="1" lang="zh-CN" altLang="en-US" sz="2400" dirty="0" smtClean="0"/>
              <a:t>完成格式化输出</a:t>
            </a:r>
            <a:endParaRPr kumimoji="1" lang="zh-CN" altLang="en-US" sz="2400" dirty="0"/>
          </a:p>
        </p:txBody>
      </p:sp>
    </p:spTree>
    <p:extLst>
      <p:ext uri="{BB962C8B-B14F-4D97-AF65-F5344CB8AC3E}">
        <p14:creationId xmlns:p14="http://schemas.microsoft.com/office/powerpoint/2010/main" val="17367094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话题六</a:t>
            </a:r>
            <a:endParaRPr kumimoji="1" lang="zh-CN" altLang="en-US" dirty="0"/>
          </a:p>
        </p:txBody>
      </p:sp>
      <p:sp>
        <p:nvSpPr>
          <p:cNvPr id="3" name="内容占位符 2"/>
          <p:cNvSpPr>
            <a:spLocks noGrp="1"/>
          </p:cNvSpPr>
          <p:nvPr>
            <p:ph idx="1"/>
          </p:nvPr>
        </p:nvSpPr>
        <p:spPr/>
        <p:txBody>
          <a:bodyPr>
            <a:normAutofit/>
          </a:bodyPr>
          <a:lstStyle/>
          <a:p>
            <a:pPr algn="ctr"/>
            <a:endParaRPr kumimoji="1" lang="zh-CN" altLang="en-US" sz="4800" dirty="0" smtClean="0"/>
          </a:p>
          <a:p>
            <a:pPr algn="ctr"/>
            <a:endParaRPr kumimoji="1" lang="zh-CN" altLang="en-US" sz="4800" dirty="0"/>
          </a:p>
          <a:p>
            <a:pPr algn="ctr"/>
            <a:r>
              <a:rPr kumimoji="1" lang="en-US" altLang="zh-CN" sz="4800" dirty="0" smtClean="0"/>
              <a:t>T6-</a:t>
            </a:r>
            <a:r>
              <a:rPr kumimoji="1" lang="zh-CN" altLang="en-US" sz="4800" dirty="0" smtClean="0"/>
              <a:t>数据并行化</a:t>
            </a:r>
          </a:p>
        </p:txBody>
      </p:sp>
    </p:spTree>
    <p:extLst>
      <p:ext uri="{BB962C8B-B14F-4D97-AF65-F5344CB8AC3E}">
        <p14:creationId xmlns:p14="http://schemas.microsoft.com/office/powerpoint/2010/main" val="14661772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话题六</a:t>
            </a:r>
            <a:r>
              <a:rPr kumimoji="1" lang="en-US" altLang="zh-CN" dirty="0" smtClean="0"/>
              <a:t>-Subtopics</a:t>
            </a:r>
            <a:endParaRPr kumimoji="1" lang="zh-CN" altLang="en-US" dirty="0"/>
          </a:p>
        </p:txBody>
      </p:sp>
      <p:sp>
        <p:nvSpPr>
          <p:cNvPr id="3" name="内容占位符 2"/>
          <p:cNvSpPr>
            <a:spLocks noGrp="1"/>
          </p:cNvSpPr>
          <p:nvPr>
            <p:ph idx="1"/>
          </p:nvPr>
        </p:nvSpPr>
        <p:spPr/>
        <p:txBody>
          <a:bodyPr>
            <a:normAutofit/>
          </a:bodyPr>
          <a:lstStyle/>
          <a:p>
            <a:pPr lvl="2"/>
            <a:r>
              <a:rPr kumimoji="1" lang="zh-CN" altLang="en-US" sz="2800" dirty="0" smtClean="0">
                <a:solidFill>
                  <a:schemeClr val="tx1"/>
                </a:solidFill>
              </a:rPr>
              <a:t>并发与并行</a:t>
            </a:r>
            <a:endParaRPr kumimoji="1" lang="zh-CN" altLang="en-US" sz="2800" dirty="0">
              <a:solidFill>
                <a:schemeClr val="tx1"/>
              </a:solidFill>
            </a:endParaRPr>
          </a:p>
          <a:p>
            <a:pPr lvl="2"/>
            <a:r>
              <a:rPr kumimoji="1" lang="zh-CN" altLang="en-US" sz="2800" dirty="0" smtClean="0"/>
              <a:t>并行化的意义</a:t>
            </a:r>
          </a:p>
          <a:p>
            <a:pPr lvl="2"/>
            <a:r>
              <a:rPr kumimoji="1" lang="zh-CN" altLang="en-US" sz="2800" dirty="0" smtClean="0"/>
              <a:t>如何并行化</a:t>
            </a:r>
          </a:p>
          <a:p>
            <a:pPr lvl="2"/>
            <a:r>
              <a:rPr kumimoji="1" lang="zh-CN" altLang="en-US" sz="2800" dirty="0" smtClean="0">
                <a:solidFill>
                  <a:schemeClr val="tx1"/>
                </a:solidFill>
              </a:rPr>
              <a:t>并行流的实现原理</a:t>
            </a:r>
            <a:endParaRPr kumimoji="1" lang="zh-CN" altLang="en-US" sz="2800" dirty="0">
              <a:solidFill>
                <a:schemeClr val="tx1"/>
              </a:solidFill>
            </a:endParaRPr>
          </a:p>
          <a:p>
            <a:pPr lvl="2"/>
            <a:r>
              <a:rPr kumimoji="1" lang="zh-CN" altLang="en-US" sz="2800" dirty="0" smtClean="0">
                <a:solidFill>
                  <a:schemeClr val="tx1"/>
                </a:solidFill>
              </a:rPr>
              <a:t>并行流性能影响因素</a:t>
            </a:r>
          </a:p>
          <a:p>
            <a:pPr lvl="2"/>
            <a:r>
              <a:rPr kumimoji="1" lang="zh-CN" altLang="en-US" sz="2800" dirty="0" smtClean="0">
                <a:solidFill>
                  <a:schemeClr val="tx1"/>
                </a:solidFill>
              </a:rPr>
              <a:t>并行流的使用限制</a:t>
            </a:r>
          </a:p>
        </p:txBody>
      </p:sp>
    </p:spTree>
    <p:extLst>
      <p:ext uri="{BB962C8B-B14F-4D97-AF65-F5344CB8AC3E}">
        <p14:creationId xmlns:p14="http://schemas.microsoft.com/office/powerpoint/2010/main" val="13317270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T6-</a:t>
            </a:r>
            <a:r>
              <a:rPr kumimoji="1" lang="zh-CN" altLang="en-US" dirty="0" smtClean="0"/>
              <a:t>数据并行化</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b="1" dirty="0" smtClean="0"/>
              <a:t>并行和并发</a:t>
            </a:r>
          </a:p>
          <a:p>
            <a:pPr lvl="1">
              <a:buFont typeface="Wingdings" charset="2"/>
              <a:buChar char="ü"/>
            </a:pPr>
            <a:r>
              <a:rPr lang="zh-CN" altLang="en-US" sz="2800" dirty="0" smtClean="0"/>
              <a:t>并发</a:t>
            </a:r>
          </a:p>
          <a:p>
            <a:pPr lvl="2">
              <a:buFont typeface="Arial" charset="0"/>
              <a:buChar char="•"/>
            </a:pPr>
            <a:r>
              <a:rPr lang="zh-CN" altLang="en-US" sz="2400" dirty="0"/>
              <a:t>单核相同时间处理多</a:t>
            </a:r>
            <a:r>
              <a:rPr lang="zh-CN" altLang="en-US" sz="2400" dirty="0" smtClean="0"/>
              <a:t>任务</a:t>
            </a:r>
          </a:p>
          <a:p>
            <a:pPr lvl="2">
              <a:buFont typeface="Arial" charset="0"/>
              <a:buChar char="•"/>
            </a:pPr>
            <a:r>
              <a:rPr lang="zh-CN" altLang="en-US" sz="2400" dirty="0"/>
              <a:t>从更大一点时间片段上来</a:t>
            </a:r>
            <a:r>
              <a:rPr lang="zh-CN" altLang="en-US" sz="2400" dirty="0" smtClean="0"/>
              <a:t>观察</a:t>
            </a:r>
          </a:p>
          <a:p>
            <a:pPr lvl="1">
              <a:buFont typeface="Wingdings" charset="2"/>
              <a:buChar char="ü"/>
            </a:pPr>
            <a:r>
              <a:rPr lang="zh-CN" altLang="en-US" sz="2800" dirty="0" smtClean="0"/>
              <a:t>并行</a:t>
            </a:r>
          </a:p>
          <a:p>
            <a:pPr lvl="2">
              <a:buFont typeface="Arial" charset="0"/>
              <a:buChar char="•"/>
            </a:pPr>
            <a:r>
              <a:rPr lang="en-US" altLang="zh-CN" sz="2400" dirty="0" smtClean="0"/>
              <a:t>N”</a:t>
            </a:r>
            <a:r>
              <a:rPr lang="zh-CN" altLang="en-US" sz="2400" dirty="0" smtClean="0"/>
              <a:t>核</a:t>
            </a:r>
            <a:r>
              <a:rPr lang="en-US" altLang="zh-CN" sz="2400" dirty="0" smtClean="0"/>
              <a:t>”</a:t>
            </a:r>
            <a:r>
              <a:rPr lang="zh-CN" altLang="en-US" sz="2400" dirty="0" smtClean="0"/>
              <a:t>相同</a:t>
            </a:r>
            <a:r>
              <a:rPr lang="zh-CN" altLang="en-US" sz="2400" dirty="0"/>
              <a:t>时间处理</a:t>
            </a:r>
            <a:r>
              <a:rPr lang="en-US" altLang="zh-CN" sz="2400" dirty="0"/>
              <a:t>N</a:t>
            </a:r>
            <a:r>
              <a:rPr lang="zh-CN" altLang="en-US" sz="2400" dirty="0"/>
              <a:t>个</a:t>
            </a:r>
            <a:r>
              <a:rPr lang="zh-CN" altLang="en-US" sz="2400" dirty="0" smtClean="0"/>
              <a:t>任务</a:t>
            </a:r>
          </a:p>
          <a:p>
            <a:pPr lvl="2">
              <a:buFont typeface="Arial" charset="0"/>
              <a:buChar char="•"/>
            </a:pPr>
            <a:r>
              <a:rPr lang="zh-CN" altLang="en-US" sz="2400" dirty="0"/>
              <a:t>绝对</a:t>
            </a:r>
            <a:r>
              <a:rPr lang="zh-CN" altLang="en-US" sz="2400" dirty="0" smtClean="0"/>
              <a:t>时间</a:t>
            </a:r>
          </a:p>
          <a:p>
            <a:pPr lvl="1">
              <a:buFont typeface="Wingdings" charset="2"/>
              <a:buChar char="ü"/>
            </a:pPr>
            <a:r>
              <a:rPr lang="zh-CN" altLang="en-US" sz="2800" dirty="0">
                <a:solidFill>
                  <a:schemeClr val="tx1"/>
                </a:solidFill>
              </a:rPr>
              <a:t>关键看处理</a:t>
            </a:r>
            <a:r>
              <a:rPr lang="en-US" altLang="zh-CN" sz="2800" dirty="0">
                <a:solidFill>
                  <a:schemeClr val="tx1"/>
                </a:solidFill>
              </a:rPr>
              <a:t>"</a:t>
            </a:r>
            <a:r>
              <a:rPr lang="zh-CN" altLang="en-US" sz="2800" dirty="0">
                <a:solidFill>
                  <a:schemeClr val="tx1"/>
                </a:solidFill>
              </a:rPr>
              <a:t>核</a:t>
            </a:r>
            <a:r>
              <a:rPr lang="en-US" altLang="zh-CN" sz="2800" dirty="0">
                <a:solidFill>
                  <a:schemeClr val="tx1"/>
                </a:solidFill>
              </a:rPr>
              <a:t>"</a:t>
            </a:r>
            <a:r>
              <a:rPr lang="zh-CN" altLang="en-US" sz="2800" dirty="0">
                <a:solidFill>
                  <a:schemeClr val="tx1"/>
                </a:solidFill>
              </a:rPr>
              <a:t>数</a:t>
            </a:r>
            <a:endParaRPr lang="zh-CN" altLang="en-US" sz="2800" dirty="0" smtClean="0"/>
          </a:p>
          <a:p>
            <a:pPr marL="384048" lvl="2" indent="0">
              <a:buNone/>
            </a:pPr>
            <a:r>
              <a:rPr kumimoji="1" lang="zh-CN" altLang="en-US" sz="2400" b="1" dirty="0" smtClean="0"/>
              <a:t>					</a:t>
            </a:r>
          </a:p>
          <a:p>
            <a:pPr lvl="1">
              <a:buFont typeface="Wingdings" charset="2"/>
              <a:buChar char="Ø"/>
            </a:pPr>
            <a:endParaRPr kumimoji="1" lang="zh-CN" altLang="en-US" sz="2800" b="1" dirty="0" smtClean="0"/>
          </a:p>
          <a:p>
            <a:pPr lvl="1">
              <a:buFont typeface="Wingdings" charset="2"/>
              <a:buChar char="Ø"/>
            </a:pPr>
            <a:endParaRPr kumimoji="1" lang="zh-CN" altLang="en-US" sz="2800" b="1"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2329259"/>
            <a:ext cx="2839720" cy="3539835"/>
          </a:xfrm>
          <a:prstGeom prst="rect">
            <a:avLst/>
          </a:prstGeom>
        </p:spPr>
      </p:pic>
    </p:spTree>
    <p:extLst>
      <p:ext uri="{BB962C8B-B14F-4D97-AF65-F5344CB8AC3E}">
        <p14:creationId xmlns:p14="http://schemas.microsoft.com/office/powerpoint/2010/main" val="15986048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T6-</a:t>
            </a:r>
            <a:r>
              <a:rPr kumimoji="1" lang="zh-CN" altLang="en-US" dirty="0"/>
              <a:t>数据并行化</a:t>
            </a:r>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b="1" dirty="0" smtClean="0"/>
              <a:t>为什么要并行化</a:t>
            </a:r>
          </a:p>
          <a:p>
            <a:pPr lvl="1">
              <a:buFont typeface="Wingdings" charset="2"/>
              <a:buChar char="ü"/>
            </a:pPr>
            <a:r>
              <a:rPr lang="en-US" altLang="zh-CN" sz="2800" dirty="0"/>
              <a:t>CPU</a:t>
            </a:r>
            <a:r>
              <a:rPr lang="zh-CN" altLang="en-US" sz="2800" dirty="0"/>
              <a:t>的</a:t>
            </a:r>
            <a:r>
              <a:rPr lang="zh-CN" altLang="en-US" sz="2400" dirty="0"/>
              <a:t>频率已经增长</a:t>
            </a:r>
            <a:r>
              <a:rPr lang="zh-CN" altLang="en-US" sz="2400" dirty="0" smtClean="0"/>
              <a:t>乏力</a:t>
            </a:r>
          </a:p>
          <a:p>
            <a:pPr lvl="1">
              <a:buFont typeface="Wingdings" charset="2"/>
              <a:buChar char="ü"/>
            </a:pPr>
            <a:r>
              <a:rPr lang="zh-CN" altLang="en-US" sz="2400" dirty="0"/>
              <a:t>核数增加代替了</a:t>
            </a:r>
            <a:r>
              <a:rPr lang="zh-CN" altLang="en-US" sz="2400" dirty="0" smtClean="0"/>
              <a:t>频率的增加</a:t>
            </a:r>
          </a:p>
          <a:p>
            <a:pPr lvl="1">
              <a:buFont typeface="Wingdings" charset="2"/>
              <a:buChar char="ü"/>
            </a:pPr>
            <a:r>
              <a:rPr lang="en-US" altLang="zh-CN" sz="2400" dirty="0" smtClean="0"/>
              <a:t>Gustafson-</a:t>
            </a:r>
            <a:r>
              <a:rPr lang="zh-CN" altLang="en-US" sz="2400" dirty="0"/>
              <a:t>古斯塔夫森</a:t>
            </a:r>
            <a:r>
              <a:rPr lang="zh-CN" altLang="en-US" sz="2400" dirty="0" smtClean="0"/>
              <a:t>定律</a:t>
            </a:r>
          </a:p>
          <a:p>
            <a:pPr lvl="2">
              <a:buFont typeface="Arial" charset="0"/>
              <a:buChar char="•"/>
            </a:pPr>
            <a:r>
              <a:rPr lang="zh-CN" altLang="en-US" sz="2000" dirty="0"/>
              <a:t>加速比</a:t>
            </a:r>
            <a:r>
              <a:rPr lang="en-US" altLang="zh-CN" sz="2000" dirty="0"/>
              <a:t>=</a:t>
            </a:r>
            <a:r>
              <a:rPr lang="zh-CN" altLang="en-US" sz="2000" dirty="0"/>
              <a:t>采用改进措施前性能</a:t>
            </a:r>
            <a:r>
              <a:rPr lang="en-US" altLang="zh-CN" sz="2000" dirty="0"/>
              <a:t>/</a:t>
            </a:r>
            <a:r>
              <a:rPr lang="zh-CN" altLang="en-US" sz="2000" dirty="0"/>
              <a:t>采用改进措施后的性能</a:t>
            </a:r>
            <a:endParaRPr lang="zh-CN" altLang="en-US" sz="2000" dirty="0" smtClean="0"/>
          </a:p>
          <a:p>
            <a:pPr lvl="1">
              <a:buFont typeface="Wingdings" charset="2"/>
              <a:buChar char="ü"/>
            </a:pPr>
            <a:r>
              <a:rPr lang="en-US" altLang="zh-CN" sz="2400" dirty="0" smtClean="0"/>
              <a:t>Amdahl-</a:t>
            </a:r>
            <a:r>
              <a:rPr lang="zh-CN" altLang="en-US" sz="2400" dirty="0"/>
              <a:t>阿姆达尔</a:t>
            </a:r>
            <a:r>
              <a:rPr lang="zh-CN" altLang="en-US" sz="2400" dirty="0" smtClean="0"/>
              <a:t>定律</a:t>
            </a:r>
          </a:p>
          <a:p>
            <a:pPr lvl="2">
              <a:buFont typeface="Arial" charset="0"/>
              <a:buChar char="•"/>
            </a:pPr>
            <a:r>
              <a:rPr lang="is-IS" altLang="zh-CN" sz="2000" dirty="0"/>
              <a:t>S=1/(1-a+a/n)</a:t>
            </a:r>
            <a:endParaRPr kumimoji="1" lang="zh-CN" altLang="en-US" sz="2000" dirty="0"/>
          </a:p>
        </p:txBody>
      </p:sp>
    </p:spTree>
    <p:extLst>
      <p:ext uri="{BB962C8B-B14F-4D97-AF65-F5344CB8AC3E}">
        <p14:creationId xmlns:p14="http://schemas.microsoft.com/office/powerpoint/2010/main" val="13386209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T6-</a:t>
            </a:r>
            <a:r>
              <a:rPr kumimoji="1" lang="zh-CN" altLang="en-US" dirty="0"/>
              <a:t>数据并行化</a:t>
            </a:r>
          </a:p>
        </p:txBody>
      </p:sp>
      <p:sp>
        <p:nvSpPr>
          <p:cNvPr id="3" name="内容占位符 2"/>
          <p:cNvSpPr>
            <a:spLocks noGrp="1"/>
          </p:cNvSpPr>
          <p:nvPr>
            <p:ph idx="1"/>
          </p:nvPr>
        </p:nvSpPr>
        <p:spPr/>
        <p:txBody>
          <a:bodyPr>
            <a:normAutofit fontScale="92500" lnSpcReduction="10000"/>
          </a:bodyPr>
          <a:lstStyle/>
          <a:p>
            <a:pPr>
              <a:buFont typeface="Wingdings" charset="2"/>
              <a:buChar char="Ø"/>
            </a:pPr>
            <a:r>
              <a:rPr kumimoji="1" lang="zh-CN" altLang="en-US" sz="3500" b="1" dirty="0" smtClean="0"/>
              <a:t>如何获得并行化流</a:t>
            </a:r>
            <a:endParaRPr kumimoji="1" lang="zh-CN" altLang="en-US" sz="3500" dirty="0" smtClean="0"/>
          </a:p>
          <a:p>
            <a:pPr lvl="1">
              <a:buFont typeface="Wingdings" charset="2"/>
              <a:buChar char="ü"/>
            </a:pPr>
            <a:r>
              <a:rPr kumimoji="1" lang="zh-CN" altLang="en-US" sz="2600" b="1" dirty="0" smtClean="0"/>
              <a:t>现有流并行化</a:t>
            </a:r>
          </a:p>
          <a:p>
            <a:pPr lvl="2">
              <a:buFont typeface="Arial" charset="0"/>
              <a:buChar char="•"/>
            </a:pPr>
            <a:r>
              <a:rPr lang="zh-CN" altLang="en-US" sz="2400" dirty="0"/>
              <a:t>调用</a:t>
            </a:r>
            <a:r>
              <a:rPr lang="en-US" altLang="zh-CN" sz="2400" dirty="0" smtClean="0"/>
              <a:t>parallel</a:t>
            </a:r>
            <a:endParaRPr lang="zh-CN" altLang="en-US" sz="2400" dirty="0" smtClean="0"/>
          </a:p>
          <a:p>
            <a:pPr lvl="1">
              <a:buFont typeface="Wingdings" charset="2"/>
              <a:buChar char="ü"/>
            </a:pPr>
            <a:r>
              <a:rPr lang="zh-CN" altLang="fr-FR" sz="2600" dirty="0" smtClean="0"/>
              <a:t>从</a:t>
            </a:r>
            <a:r>
              <a:rPr lang="fr-FR" altLang="zh-CN" sz="2600" dirty="0"/>
              <a:t>Collection</a:t>
            </a:r>
            <a:r>
              <a:rPr lang="zh-CN" altLang="fr-FR" sz="2600" dirty="0"/>
              <a:t>获得并</a:t>
            </a:r>
            <a:r>
              <a:rPr lang="zh-CN" altLang="fr-FR" sz="2600" dirty="0" smtClean="0"/>
              <a:t>行流</a:t>
            </a:r>
            <a:endParaRPr lang="zh-CN" altLang="en-US" sz="2600" dirty="0" smtClean="0"/>
          </a:p>
          <a:p>
            <a:pPr lvl="2">
              <a:buFont typeface="Arial" charset="0"/>
              <a:buChar char="•"/>
            </a:pPr>
            <a:r>
              <a:rPr lang="en-US" altLang="zh-CN" sz="2400" dirty="0"/>
              <a:t>Collection</a:t>
            </a:r>
            <a:r>
              <a:rPr lang="zh-CN" altLang="en-US" sz="2400" dirty="0"/>
              <a:t>子类上</a:t>
            </a:r>
            <a:r>
              <a:rPr lang="en-US" altLang="zh-CN" sz="2400" dirty="0" err="1" smtClean="0"/>
              <a:t>parallelStream</a:t>
            </a:r>
            <a:endParaRPr lang="zh-CN" altLang="en-US" sz="2400" dirty="0" smtClean="0"/>
          </a:p>
          <a:p>
            <a:pPr lvl="1">
              <a:buFont typeface="Wingdings" charset="2"/>
              <a:buChar char="ü"/>
            </a:pPr>
            <a:r>
              <a:rPr lang="zh-CN" altLang="en-US" sz="2600" dirty="0" smtClean="0"/>
              <a:t>从</a:t>
            </a:r>
            <a:r>
              <a:rPr lang="zh-CN" altLang="en-US" sz="2600" dirty="0"/>
              <a:t>数组上获得的并</a:t>
            </a:r>
            <a:r>
              <a:rPr lang="zh-CN" altLang="en-US" sz="2600" dirty="0" smtClean="0"/>
              <a:t>行流</a:t>
            </a:r>
          </a:p>
          <a:p>
            <a:pPr lvl="2">
              <a:buFont typeface="Arial" charset="0"/>
              <a:buChar char="•"/>
            </a:pPr>
            <a:r>
              <a:rPr lang="zh-CN" altLang="en-US" sz="2400" dirty="0"/>
              <a:t>调用工具类</a:t>
            </a:r>
            <a:r>
              <a:rPr lang="en-US" altLang="zh-CN" sz="2400" dirty="0"/>
              <a:t>Arrays</a:t>
            </a:r>
            <a:r>
              <a:rPr lang="zh-CN" altLang="en-US" sz="2400" dirty="0"/>
              <a:t>上的</a:t>
            </a:r>
            <a:r>
              <a:rPr lang="en-US" altLang="zh-CN" sz="2400" dirty="0"/>
              <a:t>stream</a:t>
            </a:r>
            <a:r>
              <a:rPr lang="zh-CN" altLang="en-US" sz="2400" dirty="0"/>
              <a:t>获得流，再调用</a:t>
            </a:r>
            <a:r>
              <a:rPr lang="en-US" altLang="zh-CN" sz="2400" dirty="0" smtClean="0"/>
              <a:t>parallel</a:t>
            </a:r>
            <a:endParaRPr kumimoji="1" lang="zh-CN" altLang="en-US" sz="2400" b="1" dirty="0"/>
          </a:p>
          <a:p>
            <a:pPr lvl="2">
              <a:buFont typeface="Arial" charset="0"/>
              <a:buChar char="•"/>
            </a:pPr>
            <a:r>
              <a:rPr lang="zh-CN" altLang="en-US" sz="2400" dirty="0"/>
              <a:t>还有一些专为数组提供的</a:t>
            </a:r>
            <a:r>
              <a:rPr lang="zh-CN" altLang="en-US" sz="2400" dirty="0" smtClean="0"/>
              <a:t>操作</a:t>
            </a:r>
          </a:p>
          <a:p>
            <a:pPr lvl="3">
              <a:buFont typeface="Arial" charset="0"/>
              <a:buChar char="•"/>
            </a:pPr>
            <a:r>
              <a:rPr lang="en-US" altLang="zh-CN" sz="2200" dirty="0" err="1" smtClean="0"/>
              <a:t>parallelPrefix</a:t>
            </a:r>
            <a:r>
              <a:rPr lang="zh-CN" altLang="en-US" sz="2200" dirty="0" smtClean="0"/>
              <a:t>      任意</a:t>
            </a:r>
            <a:r>
              <a:rPr lang="zh-CN" altLang="en-US" sz="2200" dirty="0"/>
              <a:t>给订一个函数，计算数组的和</a:t>
            </a:r>
            <a:endParaRPr lang="zh-CN" altLang="en-US" sz="2200" dirty="0" smtClean="0"/>
          </a:p>
          <a:p>
            <a:pPr lvl="3">
              <a:buFont typeface="Arial" charset="0"/>
              <a:buChar char="•"/>
            </a:pPr>
            <a:r>
              <a:rPr lang="en-US" altLang="zh-CN" sz="2200" dirty="0" err="1" smtClean="0"/>
              <a:t>parallelSetAll</a:t>
            </a:r>
            <a:r>
              <a:rPr lang="zh-CN" altLang="en-US" sz="2200" dirty="0" smtClean="0"/>
              <a:t>      使用</a:t>
            </a:r>
            <a:r>
              <a:rPr lang="en-US" altLang="zh-CN" sz="2200" dirty="0"/>
              <a:t>Lambda</a:t>
            </a:r>
            <a:r>
              <a:rPr lang="zh-CN" altLang="en-US" sz="2200" dirty="0"/>
              <a:t>表达式更新数组元素</a:t>
            </a:r>
            <a:endParaRPr lang="zh-CN" altLang="en-US" sz="2200" dirty="0" smtClean="0"/>
          </a:p>
          <a:p>
            <a:pPr lvl="3">
              <a:buFont typeface="Arial" charset="0"/>
              <a:buChar char="•"/>
            </a:pPr>
            <a:r>
              <a:rPr lang="en-US" altLang="zh-CN" sz="2200" dirty="0" err="1" smtClean="0"/>
              <a:t>parallelSort</a:t>
            </a:r>
            <a:r>
              <a:rPr lang="zh-CN" altLang="en-US" sz="2200" dirty="0"/>
              <a:t>并行化对数组排序</a:t>
            </a:r>
            <a:endParaRPr lang="zh-CN" altLang="en-US" sz="2200" dirty="0" smtClean="0"/>
          </a:p>
        </p:txBody>
      </p:sp>
    </p:spTree>
    <p:extLst>
      <p:ext uri="{BB962C8B-B14F-4D97-AF65-F5344CB8AC3E}">
        <p14:creationId xmlns:p14="http://schemas.microsoft.com/office/powerpoint/2010/main" val="21089115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T6-</a:t>
            </a:r>
            <a:r>
              <a:rPr kumimoji="1" lang="zh-CN" altLang="en-US" dirty="0"/>
              <a:t>数据并行化</a:t>
            </a:r>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200" b="1" dirty="0" smtClean="0"/>
              <a:t>并行化后性能一定好吗？</a:t>
            </a:r>
          </a:p>
          <a:p>
            <a:pPr>
              <a:buFont typeface="Wingdings" charset="2"/>
              <a:buChar char="Ø"/>
            </a:pPr>
            <a:r>
              <a:rPr kumimoji="1" lang="zh-CN" altLang="en-US" sz="3200" b="1" dirty="0" smtClean="0"/>
              <a:t>并行流的实现</a:t>
            </a:r>
          </a:p>
          <a:p>
            <a:pPr lvl="1">
              <a:buFont typeface="Wingdings" charset="2"/>
              <a:buChar char="ü"/>
            </a:pPr>
            <a:r>
              <a:rPr kumimoji="1" lang="en-US" altLang="zh-CN" sz="2400" dirty="0" smtClean="0"/>
              <a:t>fork/join</a:t>
            </a:r>
            <a:endParaRPr kumimoji="1" lang="zh-CN" altLang="en-US" sz="24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400" y="2160694"/>
            <a:ext cx="4521200" cy="3708400"/>
          </a:xfrm>
          <a:prstGeom prst="rect">
            <a:avLst/>
          </a:prstGeom>
        </p:spPr>
      </p:pic>
    </p:spTree>
    <p:extLst>
      <p:ext uri="{BB962C8B-B14F-4D97-AF65-F5344CB8AC3E}">
        <p14:creationId xmlns:p14="http://schemas.microsoft.com/office/powerpoint/2010/main" val="12785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T1-</a:t>
            </a:r>
            <a:r>
              <a:rPr kumimoji="1" lang="zh-CN" altLang="en-US" dirty="0"/>
              <a:t>什么是函数式编程</a:t>
            </a:r>
            <a:r>
              <a:rPr kumimoji="1" lang="en-US" altLang="zh-CN" dirty="0"/>
              <a:t>/FP</a:t>
            </a:r>
            <a:endParaRPr kumimoji="1" lang="zh-CN" altLang="en-US" dirty="0"/>
          </a:p>
        </p:txBody>
      </p:sp>
      <p:sp>
        <p:nvSpPr>
          <p:cNvPr id="3" name="内容占位符 2"/>
          <p:cNvSpPr>
            <a:spLocks noGrp="1"/>
          </p:cNvSpPr>
          <p:nvPr>
            <p:ph idx="1"/>
          </p:nvPr>
        </p:nvSpPr>
        <p:spPr/>
        <p:txBody>
          <a:bodyPr/>
          <a:lstStyle/>
          <a:p>
            <a:r>
              <a:rPr lang="en-US" altLang="zh-CN" sz="3400" b="1" dirty="0" smtClean="0"/>
              <a:t>Lisp</a:t>
            </a:r>
            <a:endParaRPr lang="zh-CN" altLang="en-US" sz="3400" b="1" dirty="0" smtClean="0"/>
          </a:p>
          <a:p>
            <a:pPr marL="0" indent="0">
              <a:buNone/>
            </a:pPr>
            <a:endParaRPr kumimoji="1" lang="zh-CN" altLang="en-US" dirty="0"/>
          </a:p>
          <a:p>
            <a:pPr marL="0" indent="0">
              <a:buNone/>
            </a:pPr>
            <a:endParaRPr kumimoji="1" lang="zh-CN" altLang="en-US" dirty="0" smtClean="0"/>
          </a:p>
          <a:p>
            <a:pPr marL="0" indent="0">
              <a:buNone/>
            </a:pPr>
            <a:endParaRPr kumimoji="1" lang="zh-CN" altLang="en-US" dirty="0"/>
          </a:p>
          <a:p>
            <a:r>
              <a:rPr lang="zh-CN" altLang="en-US" dirty="0"/>
              <a:t>这体现了</a:t>
            </a:r>
            <a:r>
              <a:rPr lang="en-US" altLang="zh-CN" dirty="0"/>
              <a:t>Lisp</a:t>
            </a:r>
            <a:r>
              <a:rPr lang="zh-CN" altLang="en-US" dirty="0"/>
              <a:t>的同像性，</a:t>
            </a:r>
          </a:p>
          <a:p>
            <a:r>
              <a:rPr lang="zh-CN" altLang="en-US" dirty="0"/>
              <a:t>同像性指的是程序和程序所</a:t>
            </a:r>
            <a:r>
              <a:rPr lang="zh-CN" altLang="en-US" dirty="0" smtClean="0"/>
              <a:t>操作的</a:t>
            </a:r>
            <a:r>
              <a:rPr lang="zh-CN" altLang="en-US" dirty="0"/>
              <a:t>数据采用了统一编码</a:t>
            </a:r>
            <a:r>
              <a:rPr kumimoji="1" lang="zh-CN" altLang="en-US" dirty="0" smtClean="0"/>
              <a:t>	</a:t>
            </a:r>
          </a:p>
          <a:p>
            <a:endParaRPr kumimoji="1" lang="zh-CN" altLang="en-US" dirty="0"/>
          </a:p>
          <a:p>
            <a:r>
              <a:rPr lang="en-US" altLang="zh-CN" u="sng" dirty="0"/>
              <a:t>http://</a:t>
            </a:r>
            <a:r>
              <a:rPr lang="en-US" altLang="zh-CN" u="sng" dirty="0" err="1"/>
              <a:t>www.jianshu.com</a:t>
            </a:r>
            <a:r>
              <a:rPr lang="en-US" altLang="zh-CN" u="sng" dirty="0"/>
              <a:t>/p/b49d6eba07bc</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081" y="2376190"/>
            <a:ext cx="8072119" cy="1203977"/>
          </a:xfrm>
          <a:prstGeom prst="rect">
            <a:avLst/>
          </a:prstGeom>
        </p:spPr>
      </p:pic>
    </p:spTree>
    <p:extLst>
      <p:ext uri="{BB962C8B-B14F-4D97-AF65-F5344CB8AC3E}">
        <p14:creationId xmlns:p14="http://schemas.microsoft.com/office/powerpoint/2010/main" val="20869636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T6-</a:t>
            </a:r>
            <a:r>
              <a:rPr kumimoji="1" lang="zh-CN" altLang="en-US" dirty="0"/>
              <a:t>数据并行化</a:t>
            </a:r>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200" b="1" dirty="0" smtClean="0"/>
              <a:t>并行流的性能影响</a:t>
            </a:r>
          </a:p>
          <a:p>
            <a:pPr lvl="1">
              <a:buFont typeface="Wingdings" charset="2"/>
              <a:buChar char="ü"/>
            </a:pPr>
            <a:r>
              <a:rPr lang="zh-CN" altLang="en-US" sz="2400" dirty="0"/>
              <a:t>数据量</a:t>
            </a:r>
            <a:r>
              <a:rPr lang="zh-CN" altLang="en-US" sz="2400" dirty="0" smtClean="0"/>
              <a:t>大小</a:t>
            </a:r>
          </a:p>
          <a:p>
            <a:pPr lvl="1">
              <a:buFont typeface="Wingdings" charset="2"/>
              <a:buChar char="ü"/>
            </a:pPr>
            <a:r>
              <a:rPr lang="zh-CN" altLang="en-US" sz="2400" dirty="0" smtClean="0"/>
              <a:t>装箱类型还是基本类型</a:t>
            </a:r>
          </a:p>
          <a:p>
            <a:pPr lvl="1">
              <a:buFont typeface="Wingdings" charset="2"/>
              <a:buChar char="ü"/>
            </a:pPr>
            <a:r>
              <a:rPr lang="zh-CN" altLang="en-US" sz="2400" dirty="0"/>
              <a:t>核的</a:t>
            </a:r>
            <a:r>
              <a:rPr lang="zh-CN" altLang="en-US" sz="2400" dirty="0" smtClean="0"/>
              <a:t>数量</a:t>
            </a:r>
          </a:p>
          <a:p>
            <a:pPr lvl="1">
              <a:buFont typeface="Wingdings" charset="2"/>
              <a:buChar char="ü"/>
            </a:pPr>
            <a:r>
              <a:rPr lang="zh-CN" altLang="en-US" sz="2400" dirty="0"/>
              <a:t>单元处理</a:t>
            </a:r>
            <a:r>
              <a:rPr lang="zh-CN" altLang="en-US" sz="2400" dirty="0" smtClean="0"/>
              <a:t>开销</a:t>
            </a:r>
          </a:p>
          <a:p>
            <a:pPr lvl="1">
              <a:buFont typeface="Wingdings" charset="2"/>
              <a:buChar char="ü"/>
            </a:pPr>
            <a:r>
              <a:rPr lang="zh-CN" altLang="en-US" sz="2400" b="1" dirty="0">
                <a:solidFill>
                  <a:srgbClr val="C00000"/>
                </a:solidFill>
              </a:rPr>
              <a:t>源数据</a:t>
            </a:r>
            <a:r>
              <a:rPr lang="zh-CN" altLang="en-US" sz="2400" b="1" dirty="0" smtClean="0">
                <a:solidFill>
                  <a:srgbClr val="C00000"/>
                </a:solidFill>
              </a:rPr>
              <a:t>结构</a:t>
            </a:r>
            <a:endParaRPr lang="zh-CN" altLang="en-US" sz="2400" b="1" dirty="0">
              <a:solidFill>
                <a:srgbClr val="C00000"/>
              </a:solidFill>
            </a:endParaRPr>
          </a:p>
        </p:txBody>
      </p:sp>
    </p:spTree>
    <p:extLst>
      <p:ext uri="{BB962C8B-B14F-4D97-AF65-F5344CB8AC3E}">
        <p14:creationId xmlns:p14="http://schemas.microsoft.com/office/powerpoint/2010/main" val="15431731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T6-</a:t>
            </a:r>
            <a:r>
              <a:rPr kumimoji="1" lang="zh-CN" altLang="en-US" dirty="0"/>
              <a:t>数据并行化</a:t>
            </a:r>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b="1" dirty="0" smtClean="0"/>
              <a:t>源数据结构对于并行流的性能影响</a:t>
            </a:r>
          </a:p>
          <a:p>
            <a:pPr lvl="1">
              <a:buFont typeface="Wingdings" charset="2"/>
              <a:buChar char="ü"/>
            </a:pPr>
            <a:r>
              <a:rPr lang="zh-CN" altLang="en-US" sz="2800" dirty="0"/>
              <a:t>性能</a:t>
            </a:r>
            <a:r>
              <a:rPr lang="zh-CN" altLang="en-US" sz="2800" dirty="0" smtClean="0"/>
              <a:t>好</a:t>
            </a:r>
          </a:p>
          <a:p>
            <a:pPr lvl="2">
              <a:buFont typeface="Arial" charset="0"/>
              <a:buChar char="•"/>
            </a:pPr>
            <a:r>
              <a:rPr lang="en-US" altLang="zh-CN" sz="2200" dirty="0" err="1" smtClean="0"/>
              <a:t>ArrayList</a:t>
            </a:r>
            <a:r>
              <a:rPr lang="zh-CN" altLang="en-US" sz="2200" dirty="0" smtClean="0"/>
              <a:t>、</a:t>
            </a:r>
            <a:r>
              <a:rPr lang="en-US" altLang="zh-CN" sz="2200" dirty="0" err="1" smtClean="0"/>
              <a:t>IntStream.rang</a:t>
            </a:r>
            <a:r>
              <a:rPr lang="zh-CN" altLang="en-US" sz="2200" dirty="0"/>
              <a:t>、</a:t>
            </a:r>
            <a:r>
              <a:rPr lang="zh-CN" altLang="en-US" sz="2200" dirty="0" smtClean="0"/>
              <a:t>数组</a:t>
            </a:r>
          </a:p>
          <a:p>
            <a:pPr lvl="1">
              <a:buFont typeface="Wingdings" charset="2"/>
              <a:buChar char="ü"/>
            </a:pPr>
            <a:r>
              <a:rPr lang="zh-CN" altLang="en-US" sz="2800" dirty="0"/>
              <a:t>性能</a:t>
            </a:r>
            <a:r>
              <a:rPr lang="zh-CN" altLang="en-US" sz="2800" dirty="0" smtClean="0"/>
              <a:t>一般</a:t>
            </a:r>
          </a:p>
          <a:p>
            <a:pPr lvl="2">
              <a:buFont typeface="Arial" charset="0"/>
              <a:buChar char="•"/>
            </a:pPr>
            <a:r>
              <a:rPr lang="en-US" altLang="zh-CN" sz="2200" dirty="0" err="1" smtClean="0"/>
              <a:t>HashSet</a:t>
            </a:r>
            <a:r>
              <a:rPr lang="zh-CN" altLang="en-US" sz="2200" dirty="0"/>
              <a:t>、</a:t>
            </a:r>
            <a:r>
              <a:rPr lang="en-US" altLang="zh-CN" sz="2200" dirty="0" err="1" smtClean="0"/>
              <a:t>TreeSet</a:t>
            </a:r>
            <a:endParaRPr lang="zh-CN" altLang="en-US" sz="2200" dirty="0" smtClean="0"/>
          </a:p>
          <a:p>
            <a:pPr lvl="1">
              <a:buFont typeface="Wingdings" charset="2"/>
              <a:buChar char="ü"/>
            </a:pPr>
            <a:r>
              <a:rPr lang="zh-CN" altLang="en-US" sz="2800" dirty="0"/>
              <a:t>性能</a:t>
            </a:r>
            <a:r>
              <a:rPr lang="zh-CN" altLang="en-US" sz="2800" dirty="0" smtClean="0"/>
              <a:t>差</a:t>
            </a:r>
          </a:p>
          <a:p>
            <a:pPr lvl="2">
              <a:buFont typeface="Arial" charset="0"/>
              <a:buChar char="•"/>
            </a:pPr>
            <a:r>
              <a:rPr lang="en-US" altLang="zh-CN" sz="2200" dirty="0" err="1"/>
              <a:t>Streams.iterate</a:t>
            </a:r>
            <a:r>
              <a:rPr lang="zh-CN" altLang="en-US" sz="2200" dirty="0"/>
              <a:t>产生的</a:t>
            </a:r>
            <a:r>
              <a:rPr lang="zh-CN" altLang="en-US" sz="2200" dirty="0" smtClean="0"/>
              <a:t>流、</a:t>
            </a:r>
            <a:r>
              <a:rPr lang="en-US" altLang="zh-CN" sz="2200" dirty="0" err="1" smtClean="0"/>
              <a:t>LinkedList</a:t>
            </a:r>
            <a:r>
              <a:rPr lang="zh-CN" altLang="en-US" sz="2200" dirty="0"/>
              <a:t>、</a:t>
            </a:r>
            <a:r>
              <a:rPr lang="en-US" altLang="zh-CN" sz="2200" dirty="0" err="1" smtClean="0"/>
              <a:t>BufferedReader.lines</a:t>
            </a:r>
            <a:endParaRPr kumimoji="1" lang="zh-CN" altLang="en-US" sz="2200" dirty="0"/>
          </a:p>
        </p:txBody>
      </p:sp>
    </p:spTree>
    <p:extLst>
      <p:ext uri="{BB962C8B-B14F-4D97-AF65-F5344CB8AC3E}">
        <p14:creationId xmlns:p14="http://schemas.microsoft.com/office/powerpoint/2010/main" val="20571164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T6-</a:t>
            </a:r>
            <a:r>
              <a:rPr kumimoji="1" lang="zh-CN" altLang="en-US" dirty="0" smtClean="0"/>
              <a:t>数据并行化</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Ø"/>
            </a:pPr>
            <a:r>
              <a:rPr kumimoji="1" lang="zh-CN" altLang="en-US" sz="3000" b="1" dirty="0" smtClean="0"/>
              <a:t>使用限制</a:t>
            </a:r>
          </a:p>
          <a:p>
            <a:pPr lvl="1">
              <a:buFont typeface="Wingdings" charset="2"/>
              <a:buChar char="Ø"/>
            </a:pPr>
            <a:r>
              <a:rPr lang="en-US" altLang="zh-CN" sz="2400" dirty="0" smtClean="0"/>
              <a:t>reduce</a:t>
            </a:r>
            <a:r>
              <a:rPr lang="zh-CN" altLang="en-US" sz="2400" dirty="0" smtClean="0"/>
              <a:t>操作</a:t>
            </a:r>
            <a:r>
              <a:rPr lang="zh-CN" altLang="en-US" sz="2400" dirty="0"/>
              <a:t>初始值必须为组合函数的</a:t>
            </a:r>
            <a:r>
              <a:rPr lang="zh-CN" altLang="en-US" sz="2400" dirty="0" smtClean="0"/>
              <a:t>恒等值</a:t>
            </a:r>
          </a:p>
          <a:p>
            <a:pPr lvl="1">
              <a:buFont typeface="Wingdings" charset="2"/>
              <a:buChar char="Ø"/>
            </a:pPr>
            <a:r>
              <a:rPr lang="zh-CN" altLang="en-US" sz="2400" dirty="0"/>
              <a:t>组合函数必须符合结合</a:t>
            </a:r>
            <a:r>
              <a:rPr lang="zh-CN" altLang="en-US" sz="2400" dirty="0" smtClean="0"/>
              <a:t>律</a:t>
            </a:r>
          </a:p>
          <a:p>
            <a:pPr lvl="2">
              <a:buFont typeface="Wingdings" charset="2"/>
              <a:buChar char="Ø"/>
            </a:pPr>
            <a:r>
              <a:rPr kumimoji="1" lang="en-US" altLang="zh-CN" sz="2000" dirty="0" smtClean="0"/>
              <a:t>3+4+5</a:t>
            </a:r>
            <a:r>
              <a:rPr kumimoji="1" lang="zh-CN" altLang="en-US" sz="2000" dirty="0" smtClean="0"/>
              <a:t> </a:t>
            </a:r>
            <a:r>
              <a:rPr kumimoji="1" lang="en-US" altLang="zh-CN" sz="2000" dirty="0" smtClean="0"/>
              <a:t>=</a:t>
            </a:r>
            <a:r>
              <a:rPr kumimoji="1" lang="zh-CN" altLang="en-US" sz="2000" dirty="0" smtClean="0"/>
              <a:t> </a:t>
            </a:r>
            <a:r>
              <a:rPr kumimoji="1" lang="en-US" altLang="zh-CN" sz="2000" dirty="0" smtClean="0"/>
              <a:t>3</a:t>
            </a:r>
            <a:r>
              <a:rPr kumimoji="1" lang="zh-CN" altLang="en-US" sz="2000" dirty="0" smtClean="0"/>
              <a:t> </a:t>
            </a:r>
            <a:r>
              <a:rPr kumimoji="1" lang="en-US" altLang="zh-CN" sz="2000" dirty="0" smtClean="0"/>
              <a:t>+</a:t>
            </a:r>
            <a:r>
              <a:rPr kumimoji="1" lang="zh-CN" altLang="en-US" sz="2000" dirty="0" smtClean="0"/>
              <a:t> </a:t>
            </a:r>
            <a:r>
              <a:rPr kumimoji="1" lang="en-US" altLang="zh-CN" sz="2000" dirty="0" smtClean="0"/>
              <a:t>(4</a:t>
            </a:r>
            <a:r>
              <a:rPr kumimoji="1" lang="zh-CN" altLang="en-US" sz="2000" dirty="0" smtClean="0"/>
              <a:t> </a:t>
            </a:r>
            <a:r>
              <a:rPr kumimoji="1" lang="en-US" altLang="zh-CN" sz="2000" dirty="0" smtClean="0"/>
              <a:t>+</a:t>
            </a:r>
            <a:r>
              <a:rPr kumimoji="1" lang="zh-CN" altLang="en-US" sz="2000" dirty="0" smtClean="0"/>
              <a:t> </a:t>
            </a:r>
            <a:r>
              <a:rPr kumimoji="1" lang="en-US" altLang="zh-CN" sz="2000" dirty="0" smtClean="0"/>
              <a:t>5)</a:t>
            </a:r>
            <a:endParaRPr kumimoji="1" lang="zh-CN" altLang="en-US" sz="2000" dirty="0" smtClean="0"/>
          </a:p>
          <a:p>
            <a:pPr lvl="2">
              <a:buFont typeface="Wingdings" charset="2"/>
              <a:buChar char="Ø"/>
            </a:pPr>
            <a:r>
              <a:rPr kumimoji="1" lang="zh-CN" altLang="en-US" sz="2000" dirty="0" smtClean="0"/>
              <a:t>组合函数不在乎流的顺序</a:t>
            </a:r>
            <a:endParaRPr kumimoji="1" lang="zh-CN" altLang="en-US" sz="2000" dirty="0"/>
          </a:p>
        </p:txBody>
      </p:sp>
    </p:spTree>
    <p:extLst>
      <p:ext uri="{BB962C8B-B14F-4D97-AF65-F5344CB8AC3E}">
        <p14:creationId xmlns:p14="http://schemas.microsoft.com/office/powerpoint/2010/main" val="2665104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Q&amp;A</a:t>
            </a:r>
            <a:endParaRPr kumimoji="1" lang="zh-CN" altLang="en-US" dirty="0"/>
          </a:p>
        </p:txBody>
      </p:sp>
      <p:sp>
        <p:nvSpPr>
          <p:cNvPr id="3" name="内容占位符 2"/>
          <p:cNvSpPr>
            <a:spLocks noGrp="1"/>
          </p:cNvSpPr>
          <p:nvPr>
            <p:ph idx="1"/>
          </p:nvPr>
        </p:nvSpPr>
        <p:spPr/>
        <p:txBody>
          <a:bodyPr>
            <a:normAutofit/>
          </a:bodyPr>
          <a:lstStyle/>
          <a:p>
            <a:pPr algn="ctr"/>
            <a:endParaRPr kumimoji="1" lang="zh-CN" altLang="en-US" sz="7800" dirty="0" smtClean="0"/>
          </a:p>
          <a:p>
            <a:pPr algn="ctr"/>
            <a:r>
              <a:rPr kumimoji="1" lang="zh-CN" altLang="en-US" sz="7800" dirty="0" smtClean="0"/>
              <a:t>谢谢</a:t>
            </a:r>
            <a:endParaRPr kumimoji="1" lang="zh-CN" altLang="en-US" sz="7800" dirty="0"/>
          </a:p>
        </p:txBody>
      </p:sp>
    </p:spTree>
    <p:extLst>
      <p:ext uri="{BB962C8B-B14F-4D97-AF65-F5344CB8AC3E}">
        <p14:creationId xmlns:p14="http://schemas.microsoft.com/office/powerpoint/2010/main" val="604569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T1-</a:t>
            </a:r>
            <a:r>
              <a:rPr kumimoji="1" lang="zh-CN" altLang="en-US" dirty="0"/>
              <a:t>什么是函数式编程</a:t>
            </a:r>
            <a:r>
              <a:rPr kumimoji="1" lang="en-US" altLang="zh-CN" dirty="0"/>
              <a:t>/FP</a:t>
            </a:r>
            <a:endParaRPr kumimoji="1" lang="zh-CN" altLang="en-US" dirty="0"/>
          </a:p>
        </p:txBody>
      </p:sp>
      <p:sp>
        <p:nvSpPr>
          <p:cNvPr id="3" name="内容占位符 2"/>
          <p:cNvSpPr>
            <a:spLocks noGrp="1"/>
          </p:cNvSpPr>
          <p:nvPr>
            <p:ph idx="1"/>
          </p:nvPr>
        </p:nvSpPr>
        <p:spPr/>
        <p:txBody>
          <a:bodyPr/>
          <a:lstStyle/>
          <a:p>
            <a:pPr>
              <a:buFont typeface="Wingdings" charset="2"/>
              <a:buChar char="l"/>
            </a:pPr>
            <a:r>
              <a:rPr kumimoji="1" lang="zh-CN" altLang="en-US" sz="3400" b="1" dirty="0" smtClean="0"/>
              <a:t>编程范式</a:t>
            </a:r>
          </a:p>
          <a:p>
            <a:pPr lvl="1">
              <a:buFont typeface="Wingdings" charset="2"/>
              <a:buChar char="Ø"/>
            </a:pPr>
            <a:r>
              <a:rPr kumimoji="1" lang="zh-CN" altLang="en-US" sz="2800" dirty="0" smtClean="0"/>
              <a:t>指令式</a:t>
            </a:r>
            <a:r>
              <a:rPr kumimoji="1" lang="en-US" altLang="zh-CN" sz="2800" dirty="0" smtClean="0"/>
              <a:t>/</a:t>
            </a:r>
            <a:r>
              <a:rPr kumimoji="1" lang="zh-CN" altLang="en-US" sz="2800" dirty="0" smtClean="0"/>
              <a:t>命令式（面向对象）</a:t>
            </a:r>
          </a:p>
          <a:p>
            <a:pPr lvl="2">
              <a:buFont typeface="Wingdings" charset="2"/>
              <a:buChar char="ü"/>
            </a:pPr>
            <a:r>
              <a:rPr kumimoji="1" lang="en-US" altLang="zh-CN" sz="2400" dirty="0" smtClean="0"/>
              <a:t>Java8</a:t>
            </a:r>
            <a:r>
              <a:rPr kumimoji="1" lang="zh-CN" altLang="en-US" sz="2400" dirty="0" smtClean="0"/>
              <a:t>之前的编程方式</a:t>
            </a:r>
          </a:p>
          <a:p>
            <a:pPr lvl="2">
              <a:buFont typeface="Wingdings" charset="2"/>
              <a:buChar char="ü"/>
            </a:pPr>
            <a:r>
              <a:rPr kumimoji="1" lang="zh-CN" altLang="en-US" sz="2400" dirty="0" smtClean="0"/>
              <a:t>命令对象做出相应的动作</a:t>
            </a:r>
            <a:r>
              <a:rPr kumimoji="1" lang="en-US" altLang="zh-CN" sz="2400" dirty="0" smtClean="0"/>
              <a:t>,</a:t>
            </a:r>
            <a:r>
              <a:rPr kumimoji="1" lang="en-US" altLang="zh-CN" sz="2400" dirty="0" err="1" smtClean="0"/>
              <a:t>car.run</a:t>
            </a:r>
            <a:r>
              <a:rPr kumimoji="1" lang="en-US" altLang="zh-CN" sz="2400" dirty="0" smtClean="0"/>
              <a:t>();</a:t>
            </a:r>
            <a:endParaRPr kumimoji="1" lang="zh-CN" altLang="en-US" sz="2400" dirty="0" smtClean="0"/>
          </a:p>
          <a:p>
            <a:pPr lvl="2">
              <a:buFont typeface="Wingdings" charset="2"/>
              <a:buChar char="ü"/>
            </a:pPr>
            <a:r>
              <a:rPr kumimoji="1" lang="zh-CN" altLang="en-US" sz="2400" dirty="0" smtClean="0"/>
              <a:t>是对数据</a:t>
            </a:r>
            <a:r>
              <a:rPr kumimoji="1" lang="zh-CN" altLang="en-US" sz="2400" b="1" dirty="0" smtClean="0">
                <a:solidFill>
                  <a:srgbClr val="92D050"/>
                </a:solidFill>
              </a:rPr>
              <a:t>模型</a:t>
            </a:r>
            <a:r>
              <a:rPr kumimoji="1" lang="zh-CN" altLang="en-US" sz="2400" dirty="0" smtClean="0"/>
              <a:t>的高层次抽象</a:t>
            </a:r>
          </a:p>
          <a:p>
            <a:pPr lvl="1">
              <a:buFont typeface="Wingdings" charset="2"/>
              <a:buChar char="Ø"/>
            </a:pPr>
            <a:r>
              <a:rPr kumimoji="1" lang="zh-CN" altLang="en-US" sz="2800" dirty="0" smtClean="0"/>
              <a:t>过程化编程（面向过程）</a:t>
            </a:r>
          </a:p>
          <a:p>
            <a:pPr lvl="2">
              <a:buFont typeface="Wingdings" charset="2"/>
              <a:buChar char="ü"/>
            </a:pPr>
            <a:r>
              <a:rPr kumimoji="1" lang="zh-CN" altLang="en-US" sz="2400" dirty="0" smtClean="0"/>
              <a:t>静态工具类</a:t>
            </a:r>
          </a:p>
          <a:p>
            <a:pPr lvl="1">
              <a:buFont typeface="Wingdings" charset="2"/>
              <a:buChar char="Ø"/>
            </a:pPr>
            <a:r>
              <a:rPr kumimoji="1" lang="zh-CN" altLang="en-US" sz="2800" dirty="0" smtClean="0"/>
              <a:t>函数式</a:t>
            </a:r>
          </a:p>
          <a:p>
            <a:pPr lvl="2">
              <a:buFont typeface="Wingdings" charset="2"/>
              <a:buChar char="Ø"/>
            </a:pPr>
            <a:r>
              <a:rPr kumimoji="1" lang="zh-CN" altLang="en-US" sz="2400" dirty="0" smtClean="0"/>
              <a:t>是对数据</a:t>
            </a:r>
            <a:r>
              <a:rPr kumimoji="1" lang="zh-CN" altLang="en-US" sz="2400" b="1" dirty="0" smtClean="0">
                <a:solidFill>
                  <a:srgbClr val="92D050"/>
                </a:solidFill>
              </a:rPr>
              <a:t>行为</a:t>
            </a:r>
            <a:r>
              <a:rPr kumimoji="1" lang="zh-CN" altLang="en-US" sz="2400" dirty="0" smtClean="0"/>
              <a:t>的高层次抽象</a:t>
            </a:r>
          </a:p>
          <a:p>
            <a:endParaRPr kumimoji="1" lang="zh-CN" altLang="en-US" dirty="0"/>
          </a:p>
        </p:txBody>
      </p:sp>
      <p:sp>
        <p:nvSpPr>
          <p:cNvPr id="4" name="页脚占位符 3"/>
          <p:cNvSpPr>
            <a:spLocks noGrp="1"/>
          </p:cNvSpPr>
          <p:nvPr>
            <p:ph type="ftr" sz="quarter" idx="11"/>
          </p:nvPr>
        </p:nvSpPr>
        <p:spPr/>
        <p:txBody>
          <a:bodyPr/>
          <a:lstStyle/>
          <a:p>
            <a:r>
              <a:rPr lang="zh-CN" altLang="en-US" smtClean="0"/>
              <a:t>函数式编程</a:t>
            </a:r>
            <a:endParaRPr lang="en-US" dirty="0"/>
          </a:p>
        </p:txBody>
      </p:sp>
    </p:spTree>
    <p:extLst>
      <p:ext uri="{BB962C8B-B14F-4D97-AF65-F5344CB8AC3E}">
        <p14:creationId xmlns:p14="http://schemas.microsoft.com/office/powerpoint/2010/main" val="740759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T1-</a:t>
            </a:r>
            <a:r>
              <a:rPr kumimoji="1" lang="zh-CN" altLang="en-US" dirty="0"/>
              <a:t>什么是函数式编程</a:t>
            </a:r>
            <a:r>
              <a:rPr kumimoji="1" lang="en-US" altLang="zh-CN" dirty="0"/>
              <a:t>/FP</a:t>
            </a:r>
            <a:endParaRPr kumimoji="1" lang="zh-CN" altLang="en-US" dirty="0"/>
          </a:p>
        </p:txBody>
      </p:sp>
      <p:sp>
        <p:nvSpPr>
          <p:cNvPr id="3" name="内容占位符 2"/>
          <p:cNvSpPr>
            <a:spLocks noGrp="1"/>
          </p:cNvSpPr>
          <p:nvPr>
            <p:ph idx="1"/>
          </p:nvPr>
        </p:nvSpPr>
        <p:spPr>
          <a:xfrm>
            <a:off x="1097280" y="1845734"/>
            <a:ext cx="10058400" cy="4428066"/>
          </a:xfrm>
        </p:spPr>
        <p:txBody>
          <a:bodyPr>
            <a:normAutofit/>
          </a:bodyPr>
          <a:lstStyle/>
          <a:p>
            <a:pPr>
              <a:buFont typeface="Wingdings" charset="2"/>
              <a:buChar char="l"/>
            </a:pPr>
            <a:r>
              <a:rPr kumimoji="1" lang="en-US" altLang="zh-CN" sz="3400" dirty="0" smtClean="0"/>
              <a:t>FP</a:t>
            </a:r>
            <a:r>
              <a:rPr kumimoji="1" lang="zh-CN" altLang="en-US" sz="3400" dirty="0" smtClean="0"/>
              <a:t>圈里流行的概念</a:t>
            </a:r>
          </a:p>
          <a:p>
            <a:pPr lvl="1">
              <a:buFont typeface="Wingdings" charset="2"/>
              <a:buChar char="Ø"/>
            </a:pPr>
            <a:r>
              <a:rPr kumimoji="1" lang="zh-CN" altLang="en-US" sz="3200" dirty="0" smtClean="0"/>
              <a:t>代码即数据，数据即代码</a:t>
            </a:r>
          </a:p>
          <a:p>
            <a:pPr lvl="2">
              <a:buFont typeface="Wingdings" charset="2"/>
              <a:buChar char="ü"/>
            </a:pPr>
            <a:r>
              <a:rPr kumimoji="1" lang="en-US" altLang="zh-CN" sz="2400" dirty="0" smtClean="0"/>
              <a:t>Lisp</a:t>
            </a:r>
            <a:r>
              <a:rPr kumimoji="1" lang="zh-CN" altLang="en-US" sz="2400" dirty="0" smtClean="0"/>
              <a:t>语言</a:t>
            </a:r>
          </a:p>
          <a:p>
            <a:pPr lvl="3">
              <a:buFont typeface="Arial" charset="0"/>
              <a:buChar char="•"/>
            </a:pPr>
            <a:r>
              <a:rPr lang="zh-CN" altLang="en-US" sz="2000" dirty="0">
                <a:solidFill>
                  <a:schemeClr val="tx1"/>
                </a:solidFill>
              </a:rPr>
              <a:t>保罗</a:t>
            </a:r>
            <a:r>
              <a:rPr lang="en-US" altLang="zh-CN" sz="2000" dirty="0">
                <a:solidFill>
                  <a:schemeClr val="tx1"/>
                </a:solidFill>
              </a:rPr>
              <a:t>·</a:t>
            </a:r>
            <a:r>
              <a:rPr lang="zh-CN" altLang="en-US" sz="2000" dirty="0" smtClean="0">
                <a:solidFill>
                  <a:schemeClr val="tx1"/>
                </a:solidFill>
              </a:rPr>
              <a:t>格雷厄姆 </a:t>
            </a:r>
            <a:r>
              <a:rPr lang="en-US" altLang="zh-CN" sz="2000" dirty="0" smtClean="0"/>
              <a:t>Paul Graham</a:t>
            </a:r>
            <a:endParaRPr lang="zh-CN" altLang="en-US" sz="2000" dirty="0" smtClean="0"/>
          </a:p>
          <a:p>
            <a:pPr lvl="3">
              <a:buFont typeface="Arial" charset="0"/>
              <a:buChar char="•"/>
            </a:pPr>
            <a:r>
              <a:rPr kumimoji="1" lang="zh-CN" altLang="en-US" sz="2000" dirty="0" smtClean="0"/>
              <a:t>黑客与画家</a:t>
            </a:r>
          </a:p>
          <a:p>
            <a:pPr lvl="2">
              <a:buFont typeface="Wingdings" charset="2"/>
              <a:buChar char="ü"/>
            </a:pPr>
            <a:r>
              <a:rPr kumimoji="1" lang="en-US" altLang="zh-CN" sz="2400" dirty="0" smtClean="0"/>
              <a:t>Scala</a:t>
            </a:r>
            <a:endParaRPr kumimoji="1" lang="zh-CN" altLang="en-US" sz="2400" dirty="0" smtClean="0"/>
          </a:p>
          <a:p>
            <a:pPr lvl="3">
              <a:buFont typeface="Arial" charset="0"/>
              <a:buChar char="•"/>
            </a:pPr>
            <a:r>
              <a:rPr kumimoji="1" lang="en-US" altLang="zh-CN" sz="2000" dirty="0" smtClean="0"/>
              <a:t>Spark</a:t>
            </a:r>
            <a:endParaRPr kumimoji="1" lang="zh-CN" altLang="en-US" sz="2000" dirty="0" smtClean="0"/>
          </a:p>
          <a:p>
            <a:pPr lvl="3">
              <a:buFont typeface="Arial" charset="0"/>
              <a:buChar char="•"/>
            </a:pPr>
            <a:r>
              <a:rPr kumimoji="1" lang="en-US" altLang="zh-CN" sz="2000" dirty="0" smtClean="0"/>
              <a:t>Kafka</a:t>
            </a:r>
            <a:endParaRPr kumimoji="1" lang="zh-CN" altLang="en-US" sz="2000" dirty="0" smtClean="0"/>
          </a:p>
          <a:p>
            <a:pPr lvl="1">
              <a:buFont typeface="Wingdings" charset="2"/>
              <a:buChar char="Ø"/>
            </a:pPr>
            <a:r>
              <a:rPr kumimoji="1" lang="zh-CN" altLang="en-US" sz="3200" dirty="0" smtClean="0"/>
              <a:t>让代码像数据一样在对象间传递</a:t>
            </a:r>
          </a:p>
          <a:p>
            <a:pPr lvl="2">
              <a:buFont typeface="Wingdings" charset="2"/>
              <a:buChar char="ü"/>
            </a:pPr>
            <a:r>
              <a:rPr kumimoji="1" lang="zh-CN" altLang="en-US" sz="2400" dirty="0" smtClean="0"/>
              <a:t>方法引用</a:t>
            </a:r>
            <a:endParaRPr kumimoji="1" lang="zh-CN" altLang="en-US" sz="2400" dirty="0"/>
          </a:p>
        </p:txBody>
      </p:sp>
    </p:spTree>
    <p:extLst>
      <p:ext uri="{BB962C8B-B14F-4D97-AF65-F5344CB8AC3E}">
        <p14:creationId xmlns:p14="http://schemas.microsoft.com/office/powerpoint/2010/main" val="77263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T1-</a:t>
            </a:r>
            <a:r>
              <a:rPr kumimoji="1" lang="zh-CN" altLang="en-US" dirty="0"/>
              <a:t>什么是函数式编程</a:t>
            </a:r>
            <a:r>
              <a:rPr kumimoji="1" lang="en-US" altLang="zh-CN" dirty="0"/>
              <a:t>/FP</a:t>
            </a:r>
            <a:endParaRPr kumimoji="1" lang="zh-CN" altLang="en-US" dirty="0"/>
          </a:p>
        </p:txBody>
      </p:sp>
      <p:sp>
        <p:nvSpPr>
          <p:cNvPr id="3" name="内容占位符 2"/>
          <p:cNvSpPr>
            <a:spLocks noGrp="1"/>
          </p:cNvSpPr>
          <p:nvPr>
            <p:ph idx="1"/>
          </p:nvPr>
        </p:nvSpPr>
        <p:spPr/>
        <p:txBody>
          <a:bodyPr/>
          <a:lstStyle/>
          <a:p>
            <a:pPr>
              <a:buFont typeface="Wingdings" charset="2"/>
              <a:buChar char="l"/>
            </a:pPr>
            <a:r>
              <a:rPr kumimoji="1" lang="zh-CN" altLang="en-US" sz="3000" dirty="0" smtClean="0"/>
              <a:t>函数式编程的特性</a:t>
            </a:r>
          </a:p>
          <a:p>
            <a:pPr lvl="1">
              <a:buFont typeface="Wingdings" charset="2"/>
              <a:buChar char="Ø"/>
            </a:pPr>
            <a:r>
              <a:rPr kumimoji="1" lang="zh-CN" altLang="en-US" sz="2000" dirty="0" smtClean="0"/>
              <a:t>闭包和高阶函数</a:t>
            </a:r>
            <a:r>
              <a:rPr kumimoji="1" lang="zh-CN" altLang="en-US" sz="2000" dirty="0"/>
              <a:t> </a:t>
            </a:r>
            <a:endParaRPr kumimoji="1" lang="zh-CN" altLang="en-US" sz="2000" dirty="0" smtClean="0"/>
          </a:p>
          <a:p>
            <a:pPr lvl="1">
              <a:buFont typeface="Wingdings" charset="2"/>
              <a:buChar char="Ø"/>
            </a:pPr>
            <a:r>
              <a:rPr kumimoji="1" lang="zh-CN" altLang="en-US" sz="2000" dirty="0" smtClean="0"/>
              <a:t>惰性计算</a:t>
            </a:r>
          </a:p>
          <a:p>
            <a:pPr lvl="1">
              <a:buFont typeface="Wingdings" charset="2"/>
              <a:buChar char="Ø"/>
            </a:pPr>
            <a:r>
              <a:rPr kumimoji="1" lang="zh-CN" altLang="en-US" sz="2000" dirty="0" smtClean="0"/>
              <a:t>只用表达式不用语句</a:t>
            </a:r>
          </a:p>
          <a:p>
            <a:pPr lvl="1">
              <a:buFont typeface="Wingdings" charset="2"/>
              <a:buChar char="Ø"/>
            </a:pPr>
            <a:r>
              <a:rPr kumimoji="1" lang="zh-CN" altLang="en-US" sz="2000" dirty="0" smtClean="0"/>
              <a:t>没有副作用</a:t>
            </a:r>
            <a:r>
              <a:rPr lang="zh-CN" altLang="en-US" sz="2000" dirty="0">
                <a:solidFill>
                  <a:schemeClr val="tx1"/>
                </a:solidFill>
              </a:rPr>
              <a:t>（</a:t>
            </a:r>
            <a:r>
              <a:rPr lang="en-US" altLang="zh-CN" sz="2000" dirty="0">
                <a:solidFill>
                  <a:schemeClr val="tx1"/>
                </a:solidFill>
              </a:rPr>
              <a:t>side effect</a:t>
            </a:r>
            <a:r>
              <a:rPr lang="zh-CN" altLang="en-US" sz="2000" dirty="0">
                <a:solidFill>
                  <a:schemeClr val="tx1"/>
                </a:solidFill>
              </a:rPr>
              <a:t>）</a:t>
            </a:r>
            <a:r>
              <a:rPr kumimoji="1" lang="en-US" altLang="zh-CN" sz="2000" dirty="0" smtClean="0"/>
              <a:t>/</a:t>
            </a:r>
            <a:r>
              <a:rPr kumimoji="1" lang="zh-CN" altLang="en-US" sz="2000" dirty="0" smtClean="0"/>
              <a:t>不修改状态</a:t>
            </a:r>
          </a:p>
          <a:p>
            <a:pPr lvl="1">
              <a:buFont typeface="Wingdings" charset="2"/>
              <a:buChar char="Ø"/>
            </a:pPr>
            <a:r>
              <a:rPr lang="zh-CN" altLang="en-US" sz="2000" dirty="0"/>
              <a:t>引用</a:t>
            </a:r>
            <a:r>
              <a:rPr lang="zh-CN" altLang="en-US" sz="2000" dirty="0" smtClean="0"/>
              <a:t>透明性</a:t>
            </a:r>
          </a:p>
          <a:p>
            <a:pPr>
              <a:buFont typeface="Wingdings" charset="2"/>
              <a:buChar char="l"/>
            </a:pPr>
            <a:r>
              <a:rPr kumimoji="1" lang="zh-CN" altLang="en-US" sz="3000" dirty="0"/>
              <a:t>函数式编程的优点</a:t>
            </a:r>
          </a:p>
          <a:p>
            <a:pPr lvl="1">
              <a:buFont typeface="Wingdings" charset="2"/>
              <a:buChar char="Ø"/>
            </a:pPr>
            <a:r>
              <a:rPr lang="zh-CN" altLang="en-US" sz="2000" dirty="0"/>
              <a:t>代码简洁，开发快速</a:t>
            </a:r>
          </a:p>
          <a:p>
            <a:pPr lvl="1">
              <a:buFont typeface="Wingdings" charset="2"/>
              <a:buChar char="Ø"/>
            </a:pPr>
            <a:r>
              <a:rPr lang="zh-CN" altLang="en-US" sz="2000" dirty="0"/>
              <a:t>接近自然语言，易于理解</a:t>
            </a:r>
            <a:endParaRPr kumimoji="1" lang="zh-CN" altLang="en-US" sz="2000" dirty="0"/>
          </a:p>
          <a:p>
            <a:pPr lvl="1">
              <a:buFont typeface="Wingdings" charset="2"/>
              <a:buChar char="Ø"/>
            </a:pPr>
            <a:r>
              <a:rPr lang="zh-CN" altLang="en-US" sz="2000" dirty="0"/>
              <a:t>易于</a:t>
            </a:r>
            <a:r>
              <a:rPr lang="en-US" altLang="zh-CN" sz="2000" dirty="0"/>
              <a:t>“</a:t>
            </a:r>
            <a:r>
              <a:rPr lang="zh-CN" altLang="en-US" sz="2000" dirty="0"/>
              <a:t>并发编程</a:t>
            </a:r>
            <a:r>
              <a:rPr lang="en-US" altLang="zh-CN" sz="2000" dirty="0"/>
              <a:t>”</a:t>
            </a:r>
            <a:endParaRPr kumimoji="1" lang="zh-CN" altLang="en-US" dirty="0"/>
          </a:p>
          <a:p>
            <a:pPr marL="0" indent="0">
              <a:buNone/>
            </a:pPr>
            <a:endParaRPr kumimoji="1" lang="zh-CN" altLang="en-US" dirty="0" smtClean="0"/>
          </a:p>
          <a:p>
            <a:pPr lvl="1">
              <a:buFont typeface="Wingdings" charset="2"/>
              <a:buChar char="Ø"/>
            </a:pPr>
            <a:endParaRPr kumimoji="1" lang="zh-CN" altLang="en-US" dirty="0"/>
          </a:p>
        </p:txBody>
      </p:sp>
    </p:spTree>
    <p:extLst>
      <p:ext uri="{BB962C8B-B14F-4D97-AF65-F5344CB8AC3E}">
        <p14:creationId xmlns:p14="http://schemas.microsoft.com/office/powerpoint/2010/main" val="99885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8235</TotalTime>
  <Words>5066</Words>
  <Application>Microsoft Macintosh PowerPoint</Application>
  <PresentationFormat>宽屏</PresentationFormat>
  <Paragraphs>959</Paragraphs>
  <Slides>63</Slides>
  <Notes>63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63</vt:i4>
      </vt:variant>
    </vt:vector>
  </HeadingPairs>
  <TitlesOfParts>
    <vt:vector size="69" baseType="lpstr">
      <vt:lpstr>Arial</vt:lpstr>
      <vt:lpstr>Calibri</vt:lpstr>
      <vt:lpstr>Calibri Light</vt:lpstr>
      <vt:lpstr>Wingdings</vt:lpstr>
      <vt:lpstr>宋体</vt:lpstr>
      <vt:lpstr>怀旧</vt:lpstr>
      <vt:lpstr>Java8 Lambdas</vt:lpstr>
      <vt:lpstr>Topics</vt:lpstr>
      <vt:lpstr>话题一</vt:lpstr>
      <vt:lpstr>话题一-Subtopics</vt:lpstr>
      <vt:lpstr>T1-什么是函数式编程/FP</vt:lpstr>
      <vt:lpstr>T1-什么是函数式编程/FP</vt:lpstr>
      <vt:lpstr>T1-什么是函数式编程/FP</vt:lpstr>
      <vt:lpstr>T1-什么是函数式编程/FP</vt:lpstr>
      <vt:lpstr>T1-什么是函数式编程/FP</vt:lpstr>
      <vt:lpstr>话题二</vt:lpstr>
      <vt:lpstr>话题二-Subtopics</vt:lpstr>
      <vt:lpstr>T2-Lambda表达式</vt:lpstr>
      <vt:lpstr>T2-Lambda表达式</vt:lpstr>
      <vt:lpstr>T2-Lambda表达式</vt:lpstr>
      <vt:lpstr>T2-Lambda表达式</vt:lpstr>
      <vt:lpstr>T2-Lambda表达式</vt:lpstr>
      <vt:lpstr>T2-Lambda表达式</vt:lpstr>
      <vt:lpstr>T2-Lambda表达式</vt:lpstr>
      <vt:lpstr>T2-Lambda表达式</vt:lpstr>
      <vt:lpstr>话题三</vt:lpstr>
      <vt:lpstr>话题三-Subtopics</vt:lpstr>
      <vt:lpstr>T3-流Stream</vt:lpstr>
      <vt:lpstr>T3-流Stream</vt:lpstr>
      <vt:lpstr>T3-流Stream</vt:lpstr>
      <vt:lpstr>T3-流Stream</vt:lpstr>
      <vt:lpstr>T3-流Stream</vt:lpstr>
      <vt:lpstr>T3-流Stream</vt:lpstr>
      <vt:lpstr>T3-流Stream</vt:lpstr>
      <vt:lpstr>T3-流Stream</vt:lpstr>
      <vt:lpstr>T3-流Stream</vt:lpstr>
      <vt:lpstr>T3-流Stream</vt:lpstr>
      <vt:lpstr>T3-流Stream</vt:lpstr>
      <vt:lpstr>T3-流Stream</vt:lpstr>
      <vt:lpstr>T3-流Stream</vt:lpstr>
      <vt:lpstr>T3-流Stream</vt:lpstr>
      <vt:lpstr>话题四</vt:lpstr>
      <vt:lpstr>话题四-Subtopics</vt:lpstr>
      <vt:lpstr>T4-函数式编程相关类库</vt:lpstr>
      <vt:lpstr>T4-函数式编程相关类库</vt:lpstr>
      <vt:lpstr>T4-函数式编程相关类库</vt:lpstr>
      <vt:lpstr>T4-函数式编程相关类库</vt:lpstr>
      <vt:lpstr>T4-函数式编程相关类库</vt:lpstr>
      <vt:lpstr>T4-函数式编程相关类库</vt:lpstr>
      <vt:lpstr>话题五</vt:lpstr>
      <vt:lpstr>话题五-Subtopics</vt:lpstr>
      <vt:lpstr>T5-高级集合和收集器</vt:lpstr>
      <vt:lpstr>T5-高级集合和收集器</vt:lpstr>
      <vt:lpstr>T5-高级集合和收集器</vt:lpstr>
      <vt:lpstr>T5-高级集合和收集器</vt:lpstr>
      <vt:lpstr>T5-高级集合和收集器</vt:lpstr>
      <vt:lpstr>T5-高级集合和收集器</vt:lpstr>
      <vt:lpstr>T5-高级集合和收集器</vt:lpstr>
      <vt:lpstr>T5-高级集合和收集器</vt:lpstr>
      <vt:lpstr>话题六</vt:lpstr>
      <vt:lpstr>话题六-Subtopics</vt:lpstr>
      <vt:lpstr>T6-数据并行化</vt:lpstr>
      <vt:lpstr>T6-数据并行化</vt:lpstr>
      <vt:lpstr>T6-数据并行化</vt:lpstr>
      <vt:lpstr>T6-数据并行化</vt:lpstr>
      <vt:lpstr>T6-数据并行化</vt:lpstr>
      <vt:lpstr>T6-数据并行化</vt:lpstr>
      <vt:lpstr>T6-数据并行化</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Java8 Lambd</dc:title>
  <dc:creator>Yu Tian</dc:creator>
  <cp:lastModifiedBy>Yu Tian</cp:lastModifiedBy>
  <cp:revision>389</cp:revision>
  <dcterms:created xsi:type="dcterms:W3CDTF">2017-09-01T10:30:58Z</dcterms:created>
  <dcterms:modified xsi:type="dcterms:W3CDTF">2017-09-11T01:36:55Z</dcterms:modified>
</cp:coreProperties>
</file>