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1212" r:id="rId2"/>
    <p:sldId id="8763" r:id="rId3"/>
    <p:sldId id="8760" r:id="rId4"/>
    <p:sldId id="8746" r:id="rId5"/>
    <p:sldId id="8765" r:id="rId6"/>
    <p:sldId id="8764" r:id="rId7"/>
    <p:sldId id="8771" r:id="rId8"/>
    <p:sldId id="8766" r:id="rId9"/>
    <p:sldId id="8767" r:id="rId10"/>
    <p:sldId id="8768" r:id="rId11"/>
    <p:sldId id="8772" r:id="rId12"/>
    <p:sldId id="8769" r:id="rId13"/>
    <p:sldId id="8770" r:id="rId14"/>
    <p:sldId id="121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p15:clr>
            <a:srgbClr val="A4A3A4"/>
          </p15:clr>
        </p15:guide>
        <p15:guide id="2" pos="380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027"/>
    <a:srgbClr val="F6C9A5"/>
    <a:srgbClr val="B4C0E2"/>
    <a:srgbClr val="416DBB"/>
    <a:srgbClr val="7C93D1"/>
    <a:srgbClr val="005EB8"/>
    <a:srgbClr val="254985"/>
    <a:srgbClr val="6F7181"/>
    <a:srgbClr val="C5C6CD"/>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32" autoAdjust="0"/>
    <p:restoredTop sz="83746" autoAdjust="0"/>
  </p:normalViewPr>
  <p:slideViewPr>
    <p:cSldViewPr snapToGrid="0">
      <p:cViewPr varScale="1">
        <p:scale>
          <a:sx n="37" d="100"/>
          <a:sy n="37" d="100"/>
        </p:scale>
        <p:origin x="468" y="28"/>
      </p:cViewPr>
      <p:guideLst>
        <p:guide orient="horz" pos="2251"/>
        <p:guide pos="3803"/>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1"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30D38-16BD-4CFC-B854-B013C45F9E3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0B4DFA9F-58D4-4A8D-BED3-3E4E1E123AD0}">
      <dgm:prSet phldrT="[文本]"/>
      <dgm:spPr>
        <a:solidFill>
          <a:srgbClr val="F6C9A5"/>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zh-CN" altLang="en-US" b="1" dirty="0">
              <a:effectLst>
                <a:outerShdw blurRad="38100" dist="38100" dir="2700000" algn="tl">
                  <a:srgbClr val="000000">
                    <a:alpha val="43137"/>
                  </a:srgbClr>
                </a:outerShdw>
              </a:effectLst>
            </a:rPr>
            <a:t>服务产业</a:t>
          </a:r>
        </a:p>
      </dgm:t>
    </dgm:pt>
    <dgm:pt modelId="{8C29D298-CDE6-4CAC-9069-868781DDA809}" type="parTrans" cxnId="{327F8901-5CE4-4C56-9085-4843D16EDDF7}">
      <dgm:prSet/>
      <dgm:spPr/>
      <dgm:t>
        <a:bodyPr/>
        <a:lstStyle/>
        <a:p>
          <a:endParaRPr lang="zh-CN" altLang="en-US"/>
        </a:p>
      </dgm:t>
    </dgm:pt>
    <dgm:pt modelId="{A0D7E1C8-4910-49BA-83D5-FC98559B0F6C}" type="sibTrans" cxnId="{327F8901-5CE4-4C56-9085-4843D16EDDF7}">
      <dgm:prSet/>
      <dgm:spPr/>
      <dgm:t>
        <a:bodyPr/>
        <a:lstStyle/>
        <a:p>
          <a:endParaRPr lang="zh-CN" altLang="en-US"/>
        </a:p>
      </dgm:t>
    </dgm:pt>
    <dgm:pt modelId="{BA666392-5F1E-4D66-AEDF-BDC0143410E1}">
      <dgm:prSet phldrT="[文本]"/>
      <dgm:spPr>
        <a:solidFill>
          <a:srgbClr val="B4C0E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b="1" dirty="0">
              <a:effectLst>
                <a:outerShdw blurRad="38100" dist="38100" dir="2700000" algn="tl">
                  <a:srgbClr val="000000">
                    <a:alpha val="43137"/>
                  </a:srgbClr>
                </a:outerShdw>
              </a:effectLst>
            </a:rPr>
            <a:t>发展惠普</a:t>
          </a:r>
        </a:p>
      </dgm:t>
    </dgm:pt>
    <dgm:pt modelId="{61798153-7F29-43E8-AE34-0D1E39B3D177}" type="parTrans" cxnId="{E7F55BBA-301D-4409-B387-783578E20F08}">
      <dgm:prSet/>
      <dgm:spPr/>
      <dgm:t>
        <a:bodyPr/>
        <a:lstStyle/>
        <a:p>
          <a:endParaRPr lang="zh-CN" altLang="en-US"/>
        </a:p>
      </dgm:t>
    </dgm:pt>
    <dgm:pt modelId="{FD664DFD-9A33-4CEC-A5BD-F8D78C7F0DB3}" type="sibTrans" cxnId="{E7F55BBA-301D-4409-B387-783578E20F08}">
      <dgm:prSet/>
      <dgm:spPr/>
      <dgm:t>
        <a:bodyPr/>
        <a:lstStyle/>
        <a:p>
          <a:endParaRPr lang="zh-CN" altLang="en-US"/>
        </a:p>
      </dgm:t>
    </dgm:pt>
    <dgm:pt modelId="{903D4F2F-BAB6-4786-8A2B-C7799303F735}">
      <dgm:prSet phldrT="[文本]"/>
      <dgm:spPr>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b="1" dirty="0">
              <a:effectLst>
                <a:outerShdw blurRad="38100" dist="38100" dir="2700000" algn="tl">
                  <a:srgbClr val="000000">
                    <a:alpha val="43137"/>
                  </a:srgbClr>
                </a:outerShdw>
              </a:effectLst>
            </a:rPr>
            <a:t>小微和“三农”</a:t>
          </a:r>
        </a:p>
      </dgm:t>
    </dgm:pt>
    <dgm:pt modelId="{C45C7FEB-D821-47EF-9D31-0A04C68C0BD3}" type="parTrans" cxnId="{573E5E8D-9193-4F64-AA5B-6BFA9152F42D}">
      <dgm:prSet/>
      <dgm:spPr/>
      <dgm:t>
        <a:bodyPr/>
        <a:lstStyle/>
        <a:p>
          <a:endParaRPr lang="zh-CN" altLang="en-US"/>
        </a:p>
      </dgm:t>
    </dgm:pt>
    <dgm:pt modelId="{AFF6CEC0-25E0-4C6D-BD75-4ED7C80A6A26}" type="sibTrans" cxnId="{573E5E8D-9193-4F64-AA5B-6BFA9152F42D}">
      <dgm:prSet/>
      <dgm:spPr/>
      <dgm:t>
        <a:bodyPr/>
        <a:lstStyle/>
        <a:p>
          <a:endParaRPr lang="zh-CN" altLang="en-US"/>
        </a:p>
      </dgm:t>
    </dgm:pt>
    <dgm:pt modelId="{FB387286-C462-48A7-A0B6-24488F668649}" type="pres">
      <dgm:prSet presAssocID="{E6630D38-16BD-4CFC-B854-B013C45F9E3D}" presName="linear" presStyleCnt="0">
        <dgm:presLayoutVars>
          <dgm:dir/>
          <dgm:animLvl val="lvl"/>
          <dgm:resizeHandles val="exact"/>
        </dgm:presLayoutVars>
      </dgm:prSet>
      <dgm:spPr/>
    </dgm:pt>
    <dgm:pt modelId="{98366248-46AD-49B1-AAA9-44B5A77C8E03}" type="pres">
      <dgm:prSet presAssocID="{0B4DFA9F-58D4-4A8D-BED3-3E4E1E123AD0}" presName="parentLin" presStyleCnt="0"/>
      <dgm:spPr/>
    </dgm:pt>
    <dgm:pt modelId="{4FEAFE18-D8C4-4DB1-B810-9BAED8A21A5F}" type="pres">
      <dgm:prSet presAssocID="{0B4DFA9F-58D4-4A8D-BED3-3E4E1E123AD0}" presName="parentLeftMargin" presStyleLbl="node1" presStyleIdx="0" presStyleCnt="3"/>
      <dgm:spPr/>
    </dgm:pt>
    <dgm:pt modelId="{D74E0FB5-E105-4200-9B38-D6D72EA52722}" type="pres">
      <dgm:prSet presAssocID="{0B4DFA9F-58D4-4A8D-BED3-3E4E1E123AD0}" presName="parentText" presStyleLbl="node1" presStyleIdx="0" presStyleCnt="3" custScaleX="73490" custLinFactNeighborX="-6770" custLinFactNeighborY="5219">
        <dgm:presLayoutVars>
          <dgm:chMax val="0"/>
          <dgm:bulletEnabled val="1"/>
        </dgm:presLayoutVars>
      </dgm:prSet>
      <dgm:spPr/>
    </dgm:pt>
    <dgm:pt modelId="{32481EAE-C5B4-402A-8CD0-2BA208B0069C}" type="pres">
      <dgm:prSet presAssocID="{0B4DFA9F-58D4-4A8D-BED3-3E4E1E123AD0}" presName="negativeSpace" presStyleCnt="0"/>
      <dgm:spPr/>
    </dgm:pt>
    <dgm:pt modelId="{3DBE4CCC-5C03-4289-B5AE-BF2100680B96}" type="pres">
      <dgm:prSet presAssocID="{0B4DFA9F-58D4-4A8D-BED3-3E4E1E123AD0}" presName="childText" presStyleLbl="conFgAcc1" presStyleIdx="0" presStyleCnt="3">
        <dgm:presLayoutVars>
          <dgm:bulletEnabled val="1"/>
        </dgm:presLayoutVars>
      </dgm:prSet>
      <dgm:spPr>
        <a:ln>
          <a:solidFill>
            <a:schemeClr val="bg1"/>
          </a:solidFill>
        </a:ln>
      </dgm:spPr>
    </dgm:pt>
    <dgm:pt modelId="{8ECCBAFB-03CB-48BA-9A63-3B899468EFE5}" type="pres">
      <dgm:prSet presAssocID="{A0D7E1C8-4910-49BA-83D5-FC98559B0F6C}" presName="spaceBetweenRectangles" presStyleCnt="0"/>
      <dgm:spPr/>
    </dgm:pt>
    <dgm:pt modelId="{D0D9F432-CAF6-4DA6-94AB-54487F691893}" type="pres">
      <dgm:prSet presAssocID="{BA666392-5F1E-4D66-AEDF-BDC0143410E1}" presName="parentLin" presStyleCnt="0"/>
      <dgm:spPr/>
    </dgm:pt>
    <dgm:pt modelId="{BE510064-3A95-4167-AC83-CC1460BB17FC}" type="pres">
      <dgm:prSet presAssocID="{BA666392-5F1E-4D66-AEDF-BDC0143410E1}" presName="parentLeftMargin" presStyleLbl="node1" presStyleIdx="0" presStyleCnt="3"/>
      <dgm:spPr/>
    </dgm:pt>
    <dgm:pt modelId="{52B69028-A579-4842-AC14-951748DE78AF}" type="pres">
      <dgm:prSet presAssocID="{BA666392-5F1E-4D66-AEDF-BDC0143410E1}" presName="parentText" presStyleLbl="node1" presStyleIdx="1" presStyleCnt="3" custScaleX="72525">
        <dgm:presLayoutVars>
          <dgm:chMax val="0"/>
          <dgm:bulletEnabled val="1"/>
        </dgm:presLayoutVars>
      </dgm:prSet>
      <dgm:spPr/>
    </dgm:pt>
    <dgm:pt modelId="{D1AF9B1F-449F-46ED-BB43-808E99DB94A2}" type="pres">
      <dgm:prSet presAssocID="{BA666392-5F1E-4D66-AEDF-BDC0143410E1}" presName="negativeSpace" presStyleCnt="0"/>
      <dgm:spPr/>
    </dgm:pt>
    <dgm:pt modelId="{5734C2D0-A657-4850-ACC1-58706A92A841}" type="pres">
      <dgm:prSet presAssocID="{BA666392-5F1E-4D66-AEDF-BDC0143410E1}" presName="childText" presStyleLbl="conFgAcc1" presStyleIdx="1" presStyleCnt="3" custScaleX="96977">
        <dgm:presLayoutVars>
          <dgm:bulletEnabled val="1"/>
        </dgm:presLayoutVars>
      </dgm:prSet>
      <dgm:spPr>
        <a:ln>
          <a:solidFill>
            <a:schemeClr val="bg1"/>
          </a:solidFill>
        </a:ln>
      </dgm:spPr>
    </dgm:pt>
    <dgm:pt modelId="{C923B44B-78F6-44C1-9B7D-D23DA8DCC3C1}" type="pres">
      <dgm:prSet presAssocID="{FD664DFD-9A33-4CEC-A5BD-F8D78C7F0DB3}" presName="spaceBetweenRectangles" presStyleCnt="0"/>
      <dgm:spPr/>
    </dgm:pt>
    <dgm:pt modelId="{2A8BF19D-83F3-4653-8215-506D43ECE362}" type="pres">
      <dgm:prSet presAssocID="{903D4F2F-BAB6-4786-8A2B-C7799303F735}" presName="parentLin" presStyleCnt="0"/>
      <dgm:spPr/>
    </dgm:pt>
    <dgm:pt modelId="{BE59CF34-FAEE-4C76-8F77-5448EB9EE289}" type="pres">
      <dgm:prSet presAssocID="{903D4F2F-BAB6-4786-8A2B-C7799303F735}" presName="parentLeftMargin" presStyleLbl="node1" presStyleIdx="1" presStyleCnt="3"/>
      <dgm:spPr/>
    </dgm:pt>
    <dgm:pt modelId="{67EC3BAF-CCEF-4708-8D70-1D2E445AA208}" type="pres">
      <dgm:prSet presAssocID="{903D4F2F-BAB6-4786-8A2B-C7799303F735}" presName="parentText" presStyleLbl="node1" presStyleIdx="2" presStyleCnt="3" custScaleX="72371">
        <dgm:presLayoutVars>
          <dgm:chMax val="0"/>
          <dgm:bulletEnabled val="1"/>
        </dgm:presLayoutVars>
      </dgm:prSet>
      <dgm:spPr/>
    </dgm:pt>
    <dgm:pt modelId="{964445A3-AA37-4594-9275-4012511C48A4}" type="pres">
      <dgm:prSet presAssocID="{903D4F2F-BAB6-4786-8A2B-C7799303F735}" presName="negativeSpace" presStyleCnt="0"/>
      <dgm:spPr/>
    </dgm:pt>
    <dgm:pt modelId="{053043E3-4A51-47B2-9F8C-F706A368EBDA}" type="pres">
      <dgm:prSet presAssocID="{903D4F2F-BAB6-4786-8A2B-C7799303F735}" presName="childText" presStyleLbl="conFgAcc1" presStyleIdx="2" presStyleCnt="3" custLinFactNeighborY="1097">
        <dgm:presLayoutVars>
          <dgm:bulletEnabled val="1"/>
        </dgm:presLayoutVars>
      </dgm:prSet>
      <dgm:spPr>
        <a:ln>
          <a:solidFill>
            <a:schemeClr val="bg1"/>
          </a:solidFill>
        </a:ln>
      </dgm:spPr>
    </dgm:pt>
  </dgm:ptLst>
  <dgm:cxnLst>
    <dgm:cxn modelId="{D9E4E400-831D-489C-B9FB-6D894F1E3866}" type="presOf" srcId="{903D4F2F-BAB6-4786-8A2B-C7799303F735}" destId="{67EC3BAF-CCEF-4708-8D70-1D2E445AA208}" srcOrd="1" destOrd="0" presId="urn:microsoft.com/office/officeart/2005/8/layout/list1"/>
    <dgm:cxn modelId="{327F8901-5CE4-4C56-9085-4843D16EDDF7}" srcId="{E6630D38-16BD-4CFC-B854-B013C45F9E3D}" destId="{0B4DFA9F-58D4-4A8D-BED3-3E4E1E123AD0}" srcOrd="0" destOrd="0" parTransId="{8C29D298-CDE6-4CAC-9069-868781DDA809}" sibTransId="{A0D7E1C8-4910-49BA-83D5-FC98559B0F6C}"/>
    <dgm:cxn modelId="{F604500A-80AE-4A83-AA50-65442BBD8C89}" type="presOf" srcId="{E6630D38-16BD-4CFC-B854-B013C45F9E3D}" destId="{FB387286-C462-48A7-A0B6-24488F668649}" srcOrd="0" destOrd="0" presId="urn:microsoft.com/office/officeart/2005/8/layout/list1"/>
    <dgm:cxn modelId="{4D87C442-EBE3-4D20-A6A8-F5FA3CFED523}" type="presOf" srcId="{BA666392-5F1E-4D66-AEDF-BDC0143410E1}" destId="{52B69028-A579-4842-AC14-951748DE78AF}" srcOrd="1" destOrd="0" presId="urn:microsoft.com/office/officeart/2005/8/layout/list1"/>
    <dgm:cxn modelId="{573E5E8D-9193-4F64-AA5B-6BFA9152F42D}" srcId="{E6630D38-16BD-4CFC-B854-B013C45F9E3D}" destId="{903D4F2F-BAB6-4786-8A2B-C7799303F735}" srcOrd="2" destOrd="0" parTransId="{C45C7FEB-D821-47EF-9D31-0A04C68C0BD3}" sibTransId="{AFF6CEC0-25E0-4C6D-BD75-4ED7C80A6A26}"/>
    <dgm:cxn modelId="{DC8A6393-55C8-4749-8A61-B865368370F3}" type="presOf" srcId="{BA666392-5F1E-4D66-AEDF-BDC0143410E1}" destId="{BE510064-3A95-4167-AC83-CC1460BB17FC}" srcOrd="0" destOrd="0" presId="urn:microsoft.com/office/officeart/2005/8/layout/list1"/>
    <dgm:cxn modelId="{A6FC7AA5-FA10-4FB5-9BBB-521E22C98E0D}" type="presOf" srcId="{0B4DFA9F-58D4-4A8D-BED3-3E4E1E123AD0}" destId="{4FEAFE18-D8C4-4DB1-B810-9BAED8A21A5F}" srcOrd="0" destOrd="0" presId="urn:microsoft.com/office/officeart/2005/8/layout/list1"/>
    <dgm:cxn modelId="{D2A5D6AD-8D60-49C8-B8CA-FEC6A15C0DAA}" type="presOf" srcId="{903D4F2F-BAB6-4786-8A2B-C7799303F735}" destId="{BE59CF34-FAEE-4C76-8F77-5448EB9EE289}" srcOrd="0" destOrd="0" presId="urn:microsoft.com/office/officeart/2005/8/layout/list1"/>
    <dgm:cxn modelId="{DAB73FB1-5570-4D96-B5E7-8FFD8D88D057}" type="presOf" srcId="{0B4DFA9F-58D4-4A8D-BED3-3E4E1E123AD0}" destId="{D74E0FB5-E105-4200-9B38-D6D72EA52722}" srcOrd="1" destOrd="0" presId="urn:microsoft.com/office/officeart/2005/8/layout/list1"/>
    <dgm:cxn modelId="{E7F55BBA-301D-4409-B387-783578E20F08}" srcId="{E6630D38-16BD-4CFC-B854-B013C45F9E3D}" destId="{BA666392-5F1E-4D66-AEDF-BDC0143410E1}" srcOrd="1" destOrd="0" parTransId="{61798153-7F29-43E8-AE34-0D1E39B3D177}" sibTransId="{FD664DFD-9A33-4CEC-A5BD-F8D78C7F0DB3}"/>
    <dgm:cxn modelId="{E273E0BE-DCC2-4DEA-81C0-FA42A909A0E4}" type="presParOf" srcId="{FB387286-C462-48A7-A0B6-24488F668649}" destId="{98366248-46AD-49B1-AAA9-44B5A77C8E03}" srcOrd="0" destOrd="0" presId="urn:microsoft.com/office/officeart/2005/8/layout/list1"/>
    <dgm:cxn modelId="{C1A06056-C0A0-4385-9031-8E7D217AEDC4}" type="presParOf" srcId="{98366248-46AD-49B1-AAA9-44B5A77C8E03}" destId="{4FEAFE18-D8C4-4DB1-B810-9BAED8A21A5F}" srcOrd="0" destOrd="0" presId="urn:microsoft.com/office/officeart/2005/8/layout/list1"/>
    <dgm:cxn modelId="{B630B9FE-680C-4905-AE51-6042AFD6E25C}" type="presParOf" srcId="{98366248-46AD-49B1-AAA9-44B5A77C8E03}" destId="{D74E0FB5-E105-4200-9B38-D6D72EA52722}" srcOrd="1" destOrd="0" presId="urn:microsoft.com/office/officeart/2005/8/layout/list1"/>
    <dgm:cxn modelId="{6FFA7257-7509-4B9B-8DA2-63157CA6B264}" type="presParOf" srcId="{FB387286-C462-48A7-A0B6-24488F668649}" destId="{32481EAE-C5B4-402A-8CD0-2BA208B0069C}" srcOrd="1" destOrd="0" presId="urn:microsoft.com/office/officeart/2005/8/layout/list1"/>
    <dgm:cxn modelId="{609F71B9-DF8B-4942-857E-02F987BEF7AD}" type="presParOf" srcId="{FB387286-C462-48A7-A0B6-24488F668649}" destId="{3DBE4CCC-5C03-4289-B5AE-BF2100680B96}" srcOrd="2" destOrd="0" presId="urn:microsoft.com/office/officeart/2005/8/layout/list1"/>
    <dgm:cxn modelId="{750D1394-37DF-4FC3-898F-8BEE697B5F29}" type="presParOf" srcId="{FB387286-C462-48A7-A0B6-24488F668649}" destId="{8ECCBAFB-03CB-48BA-9A63-3B899468EFE5}" srcOrd="3" destOrd="0" presId="urn:microsoft.com/office/officeart/2005/8/layout/list1"/>
    <dgm:cxn modelId="{1CE5DC97-ACA9-4498-92CD-65E168EE7BCE}" type="presParOf" srcId="{FB387286-C462-48A7-A0B6-24488F668649}" destId="{D0D9F432-CAF6-4DA6-94AB-54487F691893}" srcOrd="4" destOrd="0" presId="urn:microsoft.com/office/officeart/2005/8/layout/list1"/>
    <dgm:cxn modelId="{68DE1E72-893B-48CD-8B9A-75EC096ACFF2}" type="presParOf" srcId="{D0D9F432-CAF6-4DA6-94AB-54487F691893}" destId="{BE510064-3A95-4167-AC83-CC1460BB17FC}" srcOrd="0" destOrd="0" presId="urn:microsoft.com/office/officeart/2005/8/layout/list1"/>
    <dgm:cxn modelId="{FDE64987-3FA8-4095-B7E8-91F26C8E1CA5}" type="presParOf" srcId="{D0D9F432-CAF6-4DA6-94AB-54487F691893}" destId="{52B69028-A579-4842-AC14-951748DE78AF}" srcOrd="1" destOrd="0" presId="urn:microsoft.com/office/officeart/2005/8/layout/list1"/>
    <dgm:cxn modelId="{2FCECE3A-AF18-4ECF-B3DD-07F2CB59FE59}" type="presParOf" srcId="{FB387286-C462-48A7-A0B6-24488F668649}" destId="{D1AF9B1F-449F-46ED-BB43-808E99DB94A2}" srcOrd="5" destOrd="0" presId="urn:microsoft.com/office/officeart/2005/8/layout/list1"/>
    <dgm:cxn modelId="{82C4D130-1240-46B3-BC97-8A962D27262E}" type="presParOf" srcId="{FB387286-C462-48A7-A0B6-24488F668649}" destId="{5734C2D0-A657-4850-ACC1-58706A92A841}" srcOrd="6" destOrd="0" presId="urn:microsoft.com/office/officeart/2005/8/layout/list1"/>
    <dgm:cxn modelId="{97C095ED-C039-403E-8E68-51234C7A5F80}" type="presParOf" srcId="{FB387286-C462-48A7-A0B6-24488F668649}" destId="{C923B44B-78F6-44C1-9B7D-D23DA8DCC3C1}" srcOrd="7" destOrd="0" presId="urn:microsoft.com/office/officeart/2005/8/layout/list1"/>
    <dgm:cxn modelId="{7171A132-4A8C-4739-9BB2-23C3AA23D806}" type="presParOf" srcId="{FB387286-C462-48A7-A0B6-24488F668649}" destId="{2A8BF19D-83F3-4653-8215-506D43ECE362}" srcOrd="8" destOrd="0" presId="urn:microsoft.com/office/officeart/2005/8/layout/list1"/>
    <dgm:cxn modelId="{8E4E859A-1A13-431F-90C0-922C61F9480A}" type="presParOf" srcId="{2A8BF19D-83F3-4653-8215-506D43ECE362}" destId="{BE59CF34-FAEE-4C76-8F77-5448EB9EE289}" srcOrd="0" destOrd="0" presId="urn:microsoft.com/office/officeart/2005/8/layout/list1"/>
    <dgm:cxn modelId="{FE124428-D35D-4F28-A69A-B2FE72B0B830}" type="presParOf" srcId="{2A8BF19D-83F3-4653-8215-506D43ECE362}" destId="{67EC3BAF-CCEF-4708-8D70-1D2E445AA208}" srcOrd="1" destOrd="0" presId="urn:microsoft.com/office/officeart/2005/8/layout/list1"/>
    <dgm:cxn modelId="{1C4640B5-E4DB-4885-99F5-3CF6831E56C3}" type="presParOf" srcId="{FB387286-C462-48A7-A0B6-24488F668649}" destId="{964445A3-AA37-4594-9275-4012511C48A4}" srcOrd="9" destOrd="0" presId="urn:microsoft.com/office/officeart/2005/8/layout/list1"/>
    <dgm:cxn modelId="{9BC6A4DB-D2AC-4221-8EAE-FF4290148931}" type="presParOf" srcId="{FB387286-C462-48A7-A0B6-24488F668649}" destId="{053043E3-4A51-47B2-9F8C-F706A368EBDA}"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0122F5-F95E-4440-AEA6-ED9C33F867EB}"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zh-CN" altLang="en-US"/>
        </a:p>
      </dgm:t>
    </dgm:pt>
    <dgm:pt modelId="{8C7D5309-92B3-4484-B2E2-9F2063FF0588}">
      <dgm:prSet phldrT="[文本]" custT="1"/>
      <dgm:spPr>
        <a:solidFill>
          <a:srgbClr val="7C93D1"/>
        </a:solidFill>
        <a:ln w="12700" cap="flat" cmpd="sng" algn="ctr">
          <a:noFill/>
          <a:prstDash val="solid"/>
          <a:miter lim="800000"/>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spcFirstLastPara="0" vert="horz" wrap="square" lIns="12065" tIns="12065" rIns="12065" bIns="12065" numCol="1" spcCol="1270" anchor="ctr" anchorCtr="0"/>
        <a:lstStyle/>
        <a:p>
          <a:pPr marL="0" lvl="0" indent="0" algn="ctr" defTabSz="844550">
            <a:lnSpc>
              <a:spcPct val="90000"/>
            </a:lnSpc>
            <a:spcBef>
              <a:spcPct val="0"/>
            </a:spcBef>
            <a:spcAft>
              <a:spcPct val="35000"/>
            </a:spcAft>
            <a:buNone/>
          </a:pPr>
          <a:r>
            <a:rPr lang="zh-CN" altLang="en-US" sz="1900" b="1" kern="1200" dirty="0">
              <a:ln w="0">
                <a:noFill/>
              </a:ln>
              <a:solidFill>
                <a:prstClr val="white"/>
              </a:solidFill>
              <a:effectLst>
                <a:outerShdw blurRad="38100" dist="38100" dir="2700000" algn="tl">
                  <a:srgbClr val="000000">
                    <a:alpha val="43137"/>
                  </a:srgbClr>
                </a:outerShdw>
              </a:effectLst>
              <a:latin typeface="Arial"/>
              <a:ea typeface="思源黑体 CN Bold Bold"/>
              <a:cs typeface="+mn-cs"/>
            </a:rPr>
            <a:t>创建订单模式</a:t>
          </a:r>
        </a:p>
      </dgm:t>
    </dgm:pt>
    <dgm:pt modelId="{12870FBA-6A37-4345-9F4A-71B5B8059783}" type="parTrans" cxnId="{78806F4B-0A55-4825-A1E2-A50EEEF04F9C}">
      <dgm:prSet/>
      <dgm:spPr/>
      <dgm:t>
        <a:bodyPr/>
        <a:lstStyle/>
        <a:p>
          <a:endParaRPr lang="zh-CN" altLang="en-US"/>
        </a:p>
      </dgm:t>
    </dgm:pt>
    <dgm:pt modelId="{512F9B48-1D9C-4972-B67B-0252E8EF9DC1}" type="sibTrans" cxnId="{78806F4B-0A55-4825-A1E2-A50EEEF04F9C}">
      <dgm:prSet/>
      <dgm:spPr/>
      <dgm:t>
        <a:bodyPr/>
        <a:lstStyle/>
        <a:p>
          <a:endParaRPr lang="zh-CN" altLang="en-US"/>
        </a:p>
      </dgm:t>
    </dgm:pt>
    <dgm:pt modelId="{8AD8F262-9BBF-436A-A157-E15A4A86B679}">
      <dgm:prSet phldrT="[文本]"/>
      <dgm:spPr/>
      <dgm:t>
        <a:bodyPr/>
        <a:lstStyle/>
        <a:p>
          <a:r>
            <a:rPr lang="zh-CN" altLang="en-US" dirty="0"/>
            <a:t>建立交易中心</a:t>
          </a:r>
        </a:p>
      </dgm:t>
    </dgm:pt>
    <dgm:pt modelId="{BEB37899-9BAC-40EC-AB8A-79C5D4B36F00}" type="parTrans" cxnId="{95AF4E3C-107F-41EB-9A4B-20EE22962D3A}">
      <dgm:prSet/>
      <dgm:spPr/>
      <dgm:t>
        <a:bodyPr/>
        <a:lstStyle/>
        <a:p>
          <a:endParaRPr lang="zh-CN" altLang="en-US"/>
        </a:p>
      </dgm:t>
    </dgm:pt>
    <dgm:pt modelId="{1A11FED0-7336-4055-A99A-1564200C4207}" type="sibTrans" cxnId="{95AF4E3C-107F-41EB-9A4B-20EE22962D3A}">
      <dgm:prSet/>
      <dgm:spPr/>
      <dgm:t>
        <a:bodyPr/>
        <a:lstStyle/>
        <a:p>
          <a:endParaRPr lang="zh-CN" altLang="en-US"/>
        </a:p>
      </dgm:t>
    </dgm:pt>
    <dgm:pt modelId="{1766E741-8237-4431-A7DF-CF6920FCD18F}">
      <dgm:prSet phldrT="[文本]"/>
      <dgm:spPr/>
      <dgm:t>
        <a:bodyPr/>
        <a:lstStyle/>
        <a:p>
          <a:r>
            <a:rPr lang="zh-CN" altLang="en-US" dirty="0"/>
            <a:t>实现快速交付能力</a:t>
          </a:r>
        </a:p>
      </dgm:t>
    </dgm:pt>
    <dgm:pt modelId="{28091663-8BD5-49E5-91D3-A03E0BF41006}" type="parTrans" cxnId="{3D8C02C5-6E6E-4D87-994F-F5C182833448}">
      <dgm:prSet/>
      <dgm:spPr/>
      <dgm:t>
        <a:bodyPr/>
        <a:lstStyle/>
        <a:p>
          <a:endParaRPr lang="zh-CN" altLang="en-US"/>
        </a:p>
      </dgm:t>
    </dgm:pt>
    <dgm:pt modelId="{5D143E06-A90B-4680-B9CD-6F7B9687DEE1}" type="sibTrans" cxnId="{3D8C02C5-6E6E-4D87-994F-F5C182833448}">
      <dgm:prSet/>
      <dgm:spPr/>
      <dgm:t>
        <a:bodyPr/>
        <a:lstStyle/>
        <a:p>
          <a:endParaRPr lang="zh-CN" altLang="en-US"/>
        </a:p>
      </dgm:t>
    </dgm:pt>
    <dgm:pt modelId="{EA0E332A-3613-4674-AAD8-C815DBB6A69E}">
      <dgm:prSet phldrT="[文本]"/>
      <dgm:spPr>
        <a:solidFill>
          <a:srgbClr val="92D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zh-CN" altLang="en-US" b="1" dirty="0">
              <a:solidFill>
                <a:schemeClr val="bg1"/>
              </a:solidFill>
              <a:effectLst>
                <a:outerShdw blurRad="38100" dist="38100" dir="2700000" algn="tl">
                  <a:srgbClr val="000000">
                    <a:alpha val="43137"/>
                  </a:srgbClr>
                </a:outerShdw>
              </a:effectLst>
            </a:rPr>
            <a:t>保准产品生命周期管理</a:t>
          </a:r>
        </a:p>
      </dgm:t>
    </dgm:pt>
    <dgm:pt modelId="{E10FB6A0-0D5E-4BF1-BC5B-F00D7ADFE79A}" type="parTrans" cxnId="{A6C86D79-DCD7-4E82-89DF-04AC9FC123E3}">
      <dgm:prSet/>
      <dgm:spPr/>
      <dgm:t>
        <a:bodyPr/>
        <a:lstStyle/>
        <a:p>
          <a:endParaRPr lang="zh-CN" altLang="en-US"/>
        </a:p>
      </dgm:t>
    </dgm:pt>
    <dgm:pt modelId="{791F0AF0-95CA-4B20-A9E2-9AD46426D73C}" type="sibTrans" cxnId="{A6C86D79-DCD7-4E82-89DF-04AC9FC123E3}">
      <dgm:prSet/>
      <dgm:spPr/>
      <dgm:t>
        <a:bodyPr/>
        <a:lstStyle/>
        <a:p>
          <a:endParaRPr lang="zh-CN" altLang="en-US"/>
        </a:p>
      </dgm:t>
    </dgm:pt>
    <dgm:pt modelId="{5EFD2B2A-0BB9-4A97-A75B-E5CCED579969}">
      <dgm:prSet phldrT="[文本]"/>
      <dgm:spPr/>
      <dgm:t>
        <a:bodyPr/>
        <a:lstStyle/>
        <a:p>
          <a:r>
            <a:rPr lang="zh-CN" altLang="en-US" dirty="0"/>
            <a:t>建立产品中心</a:t>
          </a:r>
        </a:p>
      </dgm:t>
    </dgm:pt>
    <dgm:pt modelId="{8DF3A9C1-4B37-49E8-9B6A-149C4959A8C7}" type="parTrans" cxnId="{CEEAADF7-AE70-4F41-AD96-8A19E303BACB}">
      <dgm:prSet/>
      <dgm:spPr/>
      <dgm:t>
        <a:bodyPr/>
        <a:lstStyle/>
        <a:p>
          <a:endParaRPr lang="zh-CN" altLang="en-US"/>
        </a:p>
      </dgm:t>
    </dgm:pt>
    <dgm:pt modelId="{D7FA387E-BC60-4466-A844-642861FF6A2E}" type="sibTrans" cxnId="{CEEAADF7-AE70-4F41-AD96-8A19E303BACB}">
      <dgm:prSet/>
      <dgm:spPr/>
      <dgm:t>
        <a:bodyPr/>
        <a:lstStyle/>
        <a:p>
          <a:endParaRPr lang="zh-CN" altLang="en-US"/>
        </a:p>
      </dgm:t>
    </dgm:pt>
    <dgm:pt modelId="{7FA59F95-CB06-4793-A1FF-041051D50A7A}">
      <dgm:prSet phldrT="[文本]"/>
      <dgm:spPr/>
      <dgm:t>
        <a:bodyPr/>
        <a:lstStyle/>
        <a:p>
          <a:r>
            <a:rPr lang="zh-CN" altLang="en-US" dirty="0"/>
            <a:t>标准化产品全生命周期</a:t>
          </a:r>
        </a:p>
      </dgm:t>
    </dgm:pt>
    <dgm:pt modelId="{6ABA6129-8955-421A-AFBA-A6ED7E49AF8A}" type="parTrans" cxnId="{96434F6E-0BA6-4EEB-BFFE-4FDBCC88E9B4}">
      <dgm:prSet/>
      <dgm:spPr/>
      <dgm:t>
        <a:bodyPr/>
        <a:lstStyle/>
        <a:p>
          <a:endParaRPr lang="zh-CN" altLang="en-US"/>
        </a:p>
      </dgm:t>
    </dgm:pt>
    <dgm:pt modelId="{12ECD7B9-54C3-40D8-8F15-D44946276DDD}" type="sibTrans" cxnId="{96434F6E-0BA6-4EEB-BFFE-4FDBCC88E9B4}">
      <dgm:prSet/>
      <dgm:spPr/>
      <dgm:t>
        <a:bodyPr/>
        <a:lstStyle/>
        <a:p>
          <a:endParaRPr lang="zh-CN" altLang="en-US"/>
        </a:p>
      </dgm:t>
    </dgm:pt>
    <dgm:pt modelId="{909390A7-E203-49A4-A0CC-6E916430D934}">
      <dgm:prSet phldrT="[文本]"/>
      <dgm:spPr>
        <a:solidFill>
          <a:srgbClr val="F6C9A5"/>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zh-CN" altLang="en-US" b="1" dirty="0">
              <a:solidFill>
                <a:schemeClr val="bg1"/>
              </a:solidFill>
              <a:effectLst>
                <a:outerShdw blurRad="38100" dist="38100" dir="2700000" algn="tl">
                  <a:srgbClr val="000000">
                    <a:alpha val="43137"/>
                  </a:srgbClr>
                </a:outerShdw>
              </a:effectLst>
            </a:rPr>
            <a:t>全行产品货架</a:t>
          </a:r>
        </a:p>
      </dgm:t>
    </dgm:pt>
    <dgm:pt modelId="{ADB623CD-8520-42FB-98E6-C4A2E9DF555E}" type="parTrans" cxnId="{3AC2D5D0-06D4-47AA-95DC-2B85286AD72E}">
      <dgm:prSet/>
      <dgm:spPr/>
      <dgm:t>
        <a:bodyPr/>
        <a:lstStyle/>
        <a:p>
          <a:endParaRPr lang="zh-CN" altLang="en-US"/>
        </a:p>
      </dgm:t>
    </dgm:pt>
    <dgm:pt modelId="{A8423ED9-F516-4095-8805-4C2C5F0E5090}" type="sibTrans" cxnId="{3AC2D5D0-06D4-47AA-95DC-2B85286AD72E}">
      <dgm:prSet/>
      <dgm:spPr/>
      <dgm:t>
        <a:bodyPr/>
        <a:lstStyle/>
        <a:p>
          <a:endParaRPr lang="zh-CN" altLang="en-US"/>
        </a:p>
      </dgm:t>
    </dgm:pt>
    <dgm:pt modelId="{61A6FE72-7ECC-4859-B842-5A62D6C8A589}">
      <dgm:prSet phldrT="[文本]"/>
      <dgm:spPr/>
      <dgm:t>
        <a:bodyPr/>
        <a:lstStyle/>
        <a:p>
          <a:r>
            <a:rPr lang="zh-CN" altLang="en-US" dirty="0"/>
            <a:t>推出产品货架体系</a:t>
          </a:r>
        </a:p>
      </dgm:t>
    </dgm:pt>
    <dgm:pt modelId="{4E74E5FB-4B1D-44E4-A809-BEBDB2FC302A}" type="parTrans" cxnId="{643D401A-8089-4A85-8FDF-0466ABE38E7D}">
      <dgm:prSet/>
      <dgm:spPr/>
      <dgm:t>
        <a:bodyPr/>
        <a:lstStyle/>
        <a:p>
          <a:endParaRPr lang="zh-CN" altLang="en-US"/>
        </a:p>
      </dgm:t>
    </dgm:pt>
    <dgm:pt modelId="{A6D278C7-D2BB-4468-B844-37981B1EEABD}" type="sibTrans" cxnId="{643D401A-8089-4A85-8FDF-0466ABE38E7D}">
      <dgm:prSet/>
      <dgm:spPr/>
      <dgm:t>
        <a:bodyPr/>
        <a:lstStyle/>
        <a:p>
          <a:endParaRPr lang="zh-CN" altLang="en-US"/>
        </a:p>
      </dgm:t>
    </dgm:pt>
    <dgm:pt modelId="{B15B7B2E-069F-4E90-ABB5-3ED06A9C753B}">
      <dgm:prSet phldrT="[文本]"/>
      <dgm:spPr/>
      <dgm:t>
        <a:bodyPr/>
        <a:lstStyle/>
        <a:p>
          <a:r>
            <a:rPr lang="zh-CN" altLang="en-US" dirty="0"/>
            <a:t>细化领域产品选择</a:t>
          </a:r>
        </a:p>
      </dgm:t>
    </dgm:pt>
    <dgm:pt modelId="{BD5C27EF-AF55-4FBC-8B72-B6C0FB1D9FA4}" type="parTrans" cxnId="{962E65E2-F2DB-46B2-8015-DDB56104595B}">
      <dgm:prSet/>
      <dgm:spPr/>
      <dgm:t>
        <a:bodyPr/>
        <a:lstStyle/>
        <a:p>
          <a:endParaRPr lang="zh-CN" altLang="en-US"/>
        </a:p>
      </dgm:t>
    </dgm:pt>
    <dgm:pt modelId="{090A3A8C-8631-4FF6-89C5-9E0B089E2218}" type="sibTrans" cxnId="{962E65E2-F2DB-46B2-8015-DDB56104595B}">
      <dgm:prSet/>
      <dgm:spPr/>
      <dgm:t>
        <a:bodyPr/>
        <a:lstStyle/>
        <a:p>
          <a:endParaRPr lang="zh-CN" altLang="en-US"/>
        </a:p>
      </dgm:t>
    </dgm:pt>
    <dgm:pt modelId="{0E896600-C8A4-4085-8201-34DA19C316B3}" type="pres">
      <dgm:prSet presAssocID="{BA0122F5-F95E-4440-AEA6-ED9C33F867EB}" presName="composite" presStyleCnt="0">
        <dgm:presLayoutVars>
          <dgm:chMax val="5"/>
          <dgm:dir/>
          <dgm:animLvl val="ctr"/>
          <dgm:resizeHandles val="exact"/>
        </dgm:presLayoutVars>
      </dgm:prSet>
      <dgm:spPr/>
    </dgm:pt>
    <dgm:pt modelId="{26D16198-EB68-4F28-BBAB-FB2799B53088}" type="pres">
      <dgm:prSet presAssocID="{BA0122F5-F95E-4440-AEA6-ED9C33F867EB}" presName="cycle" presStyleCnt="0"/>
      <dgm:spPr/>
    </dgm:pt>
    <dgm:pt modelId="{DC17F270-EB1D-49E8-9E48-EC4E40256380}" type="pres">
      <dgm:prSet presAssocID="{BA0122F5-F95E-4440-AEA6-ED9C33F867EB}" presName="centerShape" presStyleCnt="0"/>
      <dgm:spPr/>
    </dgm:pt>
    <dgm:pt modelId="{0918C61A-6F1B-4ECA-B646-53A56669B39A}" type="pres">
      <dgm:prSet presAssocID="{BA0122F5-F95E-4440-AEA6-ED9C33F867EB}" presName="connSite" presStyleLbl="node1" presStyleIdx="0" presStyleCnt="4"/>
      <dgm:spPr/>
    </dgm:pt>
    <dgm:pt modelId="{7B42F02E-AFBA-4BEE-8E7F-8646DA637657}" type="pres">
      <dgm:prSet presAssocID="{BA0122F5-F95E-4440-AEA6-ED9C33F867EB}" presName="visible" presStyleLbl="node1" presStyleIdx="0" presStyleCnt="4" custScaleX="118211" custScaleY="115164" custLinFactNeighborX="-1439" custLinFactNeighborY="720"/>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4ED83156-65F6-48D8-95D9-0855A319D730}" type="pres">
      <dgm:prSet presAssocID="{12870FBA-6A37-4345-9F4A-71B5B8059783}" presName="Name25" presStyleLbl="parChTrans1D1" presStyleIdx="0" presStyleCnt="3"/>
      <dgm:spPr/>
    </dgm:pt>
    <dgm:pt modelId="{415C9B9D-0CCA-4D61-861A-87F976572B81}" type="pres">
      <dgm:prSet presAssocID="{8C7D5309-92B3-4484-B2E2-9F2063FF0588}" presName="node" presStyleCnt="0"/>
      <dgm:spPr/>
    </dgm:pt>
    <dgm:pt modelId="{426C8DA8-9CAC-4ADE-92DD-AC9F4EB0E512}" type="pres">
      <dgm:prSet presAssocID="{8C7D5309-92B3-4484-B2E2-9F2063FF0588}" presName="parentNode" presStyleLbl="node1" presStyleIdx="1" presStyleCnt="4" custScaleX="102291">
        <dgm:presLayoutVars>
          <dgm:chMax val="1"/>
          <dgm:bulletEnabled val="1"/>
        </dgm:presLayoutVars>
      </dgm:prSet>
      <dgm:spPr>
        <a:xfrm>
          <a:off x="4942396" y="405"/>
          <a:ext cx="1680327" cy="1642693"/>
        </a:xfrm>
        <a:prstGeom prst="ellipse">
          <a:avLst/>
        </a:prstGeom>
      </dgm:spPr>
    </dgm:pt>
    <dgm:pt modelId="{AF5CAF8A-EC30-452D-8F8B-E24C67F18658}" type="pres">
      <dgm:prSet presAssocID="{8C7D5309-92B3-4484-B2E2-9F2063FF0588}" presName="childNode" presStyleLbl="revTx" presStyleIdx="0" presStyleCnt="3">
        <dgm:presLayoutVars>
          <dgm:bulletEnabled val="1"/>
        </dgm:presLayoutVars>
      </dgm:prSet>
      <dgm:spPr/>
    </dgm:pt>
    <dgm:pt modelId="{D6953890-71DE-4B56-8391-44B9378FCB34}" type="pres">
      <dgm:prSet presAssocID="{E10FB6A0-0D5E-4BF1-BC5B-F00D7ADFE79A}" presName="Name25" presStyleLbl="parChTrans1D1" presStyleIdx="1" presStyleCnt="3"/>
      <dgm:spPr/>
    </dgm:pt>
    <dgm:pt modelId="{E3C7207A-29BF-452A-9528-E3117865692F}" type="pres">
      <dgm:prSet presAssocID="{EA0E332A-3613-4674-AAD8-C815DBB6A69E}" presName="node" presStyleCnt="0"/>
      <dgm:spPr/>
    </dgm:pt>
    <dgm:pt modelId="{C39BD184-F8C9-498E-9FC6-85E8F7D29056}" type="pres">
      <dgm:prSet presAssocID="{EA0E332A-3613-4674-AAD8-C815DBB6A69E}" presName="parentNode" presStyleLbl="node1" presStyleIdx="2" presStyleCnt="4">
        <dgm:presLayoutVars>
          <dgm:chMax val="1"/>
          <dgm:bulletEnabled val="1"/>
        </dgm:presLayoutVars>
      </dgm:prSet>
      <dgm:spPr/>
    </dgm:pt>
    <dgm:pt modelId="{49341518-64B4-4246-9E68-A819BA91E6D4}" type="pres">
      <dgm:prSet presAssocID="{EA0E332A-3613-4674-AAD8-C815DBB6A69E}" presName="childNode" presStyleLbl="revTx" presStyleIdx="1" presStyleCnt="3">
        <dgm:presLayoutVars>
          <dgm:bulletEnabled val="1"/>
        </dgm:presLayoutVars>
      </dgm:prSet>
      <dgm:spPr/>
    </dgm:pt>
    <dgm:pt modelId="{BF3B3002-038F-4E80-AF30-B32A0874FC7E}" type="pres">
      <dgm:prSet presAssocID="{ADB623CD-8520-42FB-98E6-C4A2E9DF555E}" presName="Name25" presStyleLbl="parChTrans1D1" presStyleIdx="2" presStyleCnt="3"/>
      <dgm:spPr/>
    </dgm:pt>
    <dgm:pt modelId="{81D8CB52-7447-4F8C-A8E0-C51D0DCD9EC0}" type="pres">
      <dgm:prSet presAssocID="{909390A7-E203-49A4-A0CC-6E916430D934}" presName="node" presStyleCnt="0"/>
      <dgm:spPr/>
    </dgm:pt>
    <dgm:pt modelId="{F4032999-7349-40A6-B176-F26785A4F0B3}" type="pres">
      <dgm:prSet presAssocID="{909390A7-E203-49A4-A0CC-6E916430D934}" presName="parentNode" presStyleLbl="node1" presStyleIdx="3" presStyleCnt="4">
        <dgm:presLayoutVars>
          <dgm:chMax val="1"/>
          <dgm:bulletEnabled val="1"/>
        </dgm:presLayoutVars>
      </dgm:prSet>
      <dgm:spPr/>
    </dgm:pt>
    <dgm:pt modelId="{537FC5E6-9E4B-4B50-834D-5E875CD55290}" type="pres">
      <dgm:prSet presAssocID="{909390A7-E203-49A4-A0CC-6E916430D934}" presName="childNode" presStyleLbl="revTx" presStyleIdx="2" presStyleCnt="3">
        <dgm:presLayoutVars>
          <dgm:bulletEnabled val="1"/>
        </dgm:presLayoutVars>
      </dgm:prSet>
      <dgm:spPr/>
    </dgm:pt>
  </dgm:ptLst>
  <dgm:cxnLst>
    <dgm:cxn modelId="{85DFB103-DB7C-4C65-AAE9-78ABE957EB31}" type="presOf" srcId="{12870FBA-6A37-4345-9F4A-71B5B8059783}" destId="{4ED83156-65F6-48D8-95D9-0855A319D730}" srcOrd="0" destOrd="0" presId="urn:microsoft.com/office/officeart/2005/8/layout/radial2"/>
    <dgm:cxn modelId="{643D401A-8089-4A85-8FDF-0466ABE38E7D}" srcId="{909390A7-E203-49A4-A0CC-6E916430D934}" destId="{61A6FE72-7ECC-4859-B842-5A62D6C8A589}" srcOrd="0" destOrd="0" parTransId="{4E74E5FB-4B1D-44E4-A809-BEBDB2FC302A}" sibTransId="{A6D278C7-D2BB-4468-B844-37981B1EEABD}"/>
    <dgm:cxn modelId="{2C28D61C-B435-467E-BFF9-063FA4EE73A3}" type="presOf" srcId="{EA0E332A-3613-4674-AAD8-C815DBB6A69E}" destId="{C39BD184-F8C9-498E-9FC6-85E8F7D29056}" srcOrd="0" destOrd="0" presId="urn:microsoft.com/office/officeart/2005/8/layout/radial2"/>
    <dgm:cxn modelId="{F2203C23-205B-464E-AE59-F0488E5975EB}" type="presOf" srcId="{8AD8F262-9BBF-436A-A157-E15A4A86B679}" destId="{AF5CAF8A-EC30-452D-8F8B-E24C67F18658}" srcOrd="0" destOrd="0" presId="urn:microsoft.com/office/officeart/2005/8/layout/radial2"/>
    <dgm:cxn modelId="{7658C627-36A2-41EE-BA5F-FFA69E2939B9}" type="presOf" srcId="{61A6FE72-7ECC-4859-B842-5A62D6C8A589}" destId="{537FC5E6-9E4B-4B50-834D-5E875CD55290}" srcOrd="0" destOrd="0" presId="urn:microsoft.com/office/officeart/2005/8/layout/radial2"/>
    <dgm:cxn modelId="{95AF4E3C-107F-41EB-9A4B-20EE22962D3A}" srcId="{8C7D5309-92B3-4484-B2E2-9F2063FF0588}" destId="{8AD8F262-9BBF-436A-A157-E15A4A86B679}" srcOrd="0" destOrd="0" parTransId="{BEB37899-9BAC-40EC-AB8A-79C5D4B36F00}" sibTransId="{1A11FED0-7336-4055-A99A-1564200C4207}"/>
    <dgm:cxn modelId="{35624B68-F2D2-4D50-9DF2-E1ACE96CB6DE}" type="presOf" srcId="{8C7D5309-92B3-4484-B2E2-9F2063FF0588}" destId="{426C8DA8-9CAC-4ADE-92DD-AC9F4EB0E512}" srcOrd="0" destOrd="0" presId="urn:microsoft.com/office/officeart/2005/8/layout/radial2"/>
    <dgm:cxn modelId="{78806F4B-0A55-4825-A1E2-A50EEEF04F9C}" srcId="{BA0122F5-F95E-4440-AEA6-ED9C33F867EB}" destId="{8C7D5309-92B3-4484-B2E2-9F2063FF0588}" srcOrd="0" destOrd="0" parTransId="{12870FBA-6A37-4345-9F4A-71B5B8059783}" sibTransId="{512F9B48-1D9C-4972-B67B-0252E8EF9DC1}"/>
    <dgm:cxn modelId="{96434F6E-0BA6-4EEB-BFFE-4FDBCC88E9B4}" srcId="{EA0E332A-3613-4674-AAD8-C815DBB6A69E}" destId="{7FA59F95-CB06-4793-A1FF-041051D50A7A}" srcOrd="1" destOrd="0" parTransId="{6ABA6129-8955-421A-AFBA-A6ED7E49AF8A}" sibTransId="{12ECD7B9-54C3-40D8-8F15-D44946276DDD}"/>
    <dgm:cxn modelId="{A6C86D79-DCD7-4E82-89DF-04AC9FC123E3}" srcId="{BA0122F5-F95E-4440-AEA6-ED9C33F867EB}" destId="{EA0E332A-3613-4674-AAD8-C815DBB6A69E}" srcOrd="1" destOrd="0" parTransId="{E10FB6A0-0D5E-4BF1-BC5B-F00D7ADFE79A}" sibTransId="{791F0AF0-95CA-4B20-A9E2-9AD46426D73C}"/>
    <dgm:cxn modelId="{ED18157E-89A9-4922-9F88-B25643FFA65F}" type="presOf" srcId="{BA0122F5-F95E-4440-AEA6-ED9C33F867EB}" destId="{0E896600-C8A4-4085-8201-34DA19C316B3}" srcOrd="0" destOrd="0" presId="urn:microsoft.com/office/officeart/2005/8/layout/radial2"/>
    <dgm:cxn modelId="{AF853D94-B4B2-47B4-927C-86A79CA89094}" type="presOf" srcId="{1766E741-8237-4431-A7DF-CF6920FCD18F}" destId="{AF5CAF8A-EC30-452D-8F8B-E24C67F18658}" srcOrd="0" destOrd="1" presId="urn:microsoft.com/office/officeart/2005/8/layout/radial2"/>
    <dgm:cxn modelId="{03536498-182C-4D0D-8FEE-75C02ECC2204}" type="presOf" srcId="{5EFD2B2A-0BB9-4A97-A75B-E5CCED579969}" destId="{49341518-64B4-4246-9E68-A819BA91E6D4}" srcOrd="0" destOrd="0" presId="urn:microsoft.com/office/officeart/2005/8/layout/radial2"/>
    <dgm:cxn modelId="{2C4B179E-DC76-4044-B110-8F967ABC1693}" type="presOf" srcId="{909390A7-E203-49A4-A0CC-6E916430D934}" destId="{F4032999-7349-40A6-B176-F26785A4F0B3}" srcOrd="0" destOrd="0" presId="urn:microsoft.com/office/officeart/2005/8/layout/radial2"/>
    <dgm:cxn modelId="{0B140AA5-4A12-447E-82DC-B36F06141CD7}" type="presOf" srcId="{E10FB6A0-0D5E-4BF1-BC5B-F00D7ADFE79A}" destId="{D6953890-71DE-4B56-8391-44B9378FCB34}" srcOrd="0" destOrd="0" presId="urn:microsoft.com/office/officeart/2005/8/layout/radial2"/>
    <dgm:cxn modelId="{8CC110B9-A602-44EE-A722-73515A70F321}" type="presOf" srcId="{B15B7B2E-069F-4E90-ABB5-3ED06A9C753B}" destId="{537FC5E6-9E4B-4B50-834D-5E875CD55290}" srcOrd="0" destOrd="1" presId="urn:microsoft.com/office/officeart/2005/8/layout/radial2"/>
    <dgm:cxn modelId="{F22E1EBE-B6AF-4078-B6F7-E40C32E3AA3A}" type="presOf" srcId="{7FA59F95-CB06-4793-A1FF-041051D50A7A}" destId="{49341518-64B4-4246-9E68-A819BA91E6D4}" srcOrd="0" destOrd="1" presId="urn:microsoft.com/office/officeart/2005/8/layout/radial2"/>
    <dgm:cxn modelId="{3D8C02C5-6E6E-4D87-994F-F5C182833448}" srcId="{8C7D5309-92B3-4484-B2E2-9F2063FF0588}" destId="{1766E741-8237-4431-A7DF-CF6920FCD18F}" srcOrd="1" destOrd="0" parTransId="{28091663-8BD5-49E5-91D3-A03E0BF41006}" sibTransId="{5D143E06-A90B-4680-B9CD-6F7B9687DEE1}"/>
    <dgm:cxn modelId="{3AC2D5D0-06D4-47AA-95DC-2B85286AD72E}" srcId="{BA0122F5-F95E-4440-AEA6-ED9C33F867EB}" destId="{909390A7-E203-49A4-A0CC-6E916430D934}" srcOrd="2" destOrd="0" parTransId="{ADB623CD-8520-42FB-98E6-C4A2E9DF555E}" sibTransId="{A8423ED9-F516-4095-8805-4C2C5F0E5090}"/>
    <dgm:cxn modelId="{962E65E2-F2DB-46B2-8015-DDB56104595B}" srcId="{909390A7-E203-49A4-A0CC-6E916430D934}" destId="{B15B7B2E-069F-4E90-ABB5-3ED06A9C753B}" srcOrd="1" destOrd="0" parTransId="{BD5C27EF-AF55-4FBC-8B72-B6C0FB1D9FA4}" sibTransId="{090A3A8C-8631-4FF6-89C5-9E0B089E2218}"/>
    <dgm:cxn modelId="{DF42D7E5-EB8F-4310-A203-5E89D65208A5}" type="presOf" srcId="{ADB623CD-8520-42FB-98E6-C4A2E9DF555E}" destId="{BF3B3002-038F-4E80-AF30-B32A0874FC7E}" srcOrd="0" destOrd="0" presId="urn:microsoft.com/office/officeart/2005/8/layout/radial2"/>
    <dgm:cxn modelId="{CEEAADF7-AE70-4F41-AD96-8A19E303BACB}" srcId="{EA0E332A-3613-4674-AAD8-C815DBB6A69E}" destId="{5EFD2B2A-0BB9-4A97-A75B-E5CCED579969}" srcOrd="0" destOrd="0" parTransId="{8DF3A9C1-4B37-49E8-9B6A-149C4959A8C7}" sibTransId="{D7FA387E-BC60-4466-A844-642861FF6A2E}"/>
    <dgm:cxn modelId="{8E49C39C-75B5-4189-8D53-9FA4C845DE2B}" type="presParOf" srcId="{0E896600-C8A4-4085-8201-34DA19C316B3}" destId="{26D16198-EB68-4F28-BBAB-FB2799B53088}" srcOrd="0" destOrd="0" presId="urn:microsoft.com/office/officeart/2005/8/layout/radial2"/>
    <dgm:cxn modelId="{D6A829BA-A38D-4D8A-8AE2-98CA2D0FB65F}" type="presParOf" srcId="{26D16198-EB68-4F28-BBAB-FB2799B53088}" destId="{DC17F270-EB1D-49E8-9E48-EC4E40256380}" srcOrd="0" destOrd="0" presId="urn:microsoft.com/office/officeart/2005/8/layout/radial2"/>
    <dgm:cxn modelId="{6B14FFC3-3D25-458A-A3BE-F1401FC9531B}" type="presParOf" srcId="{DC17F270-EB1D-49E8-9E48-EC4E40256380}" destId="{0918C61A-6F1B-4ECA-B646-53A56669B39A}" srcOrd="0" destOrd="0" presId="urn:microsoft.com/office/officeart/2005/8/layout/radial2"/>
    <dgm:cxn modelId="{7E2CBA5F-5297-4736-ABC4-337D5736A4F0}" type="presParOf" srcId="{DC17F270-EB1D-49E8-9E48-EC4E40256380}" destId="{7B42F02E-AFBA-4BEE-8E7F-8646DA637657}" srcOrd="1" destOrd="0" presId="urn:microsoft.com/office/officeart/2005/8/layout/radial2"/>
    <dgm:cxn modelId="{33B1D650-B821-46D4-B448-CF2646E60346}" type="presParOf" srcId="{26D16198-EB68-4F28-BBAB-FB2799B53088}" destId="{4ED83156-65F6-48D8-95D9-0855A319D730}" srcOrd="1" destOrd="0" presId="urn:microsoft.com/office/officeart/2005/8/layout/radial2"/>
    <dgm:cxn modelId="{646B195F-44F1-4E27-BF53-EAD6431BFDB6}" type="presParOf" srcId="{26D16198-EB68-4F28-BBAB-FB2799B53088}" destId="{415C9B9D-0CCA-4D61-861A-87F976572B81}" srcOrd="2" destOrd="0" presId="urn:microsoft.com/office/officeart/2005/8/layout/radial2"/>
    <dgm:cxn modelId="{64281C73-1497-4AEF-8EAC-51007A7ED07B}" type="presParOf" srcId="{415C9B9D-0CCA-4D61-861A-87F976572B81}" destId="{426C8DA8-9CAC-4ADE-92DD-AC9F4EB0E512}" srcOrd="0" destOrd="0" presId="urn:microsoft.com/office/officeart/2005/8/layout/radial2"/>
    <dgm:cxn modelId="{4DCDE15E-1727-4724-BF69-5221DF09A3EF}" type="presParOf" srcId="{415C9B9D-0CCA-4D61-861A-87F976572B81}" destId="{AF5CAF8A-EC30-452D-8F8B-E24C67F18658}" srcOrd="1" destOrd="0" presId="urn:microsoft.com/office/officeart/2005/8/layout/radial2"/>
    <dgm:cxn modelId="{D8A7FEA0-3AFA-44FC-883B-868B607EC724}" type="presParOf" srcId="{26D16198-EB68-4F28-BBAB-FB2799B53088}" destId="{D6953890-71DE-4B56-8391-44B9378FCB34}" srcOrd="3" destOrd="0" presId="urn:microsoft.com/office/officeart/2005/8/layout/radial2"/>
    <dgm:cxn modelId="{90540B27-5964-45BF-912C-352EA1CB7358}" type="presParOf" srcId="{26D16198-EB68-4F28-BBAB-FB2799B53088}" destId="{E3C7207A-29BF-452A-9528-E3117865692F}" srcOrd="4" destOrd="0" presId="urn:microsoft.com/office/officeart/2005/8/layout/radial2"/>
    <dgm:cxn modelId="{73E53FEF-3D79-427B-A123-6F4D4D605079}" type="presParOf" srcId="{E3C7207A-29BF-452A-9528-E3117865692F}" destId="{C39BD184-F8C9-498E-9FC6-85E8F7D29056}" srcOrd="0" destOrd="0" presId="urn:microsoft.com/office/officeart/2005/8/layout/radial2"/>
    <dgm:cxn modelId="{E6232001-E339-4096-9CE5-5C3A7F968BA5}" type="presParOf" srcId="{E3C7207A-29BF-452A-9528-E3117865692F}" destId="{49341518-64B4-4246-9E68-A819BA91E6D4}" srcOrd="1" destOrd="0" presId="urn:microsoft.com/office/officeart/2005/8/layout/radial2"/>
    <dgm:cxn modelId="{EB39D167-7F11-44D1-85E4-05F9B9AA92D4}" type="presParOf" srcId="{26D16198-EB68-4F28-BBAB-FB2799B53088}" destId="{BF3B3002-038F-4E80-AF30-B32A0874FC7E}" srcOrd="5" destOrd="0" presId="urn:microsoft.com/office/officeart/2005/8/layout/radial2"/>
    <dgm:cxn modelId="{0B587930-6D3E-44DA-A68C-204CCE9799A4}" type="presParOf" srcId="{26D16198-EB68-4F28-BBAB-FB2799B53088}" destId="{81D8CB52-7447-4F8C-A8E0-C51D0DCD9EC0}" srcOrd="6" destOrd="0" presId="urn:microsoft.com/office/officeart/2005/8/layout/radial2"/>
    <dgm:cxn modelId="{1192FE05-CFBB-4867-9C48-5F582FFB86EC}" type="presParOf" srcId="{81D8CB52-7447-4F8C-A8E0-C51D0DCD9EC0}" destId="{F4032999-7349-40A6-B176-F26785A4F0B3}" srcOrd="0" destOrd="0" presId="urn:microsoft.com/office/officeart/2005/8/layout/radial2"/>
    <dgm:cxn modelId="{39F0E550-5EA3-48B9-B00B-0DBF818E2B6A}" type="presParOf" srcId="{81D8CB52-7447-4F8C-A8E0-C51D0DCD9EC0}" destId="{537FC5E6-9E4B-4B50-834D-5E875CD55290}" srcOrd="1" destOrd="0" presId="urn:microsoft.com/office/officeart/2005/8/layout/radial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40FBB8-6875-4485-B879-FCA341A1B86D}" type="doc">
      <dgm:prSet loTypeId="urn:microsoft.com/office/officeart/2005/8/layout/cycle4" loCatId="relationship" qsTypeId="urn:microsoft.com/office/officeart/2005/8/quickstyle/simple1" qsCatId="simple" csTypeId="urn:microsoft.com/office/officeart/2005/8/colors/accent1_2" csCatId="accent1" phldr="1"/>
      <dgm:spPr/>
      <dgm:t>
        <a:bodyPr/>
        <a:lstStyle/>
        <a:p>
          <a:endParaRPr lang="zh-CN" altLang="en-US"/>
        </a:p>
      </dgm:t>
    </dgm:pt>
    <dgm:pt modelId="{775684C2-D20D-41E9-A9CE-DA336E6B2576}">
      <dgm:prSet phldrT="[文本]"/>
      <dgm:spPr>
        <a:solidFill>
          <a:srgbClr val="F6C9A5"/>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b="1" dirty="0">
              <a:effectLst>
                <a:outerShdw blurRad="38100" dist="38100" dir="2700000" algn="tl">
                  <a:srgbClr val="000000">
                    <a:alpha val="43137"/>
                  </a:srgbClr>
                </a:outerShdw>
              </a:effectLst>
            </a:rPr>
            <a:t>数字化一切</a:t>
          </a:r>
        </a:p>
      </dgm:t>
    </dgm:pt>
    <dgm:pt modelId="{81FA3B82-E081-4AED-80E4-5C9FD00211EE}" type="parTrans" cxnId="{D34D892A-27A2-4E05-8924-F5A5FFCE3DB2}">
      <dgm:prSet/>
      <dgm:spPr/>
      <dgm:t>
        <a:bodyPr/>
        <a:lstStyle/>
        <a:p>
          <a:endParaRPr lang="zh-CN" altLang="en-US"/>
        </a:p>
      </dgm:t>
    </dgm:pt>
    <dgm:pt modelId="{942DE50B-8AF0-4DF7-9E48-E47B89DA0D9B}" type="sibTrans" cxnId="{D34D892A-27A2-4E05-8924-F5A5FFCE3DB2}">
      <dgm:prSet/>
      <dgm:spPr/>
      <dgm:t>
        <a:bodyPr/>
        <a:lstStyle/>
        <a:p>
          <a:endParaRPr lang="zh-CN" altLang="en-US"/>
        </a:p>
      </dgm:t>
    </dgm:pt>
    <dgm:pt modelId="{0AA873BC-2638-46C6-98D3-36BE43BB30EB}">
      <dgm:prSet phldrT="[文本]" custT="1"/>
      <dgm:spPr>
        <a:solidFill>
          <a:srgbClr val="92D050">
            <a:alpha val="9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sz="1600" b="0" i="0" dirty="0">
              <a:solidFill>
                <a:schemeClr val="tx1"/>
              </a:solidFill>
            </a:rPr>
            <a:t>实现对产品、营销、服务、风控、活动等全业务流程的，通过数字化推动新的再造业务增长点。</a:t>
          </a:r>
          <a:endParaRPr lang="zh-CN" altLang="en-US" sz="1600" dirty="0">
            <a:solidFill>
              <a:schemeClr val="tx1"/>
            </a:solidFill>
          </a:endParaRPr>
        </a:p>
      </dgm:t>
    </dgm:pt>
    <dgm:pt modelId="{32983EEE-3BD1-456A-A6A3-5CE614860006}" type="parTrans" cxnId="{225C5B84-09E8-43BF-BF4F-F1622A3524FA}">
      <dgm:prSet/>
      <dgm:spPr/>
      <dgm:t>
        <a:bodyPr/>
        <a:lstStyle/>
        <a:p>
          <a:endParaRPr lang="zh-CN" altLang="en-US"/>
        </a:p>
      </dgm:t>
    </dgm:pt>
    <dgm:pt modelId="{FAC8ABA4-2094-4778-8286-E4E8FF21D008}" type="sibTrans" cxnId="{225C5B84-09E8-43BF-BF4F-F1622A3524FA}">
      <dgm:prSet/>
      <dgm:spPr/>
      <dgm:t>
        <a:bodyPr/>
        <a:lstStyle/>
        <a:p>
          <a:endParaRPr lang="zh-CN" altLang="en-US"/>
        </a:p>
      </dgm:t>
    </dgm:pt>
    <dgm:pt modelId="{AD23B29E-EA65-4719-B56E-E0D9C6C5F413}">
      <dgm:prSet phldrT="[文本]" custT="1"/>
      <dgm:spPr>
        <a:solidFill>
          <a:srgbClr val="B4C0E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sz="3200" b="1" dirty="0">
              <a:effectLst>
                <a:outerShdw blurRad="38100" dist="38100" dir="2700000" algn="tl">
                  <a:srgbClr val="000000">
                    <a:alpha val="43137"/>
                  </a:srgbClr>
                </a:outerShdw>
              </a:effectLst>
            </a:rPr>
            <a:t>全面在线</a:t>
          </a:r>
        </a:p>
      </dgm:t>
    </dgm:pt>
    <dgm:pt modelId="{55B6510C-9E20-405C-8C18-1CFCFEF2C4A1}" type="parTrans" cxnId="{11B582DE-4BFF-4451-B4A9-A75B85665296}">
      <dgm:prSet/>
      <dgm:spPr/>
      <dgm:t>
        <a:bodyPr/>
        <a:lstStyle/>
        <a:p>
          <a:endParaRPr lang="zh-CN" altLang="en-US"/>
        </a:p>
      </dgm:t>
    </dgm:pt>
    <dgm:pt modelId="{20238235-7C74-42CF-8435-5A383A88417C}" type="sibTrans" cxnId="{11B582DE-4BFF-4451-B4A9-A75B85665296}">
      <dgm:prSet/>
      <dgm:spPr/>
      <dgm:t>
        <a:bodyPr/>
        <a:lstStyle/>
        <a:p>
          <a:endParaRPr lang="zh-CN" altLang="en-US"/>
        </a:p>
      </dgm:t>
    </dgm:pt>
    <dgm:pt modelId="{ABBE5A70-DA72-452B-AC92-787789F24714}">
      <dgm:prSet phldrT="[文本]" custT="1"/>
      <dgm:spPr>
        <a:solidFill>
          <a:srgbClr val="416DBB"/>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sz="1600" b="0" i="0" dirty="0">
              <a:solidFill>
                <a:schemeClr val="tx1"/>
              </a:solidFill>
            </a:rPr>
            <a:t>应用各种软件和互联网系统实现银行产品、营销、服务、风控、活动等互联互通。</a:t>
          </a:r>
          <a:endParaRPr lang="zh-CN" altLang="en-US" sz="1600" dirty="0">
            <a:solidFill>
              <a:schemeClr val="tx1"/>
            </a:solidFill>
          </a:endParaRPr>
        </a:p>
      </dgm:t>
    </dgm:pt>
    <dgm:pt modelId="{2E22B715-F7F6-494B-95AD-8800E171212D}" type="parTrans" cxnId="{6049FBA4-EEC5-4F07-AAEF-81125D6EDB21}">
      <dgm:prSet/>
      <dgm:spPr/>
      <dgm:t>
        <a:bodyPr/>
        <a:lstStyle/>
        <a:p>
          <a:endParaRPr lang="zh-CN" altLang="en-US"/>
        </a:p>
      </dgm:t>
    </dgm:pt>
    <dgm:pt modelId="{6BAB0924-630F-4A44-8792-DED99F7AA75E}" type="sibTrans" cxnId="{6049FBA4-EEC5-4F07-AAEF-81125D6EDB21}">
      <dgm:prSet/>
      <dgm:spPr/>
      <dgm:t>
        <a:bodyPr/>
        <a:lstStyle/>
        <a:p>
          <a:endParaRPr lang="zh-CN" altLang="en-US"/>
        </a:p>
      </dgm:t>
    </dgm:pt>
    <dgm:pt modelId="{BF06617C-9B75-4904-AEE3-5E77765A427F}">
      <dgm:prSet phldrT="[文本]" custT="1"/>
      <dgm:spPr>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sz="3200" b="1" dirty="0">
              <a:effectLst>
                <a:outerShdw blurRad="38100" dist="38100" dir="2700000" algn="tl">
                  <a:srgbClr val="000000">
                    <a:alpha val="43137"/>
                  </a:srgbClr>
                </a:outerShdw>
              </a:effectLst>
            </a:rPr>
            <a:t>网络协同</a:t>
          </a:r>
        </a:p>
      </dgm:t>
    </dgm:pt>
    <dgm:pt modelId="{E23FC54F-2214-4B04-921D-097AE391D13A}" type="parTrans" cxnId="{DBEB0F51-23A6-4980-BA42-61125E280294}">
      <dgm:prSet/>
      <dgm:spPr/>
      <dgm:t>
        <a:bodyPr/>
        <a:lstStyle/>
        <a:p>
          <a:endParaRPr lang="zh-CN" altLang="en-US"/>
        </a:p>
      </dgm:t>
    </dgm:pt>
    <dgm:pt modelId="{71F4FF94-15AB-420D-BF94-7C9E24164024}" type="sibTrans" cxnId="{DBEB0F51-23A6-4980-BA42-61125E280294}">
      <dgm:prSet/>
      <dgm:spPr/>
      <dgm:t>
        <a:bodyPr/>
        <a:lstStyle/>
        <a:p>
          <a:endParaRPr lang="zh-CN" altLang="en-US"/>
        </a:p>
      </dgm:t>
    </dgm:pt>
    <dgm:pt modelId="{388FBD8F-2ED7-446A-80E4-0BEDF3625EBA}">
      <dgm:prSet phldrT="[文本]" custT="1"/>
      <dgm:spPr>
        <a:solidFill>
          <a:srgbClr val="F6C9A5">
            <a:alpha val="9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sz="1600" b="0" i="0" dirty="0"/>
            <a:t>通过互联网方式和网络社区的智慧，为目标客群设计最佳的金融服务解决方案。</a:t>
          </a:r>
          <a:endParaRPr lang="zh-CN" altLang="en-US" sz="1600" dirty="0"/>
        </a:p>
      </dgm:t>
    </dgm:pt>
    <dgm:pt modelId="{685DEE54-4899-4040-AD84-E759859E665F}" type="parTrans" cxnId="{7421B1BA-0221-4683-B463-37C507235ED6}">
      <dgm:prSet/>
      <dgm:spPr/>
      <dgm:t>
        <a:bodyPr/>
        <a:lstStyle/>
        <a:p>
          <a:endParaRPr lang="zh-CN" altLang="en-US"/>
        </a:p>
      </dgm:t>
    </dgm:pt>
    <dgm:pt modelId="{C9D22C16-AEE0-48EC-AA5E-E08CC4813ED7}" type="sibTrans" cxnId="{7421B1BA-0221-4683-B463-37C507235ED6}">
      <dgm:prSet/>
      <dgm:spPr/>
      <dgm:t>
        <a:bodyPr/>
        <a:lstStyle/>
        <a:p>
          <a:endParaRPr lang="zh-CN" altLang="en-US"/>
        </a:p>
      </dgm:t>
    </dgm:pt>
    <dgm:pt modelId="{C1C4A365-4A07-468F-9229-4B8FFE32140D}">
      <dgm:prSet phldrT="[文本]" custT="1"/>
      <dgm:spPr>
        <a:solidFill>
          <a:srgbClr val="416DBB"/>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sz="3200" b="1" i="0" dirty="0">
              <a:effectLst>
                <a:outerShdw blurRad="38100" dist="38100" dir="2700000" algn="tl">
                  <a:srgbClr val="000000">
                    <a:alpha val="43137"/>
                  </a:srgbClr>
                </a:outerShdw>
              </a:effectLst>
            </a:rPr>
            <a:t>数据智能</a:t>
          </a:r>
        </a:p>
      </dgm:t>
    </dgm:pt>
    <dgm:pt modelId="{4A03702E-2CC0-4374-BA75-E8B52375B652}" type="parTrans" cxnId="{D8D8ECDA-EBDB-4BD8-BD8E-6049782E24E7}">
      <dgm:prSet/>
      <dgm:spPr/>
      <dgm:t>
        <a:bodyPr/>
        <a:lstStyle/>
        <a:p>
          <a:endParaRPr lang="zh-CN" altLang="en-US"/>
        </a:p>
      </dgm:t>
    </dgm:pt>
    <dgm:pt modelId="{78C104A4-F5E4-490A-AE63-45FA93B4A9F1}" type="sibTrans" cxnId="{D8D8ECDA-EBDB-4BD8-BD8E-6049782E24E7}">
      <dgm:prSet/>
      <dgm:spPr/>
      <dgm:t>
        <a:bodyPr/>
        <a:lstStyle/>
        <a:p>
          <a:endParaRPr lang="zh-CN" altLang="en-US"/>
        </a:p>
      </dgm:t>
    </dgm:pt>
    <dgm:pt modelId="{9423EDA1-A392-4298-B400-D626AD47FDED}">
      <dgm:prSet phldrT="[文本]" custT="1"/>
      <dgm:spPr>
        <a:solidFill>
          <a:srgbClr val="B4C0E2">
            <a:alpha val="9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l"/>
          <a:r>
            <a:rPr lang="zh-CN" altLang="en-US" sz="1600" b="0" i="0" dirty="0"/>
            <a:t>指基于大数据，通过建立模型寻求现有问题的解决方案以及实现预测。</a:t>
          </a:r>
          <a:endParaRPr lang="zh-CN" altLang="en-US" sz="1600" dirty="0"/>
        </a:p>
      </dgm:t>
    </dgm:pt>
    <dgm:pt modelId="{5BAF99EA-B689-451E-89BF-39E035EE9634}" type="parTrans" cxnId="{999B9018-044C-4071-B92A-92D337014C09}">
      <dgm:prSet/>
      <dgm:spPr/>
      <dgm:t>
        <a:bodyPr/>
        <a:lstStyle/>
        <a:p>
          <a:endParaRPr lang="zh-CN" altLang="en-US"/>
        </a:p>
      </dgm:t>
    </dgm:pt>
    <dgm:pt modelId="{05E37C7E-659D-4336-A4DE-3C3E0B364C60}" type="sibTrans" cxnId="{999B9018-044C-4071-B92A-92D337014C09}">
      <dgm:prSet/>
      <dgm:spPr/>
      <dgm:t>
        <a:bodyPr/>
        <a:lstStyle/>
        <a:p>
          <a:endParaRPr lang="zh-CN" altLang="en-US"/>
        </a:p>
      </dgm:t>
    </dgm:pt>
    <dgm:pt modelId="{22D8A361-56D3-45F3-A864-B6B33560D664}" type="pres">
      <dgm:prSet presAssocID="{2040FBB8-6875-4485-B879-FCA341A1B86D}" presName="cycleMatrixDiagram" presStyleCnt="0">
        <dgm:presLayoutVars>
          <dgm:chMax val="1"/>
          <dgm:dir/>
          <dgm:animLvl val="lvl"/>
          <dgm:resizeHandles val="exact"/>
        </dgm:presLayoutVars>
      </dgm:prSet>
      <dgm:spPr/>
    </dgm:pt>
    <dgm:pt modelId="{BA7FF764-D2DF-4328-A818-089AD8F94FC5}" type="pres">
      <dgm:prSet presAssocID="{2040FBB8-6875-4485-B879-FCA341A1B86D}" presName="children" presStyleCnt="0"/>
      <dgm:spPr/>
    </dgm:pt>
    <dgm:pt modelId="{6B7E592D-0B81-4651-A70D-7E5CF5B5D945}" type="pres">
      <dgm:prSet presAssocID="{2040FBB8-6875-4485-B879-FCA341A1B86D}" presName="child1group" presStyleCnt="0"/>
      <dgm:spPr/>
    </dgm:pt>
    <dgm:pt modelId="{F1042727-9A52-4F33-94B6-A47F97CDECAA}" type="pres">
      <dgm:prSet presAssocID="{2040FBB8-6875-4485-B879-FCA341A1B86D}" presName="child1" presStyleLbl="bgAcc1" presStyleIdx="0" presStyleCnt="4" custScaleX="117982" custScaleY="112668" custLinFactNeighborX="-29299" custLinFactNeighborY="35027"/>
      <dgm:spPr/>
    </dgm:pt>
    <dgm:pt modelId="{BD05432A-1B19-43B6-B105-3A0E68C217B3}" type="pres">
      <dgm:prSet presAssocID="{2040FBB8-6875-4485-B879-FCA341A1B86D}" presName="child1Text" presStyleLbl="bgAcc1" presStyleIdx="0" presStyleCnt="4">
        <dgm:presLayoutVars>
          <dgm:bulletEnabled val="1"/>
        </dgm:presLayoutVars>
      </dgm:prSet>
      <dgm:spPr/>
    </dgm:pt>
    <dgm:pt modelId="{65A3C8E7-48A7-4A1E-9C45-10EF0DB6F8AB}" type="pres">
      <dgm:prSet presAssocID="{2040FBB8-6875-4485-B879-FCA341A1B86D}" presName="child2group" presStyleCnt="0"/>
      <dgm:spPr/>
    </dgm:pt>
    <dgm:pt modelId="{A279CE17-53BA-4A75-8728-6AD717D2DB36}" type="pres">
      <dgm:prSet presAssocID="{2040FBB8-6875-4485-B879-FCA341A1B86D}" presName="child2" presStyleLbl="bgAcc1" presStyleIdx="1" presStyleCnt="4" custScaleX="113349" custScaleY="109162" custLinFactNeighborX="34142" custLinFactNeighborY="40222"/>
      <dgm:spPr/>
    </dgm:pt>
    <dgm:pt modelId="{58E7F7EE-6717-493F-A976-DCAFE8AB87F0}" type="pres">
      <dgm:prSet presAssocID="{2040FBB8-6875-4485-B879-FCA341A1B86D}" presName="child2Text" presStyleLbl="bgAcc1" presStyleIdx="1" presStyleCnt="4">
        <dgm:presLayoutVars>
          <dgm:bulletEnabled val="1"/>
        </dgm:presLayoutVars>
      </dgm:prSet>
      <dgm:spPr/>
    </dgm:pt>
    <dgm:pt modelId="{98CA41F1-E821-4DA7-ABDE-DA09A1AC81DB}" type="pres">
      <dgm:prSet presAssocID="{2040FBB8-6875-4485-B879-FCA341A1B86D}" presName="child3group" presStyleCnt="0"/>
      <dgm:spPr/>
    </dgm:pt>
    <dgm:pt modelId="{3732C173-F8E6-4C57-A55E-566E5EB9CDC0}" type="pres">
      <dgm:prSet presAssocID="{2040FBB8-6875-4485-B879-FCA341A1B86D}" presName="child3" presStyleLbl="bgAcc1" presStyleIdx="2" presStyleCnt="4" custScaleX="130654" custScaleY="115208" custLinFactNeighborX="26142" custLinFactNeighborY="-29269"/>
      <dgm:spPr/>
    </dgm:pt>
    <dgm:pt modelId="{95E5AD95-CDF5-43DC-A40D-CD9A79D30421}" type="pres">
      <dgm:prSet presAssocID="{2040FBB8-6875-4485-B879-FCA341A1B86D}" presName="child3Text" presStyleLbl="bgAcc1" presStyleIdx="2" presStyleCnt="4">
        <dgm:presLayoutVars>
          <dgm:bulletEnabled val="1"/>
        </dgm:presLayoutVars>
      </dgm:prSet>
      <dgm:spPr/>
    </dgm:pt>
    <dgm:pt modelId="{820D4C9A-0BD4-4D7B-83DF-228CD9AEE90E}" type="pres">
      <dgm:prSet presAssocID="{2040FBB8-6875-4485-B879-FCA341A1B86D}" presName="child4group" presStyleCnt="0"/>
      <dgm:spPr/>
    </dgm:pt>
    <dgm:pt modelId="{66287779-FD50-42EA-88FA-07E6AD4CEA31}" type="pres">
      <dgm:prSet presAssocID="{2040FBB8-6875-4485-B879-FCA341A1B86D}" presName="child4" presStyleLbl="bgAcc1" presStyleIdx="3" presStyleCnt="4" custScaleX="122171" custScaleY="104073" custLinFactNeighborX="-25574" custLinFactNeighborY="-32728"/>
      <dgm:spPr/>
    </dgm:pt>
    <dgm:pt modelId="{9C1C3378-54AA-49D3-8C3C-532AFD1F0732}" type="pres">
      <dgm:prSet presAssocID="{2040FBB8-6875-4485-B879-FCA341A1B86D}" presName="child4Text" presStyleLbl="bgAcc1" presStyleIdx="3" presStyleCnt="4">
        <dgm:presLayoutVars>
          <dgm:bulletEnabled val="1"/>
        </dgm:presLayoutVars>
      </dgm:prSet>
      <dgm:spPr/>
    </dgm:pt>
    <dgm:pt modelId="{55B730B5-819F-4B2E-86E9-E48012A3A749}" type="pres">
      <dgm:prSet presAssocID="{2040FBB8-6875-4485-B879-FCA341A1B86D}" presName="childPlaceholder" presStyleCnt="0"/>
      <dgm:spPr/>
    </dgm:pt>
    <dgm:pt modelId="{B74B4E53-CD04-47E8-9F18-DB631AE86088}" type="pres">
      <dgm:prSet presAssocID="{2040FBB8-6875-4485-B879-FCA341A1B86D}" presName="circle" presStyleCnt="0"/>
      <dgm:spPr/>
    </dgm:pt>
    <dgm:pt modelId="{CAF229B0-B38E-487F-A706-6EB22C70D829}" type="pres">
      <dgm:prSet presAssocID="{2040FBB8-6875-4485-B879-FCA341A1B86D}" presName="quadrant1" presStyleLbl="node1" presStyleIdx="0" presStyleCnt="4">
        <dgm:presLayoutVars>
          <dgm:chMax val="1"/>
          <dgm:bulletEnabled val="1"/>
        </dgm:presLayoutVars>
      </dgm:prSet>
      <dgm:spPr/>
    </dgm:pt>
    <dgm:pt modelId="{1CC740C8-41E9-4EDF-8C3B-FE6A6B6CC4BD}" type="pres">
      <dgm:prSet presAssocID="{2040FBB8-6875-4485-B879-FCA341A1B86D}" presName="quadrant2" presStyleLbl="node1" presStyleIdx="1" presStyleCnt="4">
        <dgm:presLayoutVars>
          <dgm:chMax val="1"/>
          <dgm:bulletEnabled val="1"/>
        </dgm:presLayoutVars>
      </dgm:prSet>
      <dgm:spPr/>
    </dgm:pt>
    <dgm:pt modelId="{9B21E851-69C9-48A4-8C25-D32E07DA972B}" type="pres">
      <dgm:prSet presAssocID="{2040FBB8-6875-4485-B879-FCA341A1B86D}" presName="quadrant3" presStyleLbl="node1" presStyleIdx="2" presStyleCnt="4">
        <dgm:presLayoutVars>
          <dgm:chMax val="1"/>
          <dgm:bulletEnabled val="1"/>
        </dgm:presLayoutVars>
      </dgm:prSet>
      <dgm:spPr/>
    </dgm:pt>
    <dgm:pt modelId="{B1849734-C3BE-40DC-8435-EAB816221196}" type="pres">
      <dgm:prSet presAssocID="{2040FBB8-6875-4485-B879-FCA341A1B86D}" presName="quadrant4" presStyleLbl="node1" presStyleIdx="3" presStyleCnt="4">
        <dgm:presLayoutVars>
          <dgm:chMax val="1"/>
          <dgm:bulletEnabled val="1"/>
        </dgm:presLayoutVars>
      </dgm:prSet>
      <dgm:spPr/>
    </dgm:pt>
    <dgm:pt modelId="{D5CDC4B4-867A-4FDC-9062-D421B6A74B39}" type="pres">
      <dgm:prSet presAssocID="{2040FBB8-6875-4485-B879-FCA341A1B86D}" presName="quadrantPlaceholder" presStyleCnt="0"/>
      <dgm:spPr/>
    </dgm:pt>
    <dgm:pt modelId="{7FBB8D7D-BA73-436E-ACC8-3D347D11470D}" type="pres">
      <dgm:prSet presAssocID="{2040FBB8-6875-4485-B879-FCA341A1B86D}" presName="center1" presStyleLbl="fgShp" presStyleIdx="0" presStyleCnt="2"/>
      <dgm:spPr>
        <a:solidFill>
          <a:srgbClr val="00B0F0"/>
        </a:solidFill>
        <a:ln>
          <a:solidFill>
            <a:schemeClr val="tx2"/>
          </a:solidFill>
        </a:ln>
        <a:effectLst>
          <a:outerShdw blurRad="50800" dist="38100" dir="16200000" rotWithShape="0">
            <a:prstClr val="black">
              <a:alpha val="40000"/>
            </a:prstClr>
          </a:outerShdw>
        </a:effectLst>
      </dgm:spPr>
    </dgm:pt>
    <dgm:pt modelId="{FD84695B-8BF6-4BEA-967C-9605937E4646}" type="pres">
      <dgm:prSet presAssocID="{2040FBB8-6875-4485-B879-FCA341A1B86D}" presName="center2" presStyleLbl="fgShp" presStyleIdx="1" presStyleCnt="2"/>
      <dgm:spPr>
        <a:solidFill>
          <a:srgbClr val="FFC000"/>
        </a:solidFill>
        <a:ln>
          <a:solidFill>
            <a:schemeClr val="tx2"/>
          </a:solidFill>
        </a:ln>
        <a:effectLst>
          <a:outerShdw blurRad="50800" dist="38100" dir="5400000" algn="t" rotWithShape="0">
            <a:prstClr val="black">
              <a:alpha val="40000"/>
            </a:prstClr>
          </a:outerShdw>
        </a:effectLst>
      </dgm:spPr>
    </dgm:pt>
  </dgm:ptLst>
  <dgm:cxnLst>
    <dgm:cxn modelId="{7F88E217-7392-44DD-B7F0-4A7E52FED38F}" type="presOf" srcId="{C1C4A365-4A07-468F-9229-4B8FFE32140D}" destId="{B1849734-C3BE-40DC-8435-EAB816221196}" srcOrd="0" destOrd="0" presId="urn:microsoft.com/office/officeart/2005/8/layout/cycle4"/>
    <dgm:cxn modelId="{999B9018-044C-4071-B92A-92D337014C09}" srcId="{C1C4A365-4A07-468F-9229-4B8FFE32140D}" destId="{9423EDA1-A392-4298-B400-D626AD47FDED}" srcOrd="0" destOrd="0" parTransId="{5BAF99EA-B689-451E-89BF-39E035EE9634}" sibTransId="{05E37C7E-659D-4336-A4DE-3C3E0B364C60}"/>
    <dgm:cxn modelId="{0A22541D-46AE-48A3-A9EB-8E5E4368EEA4}" type="presOf" srcId="{AD23B29E-EA65-4719-B56E-E0D9C6C5F413}" destId="{1CC740C8-41E9-4EDF-8C3B-FE6A6B6CC4BD}" srcOrd="0" destOrd="0" presId="urn:microsoft.com/office/officeart/2005/8/layout/cycle4"/>
    <dgm:cxn modelId="{D34D892A-27A2-4E05-8924-F5A5FFCE3DB2}" srcId="{2040FBB8-6875-4485-B879-FCA341A1B86D}" destId="{775684C2-D20D-41E9-A9CE-DA336E6B2576}" srcOrd="0" destOrd="0" parTransId="{81FA3B82-E081-4AED-80E4-5C9FD00211EE}" sibTransId="{942DE50B-8AF0-4DF7-9E48-E47B89DA0D9B}"/>
    <dgm:cxn modelId="{7D77615F-A00B-47B2-9C24-AB3D878DD787}" type="presOf" srcId="{388FBD8F-2ED7-446A-80E4-0BEDF3625EBA}" destId="{95E5AD95-CDF5-43DC-A40D-CD9A79D30421}" srcOrd="1" destOrd="0" presId="urn:microsoft.com/office/officeart/2005/8/layout/cycle4"/>
    <dgm:cxn modelId="{6008464A-9914-4FE9-AC62-80617E3C368E}" type="presOf" srcId="{775684C2-D20D-41E9-A9CE-DA336E6B2576}" destId="{CAF229B0-B38E-487F-A706-6EB22C70D829}" srcOrd="0" destOrd="0" presId="urn:microsoft.com/office/officeart/2005/8/layout/cycle4"/>
    <dgm:cxn modelId="{F9B0536B-5DD7-459E-9510-63FCAEF289C8}" type="presOf" srcId="{9423EDA1-A392-4298-B400-D626AD47FDED}" destId="{66287779-FD50-42EA-88FA-07E6AD4CEA31}" srcOrd="0" destOrd="0" presId="urn:microsoft.com/office/officeart/2005/8/layout/cycle4"/>
    <dgm:cxn modelId="{94F53D70-D7E4-4EC9-AF51-0C7FC179A28D}" type="presOf" srcId="{ABBE5A70-DA72-452B-AC92-787789F24714}" destId="{58E7F7EE-6717-493F-A976-DCAFE8AB87F0}" srcOrd="1" destOrd="0" presId="urn:microsoft.com/office/officeart/2005/8/layout/cycle4"/>
    <dgm:cxn modelId="{DBEB0F51-23A6-4980-BA42-61125E280294}" srcId="{2040FBB8-6875-4485-B879-FCA341A1B86D}" destId="{BF06617C-9B75-4904-AEE3-5E77765A427F}" srcOrd="2" destOrd="0" parTransId="{E23FC54F-2214-4B04-921D-097AE391D13A}" sibTransId="{71F4FF94-15AB-420D-BF94-7C9E24164024}"/>
    <dgm:cxn modelId="{5812CB51-DDDF-47ED-8D74-E2372C1C4077}" type="presOf" srcId="{9423EDA1-A392-4298-B400-D626AD47FDED}" destId="{9C1C3378-54AA-49D3-8C3C-532AFD1F0732}" srcOrd="1" destOrd="0" presId="urn:microsoft.com/office/officeart/2005/8/layout/cycle4"/>
    <dgm:cxn modelId="{697F2378-5E44-4C81-BD50-0206064B57AA}" type="presOf" srcId="{0AA873BC-2638-46C6-98D3-36BE43BB30EB}" destId="{BD05432A-1B19-43B6-B105-3A0E68C217B3}" srcOrd="1" destOrd="0" presId="urn:microsoft.com/office/officeart/2005/8/layout/cycle4"/>
    <dgm:cxn modelId="{542BCB7D-133F-4090-90DC-5F0CCA553467}" type="presOf" srcId="{388FBD8F-2ED7-446A-80E4-0BEDF3625EBA}" destId="{3732C173-F8E6-4C57-A55E-566E5EB9CDC0}" srcOrd="0" destOrd="0" presId="urn:microsoft.com/office/officeart/2005/8/layout/cycle4"/>
    <dgm:cxn modelId="{225C5B84-09E8-43BF-BF4F-F1622A3524FA}" srcId="{775684C2-D20D-41E9-A9CE-DA336E6B2576}" destId="{0AA873BC-2638-46C6-98D3-36BE43BB30EB}" srcOrd="0" destOrd="0" parTransId="{32983EEE-3BD1-456A-A6A3-5CE614860006}" sibTransId="{FAC8ABA4-2094-4778-8286-E4E8FF21D008}"/>
    <dgm:cxn modelId="{ABC0D497-B903-4252-9A92-A674AFD21BED}" type="presOf" srcId="{ABBE5A70-DA72-452B-AC92-787789F24714}" destId="{A279CE17-53BA-4A75-8728-6AD717D2DB36}" srcOrd="0" destOrd="0" presId="urn:microsoft.com/office/officeart/2005/8/layout/cycle4"/>
    <dgm:cxn modelId="{E91A41A0-EC9A-4856-9EB6-F97C7C890B73}" type="presOf" srcId="{BF06617C-9B75-4904-AEE3-5E77765A427F}" destId="{9B21E851-69C9-48A4-8C25-D32E07DA972B}" srcOrd="0" destOrd="0" presId="urn:microsoft.com/office/officeart/2005/8/layout/cycle4"/>
    <dgm:cxn modelId="{D00625A4-48E9-4D53-8040-D87C592E941A}" type="presOf" srcId="{0AA873BC-2638-46C6-98D3-36BE43BB30EB}" destId="{F1042727-9A52-4F33-94B6-A47F97CDECAA}" srcOrd="0" destOrd="0" presId="urn:microsoft.com/office/officeart/2005/8/layout/cycle4"/>
    <dgm:cxn modelId="{6049FBA4-EEC5-4F07-AAEF-81125D6EDB21}" srcId="{AD23B29E-EA65-4719-B56E-E0D9C6C5F413}" destId="{ABBE5A70-DA72-452B-AC92-787789F24714}" srcOrd="0" destOrd="0" parTransId="{2E22B715-F7F6-494B-95AD-8800E171212D}" sibTransId="{6BAB0924-630F-4A44-8792-DED99F7AA75E}"/>
    <dgm:cxn modelId="{AC6A2DB1-6846-4A39-864B-6B25F4BFA335}" type="presOf" srcId="{2040FBB8-6875-4485-B879-FCA341A1B86D}" destId="{22D8A361-56D3-45F3-A864-B6B33560D664}" srcOrd="0" destOrd="0" presId="urn:microsoft.com/office/officeart/2005/8/layout/cycle4"/>
    <dgm:cxn modelId="{7421B1BA-0221-4683-B463-37C507235ED6}" srcId="{BF06617C-9B75-4904-AEE3-5E77765A427F}" destId="{388FBD8F-2ED7-446A-80E4-0BEDF3625EBA}" srcOrd="0" destOrd="0" parTransId="{685DEE54-4899-4040-AD84-E759859E665F}" sibTransId="{C9D22C16-AEE0-48EC-AA5E-E08CC4813ED7}"/>
    <dgm:cxn modelId="{D8D8ECDA-EBDB-4BD8-BD8E-6049782E24E7}" srcId="{2040FBB8-6875-4485-B879-FCA341A1B86D}" destId="{C1C4A365-4A07-468F-9229-4B8FFE32140D}" srcOrd="3" destOrd="0" parTransId="{4A03702E-2CC0-4374-BA75-E8B52375B652}" sibTransId="{78C104A4-F5E4-490A-AE63-45FA93B4A9F1}"/>
    <dgm:cxn modelId="{11B582DE-4BFF-4451-B4A9-A75B85665296}" srcId="{2040FBB8-6875-4485-B879-FCA341A1B86D}" destId="{AD23B29E-EA65-4719-B56E-E0D9C6C5F413}" srcOrd="1" destOrd="0" parTransId="{55B6510C-9E20-405C-8C18-1CFCFEF2C4A1}" sibTransId="{20238235-7C74-42CF-8435-5A383A88417C}"/>
    <dgm:cxn modelId="{25FC8017-2A7A-468C-B1EE-79FA3761CC00}" type="presParOf" srcId="{22D8A361-56D3-45F3-A864-B6B33560D664}" destId="{BA7FF764-D2DF-4328-A818-089AD8F94FC5}" srcOrd="0" destOrd="0" presId="urn:microsoft.com/office/officeart/2005/8/layout/cycle4"/>
    <dgm:cxn modelId="{574D7579-097B-4D9E-9D22-6E677195E39F}" type="presParOf" srcId="{BA7FF764-D2DF-4328-A818-089AD8F94FC5}" destId="{6B7E592D-0B81-4651-A70D-7E5CF5B5D945}" srcOrd="0" destOrd="0" presId="urn:microsoft.com/office/officeart/2005/8/layout/cycle4"/>
    <dgm:cxn modelId="{28E800B5-774A-41ED-A134-378BA149CFF0}" type="presParOf" srcId="{6B7E592D-0B81-4651-A70D-7E5CF5B5D945}" destId="{F1042727-9A52-4F33-94B6-A47F97CDECAA}" srcOrd="0" destOrd="0" presId="urn:microsoft.com/office/officeart/2005/8/layout/cycle4"/>
    <dgm:cxn modelId="{18F3F72B-F343-45A3-8C25-4B23353D9424}" type="presParOf" srcId="{6B7E592D-0B81-4651-A70D-7E5CF5B5D945}" destId="{BD05432A-1B19-43B6-B105-3A0E68C217B3}" srcOrd="1" destOrd="0" presId="urn:microsoft.com/office/officeart/2005/8/layout/cycle4"/>
    <dgm:cxn modelId="{939D2AD4-5E25-4C07-9A64-214A05340E1F}" type="presParOf" srcId="{BA7FF764-D2DF-4328-A818-089AD8F94FC5}" destId="{65A3C8E7-48A7-4A1E-9C45-10EF0DB6F8AB}" srcOrd="1" destOrd="0" presId="urn:microsoft.com/office/officeart/2005/8/layout/cycle4"/>
    <dgm:cxn modelId="{7DE90EC8-D73C-4513-8640-03D63FB0373E}" type="presParOf" srcId="{65A3C8E7-48A7-4A1E-9C45-10EF0DB6F8AB}" destId="{A279CE17-53BA-4A75-8728-6AD717D2DB36}" srcOrd="0" destOrd="0" presId="urn:microsoft.com/office/officeart/2005/8/layout/cycle4"/>
    <dgm:cxn modelId="{3D7F93B6-D7CA-48F8-B419-231DA9862264}" type="presParOf" srcId="{65A3C8E7-48A7-4A1E-9C45-10EF0DB6F8AB}" destId="{58E7F7EE-6717-493F-A976-DCAFE8AB87F0}" srcOrd="1" destOrd="0" presId="urn:microsoft.com/office/officeart/2005/8/layout/cycle4"/>
    <dgm:cxn modelId="{104B2AFF-0D12-4D1C-95B9-C7136CD752E8}" type="presParOf" srcId="{BA7FF764-D2DF-4328-A818-089AD8F94FC5}" destId="{98CA41F1-E821-4DA7-ABDE-DA09A1AC81DB}" srcOrd="2" destOrd="0" presId="urn:microsoft.com/office/officeart/2005/8/layout/cycle4"/>
    <dgm:cxn modelId="{CD69FC15-D42E-4439-8EB3-E57C3096FB2C}" type="presParOf" srcId="{98CA41F1-E821-4DA7-ABDE-DA09A1AC81DB}" destId="{3732C173-F8E6-4C57-A55E-566E5EB9CDC0}" srcOrd="0" destOrd="0" presId="urn:microsoft.com/office/officeart/2005/8/layout/cycle4"/>
    <dgm:cxn modelId="{E9C207DE-1629-4211-8004-33191F4A2D5A}" type="presParOf" srcId="{98CA41F1-E821-4DA7-ABDE-DA09A1AC81DB}" destId="{95E5AD95-CDF5-43DC-A40D-CD9A79D30421}" srcOrd="1" destOrd="0" presId="urn:microsoft.com/office/officeart/2005/8/layout/cycle4"/>
    <dgm:cxn modelId="{B802C475-02A3-40BE-9B84-59140E97950E}" type="presParOf" srcId="{BA7FF764-D2DF-4328-A818-089AD8F94FC5}" destId="{820D4C9A-0BD4-4D7B-83DF-228CD9AEE90E}" srcOrd="3" destOrd="0" presId="urn:microsoft.com/office/officeart/2005/8/layout/cycle4"/>
    <dgm:cxn modelId="{7575998A-F317-4D3B-9DD1-C51BC8858505}" type="presParOf" srcId="{820D4C9A-0BD4-4D7B-83DF-228CD9AEE90E}" destId="{66287779-FD50-42EA-88FA-07E6AD4CEA31}" srcOrd="0" destOrd="0" presId="urn:microsoft.com/office/officeart/2005/8/layout/cycle4"/>
    <dgm:cxn modelId="{CA72267D-D2C6-4CB5-B277-99C350BF3FDA}" type="presParOf" srcId="{820D4C9A-0BD4-4D7B-83DF-228CD9AEE90E}" destId="{9C1C3378-54AA-49D3-8C3C-532AFD1F0732}" srcOrd="1" destOrd="0" presId="urn:microsoft.com/office/officeart/2005/8/layout/cycle4"/>
    <dgm:cxn modelId="{4854F46E-A3FF-4C5E-BC88-48D22E93784E}" type="presParOf" srcId="{BA7FF764-D2DF-4328-A818-089AD8F94FC5}" destId="{55B730B5-819F-4B2E-86E9-E48012A3A749}" srcOrd="4" destOrd="0" presId="urn:microsoft.com/office/officeart/2005/8/layout/cycle4"/>
    <dgm:cxn modelId="{1D7BB243-BA51-43C0-A263-48B84A08878F}" type="presParOf" srcId="{22D8A361-56D3-45F3-A864-B6B33560D664}" destId="{B74B4E53-CD04-47E8-9F18-DB631AE86088}" srcOrd="1" destOrd="0" presId="urn:microsoft.com/office/officeart/2005/8/layout/cycle4"/>
    <dgm:cxn modelId="{E8FA9F42-5D86-4631-B644-3E36CA46E946}" type="presParOf" srcId="{B74B4E53-CD04-47E8-9F18-DB631AE86088}" destId="{CAF229B0-B38E-487F-A706-6EB22C70D829}" srcOrd="0" destOrd="0" presId="urn:microsoft.com/office/officeart/2005/8/layout/cycle4"/>
    <dgm:cxn modelId="{9218565E-0BFC-4CD4-A44D-DA9C5E99E35A}" type="presParOf" srcId="{B74B4E53-CD04-47E8-9F18-DB631AE86088}" destId="{1CC740C8-41E9-4EDF-8C3B-FE6A6B6CC4BD}" srcOrd="1" destOrd="0" presId="urn:microsoft.com/office/officeart/2005/8/layout/cycle4"/>
    <dgm:cxn modelId="{DC360E1F-699D-4324-B69F-35A39AD2CD69}" type="presParOf" srcId="{B74B4E53-CD04-47E8-9F18-DB631AE86088}" destId="{9B21E851-69C9-48A4-8C25-D32E07DA972B}" srcOrd="2" destOrd="0" presId="urn:microsoft.com/office/officeart/2005/8/layout/cycle4"/>
    <dgm:cxn modelId="{D3008D69-29D1-46FA-B5D7-4C52C94BD6B3}" type="presParOf" srcId="{B74B4E53-CD04-47E8-9F18-DB631AE86088}" destId="{B1849734-C3BE-40DC-8435-EAB816221196}" srcOrd="3" destOrd="0" presId="urn:microsoft.com/office/officeart/2005/8/layout/cycle4"/>
    <dgm:cxn modelId="{8B4641C7-EB6B-43F8-B162-A88573977AF7}" type="presParOf" srcId="{B74B4E53-CD04-47E8-9F18-DB631AE86088}" destId="{D5CDC4B4-867A-4FDC-9062-D421B6A74B39}" srcOrd="4" destOrd="0" presId="urn:microsoft.com/office/officeart/2005/8/layout/cycle4"/>
    <dgm:cxn modelId="{DC41EA1B-9422-48CD-9649-B6C5FE8FF7CD}" type="presParOf" srcId="{22D8A361-56D3-45F3-A864-B6B33560D664}" destId="{7FBB8D7D-BA73-436E-ACC8-3D347D11470D}" srcOrd="2" destOrd="0" presId="urn:microsoft.com/office/officeart/2005/8/layout/cycle4"/>
    <dgm:cxn modelId="{21DC9A32-A698-4267-8ABB-7AD8EEB0BF9F}" type="presParOf" srcId="{22D8A361-56D3-45F3-A864-B6B33560D664}" destId="{FD84695B-8BF6-4BEA-967C-9605937E4646}"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E4CCC-5C03-4289-B5AE-BF2100680B96}">
      <dsp:nvSpPr>
        <dsp:cNvPr id="0" name=""/>
        <dsp:cNvSpPr/>
      </dsp:nvSpPr>
      <dsp:spPr>
        <a:xfrm>
          <a:off x="0" y="605394"/>
          <a:ext cx="9508911" cy="982800"/>
        </a:xfrm>
        <a:prstGeom prst="rect">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D74E0FB5-E105-4200-9B38-D6D72EA52722}">
      <dsp:nvSpPr>
        <dsp:cNvPr id="0" name=""/>
        <dsp:cNvSpPr/>
      </dsp:nvSpPr>
      <dsp:spPr>
        <a:xfrm>
          <a:off x="443257" y="89839"/>
          <a:ext cx="4891669" cy="1151280"/>
        </a:xfrm>
        <a:prstGeom prst="roundRect">
          <a:avLst/>
        </a:prstGeom>
        <a:solidFill>
          <a:srgbClr val="F6C9A5"/>
        </a:solidFill>
        <a:ln w="12700" cap="flat" cmpd="sng" algn="ctr">
          <a:no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251590" tIns="0" rIns="251590" bIns="0" numCol="1" spcCol="1270" anchor="ctr" anchorCtr="0">
          <a:noAutofit/>
        </a:bodyPr>
        <a:lstStyle/>
        <a:p>
          <a:pPr marL="0" lvl="0" indent="0" algn="l" defTabSz="1733550">
            <a:lnSpc>
              <a:spcPct val="90000"/>
            </a:lnSpc>
            <a:spcBef>
              <a:spcPct val="0"/>
            </a:spcBef>
            <a:spcAft>
              <a:spcPct val="35000"/>
            </a:spcAft>
            <a:buNone/>
          </a:pPr>
          <a:r>
            <a:rPr lang="zh-CN" altLang="en-US" sz="3900" b="1" kern="1200" dirty="0">
              <a:effectLst>
                <a:outerShdw blurRad="38100" dist="38100" dir="2700000" algn="tl">
                  <a:srgbClr val="000000">
                    <a:alpha val="43137"/>
                  </a:srgbClr>
                </a:outerShdw>
              </a:effectLst>
            </a:rPr>
            <a:t>服务产业</a:t>
          </a:r>
        </a:p>
      </dsp:txBody>
      <dsp:txXfrm>
        <a:off x="499458" y="146040"/>
        <a:ext cx="4779267" cy="1038878"/>
      </dsp:txXfrm>
    </dsp:sp>
    <dsp:sp modelId="{5734C2D0-A657-4850-ACC1-58706A92A841}">
      <dsp:nvSpPr>
        <dsp:cNvPr id="0" name=""/>
        <dsp:cNvSpPr/>
      </dsp:nvSpPr>
      <dsp:spPr>
        <a:xfrm>
          <a:off x="0" y="2374434"/>
          <a:ext cx="9221456" cy="982800"/>
        </a:xfrm>
        <a:prstGeom prst="rect">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52B69028-A579-4842-AC14-951748DE78AF}">
      <dsp:nvSpPr>
        <dsp:cNvPr id="0" name=""/>
        <dsp:cNvSpPr/>
      </dsp:nvSpPr>
      <dsp:spPr>
        <a:xfrm>
          <a:off x="475445" y="1798794"/>
          <a:ext cx="4827436" cy="1151280"/>
        </a:xfrm>
        <a:prstGeom prst="roundRect">
          <a:avLst/>
        </a:prstGeom>
        <a:solidFill>
          <a:srgbClr val="B4C0E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51590" tIns="0" rIns="251590" bIns="0" numCol="1" spcCol="1270" anchor="ctr" anchorCtr="0">
          <a:noAutofit/>
        </a:bodyPr>
        <a:lstStyle/>
        <a:p>
          <a:pPr marL="0" lvl="0" indent="0" algn="l" defTabSz="1733550">
            <a:lnSpc>
              <a:spcPct val="90000"/>
            </a:lnSpc>
            <a:spcBef>
              <a:spcPct val="0"/>
            </a:spcBef>
            <a:spcAft>
              <a:spcPct val="35000"/>
            </a:spcAft>
            <a:buNone/>
          </a:pPr>
          <a:r>
            <a:rPr lang="zh-CN" altLang="en-US" sz="3900" b="1" kern="1200" dirty="0">
              <a:effectLst>
                <a:outerShdw blurRad="38100" dist="38100" dir="2700000" algn="tl">
                  <a:srgbClr val="000000">
                    <a:alpha val="43137"/>
                  </a:srgbClr>
                </a:outerShdw>
              </a:effectLst>
            </a:rPr>
            <a:t>发展惠普</a:t>
          </a:r>
        </a:p>
      </dsp:txBody>
      <dsp:txXfrm>
        <a:off x="531646" y="1854995"/>
        <a:ext cx="4715034" cy="1038878"/>
      </dsp:txXfrm>
    </dsp:sp>
    <dsp:sp modelId="{053043E3-4A51-47B2-9F8C-F706A368EBDA}">
      <dsp:nvSpPr>
        <dsp:cNvPr id="0" name=""/>
        <dsp:cNvSpPr/>
      </dsp:nvSpPr>
      <dsp:spPr>
        <a:xfrm>
          <a:off x="0" y="4149789"/>
          <a:ext cx="9508911" cy="982800"/>
        </a:xfrm>
        <a:prstGeom prst="rect">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67EC3BAF-CCEF-4708-8D70-1D2E445AA208}">
      <dsp:nvSpPr>
        <dsp:cNvPr id="0" name=""/>
        <dsp:cNvSpPr/>
      </dsp:nvSpPr>
      <dsp:spPr>
        <a:xfrm>
          <a:off x="475445" y="3567834"/>
          <a:ext cx="4817185" cy="1151280"/>
        </a:xfrm>
        <a:prstGeom prst="roundRect">
          <a:avLst/>
        </a:prstGeom>
        <a:solidFill>
          <a:srgbClr val="92D0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51590" tIns="0" rIns="251590" bIns="0" numCol="1" spcCol="1270" anchor="ctr" anchorCtr="0">
          <a:noAutofit/>
        </a:bodyPr>
        <a:lstStyle/>
        <a:p>
          <a:pPr marL="0" lvl="0" indent="0" algn="l" defTabSz="1733550">
            <a:lnSpc>
              <a:spcPct val="90000"/>
            </a:lnSpc>
            <a:spcBef>
              <a:spcPct val="0"/>
            </a:spcBef>
            <a:spcAft>
              <a:spcPct val="35000"/>
            </a:spcAft>
            <a:buNone/>
          </a:pPr>
          <a:r>
            <a:rPr lang="zh-CN" altLang="en-US" sz="3900" b="1" kern="1200" dirty="0">
              <a:effectLst>
                <a:outerShdw blurRad="38100" dist="38100" dir="2700000" algn="tl">
                  <a:srgbClr val="000000">
                    <a:alpha val="43137"/>
                  </a:srgbClr>
                </a:outerShdw>
              </a:effectLst>
            </a:rPr>
            <a:t>小微和“三农”</a:t>
          </a:r>
        </a:p>
      </dsp:txBody>
      <dsp:txXfrm>
        <a:off x="531646" y="3624035"/>
        <a:ext cx="4704783" cy="10388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B3002-038F-4E80-AF30-B32A0874FC7E}">
      <dsp:nvSpPr>
        <dsp:cNvPr id="0" name=""/>
        <dsp:cNvSpPr/>
      </dsp:nvSpPr>
      <dsp:spPr>
        <a:xfrm rot="2562786">
          <a:off x="4437586" y="4002540"/>
          <a:ext cx="860275" cy="41923"/>
        </a:xfrm>
        <a:custGeom>
          <a:avLst/>
          <a:gdLst/>
          <a:ahLst/>
          <a:cxnLst/>
          <a:rect l="0" t="0" r="0" b="0"/>
          <a:pathLst>
            <a:path>
              <a:moveTo>
                <a:pt x="0" y="20961"/>
              </a:moveTo>
              <a:lnTo>
                <a:pt x="860275" y="209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953890-71DE-4B56-8391-44B9378FCB34}">
      <dsp:nvSpPr>
        <dsp:cNvPr id="0" name=""/>
        <dsp:cNvSpPr/>
      </dsp:nvSpPr>
      <dsp:spPr>
        <a:xfrm>
          <a:off x="4551676" y="2826124"/>
          <a:ext cx="956927" cy="41923"/>
        </a:xfrm>
        <a:custGeom>
          <a:avLst/>
          <a:gdLst/>
          <a:ahLst/>
          <a:cxnLst/>
          <a:rect l="0" t="0" r="0" b="0"/>
          <a:pathLst>
            <a:path>
              <a:moveTo>
                <a:pt x="0" y="20961"/>
              </a:moveTo>
              <a:lnTo>
                <a:pt x="956927" y="209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D83156-65F6-48D8-95D9-0855A319D730}">
      <dsp:nvSpPr>
        <dsp:cNvPr id="0" name=""/>
        <dsp:cNvSpPr/>
      </dsp:nvSpPr>
      <dsp:spPr>
        <a:xfrm rot="19033535">
          <a:off x="4439232" y="1652468"/>
          <a:ext cx="845551" cy="41923"/>
        </a:xfrm>
        <a:custGeom>
          <a:avLst/>
          <a:gdLst/>
          <a:ahLst/>
          <a:cxnLst/>
          <a:rect l="0" t="0" r="0" b="0"/>
          <a:pathLst>
            <a:path>
              <a:moveTo>
                <a:pt x="0" y="20961"/>
              </a:moveTo>
              <a:lnTo>
                <a:pt x="845551" y="209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42F02E-AFBA-4BEE-8E7F-8646DA637657}">
      <dsp:nvSpPr>
        <dsp:cNvPr id="0" name=""/>
        <dsp:cNvSpPr/>
      </dsp:nvSpPr>
      <dsp:spPr>
        <a:xfrm>
          <a:off x="1935838" y="1290305"/>
          <a:ext cx="3236407" cy="31529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6C8DA8-9CAC-4ADE-92DD-AC9F4EB0E512}">
      <dsp:nvSpPr>
        <dsp:cNvPr id="0" name=""/>
        <dsp:cNvSpPr/>
      </dsp:nvSpPr>
      <dsp:spPr>
        <a:xfrm>
          <a:off x="4942396" y="405"/>
          <a:ext cx="1680327" cy="1642693"/>
        </a:xfrm>
        <a:prstGeom prst="ellipse">
          <a:avLst/>
        </a:prstGeom>
        <a:solidFill>
          <a:srgbClr val="7C93D1"/>
        </a:solidFill>
        <a:ln w="12700" cap="flat" cmpd="sng" algn="ctr">
          <a:no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ln w="0">
                <a:noFill/>
              </a:ln>
              <a:solidFill>
                <a:prstClr val="white"/>
              </a:solidFill>
              <a:effectLst>
                <a:outerShdw blurRad="38100" dist="38100" dir="2700000" algn="tl">
                  <a:srgbClr val="000000">
                    <a:alpha val="43137"/>
                  </a:srgbClr>
                </a:outerShdw>
              </a:effectLst>
              <a:latin typeface="Arial"/>
              <a:ea typeface="思源黑体 CN Bold Bold"/>
              <a:cs typeface="+mn-cs"/>
            </a:rPr>
            <a:t>创建订单模式</a:t>
          </a:r>
        </a:p>
      </dsp:txBody>
      <dsp:txXfrm>
        <a:off x="5188474" y="240972"/>
        <a:ext cx="1188171" cy="1161559"/>
      </dsp:txXfrm>
    </dsp:sp>
    <dsp:sp modelId="{AF5CAF8A-EC30-452D-8F8B-E24C67F18658}">
      <dsp:nvSpPr>
        <dsp:cNvPr id="0" name=""/>
        <dsp:cNvSpPr/>
      </dsp:nvSpPr>
      <dsp:spPr>
        <a:xfrm>
          <a:off x="6739951" y="405"/>
          <a:ext cx="2520491" cy="1642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a:t>建立交易中心</a:t>
          </a:r>
        </a:p>
        <a:p>
          <a:pPr marL="228600" lvl="1" indent="-228600" algn="l" defTabSz="977900">
            <a:lnSpc>
              <a:spcPct val="90000"/>
            </a:lnSpc>
            <a:spcBef>
              <a:spcPct val="0"/>
            </a:spcBef>
            <a:spcAft>
              <a:spcPct val="15000"/>
            </a:spcAft>
            <a:buChar char="•"/>
          </a:pPr>
          <a:r>
            <a:rPr lang="zh-CN" altLang="en-US" sz="2200" kern="1200" dirty="0"/>
            <a:t>实现快速交付能力</a:t>
          </a:r>
        </a:p>
      </dsp:txBody>
      <dsp:txXfrm>
        <a:off x="6739951" y="405"/>
        <a:ext cx="2520491" cy="1642693"/>
      </dsp:txXfrm>
    </dsp:sp>
    <dsp:sp modelId="{C39BD184-F8C9-498E-9FC6-85E8F7D29056}">
      <dsp:nvSpPr>
        <dsp:cNvPr id="0" name=""/>
        <dsp:cNvSpPr/>
      </dsp:nvSpPr>
      <dsp:spPr>
        <a:xfrm>
          <a:off x="5508604" y="2025739"/>
          <a:ext cx="1642693" cy="1642693"/>
        </a:xfrm>
        <a:prstGeom prst="ellipse">
          <a:avLst/>
        </a:prstGeom>
        <a:solidFill>
          <a:srgbClr val="92D050"/>
        </a:solidFill>
        <a:ln w="12700" cap="flat" cmpd="sng" algn="ctr">
          <a:no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solidFill>
                <a:schemeClr val="bg1"/>
              </a:solidFill>
              <a:effectLst>
                <a:outerShdw blurRad="38100" dist="38100" dir="2700000" algn="tl">
                  <a:srgbClr val="000000">
                    <a:alpha val="43137"/>
                  </a:srgbClr>
                </a:outerShdw>
              </a:effectLst>
            </a:rPr>
            <a:t>保准产品生命周期管理</a:t>
          </a:r>
        </a:p>
      </dsp:txBody>
      <dsp:txXfrm>
        <a:off x="5749171" y="2266306"/>
        <a:ext cx="1161559" cy="1161559"/>
      </dsp:txXfrm>
    </dsp:sp>
    <dsp:sp modelId="{49341518-64B4-4246-9E68-A819BA91E6D4}">
      <dsp:nvSpPr>
        <dsp:cNvPr id="0" name=""/>
        <dsp:cNvSpPr/>
      </dsp:nvSpPr>
      <dsp:spPr>
        <a:xfrm>
          <a:off x="7315567" y="2025739"/>
          <a:ext cx="2464040" cy="1642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a:t>建立产品中心</a:t>
          </a:r>
        </a:p>
        <a:p>
          <a:pPr marL="228600" lvl="1" indent="-228600" algn="l" defTabSz="977900">
            <a:lnSpc>
              <a:spcPct val="90000"/>
            </a:lnSpc>
            <a:spcBef>
              <a:spcPct val="0"/>
            </a:spcBef>
            <a:spcAft>
              <a:spcPct val="15000"/>
            </a:spcAft>
            <a:buChar char="•"/>
          </a:pPr>
          <a:r>
            <a:rPr lang="zh-CN" altLang="en-US" sz="2200" kern="1200" dirty="0"/>
            <a:t>标准化产品全生命周期</a:t>
          </a:r>
        </a:p>
      </dsp:txBody>
      <dsp:txXfrm>
        <a:off x="7315567" y="2025739"/>
        <a:ext cx="2464040" cy="1642693"/>
      </dsp:txXfrm>
    </dsp:sp>
    <dsp:sp modelId="{F4032999-7349-40A6-B176-F26785A4F0B3}">
      <dsp:nvSpPr>
        <dsp:cNvPr id="0" name=""/>
        <dsp:cNvSpPr/>
      </dsp:nvSpPr>
      <dsp:spPr>
        <a:xfrm>
          <a:off x="4965918" y="4051072"/>
          <a:ext cx="1642693" cy="1642693"/>
        </a:xfrm>
        <a:prstGeom prst="ellipse">
          <a:avLst/>
        </a:prstGeom>
        <a:solidFill>
          <a:srgbClr val="F6C9A5"/>
        </a:solidFill>
        <a:ln w="12700" cap="flat" cmpd="sng" algn="ctr">
          <a:no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solidFill>
                <a:schemeClr val="bg1"/>
              </a:solidFill>
              <a:effectLst>
                <a:outerShdw blurRad="38100" dist="38100" dir="2700000" algn="tl">
                  <a:srgbClr val="000000">
                    <a:alpha val="43137"/>
                  </a:srgbClr>
                </a:outerShdw>
              </a:effectLst>
            </a:rPr>
            <a:t>全行产品货架</a:t>
          </a:r>
        </a:p>
      </dsp:txBody>
      <dsp:txXfrm>
        <a:off x="5206485" y="4291639"/>
        <a:ext cx="1161559" cy="1161559"/>
      </dsp:txXfrm>
    </dsp:sp>
    <dsp:sp modelId="{537FC5E6-9E4B-4B50-834D-5E875CD55290}">
      <dsp:nvSpPr>
        <dsp:cNvPr id="0" name=""/>
        <dsp:cNvSpPr/>
      </dsp:nvSpPr>
      <dsp:spPr>
        <a:xfrm>
          <a:off x="6772880" y="4051072"/>
          <a:ext cx="2464040" cy="1642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a:t>推出产品货架体系</a:t>
          </a:r>
        </a:p>
        <a:p>
          <a:pPr marL="228600" lvl="1" indent="-228600" algn="l" defTabSz="977900">
            <a:lnSpc>
              <a:spcPct val="90000"/>
            </a:lnSpc>
            <a:spcBef>
              <a:spcPct val="0"/>
            </a:spcBef>
            <a:spcAft>
              <a:spcPct val="15000"/>
            </a:spcAft>
            <a:buChar char="•"/>
          </a:pPr>
          <a:r>
            <a:rPr lang="zh-CN" altLang="en-US" sz="2200" kern="1200" dirty="0"/>
            <a:t>细化领域产品选择</a:t>
          </a:r>
        </a:p>
      </dsp:txBody>
      <dsp:txXfrm>
        <a:off x="6772880" y="4051072"/>
        <a:ext cx="2464040" cy="16426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2C173-F8E6-4C57-A55E-566E5EB9CDC0}">
      <dsp:nvSpPr>
        <dsp:cNvPr id="0" name=""/>
        <dsp:cNvSpPr/>
      </dsp:nvSpPr>
      <dsp:spPr>
        <a:xfrm>
          <a:off x="6609219" y="3119037"/>
          <a:ext cx="3588515" cy="2049735"/>
        </a:xfrm>
        <a:prstGeom prst="roundRect">
          <a:avLst>
            <a:gd name="adj" fmla="val 10000"/>
          </a:avLst>
        </a:prstGeom>
        <a:solidFill>
          <a:srgbClr val="F6C9A5">
            <a:alpha val="90000"/>
          </a:srgb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zh-CN" altLang="en-US" sz="1600" b="0" i="0" kern="1200" dirty="0"/>
            <a:t>通过互联网方式和网络社区的智慧，为目标客群设计最佳的金融服务解决方案。</a:t>
          </a:r>
          <a:endParaRPr lang="zh-CN" altLang="en-US" sz="1600" kern="1200" dirty="0"/>
        </a:p>
      </dsp:txBody>
      <dsp:txXfrm>
        <a:off x="7730799" y="3676497"/>
        <a:ext cx="2421908" cy="1447249"/>
      </dsp:txXfrm>
    </dsp:sp>
    <dsp:sp modelId="{66287779-FD50-42EA-88FA-07E6AD4CEA31}">
      <dsp:nvSpPr>
        <dsp:cNvPr id="0" name=""/>
        <dsp:cNvSpPr/>
      </dsp:nvSpPr>
      <dsp:spPr>
        <a:xfrm>
          <a:off x="824034" y="3156550"/>
          <a:ext cx="3355522" cy="1851625"/>
        </a:xfrm>
        <a:prstGeom prst="roundRect">
          <a:avLst>
            <a:gd name="adj" fmla="val 10000"/>
          </a:avLst>
        </a:prstGeom>
        <a:solidFill>
          <a:srgbClr val="B4C0E2">
            <a:alpha val="90000"/>
          </a:srgb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zh-CN" altLang="en-US" sz="1600" b="0" i="0" kern="1200" dirty="0"/>
            <a:t>指基于大数据，通过建立模型寻求现有问题的解决方案以及实现预测。</a:t>
          </a:r>
          <a:endParaRPr lang="zh-CN" altLang="en-US" sz="1600" kern="1200" dirty="0"/>
        </a:p>
      </dsp:txBody>
      <dsp:txXfrm>
        <a:off x="864708" y="3660131"/>
        <a:ext cx="2267518" cy="1307371"/>
      </dsp:txXfrm>
    </dsp:sp>
    <dsp:sp modelId="{A279CE17-53BA-4A75-8728-6AD717D2DB36}">
      <dsp:nvSpPr>
        <dsp:cNvPr id="0" name=""/>
        <dsp:cNvSpPr/>
      </dsp:nvSpPr>
      <dsp:spPr>
        <a:xfrm>
          <a:off x="7066593" y="628461"/>
          <a:ext cx="3113219" cy="1942167"/>
        </a:xfrm>
        <a:prstGeom prst="roundRect">
          <a:avLst>
            <a:gd name="adj" fmla="val 10000"/>
          </a:avLst>
        </a:prstGeom>
        <a:solidFill>
          <a:srgbClr val="416DBB"/>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zh-CN" altLang="en-US" sz="1600" b="0" i="0" kern="1200" dirty="0">
              <a:solidFill>
                <a:schemeClr val="tx1"/>
              </a:solidFill>
            </a:rPr>
            <a:t>应用各种软件和互联网系统实现银行产品、营销、服务、风控、活动等互联互通。</a:t>
          </a:r>
          <a:endParaRPr lang="zh-CN" altLang="en-US" sz="1600" kern="1200" dirty="0">
            <a:solidFill>
              <a:schemeClr val="tx1"/>
            </a:solidFill>
          </a:endParaRPr>
        </a:p>
      </dsp:txBody>
      <dsp:txXfrm>
        <a:off x="8043222" y="671124"/>
        <a:ext cx="2093927" cy="1371299"/>
      </dsp:txXfrm>
    </dsp:sp>
    <dsp:sp modelId="{F1042727-9A52-4F33-94B6-A47F97CDECAA}">
      <dsp:nvSpPr>
        <dsp:cNvPr id="0" name=""/>
        <dsp:cNvSpPr/>
      </dsp:nvSpPr>
      <dsp:spPr>
        <a:xfrm>
          <a:off x="779251" y="504845"/>
          <a:ext cx="3240468" cy="2004544"/>
        </a:xfrm>
        <a:prstGeom prst="roundRect">
          <a:avLst>
            <a:gd name="adj" fmla="val 10000"/>
          </a:avLst>
        </a:prstGeom>
        <a:solidFill>
          <a:srgbClr val="92D050">
            <a:alpha val="90000"/>
          </a:srgb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zh-CN" altLang="en-US" sz="1600" b="0" i="0" kern="1200" dirty="0">
              <a:solidFill>
                <a:schemeClr val="tx1"/>
              </a:solidFill>
            </a:rPr>
            <a:t>实现对产品、营销、服务、风控、活动等全业务流程的，通过数字化推动新的再造业务增长点。</a:t>
          </a:r>
          <a:endParaRPr lang="zh-CN" altLang="en-US" sz="1600" kern="1200" dirty="0">
            <a:solidFill>
              <a:schemeClr val="tx1"/>
            </a:solidFill>
          </a:endParaRPr>
        </a:p>
      </dsp:txBody>
      <dsp:txXfrm>
        <a:off x="823284" y="548878"/>
        <a:ext cx="2180262" cy="1415342"/>
      </dsp:txXfrm>
    </dsp:sp>
    <dsp:sp modelId="{CAF229B0-B38E-487F-A706-6EB22C70D829}">
      <dsp:nvSpPr>
        <dsp:cNvPr id="0" name=""/>
        <dsp:cNvSpPr/>
      </dsp:nvSpPr>
      <dsp:spPr>
        <a:xfrm>
          <a:off x="3040058" y="322561"/>
          <a:ext cx="2407426" cy="2407426"/>
        </a:xfrm>
        <a:prstGeom prst="pieWedge">
          <a:avLst/>
        </a:prstGeom>
        <a:solidFill>
          <a:srgbClr val="F6C9A5"/>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zh-CN" altLang="en-US" sz="3100" b="1" kern="1200" dirty="0">
              <a:effectLst>
                <a:outerShdw blurRad="38100" dist="38100" dir="2700000" algn="tl">
                  <a:srgbClr val="000000">
                    <a:alpha val="43137"/>
                  </a:srgbClr>
                </a:outerShdw>
              </a:effectLst>
            </a:rPr>
            <a:t>数字化一切</a:t>
          </a:r>
        </a:p>
      </dsp:txBody>
      <dsp:txXfrm>
        <a:off x="3745177" y="1027680"/>
        <a:ext cx="1702307" cy="1702307"/>
      </dsp:txXfrm>
    </dsp:sp>
    <dsp:sp modelId="{1CC740C8-41E9-4EDF-8C3B-FE6A6B6CC4BD}">
      <dsp:nvSpPr>
        <dsp:cNvPr id="0" name=""/>
        <dsp:cNvSpPr/>
      </dsp:nvSpPr>
      <dsp:spPr>
        <a:xfrm rot="5400000">
          <a:off x="5558682" y="322561"/>
          <a:ext cx="2407426" cy="2407426"/>
        </a:xfrm>
        <a:prstGeom prst="pieWedge">
          <a:avLst/>
        </a:prstGeom>
        <a:solidFill>
          <a:srgbClr val="B4C0E2"/>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effectLst>
                <a:outerShdw blurRad="38100" dist="38100" dir="2700000" algn="tl">
                  <a:srgbClr val="000000">
                    <a:alpha val="43137"/>
                  </a:srgbClr>
                </a:outerShdw>
              </a:effectLst>
            </a:rPr>
            <a:t>全面在线</a:t>
          </a:r>
        </a:p>
      </dsp:txBody>
      <dsp:txXfrm rot="-5400000">
        <a:off x="5558682" y="1027680"/>
        <a:ext cx="1702307" cy="1702307"/>
      </dsp:txXfrm>
    </dsp:sp>
    <dsp:sp modelId="{9B21E851-69C9-48A4-8C25-D32E07DA972B}">
      <dsp:nvSpPr>
        <dsp:cNvPr id="0" name=""/>
        <dsp:cNvSpPr/>
      </dsp:nvSpPr>
      <dsp:spPr>
        <a:xfrm rot="10800000">
          <a:off x="5558682" y="2841185"/>
          <a:ext cx="2407426" cy="2407426"/>
        </a:xfrm>
        <a:prstGeom prst="pieWedge">
          <a:avLst/>
        </a:prstGeom>
        <a:solidFill>
          <a:srgbClr val="92D050"/>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effectLst>
                <a:outerShdw blurRad="38100" dist="38100" dir="2700000" algn="tl">
                  <a:srgbClr val="000000">
                    <a:alpha val="43137"/>
                  </a:srgbClr>
                </a:outerShdw>
              </a:effectLst>
            </a:rPr>
            <a:t>网络协同</a:t>
          </a:r>
        </a:p>
      </dsp:txBody>
      <dsp:txXfrm rot="10800000">
        <a:off x="5558682" y="2841185"/>
        <a:ext cx="1702307" cy="1702307"/>
      </dsp:txXfrm>
    </dsp:sp>
    <dsp:sp modelId="{B1849734-C3BE-40DC-8435-EAB816221196}">
      <dsp:nvSpPr>
        <dsp:cNvPr id="0" name=""/>
        <dsp:cNvSpPr/>
      </dsp:nvSpPr>
      <dsp:spPr>
        <a:xfrm rot="16200000">
          <a:off x="3040058" y="2841185"/>
          <a:ext cx="2407426" cy="2407426"/>
        </a:xfrm>
        <a:prstGeom prst="pieWedge">
          <a:avLst/>
        </a:prstGeom>
        <a:solidFill>
          <a:srgbClr val="416DBB"/>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zh-CN" altLang="en-US" sz="3200" b="1" i="0" kern="1200" dirty="0">
              <a:effectLst>
                <a:outerShdw blurRad="38100" dist="38100" dir="2700000" algn="tl">
                  <a:srgbClr val="000000">
                    <a:alpha val="43137"/>
                  </a:srgbClr>
                </a:outerShdw>
              </a:effectLst>
            </a:rPr>
            <a:t>数据智能</a:t>
          </a:r>
        </a:p>
      </dsp:txBody>
      <dsp:txXfrm rot="5400000">
        <a:off x="3745177" y="2841185"/>
        <a:ext cx="1702307" cy="1702307"/>
      </dsp:txXfrm>
    </dsp:sp>
    <dsp:sp modelId="{7FBB8D7D-BA73-436E-ACC8-3D347D11470D}">
      <dsp:nvSpPr>
        <dsp:cNvPr id="0" name=""/>
        <dsp:cNvSpPr/>
      </dsp:nvSpPr>
      <dsp:spPr>
        <a:xfrm>
          <a:off x="5087483" y="2285198"/>
          <a:ext cx="831201" cy="722783"/>
        </a:xfrm>
        <a:prstGeom prst="circularArrow">
          <a:avLst/>
        </a:prstGeom>
        <a:solidFill>
          <a:srgbClr val="00B0F0"/>
        </a:solidFill>
        <a:ln w="12700" cap="flat" cmpd="sng" algn="ctr">
          <a:solidFill>
            <a:schemeClr val="tx2"/>
          </a:solidFill>
          <a:prstDash val="solid"/>
          <a:miter lim="800000"/>
        </a:ln>
        <a:effectLst>
          <a:outerShdw blurRad="50800" dist="38100" dir="16200000" rotWithShape="0">
            <a:prstClr val="black">
              <a:alpha val="40000"/>
            </a:prstClr>
          </a:outerShdw>
        </a:effectLst>
      </dsp:spPr>
      <dsp:style>
        <a:lnRef idx="2">
          <a:scrgbClr r="0" g="0" b="0"/>
        </a:lnRef>
        <a:fillRef idx="1">
          <a:scrgbClr r="0" g="0" b="0"/>
        </a:fillRef>
        <a:effectRef idx="0">
          <a:scrgbClr r="0" g="0" b="0"/>
        </a:effectRef>
        <a:fontRef idx="minor"/>
      </dsp:style>
    </dsp:sp>
    <dsp:sp modelId="{FD84695B-8BF6-4BEA-967C-9605937E4646}">
      <dsp:nvSpPr>
        <dsp:cNvPr id="0" name=""/>
        <dsp:cNvSpPr/>
      </dsp:nvSpPr>
      <dsp:spPr>
        <a:xfrm rot="10800000">
          <a:off x="5087483" y="2563191"/>
          <a:ext cx="831201" cy="722783"/>
        </a:xfrm>
        <a:prstGeom prst="circularArrow">
          <a:avLst/>
        </a:prstGeom>
        <a:solidFill>
          <a:srgbClr val="FFC000"/>
        </a:solidFill>
        <a:ln w="12700" cap="flat" cmpd="sng" algn="ctr">
          <a:solidFill>
            <a:schemeClr val="tx2"/>
          </a:solidFill>
          <a:prstDash val="solid"/>
          <a:miter lim="800000"/>
        </a:ln>
        <a:effectLst>
          <a:outerShdw blurRad="50800" dist="38100" dir="5400000" algn="t" rotWithShape="0">
            <a:prstClr val="black">
              <a:alpha val="40000"/>
            </a:prstClr>
          </a:outerShdw>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2023/7/21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353894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2042363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477677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801893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3391239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4061720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3582498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096895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1445693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3906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207528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557662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35414075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Master" Target="../slideMasters/slideMaster1.xml"/><Relationship Id="rId5" Type="http://schemas.openxmlformats.org/officeDocument/2006/relationships/tags" Target="../tags/tag7.xml"/><Relationship Id="rId4" Type="http://schemas.openxmlformats.org/officeDocument/2006/relationships/tags" Target="../tags/tag6.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slideMaster" Target="../slideMasters/slideMaster1.xml"/><Relationship Id="rId5" Type="http://schemas.openxmlformats.org/officeDocument/2006/relationships/tags" Target="../tags/tag57.xml"/><Relationship Id="rId4" Type="http://schemas.openxmlformats.org/officeDocument/2006/relationships/tags" Target="../tags/tag5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slideMaster" Target="../slideMasters/slideMaster1.xml"/><Relationship Id="rId4" Type="http://schemas.openxmlformats.org/officeDocument/2006/relationships/tags" Target="../tags/tag1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0.xml"/><Relationship Id="rId3" Type="http://schemas.openxmlformats.org/officeDocument/2006/relationships/tags" Target="../tags/tag25.xml"/><Relationship Id="rId7" Type="http://schemas.openxmlformats.org/officeDocument/2006/relationships/tags" Target="../tags/tag29.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slideMaster" Target="../slideMasters/slideMaster1.xml"/><Relationship Id="rId4" Type="http://schemas.openxmlformats.org/officeDocument/2006/relationships/tags" Target="../tags/tag34.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slideMaster" Target="../slideMasters/slideMaster1.xml"/><Relationship Id="rId5" Type="http://schemas.openxmlformats.org/officeDocument/2006/relationships/tags" Target="../tags/tag48.xml"/><Relationship Id="rId4" Type="http://schemas.openxmlformats.org/officeDocument/2006/relationships/tags" Target="../tags/tag4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a:prstGeom prst="rect">
            <a:avLst/>
          </a:prstGeo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a:prstGeom prst="rect">
            <a:avLst/>
          </a:prstGeo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a:xfrm>
            <a:off x="612000" y="6314400"/>
            <a:ext cx="2700000" cy="316800"/>
          </a:xfrm>
          <a:prstGeom prst="rect">
            <a:avLst/>
          </a:prstGeom>
        </p:spPr>
        <p:txBody>
          <a:bodyPr/>
          <a:lstStyle/>
          <a:p>
            <a:endParaRPr lang="zh-CN" altLang="en-US"/>
          </a:p>
        </p:txBody>
      </p:sp>
      <p:sp>
        <p:nvSpPr>
          <p:cNvPr id="17" name="页脚占位符 16"/>
          <p:cNvSpPr>
            <a:spLocks noGrp="1"/>
          </p:cNvSpPr>
          <p:nvPr>
            <p:ph type="ftr" sz="quarter" idx="11"/>
            <p:custDataLst>
              <p:tags r:id="rId4"/>
            </p:custDataLst>
          </p:nvPr>
        </p:nvSpPr>
        <p:spPr>
          <a:xfrm>
            <a:off x="4116000" y="6314400"/>
            <a:ext cx="3960000" cy="316800"/>
          </a:xfrm>
          <a:prstGeom prst="rect">
            <a:avLst/>
          </a:prstGeom>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612000" y="6314400"/>
            <a:ext cx="2700000" cy="316800"/>
          </a:xfrm>
          <a:prstGeom prst="rect">
            <a:avLst/>
          </a:prstGeom>
        </p:spPr>
        <p:txBody>
          <a:bodyPr/>
          <a:lstStyle/>
          <a:p>
            <a:endParaRPr lang="zh-CN" altLang="en-US"/>
          </a:p>
        </p:txBody>
      </p:sp>
      <p:sp>
        <p:nvSpPr>
          <p:cNvPr id="4" name="页脚占位符 3"/>
          <p:cNvSpPr>
            <a:spLocks noGrp="1"/>
          </p:cNvSpPr>
          <p:nvPr>
            <p:ph type="ftr" sz="quarter" idx="11"/>
            <p:custDataLst>
              <p:tags r:id="rId2"/>
            </p:custDataLst>
          </p:nvPr>
        </p:nvSpPr>
        <p:spPr>
          <a:xfrm>
            <a:off x="4116000" y="6314400"/>
            <a:ext cx="3960000" cy="316800"/>
          </a:xfrm>
          <a:prstGeom prst="rect">
            <a:avLst/>
          </a:prstGeom>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612000" y="6314400"/>
            <a:ext cx="2700000" cy="316800"/>
          </a:xfrm>
          <a:prstGeom prst="rect">
            <a:avLst/>
          </a:prstGeom>
        </p:spPr>
        <p:txBody>
          <a:bodyPr/>
          <a:lstStyle/>
          <a:p>
            <a:endParaRPr lang="zh-CN" altLang="en-US"/>
          </a:p>
        </p:txBody>
      </p:sp>
      <p:sp>
        <p:nvSpPr>
          <p:cNvPr id="4" name="页脚占位符 3"/>
          <p:cNvSpPr>
            <a:spLocks noGrp="1"/>
          </p:cNvSpPr>
          <p:nvPr>
            <p:ph type="ftr" sz="quarter" idx="11"/>
            <p:custDataLst>
              <p:tags r:id="rId2"/>
            </p:custDataLst>
          </p:nvPr>
        </p:nvSpPr>
        <p:spPr>
          <a:xfrm>
            <a:off x="4116000" y="6314400"/>
            <a:ext cx="3960000" cy="316800"/>
          </a:xfrm>
          <a:prstGeom prst="rect">
            <a:avLst/>
          </a:prstGeom>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a:prstGeom prst="rect">
            <a:avLst/>
          </a:prstGeom>
        </p:spPr>
        <p:txBody>
          <a:bodyPr vert="horz" lIns="90000" tIns="46800" rIns="90000" bIns="46800" rtlCol="0" anchor="t" anchorCtr="0">
            <a:normAutofit/>
          </a:bodyPr>
          <a:lstStyle>
            <a:lvl1pPr algn="ctr">
              <a:defRPr sz="600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a:prstGeom prst="rect">
            <a:avLst/>
          </a:prstGeo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6" name="标题文本"/>
          <p:cNvSpPr txBox="1">
            <a:spLocks noGrp="1"/>
          </p:cNvSpPr>
          <p:nvPr>
            <p:ph type="title" hasCustomPrompt="1"/>
          </p:nvPr>
        </p:nvSpPr>
        <p:spPr>
          <a:xfrm>
            <a:off x="608400" y="608400"/>
            <a:ext cx="10969200" cy="705600"/>
          </a:xfrm>
          <a:prstGeom prst="rect">
            <a:avLst/>
          </a:prstGeom>
        </p:spPr>
        <p:txBody>
          <a:bodyPr/>
          <a:lstStyle/>
          <a:p>
            <a:r>
              <a:t>标题文本</a:t>
            </a:r>
          </a:p>
        </p:txBody>
      </p:sp>
      <p:sp>
        <p:nvSpPr>
          <p:cNvPr id="27" name="正文级别 1…"/>
          <p:cNvSpPr txBox="1">
            <a:spLocks noGrp="1"/>
          </p:cNvSpPr>
          <p:nvPr>
            <p:ph type="body" idx="1" hasCustomPrompt="1"/>
          </p:nvPr>
        </p:nvSpPr>
        <p:spPr>
          <a:xfrm>
            <a:off x="608400" y="1524202"/>
            <a:ext cx="10969200" cy="47592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192087" y="190500"/>
            <a:ext cx="4038600" cy="4038600"/>
          </a:xfrm>
          <a:custGeom>
            <a:avLst/>
            <a:gdLst>
              <a:gd name="connsiteX0" fmla="*/ 2019300 w 4038600"/>
              <a:gd name="connsiteY0" fmla="*/ 0 h 4038600"/>
              <a:gd name="connsiteX1" fmla="*/ 4038600 w 4038600"/>
              <a:gd name="connsiteY1" fmla="*/ 2019300 h 4038600"/>
              <a:gd name="connsiteX2" fmla="*/ 2019300 w 4038600"/>
              <a:gd name="connsiteY2" fmla="*/ 4038600 h 4038600"/>
              <a:gd name="connsiteX3" fmla="*/ 0 w 4038600"/>
              <a:gd name="connsiteY3" fmla="*/ 2019300 h 4038600"/>
            </a:gdLst>
            <a:ahLst/>
            <a:cxnLst>
              <a:cxn ang="0">
                <a:pos x="connsiteX0" y="connsiteY0"/>
              </a:cxn>
              <a:cxn ang="0">
                <a:pos x="connsiteX1" y="connsiteY1"/>
              </a:cxn>
              <a:cxn ang="0">
                <a:pos x="connsiteX2" y="connsiteY2"/>
              </a:cxn>
              <a:cxn ang="0">
                <a:pos x="connsiteX3" y="connsiteY3"/>
              </a:cxn>
            </a:cxnLst>
            <a:rect l="l" t="t" r="r" b="b"/>
            <a:pathLst>
              <a:path w="4038600" h="4038600">
                <a:moveTo>
                  <a:pt x="2019300" y="0"/>
                </a:moveTo>
                <a:lnTo>
                  <a:pt x="4038600" y="2019300"/>
                </a:lnTo>
                <a:lnTo>
                  <a:pt x="2019300" y="4038600"/>
                </a:lnTo>
                <a:lnTo>
                  <a:pt x="0" y="20193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750586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极简内容版式">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179" y="9137"/>
            <a:ext cx="12167641" cy="6839726"/>
          </a:xfrm>
          <a:prstGeom prst="rect">
            <a:avLst/>
          </a:prstGeom>
        </p:spPr>
      </p:pic>
      <p:pic>
        <p:nvPicPr>
          <p:cNvPr id="2" name="Picture 1" descr="\\RI-SERVER\New Clients\REX\Creative\02 LOGO\PPT素材\PPT08.png"/>
          <p:cNvPicPr>
            <a:picLocks noChangeAspect="1" noChangeArrowheads="1"/>
          </p:cNvPicPr>
          <p:nvPr userDrawn="1"/>
        </p:nvPicPr>
        <p:blipFill>
          <a:blip r:embed="rId3" cstate="print"/>
          <a:srcRect/>
          <a:stretch>
            <a:fillRect/>
          </a:stretch>
        </p:blipFill>
        <p:spPr bwMode="auto">
          <a:xfrm>
            <a:off x="334433" y="357717"/>
            <a:ext cx="1153584" cy="1151467"/>
          </a:xfrm>
          <a:prstGeom prst="rect">
            <a:avLst/>
          </a:prstGeom>
          <a:noFill/>
          <a:ln w="9525">
            <a:noFill/>
            <a:miter lim="800000"/>
            <a:headEnd/>
            <a:tailEnd/>
          </a:ln>
        </p:spPr>
      </p:pic>
      <p:sp>
        <p:nvSpPr>
          <p:cNvPr id="15" name="灯片编号占位符 5"/>
          <p:cNvSpPr>
            <a:spLocks noGrp="1"/>
          </p:cNvSpPr>
          <p:nvPr>
            <p:ph type="sldNum" sz="quarter" idx="12"/>
          </p:nvPr>
        </p:nvSpPr>
        <p:spPr>
          <a:xfrm>
            <a:off x="9138812" y="6305235"/>
            <a:ext cx="2743200" cy="365125"/>
          </a:xfrm>
        </p:spPr>
        <p:txBody>
          <a:bodyPr/>
          <a:lstStyle>
            <a:lvl1pPr>
              <a:defRPr sz="1600"/>
            </a:lvl1pPr>
          </a:lstStyle>
          <a:p>
            <a:fld id="{79102C40-E18B-459F-B0E6-F421B28A4CE4}"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6" name="图片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30409" y="317609"/>
            <a:ext cx="1185459" cy="393591"/>
          </a:xfrm>
          <a:prstGeom prst="rect">
            <a:avLst/>
          </a:prstGeom>
        </p:spPr>
      </p:pic>
    </p:spTree>
    <p:extLst>
      <p:ext uri="{BB962C8B-B14F-4D97-AF65-F5344CB8AC3E}">
        <p14:creationId xmlns:p14="http://schemas.microsoft.com/office/powerpoint/2010/main" val="227434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473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22" name="灯片编号占位符 21"/>
          <p:cNvSpPr>
            <a:spLocks noGrp="1"/>
          </p:cNvSpPr>
          <p:nvPr>
            <p:ph type="sldNum" sz="quarter" idx="12"/>
          </p:nvPr>
        </p:nvSpPr>
        <p:spPr>
          <a:xfrm>
            <a:off x="4724400" y="6356350"/>
            <a:ext cx="2743200" cy="365125"/>
          </a:xfrm>
          <a:prstGeom prst="rect">
            <a:avLst/>
          </a:prstGeom>
        </p:spPr>
        <p:txBody>
          <a:bodyPr/>
          <a:lstStyle>
            <a:lvl1pPr algn="ctr">
              <a:defRPr sz="1400">
                <a:latin typeface="Arial" panose="020B0604020202020204" pitchFamily="34" charset="0"/>
                <a:cs typeface="Arial" panose="020B0604020202020204" pitchFamily="34" charset="0"/>
              </a:defRPr>
            </a:lvl1pPr>
          </a:lstStyle>
          <a:p>
            <a:fld id="{79102C40-E18B-459F-B0E6-F421B28A4CE4}" type="slidenum">
              <a:rPr lang="zh-CN" altLang="en-US" smtClean="0"/>
              <a:t>‹#›</a:t>
            </a:fld>
            <a:endParaRPr lang="zh-CN" altLang="en-US"/>
          </a:p>
        </p:txBody>
      </p:sp>
    </p:spTree>
    <p:extLst>
      <p:ext uri="{BB962C8B-B14F-4D97-AF65-F5344CB8AC3E}">
        <p14:creationId xmlns:p14="http://schemas.microsoft.com/office/powerpoint/2010/main" val="623983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a:prstGeom prst="rect">
            <a:avLst/>
          </a:prstGeo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a:prstGeom prst="rect">
            <a:avLst/>
          </a:prstGeo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a:xfrm>
            <a:off x="612000" y="6314400"/>
            <a:ext cx="2700000" cy="316800"/>
          </a:xfrm>
          <a:prstGeom prst="rect">
            <a:avLst/>
          </a:prstGeom>
        </p:spPr>
        <p:txBody>
          <a:bodyPr/>
          <a:lstStyle/>
          <a:p>
            <a:endParaRPr lang="zh-CN" altLang="en-US"/>
          </a:p>
        </p:txBody>
      </p:sp>
      <p:sp>
        <p:nvSpPr>
          <p:cNvPr id="5" name="页脚占位符 4"/>
          <p:cNvSpPr>
            <a:spLocks noGrp="1"/>
          </p:cNvSpPr>
          <p:nvPr>
            <p:ph type="ftr" sz="quarter" idx="11"/>
            <p:custDataLst>
              <p:tags r:id="rId4"/>
            </p:custDataLst>
          </p:nvPr>
        </p:nvSpPr>
        <p:spPr>
          <a:xfrm>
            <a:off x="4116000" y="6314400"/>
            <a:ext cx="3960000" cy="316800"/>
          </a:xfrm>
          <a:prstGeom prst="rect">
            <a:avLst/>
          </a:prstGeom>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a:prstGeom prst="rect">
            <a:avLst/>
          </a:prstGeo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a:prstGeom prst="rect">
            <a:avLst/>
          </a:prstGeo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a:xfrm>
            <a:off x="612000" y="6314400"/>
            <a:ext cx="2700000" cy="316800"/>
          </a:xfrm>
          <a:prstGeom prst="rect">
            <a:avLst/>
          </a:prstGeom>
        </p:spPr>
        <p:txBody>
          <a:bodyPr/>
          <a:lstStyle/>
          <a:p>
            <a:endParaRPr lang="zh-CN" altLang="en-US"/>
          </a:p>
        </p:txBody>
      </p:sp>
      <p:sp>
        <p:nvSpPr>
          <p:cNvPr id="5" name="页脚占位符 4"/>
          <p:cNvSpPr>
            <a:spLocks noGrp="1"/>
          </p:cNvSpPr>
          <p:nvPr>
            <p:ph type="ftr" sz="quarter" idx="11"/>
            <p:custDataLst>
              <p:tags r:id="rId4"/>
            </p:custDataLst>
          </p:nvPr>
        </p:nvSpPr>
        <p:spPr>
          <a:xfrm>
            <a:off x="4116000" y="6314400"/>
            <a:ext cx="3960000" cy="316800"/>
          </a:xfrm>
          <a:prstGeom prst="rect">
            <a:avLst/>
          </a:prstGeom>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a:prstGeom prst="rect">
            <a:avLst/>
          </a:prstGeo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a:prstGeom prst="rect">
            <a:avLst/>
          </a:prstGeo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a:prstGeom prst="rect">
            <a:avLst/>
          </a:prstGeo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a:xfrm>
            <a:off x="612000" y="6314400"/>
            <a:ext cx="2700000" cy="316800"/>
          </a:xfrm>
          <a:prstGeom prst="rect">
            <a:avLst/>
          </a:prstGeom>
        </p:spPr>
        <p:txBody>
          <a:bodyPr/>
          <a:lstStyle/>
          <a:p>
            <a:endParaRPr lang="zh-CN" altLang="en-US"/>
          </a:p>
        </p:txBody>
      </p:sp>
      <p:sp>
        <p:nvSpPr>
          <p:cNvPr id="6" name="页脚占位符 5"/>
          <p:cNvSpPr>
            <a:spLocks noGrp="1"/>
          </p:cNvSpPr>
          <p:nvPr>
            <p:ph type="ftr" sz="quarter" idx="11"/>
            <p:custDataLst>
              <p:tags r:id="rId5"/>
            </p:custDataLst>
          </p:nvPr>
        </p:nvSpPr>
        <p:spPr>
          <a:xfrm>
            <a:off x="4116000" y="6314400"/>
            <a:ext cx="3960000" cy="316800"/>
          </a:xfrm>
          <a:prstGeom prst="rect">
            <a:avLst/>
          </a:prstGeom>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a:prstGeom prst="rect">
            <a:avLst/>
          </a:prstGeo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a:prstGeom prst="rect">
            <a:avLst/>
          </a:prstGeo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a:prstGeom prst="rect">
            <a:avLst/>
          </a:prstGeo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a:prstGeom prst="rect">
            <a:avLst/>
          </a:prstGeo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a:prstGeom prst="rect">
            <a:avLst/>
          </a:prstGeo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a:xfrm>
            <a:off x="612000" y="6314400"/>
            <a:ext cx="2700000" cy="316800"/>
          </a:xfrm>
          <a:prstGeom prst="rect">
            <a:avLst/>
          </a:prstGeom>
        </p:spPr>
        <p:txBody>
          <a:bodyPr/>
          <a:lstStyle/>
          <a:p>
            <a:endParaRPr lang="zh-CN" altLang="en-US"/>
          </a:p>
        </p:txBody>
      </p:sp>
      <p:sp>
        <p:nvSpPr>
          <p:cNvPr id="8" name="页脚占位符 7"/>
          <p:cNvSpPr>
            <a:spLocks noGrp="1"/>
          </p:cNvSpPr>
          <p:nvPr>
            <p:ph type="ftr" sz="quarter" idx="11"/>
            <p:custDataLst>
              <p:tags r:id="rId7"/>
            </p:custDataLst>
          </p:nvPr>
        </p:nvSpPr>
        <p:spPr>
          <a:xfrm>
            <a:off x="4116000" y="6314400"/>
            <a:ext cx="3960000" cy="316800"/>
          </a:xfrm>
          <a:prstGeom prst="rect">
            <a:avLst/>
          </a:prstGeom>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a:prstGeom prst="rect">
            <a:avLst/>
          </a:prstGeom>
        </p:spPr>
        <p:txBody>
          <a:bodyPr vert="horz" lIns="90000" tIns="46800" rIns="90000" bIns="46800" rtlCol="0" anchor="ctr" anchorCtr="0">
            <a:normAutofit/>
          </a:body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a:xfrm>
            <a:off x="612000" y="6314400"/>
            <a:ext cx="2700000" cy="316800"/>
          </a:xfrm>
          <a:prstGeom prst="rect">
            <a:avLst/>
          </a:prstGeom>
        </p:spPr>
        <p:txBody>
          <a:bodyPr/>
          <a:lstStyle/>
          <a:p>
            <a:endParaRPr lang="zh-CN" altLang="en-US"/>
          </a:p>
        </p:txBody>
      </p:sp>
      <p:sp>
        <p:nvSpPr>
          <p:cNvPr id="4" name="页脚占位符 3"/>
          <p:cNvSpPr>
            <a:spLocks noGrp="1"/>
          </p:cNvSpPr>
          <p:nvPr>
            <p:ph type="ftr" sz="quarter" idx="11"/>
            <p:custDataLst>
              <p:tags r:id="rId3"/>
            </p:custDataLst>
          </p:nvPr>
        </p:nvSpPr>
        <p:spPr>
          <a:xfrm>
            <a:off x="4116000" y="6314400"/>
            <a:ext cx="3960000" cy="316800"/>
          </a:xfrm>
          <a:prstGeom prst="rect">
            <a:avLst/>
          </a:prstGeom>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612000" y="6314400"/>
            <a:ext cx="2700000" cy="316800"/>
          </a:xfrm>
          <a:prstGeom prst="rect">
            <a:avLst/>
          </a:prstGeom>
        </p:spPr>
        <p:txBody>
          <a:bodyPr/>
          <a:lstStyle/>
          <a:p>
            <a:endParaRPr lang="zh-CN" altLang="en-US"/>
          </a:p>
        </p:txBody>
      </p:sp>
      <p:sp>
        <p:nvSpPr>
          <p:cNvPr id="3" name="页脚占位符 2"/>
          <p:cNvSpPr>
            <a:spLocks noGrp="1"/>
          </p:cNvSpPr>
          <p:nvPr>
            <p:ph type="ftr" sz="quarter" idx="11"/>
            <p:custDataLst>
              <p:tags r:id="rId2"/>
            </p:custDataLst>
          </p:nvPr>
        </p:nvSpPr>
        <p:spPr>
          <a:xfrm>
            <a:off x="4116000" y="6314400"/>
            <a:ext cx="3960000" cy="316800"/>
          </a:xfrm>
          <a:prstGeom prst="rect">
            <a:avLst/>
          </a:prstGeom>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lvl1pPr>
              <a:defRPr sz="1200">
                <a:solidFill>
                  <a:schemeClr val="tx1">
                    <a:lumMod val="65000"/>
                    <a:lumOff val="35000"/>
                  </a:schemeClr>
                </a:solidFill>
              </a:defRPr>
            </a:lvl1pPr>
          </a:lstStyle>
          <a:p>
            <a:fld id="{49AE70B2-8BF9-45C0-BB95-33D1B9D3A854}" type="slidenum">
              <a:rPr lang="zh-CN" altLang="en-US" smtClean="0"/>
              <a:pPr/>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a:prstGeom prst="rect">
            <a:avLst/>
          </a:prstGeo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a:prstGeom prst="rect">
            <a:avLst/>
          </a:prstGeom>
        </p:spPr>
        <p:txBody>
          <a:bodyPr vert="horz" lIns="90000" tIns="46800" rIns="90000" bIns="46800" rtlCol="0">
            <a:normAutofit/>
          </a:bodyPr>
          <a:lstStyle>
            <a:lvl1pPr>
              <a:buNone/>
              <a:defRPr sz="1600"/>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a:xfrm>
            <a:off x="612000" y="6314400"/>
            <a:ext cx="2700000" cy="316800"/>
          </a:xfrm>
          <a:prstGeom prst="rect">
            <a:avLst/>
          </a:prstGeom>
        </p:spPr>
        <p:txBody>
          <a:bodyPr/>
          <a:lstStyle/>
          <a:p>
            <a:endParaRPr lang="zh-CN" altLang="en-US" dirty="0"/>
          </a:p>
        </p:txBody>
      </p:sp>
      <p:sp>
        <p:nvSpPr>
          <p:cNvPr id="6" name="页脚占位符 5"/>
          <p:cNvSpPr>
            <a:spLocks noGrp="1"/>
          </p:cNvSpPr>
          <p:nvPr>
            <p:ph type="ftr" sz="quarter" idx="11"/>
            <p:custDataLst>
              <p:tags r:id="rId4"/>
            </p:custDataLst>
          </p:nvPr>
        </p:nvSpPr>
        <p:spPr>
          <a:xfrm>
            <a:off x="4116000" y="6314400"/>
            <a:ext cx="3960000" cy="316800"/>
          </a:xfrm>
          <a:prstGeom prst="rect">
            <a:avLst/>
          </a:prstGeom>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a:xfrm>
            <a:off x="608400" y="608400"/>
            <a:ext cx="10969200" cy="705600"/>
          </a:xfrm>
          <a:prstGeom prst="rect">
            <a:avLst/>
          </a:prstGeom>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a:prstGeom prst="rect">
            <a:avLst/>
          </a:prstGeom>
        </p:spPr>
        <p:txBody>
          <a:bodyPr vert="eaVert" lIns="90000" tIns="46800" rIns="90000" bIns="46800" rtlCol="0" anchor="ctr" anchorCtr="0">
            <a:normAutofit/>
          </a:bodyPr>
          <a:lstStyle>
            <a:lvl1pPr>
              <a:buNone/>
              <a:defRPr sz="2800"/>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a:prstGeom prst="rect">
            <a:avLst/>
          </a:prstGeo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a:xfrm>
            <a:off x="612000" y="6314400"/>
            <a:ext cx="2700000" cy="316800"/>
          </a:xfrm>
          <a:prstGeom prst="rect">
            <a:avLst/>
          </a:prstGeom>
        </p:spPr>
        <p:txBody>
          <a:bodyPr/>
          <a:lstStyle/>
          <a:p>
            <a:endParaRPr lang="zh-CN" altLang="en-US"/>
          </a:p>
        </p:txBody>
      </p:sp>
      <p:sp>
        <p:nvSpPr>
          <p:cNvPr id="5" name="页脚占位符 4"/>
          <p:cNvSpPr>
            <a:spLocks noGrp="1"/>
          </p:cNvSpPr>
          <p:nvPr>
            <p:ph type="ftr" sz="quarter" idx="11"/>
            <p:custDataLst>
              <p:tags r:id="rId4"/>
            </p:custDataLst>
          </p:nvPr>
        </p:nvSpPr>
        <p:spPr>
          <a:xfrm>
            <a:off x="4116000" y="6314400"/>
            <a:ext cx="3960000" cy="316800"/>
          </a:xfrm>
          <a:prstGeom prst="rect">
            <a:avLst/>
          </a:prstGeom>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chemeClr val="bg1"/>
            </a:gs>
          </a:gsLst>
          <a:lin ang="5400000" scaled="0"/>
        </a:gra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4"/>
            <p:custDataLst>
              <p:tags r:id="rId19"/>
            </p:custDataLst>
          </p:nvPr>
        </p:nvSpPr>
        <p:spPr>
          <a:xfrm>
            <a:off x="11229568" y="5847560"/>
            <a:ext cx="532711" cy="316800"/>
          </a:xfrm>
          <a:prstGeom prst="rect">
            <a:avLst/>
          </a:prstGeom>
        </p:spPr>
        <p:txBody>
          <a:bodyPr vert="horz" lIns="91440" tIns="45720" rIns="91440" bIns="45720" rtlCol="0" anchor="ctr">
            <a:noAutofit/>
          </a:bodyPr>
          <a:lstStyle>
            <a:lvl1pPr algn="r">
              <a:defRPr sz="1100" baseline="0">
                <a:solidFill>
                  <a:schemeClr val="tx1">
                    <a:lumMod val="75000"/>
                    <a:lumOff val="2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pPr/>
              <a:t>‹#›</a:t>
            </a:fld>
            <a:endParaRPr lang="zh-CN" altLang="en-US" dirty="0"/>
          </a:p>
        </p:txBody>
      </p:sp>
      <p:sp>
        <p:nvSpPr>
          <p:cNvPr id="9" name="矩形 8"/>
          <p:cNvSpPr/>
          <p:nvPr/>
        </p:nvSpPr>
        <p:spPr>
          <a:xfrm>
            <a:off x="10032267" y="6220556"/>
            <a:ext cx="1781257" cy="215444"/>
          </a:xfrm>
          <a:prstGeom prst="rect">
            <a:avLst/>
          </a:prstGeom>
        </p:spPr>
        <p:txBody>
          <a:bodyPr wrap="none">
            <a:spAutoFit/>
          </a:bodyPr>
          <a:lstStyle/>
          <a:p>
            <a:r>
              <a:rPr lang="en-US" altLang="zh-CN" sz="800" dirty="0">
                <a:solidFill>
                  <a:schemeClr val="bg1">
                    <a:lumMod val="50000"/>
                  </a:schemeClr>
                </a:solidFill>
                <a:latin typeface="+mn-ea"/>
              </a:rPr>
              <a:t>DIGITAL FINANCE OF INDUSTRY</a:t>
            </a:r>
            <a:endParaRPr lang="zh-CN" altLang="en-US" sz="800" dirty="0">
              <a:solidFill>
                <a:schemeClr val="bg1">
                  <a:lumMod val="50000"/>
                </a:schemeClr>
              </a:solidFill>
              <a:latin typeface="+mn-ea"/>
            </a:endParaRPr>
          </a:p>
        </p:txBody>
      </p:sp>
      <p:cxnSp>
        <p:nvCxnSpPr>
          <p:cNvPr id="11" name="直接连接符 10"/>
          <p:cNvCxnSpPr/>
          <p:nvPr userDrawn="1"/>
        </p:nvCxnSpPr>
        <p:spPr>
          <a:xfrm>
            <a:off x="9583675" y="6173734"/>
            <a:ext cx="2178604" cy="0"/>
          </a:xfrm>
          <a:prstGeom prst="line">
            <a:avLst/>
          </a:prstGeom>
          <a:ln>
            <a:solidFill>
              <a:srgbClr val="2B3457"/>
            </a:solidFill>
          </a:ln>
        </p:spPr>
        <p:style>
          <a:lnRef idx="1">
            <a:schemeClr val="accent1"/>
          </a:lnRef>
          <a:fillRef idx="0">
            <a:schemeClr val="accent1"/>
          </a:fillRef>
          <a:effectRef idx="0">
            <a:schemeClr val="accent1"/>
          </a:effectRef>
          <a:fontRef idx="minor">
            <a:schemeClr val="tx1"/>
          </a:fontRef>
        </p:style>
      </p:cxn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6" r:id="rId16"/>
  </p:sldLayoutIdLst>
  <p:hf hdr="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png"/><Relationship Id="rId7" Type="http://schemas.openxmlformats.org/officeDocument/2006/relationships/diagramColors" Target="../diagrams/colors2.xml"/><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9.png"/><Relationship Id="rId7" Type="http://schemas.openxmlformats.org/officeDocument/2006/relationships/diagramColors" Target="../diagrams/colors3.xml"/><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5218771"/>
            <a:ext cx="12192000" cy="1639229"/>
          </a:xfrm>
          <a:prstGeom prst="rect">
            <a:avLst/>
          </a:prstGeom>
          <a:solidFill>
            <a:srgbClr val="535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a:extLst>
              <a:ext uri="{FF2B5EF4-FFF2-40B4-BE49-F238E27FC236}">
                <a16:creationId xmlns:a16="http://schemas.microsoft.com/office/drawing/2014/main" id="{6E23FF32-456A-4F58-AE56-14E0C63DA5D7}"/>
              </a:ext>
            </a:extLst>
          </p:cNvPr>
          <p:cNvSpPr txBox="1"/>
          <p:nvPr/>
        </p:nvSpPr>
        <p:spPr>
          <a:xfrm>
            <a:off x="17734" y="1927813"/>
            <a:ext cx="9141907" cy="1887696"/>
          </a:xfrm>
          <a:prstGeom prst="rect">
            <a:avLst/>
          </a:prstGeom>
          <a:noFill/>
        </p:spPr>
        <p:txBody>
          <a:bodyPr wrap="square" rtlCol="0">
            <a:spAutoFit/>
            <a:scene3d>
              <a:camera prst="orthographicFront"/>
              <a:lightRig rig="threePt" dir="t"/>
            </a:scene3d>
            <a:sp3d contourW="12700"/>
          </a:bodyPr>
          <a:lstStyle/>
          <a:p>
            <a:pPr>
              <a:lnSpc>
                <a:spcPts val="7000"/>
              </a:lnSpc>
            </a:pPr>
            <a:r>
              <a:rPr lang="zh-CN" altLang="en-US" sz="6600" b="1" spc="-300" dirty="0">
                <a:solidFill>
                  <a:srgbClr val="494C93"/>
                </a:solidFill>
                <a:cs typeface="+mn-ea"/>
                <a:sym typeface="+mn-lt"/>
              </a:rPr>
              <a:t>湖南三湘银行</a:t>
            </a:r>
            <a:endParaRPr lang="en-US" altLang="zh-CN" sz="6600" b="1" spc="-300" dirty="0">
              <a:solidFill>
                <a:srgbClr val="494C93"/>
              </a:solidFill>
              <a:cs typeface="+mn-ea"/>
              <a:sym typeface="+mn-lt"/>
            </a:endParaRPr>
          </a:p>
          <a:p>
            <a:pPr>
              <a:lnSpc>
                <a:spcPts val="7000"/>
              </a:lnSpc>
            </a:pPr>
            <a:r>
              <a:rPr lang="zh-CN" altLang="en-US" sz="6600" b="1" spc="-300" dirty="0">
                <a:solidFill>
                  <a:srgbClr val="494C93"/>
                </a:solidFill>
                <a:cs typeface="+mn-ea"/>
                <a:sym typeface="+mn-lt"/>
              </a:rPr>
              <a:t>负面舆情及数字化创新</a:t>
            </a:r>
            <a:endParaRPr lang="en-US" altLang="zh-CN" sz="6600" b="1" spc="-300" dirty="0">
              <a:solidFill>
                <a:srgbClr val="494C93"/>
              </a:solidFill>
              <a:cs typeface="+mn-ea"/>
              <a:sym typeface="+mn-lt"/>
            </a:endParaRPr>
          </a:p>
        </p:txBody>
      </p:sp>
      <p:sp>
        <p:nvSpPr>
          <p:cNvPr id="5" name="文本框 4">
            <a:extLst>
              <a:ext uri="{FF2B5EF4-FFF2-40B4-BE49-F238E27FC236}">
                <a16:creationId xmlns:a16="http://schemas.microsoft.com/office/drawing/2014/main" id="{CEF99411-4709-4D85-A7C3-945C4791A054}"/>
              </a:ext>
            </a:extLst>
          </p:cNvPr>
          <p:cNvSpPr txBox="1"/>
          <p:nvPr/>
        </p:nvSpPr>
        <p:spPr>
          <a:xfrm>
            <a:off x="10301838" y="931395"/>
            <a:ext cx="1531188" cy="253916"/>
          </a:xfrm>
          <a:prstGeom prst="rect">
            <a:avLst/>
          </a:prstGeom>
          <a:noFill/>
        </p:spPr>
        <p:txBody>
          <a:bodyPr wrap="none" rtlCol="0">
            <a:spAutoFit/>
            <a:scene3d>
              <a:camera prst="orthographicFront"/>
              <a:lightRig rig="threePt" dir="t"/>
            </a:scene3d>
            <a:sp3d contourW="12700"/>
          </a:bodyPr>
          <a:lstStyle/>
          <a:p>
            <a:r>
              <a:rPr lang="zh-CN" altLang="en-US" sz="1050" dirty="0">
                <a:solidFill>
                  <a:schemeClr val="bg1"/>
                </a:solidFill>
                <a:cs typeface="+mn-ea"/>
                <a:sym typeface="+mn-lt"/>
              </a:rPr>
              <a:t>一家懂金融的科技公司</a:t>
            </a:r>
          </a:p>
        </p:txBody>
      </p:sp>
      <p:cxnSp>
        <p:nvCxnSpPr>
          <p:cNvPr id="6" name="直接连接符 5"/>
          <p:cNvCxnSpPr/>
          <p:nvPr/>
        </p:nvCxnSpPr>
        <p:spPr>
          <a:xfrm>
            <a:off x="2946256" y="6273835"/>
            <a:ext cx="4636851"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466375" y="6179801"/>
            <a:ext cx="116732" cy="9403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6478870" y="1439627"/>
            <a:ext cx="3270500" cy="1432034"/>
            <a:chOff x="5540220" y="1451736"/>
            <a:chExt cx="3270500" cy="1432034"/>
          </a:xfrm>
        </p:grpSpPr>
        <p:sp>
          <p:nvSpPr>
            <p:cNvPr id="11" name="椭圆 10"/>
            <p:cNvSpPr/>
            <p:nvPr/>
          </p:nvSpPr>
          <p:spPr>
            <a:xfrm rot="18974905">
              <a:off x="5540220" y="1816912"/>
              <a:ext cx="3270500" cy="1066858"/>
            </a:xfrm>
            <a:prstGeom prst="ellipse">
              <a:avLst/>
            </a:prstGeom>
            <a:noFill/>
            <a:ln>
              <a:solidFill>
                <a:srgbClr val="535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rot="1326768">
              <a:off x="8251319" y="1451736"/>
              <a:ext cx="271976" cy="296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矩形 13"/>
          <p:cNvSpPr/>
          <p:nvPr/>
        </p:nvSpPr>
        <p:spPr>
          <a:xfrm>
            <a:off x="9473086" y="541941"/>
            <a:ext cx="2359940" cy="415498"/>
          </a:xfrm>
          <a:prstGeom prst="rect">
            <a:avLst/>
          </a:prstGeom>
        </p:spPr>
        <p:txBody>
          <a:bodyPr wrap="none">
            <a:spAutoFit/>
          </a:bodyPr>
          <a:lstStyle/>
          <a:p>
            <a:pPr algn="r"/>
            <a:r>
              <a:rPr lang="zh-CN" altLang="en-US" sz="1050" dirty="0">
                <a:solidFill>
                  <a:srgbClr val="494C93"/>
                </a:solidFill>
                <a:cs typeface="+mn-ea"/>
                <a:sym typeface="+mn-lt"/>
              </a:rPr>
              <a:t>A TECHNOLOGY COMPANY THAT</a:t>
            </a:r>
            <a:endParaRPr lang="en-US" altLang="zh-CN" sz="1050" dirty="0">
              <a:solidFill>
                <a:srgbClr val="494C93"/>
              </a:solidFill>
              <a:cs typeface="+mn-ea"/>
              <a:sym typeface="+mn-lt"/>
            </a:endParaRPr>
          </a:p>
          <a:p>
            <a:pPr algn="r"/>
            <a:r>
              <a:rPr lang="zh-CN" altLang="en-US" sz="1050" dirty="0">
                <a:solidFill>
                  <a:srgbClr val="494C93"/>
                </a:solidFill>
                <a:cs typeface="+mn-ea"/>
                <a:sym typeface="+mn-lt"/>
              </a:rPr>
              <a:t>UNDERSTANDS FINANCE</a:t>
            </a:r>
          </a:p>
        </p:txBody>
      </p:sp>
      <p:sp>
        <p:nvSpPr>
          <p:cNvPr id="15" name="矩形 14"/>
          <p:cNvSpPr/>
          <p:nvPr/>
        </p:nvSpPr>
        <p:spPr>
          <a:xfrm>
            <a:off x="873439" y="6019069"/>
            <a:ext cx="1811714" cy="415498"/>
          </a:xfrm>
          <a:prstGeom prst="rect">
            <a:avLst/>
          </a:prstGeom>
        </p:spPr>
        <p:txBody>
          <a:bodyPr wrap="none">
            <a:spAutoFit/>
          </a:bodyPr>
          <a:lstStyle/>
          <a:p>
            <a:r>
              <a:rPr lang="zh-CN" altLang="en-US" sz="1050" dirty="0">
                <a:solidFill>
                  <a:schemeClr val="bg1"/>
                </a:solidFill>
                <a:cs typeface="+mn-ea"/>
                <a:sym typeface="+mn-lt"/>
              </a:rPr>
              <a:t>A technology company that</a:t>
            </a:r>
            <a:endParaRPr lang="en-US" altLang="zh-CN" sz="1050" dirty="0">
              <a:solidFill>
                <a:schemeClr val="bg1"/>
              </a:solidFill>
              <a:cs typeface="+mn-ea"/>
              <a:sym typeface="+mn-lt"/>
            </a:endParaRPr>
          </a:p>
          <a:p>
            <a:r>
              <a:rPr lang="zh-CN" altLang="en-US" sz="1050" dirty="0">
                <a:solidFill>
                  <a:schemeClr val="bg1"/>
                </a:solidFill>
                <a:cs typeface="+mn-ea"/>
                <a:sym typeface="+mn-lt"/>
              </a:rPr>
              <a:t>Understands finance</a:t>
            </a:r>
          </a:p>
        </p:txBody>
      </p:sp>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9641" y="5795727"/>
            <a:ext cx="2108607" cy="485315"/>
          </a:xfrm>
          <a:prstGeom prst="rect">
            <a:avLst/>
          </a:prstGeom>
        </p:spPr>
      </p:pic>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9958109">
            <a:off x="7915791" y="1324618"/>
            <a:ext cx="396658" cy="382158"/>
          </a:xfrm>
          <a:prstGeom prst="rect">
            <a:avLst/>
          </a:prstGeom>
        </p:spPr>
      </p:pic>
    </p:spTree>
    <p:extLst>
      <p:ext uri="{BB962C8B-B14F-4D97-AF65-F5344CB8AC3E}">
        <p14:creationId xmlns:p14="http://schemas.microsoft.com/office/powerpoint/2010/main" val="242479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 1808"/>
          <p:cNvPicPr>
            <a:picLocks noChangeAspect="1"/>
          </p:cNvPicPr>
          <p:nvPr/>
        </p:nvPicPr>
        <p:blipFill>
          <a:blip r:embed="rId3"/>
          <a:srcRect/>
          <a:stretch>
            <a:fillRect/>
          </a:stretch>
        </p:blipFill>
        <p:spPr>
          <a:xfrm>
            <a:off x="1910508" y="1776672"/>
            <a:ext cx="2990850" cy="3168650"/>
          </a:xfrm>
          <a:prstGeom prst="rect">
            <a:avLst/>
          </a:prstGeom>
        </p:spPr>
      </p:pic>
      <p:sp>
        <p:nvSpPr>
          <p:cNvPr id="4" name="Object 303"/>
          <p:cNvSpPr txBox="1"/>
          <p:nvPr/>
        </p:nvSpPr>
        <p:spPr>
          <a:xfrm>
            <a:off x="759121" y="439609"/>
            <a:ext cx="4792130" cy="286872"/>
          </a:xfrm>
          <a:prstGeom prst="rect">
            <a:avLst/>
          </a:prstGeom>
        </p:spPr>
        <p:txBody>
          <a:bodyPr vert="horz" rtlCol="0" anchor="t" anchorCtr="0">
            <a:noAutofit/>
          </a:bodyPr>
          <a:lstStyle/>
          <a:p>
            <a:pPr algn="l">
              <a:lnSpc>
                <a:spcPct val="100000"/>
              </a:lnSpc>
            </a:pPr>
            <a:r>
              <a:rPr lang="zh-CN" altLang="en-US" sz="1200" spc="2000" dirty="0">
                <a:solidFill>
                  <a:srgbClr val="D0D0D7"/>
                </a:solidFill>
                <a:latin typeface="思源黑体 CN Normal" panose="020B0400000000000000" pitchFamily="34" charset="-122"/>
                <a:ea typeface="思源黑体 CN Normal" panose="020B0400000000000000" pitchFamily="34" charset="-122"/>
              </a:rPr>
              <a:t>一家懂金融的科技公司</a:t>
            </a:r>
            <a:endParaRPr lang="zh-CN" altLang="en-US" sz="900" spc="2000" dirty="0">
              <a:latin typeface="思源黑体 CN Normal" panose="020B0400000000000000" pitchFamily="34" charset="-122"/>
              <a:ea typeface="思源黑体 CN Normal" panose="020B0400000000000000" pitchFamily="34" charset="-122"/>
            </a:endParaRPr>
          </a:p>
        </p:txBody>
      </p:sp>
      <p:sp>
        <p:nvSpPr>
          <p:cNvPr id="5" name="Object 304"/>
          <p:cNvSpPr txBox="1"/>
          <p:nvPr/>
        </p:nvSpPr>
        <p:spPr>
          <a:xfrm>
            <a:off x="6809319" y="2236616"/>
            <a:ext cx="6095064" cy="896178"/>
          </a:xfrm>
          <a:prstGeom prst="rect">
            <a:avLst/>
          </a:prstGeom>
        </p:spPr>
        <p:txBody>
          <a:bodyPr vert="horz" rtlCol="0" anchor="t" anchorCtr="0">
            <a:noAutofit/>
          </a:bodyPr>
          <a:lstStyle/>
          <a:p>
            <a:pPr algn="l">
              <a:lnSpc>
                <a:spcPct val="100000"/>
              </a:lnSpc>
            </a:pPr>
            <a:r>
              <a:rPr lang="zh-CN" sz="5400" b="0" dirty="0">
                <a:solidFill>
                  <a:srgbClr val="F4F4F6"/>
                </a:solidFill>
                <a:latin typeface="Malgun Gothic" panose="020B0503020000020004" pitchFamily="34" charset="-127"/>
                <a:ea typeface="Malgun Gothic" panose="020B0503020000020004" pitchFamily="34" charset="-127"/>
              </a:rPr>
              <a:t>PART </a:t>
            </a:r>
            <a:r>
              <a:rPr lang="en-US" altLang="zh-CN" sz="5400" b="0" dirty="0">
                <a:solidFill>
                  <a:srgbClr val="F4F4F6"/>
                </a:solidFill>
                <a:latin typeface="Malgun Gothic" panose="020B0503020000020004" pitchFamily="34" charset="-127"/>
                <a:ea typeface="Malgun Gothic" panose="020B0503020000020004" pitchFamily="34" charset="-127"/>
              </a:rPr>
              <a:t>ONE</a:t>
            </a:r>
          </a:p>
        </p:txBody>
      </p:sp>
      <p:sp>
        <p:nvSpPr>
          <p:cNvPr id="6" name="Object 305"/>
          <p:cNvSpPr txBox="1"/>
          <p:nvPr/>
        </p:nvSpPr>
        <p:spPr>
          <a:xfrm>
            <a:off x="5037893" y="2647646"/>
            <a:ext cx="6028181" cy="970297"/>
          </a:xfrm>
          <a:prstGeom prst="rect">
            <a:avLst/>
          </a:prstGeom>
        </p:spPr>
        <p:txBody>
          <a:bodyPr vert="horz" rtlCol="0" anchor="t" anchorCtr="0">
            <a:noAutofit/>
          </a:bodyPr>
          <a:lstStyle/>
          <a:p>
            <a:r>
              <a:rPr lang="zh-CN" altLang="en-US" sz="6000" dirty="0">
                <a:solidFill>
                  <a:schemeClr val="tx1">
                    <a:lumMod val="65000"/>
                    <a:lumOff val="35000"/>
                  </a:schemeClr>
                </a:solidFill>
                <a:latin typeface="思源黑体 CN Medium" panose="020B0600000000000000" pitchFamily="34" charset="-122"/>
                <a:ea typeface="思源黑体 CN Medium" panose="020B0600000000000000"/>
              </a:rPr>
              <a:t>对公应用案例</a:t>
            </a:r>
            <a:endParaRPr lang="en-US" altLang="zh-CN" sz="6000" dirty="0">
              <a:solidFill>
                <a:schemeClr val="tx1">
                  <a:lumMod val="65000"/>
                  <a:lumOff val="35000"/>
                </a:schemeClr>
              </a:solidFill>
              <a:latin typeface="思源黑体 CN Medium" panose="020B0600000000000000" pitchFamily="34" charset="-122"/>
              <a:ea typeface="思源黑体 CN Medium" panose="020B0600000000000000"/>
            </a:endParaRPr>
          </a:p>
        </p:txBody>
      </p:sp>
      <p:sp>
        <p:nvSpPr>
          <p:cNvPr id="9" name="Object 309"/>
          <p:cNvSpPr txBox="1"/>
          <p:nvPr/>
        </p:nvSpPr>
        <p:spPr>
          <a:xfrm>
            <a:off x="1950343" y="2588232"/>
            <a:ext cx="3087550" cy="1617162"/>
          </a:xfrm>
          <a:prstGeom prst="rect">
            <a:avLst/>
          </a:prstGeom>
        </p:spPr>
        <p:txBody>
          <a:bodyPr vert="horz" rtlCol="0" anchor="t" anchorCtr="0">
            <a:noAutofit/>
          </a:bodyPr>
          <a:lstStyle/>
          <a:p>
            <a:pPr algn="ctr">
              <a:lnSpc>
                <a:spcPct val="100000"/>
              </a:lnSpc>
            </a:pPr>
            <a:r>
              <a:rPr lang="zh-CN" sz="8800" dirty="0">
                <a:solidFill>
                  <a:srgbClr val="F6C9A5"/>
                </a:solidFill>
                <a:latin typeface="思源黑体 CN Medium" panose="020B0600000000000000" pitchFamily="34" charset="-122"/>
                <a:ea typeface="思源黑体 CN Medium" panose="020B0600000000000000" pitchFamily="34" charset="-122"/>
              </a:rPr>
              <a:t>0</a:t>
            </a:r>
            <a:r>
              <a:rPr lang="en-US" altLang="zh-CN" sz="8800" dirty="0">
                <a:solidFill>
                  <a:srgbClr val="F6C9A5"/>
                </a:solidFill>
                <a:latin typeface="思源黑体 CN Medium" panose="020B0600000000000000" pitchFamily="34" charset="-122"/>
                <a:ea typeface="思源黑体 CN Medium" panose="020B0600000000000000" pitchFamily="34" charset="-122"/>
              </a:rPr>
              <a:t>3</a:t>
            </a:r>
          </a:p>
        </p:txBody>
      </p:sp>
      <p:sp>
        <p:nvSpPr>
          <p:cNvPr id="3" name="灯片编号占位符 11">
            <a:extLst>
              <a:ext uri="{FF2B5EF4-FFF2-40B4-BE49-F238E27FC236}">
                <a16:creationId xmlns:a16="http://schemas.microsoft.com/office/drawing/2014/main" id="{E863CBBF-ABB8-AE73-0EDC-735ABAB28886}"/>
              </a:ext>
            </a:extLst>
          </p:cNvPr>
          <p:cNvSpPr>
            <a:spLocks noGrp="1"/>
          </p:cNvSpPr>
          <p:nvPr>
            <p:ph type="sldNum" sz="quarter" idx="12"/>
          </p:nvPr>
        </p:nvSpPr>
        <p:spPr>
          <a:xfrm>
            <a:off x="11169879" y="5813618"/>
            <a:ext cx="543560" cy="365125"/>
          </a:xfrm>
        </p:spPr>
        <p:txBody>
          <a:bodyPr/>
          <a:lstStyle/>
          <a:p>
            <a:fld id="{49AE70B2-8BF9-45C0-BB95-33D1B9D3A854}" type="slidenum">
              <a:rPr lang="zh-CN" altLang="en-US" smtClean="0"/>
              <a:t>10</a:t>
            </a:fld>
            <a:endParaRPr lang="zh-CN" altLang="en-US" dirty="0"/>
          </a:p>
        </p:txBody>
      </p:sp>
    </p:spTree>
    <p:extLst>
      <p:ext uri="{BB962C8B-B14F-4D97-AF65-F5344CB8AC3E}">
        <p14:creationId xmlns:p14="http://schemas.microsoft.com/office/powerpoint/2010/main" val="1428503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0A0DCA6-8301-1CDC-A5C2-3CF43D089FE1}"/>
              </a:ext>
            </a:extLst>
          </p:cNvPr>
          <p:cNvSpPr>
            <a:spLocks noGrp="1"/>
          </p:cNvSpPr>
          <p:nvPr>
            <p:ph type="sldNum" sz="quarter" idx="12"/>
          </p:nvPr>
        </p:nvSpPr>
        <p:spPr/>
        <p:txBody>
          <a:bodyPr/>
          <a:lstStyle/>
          <a:p>
            <a:fld id="{79102C40-E18B-459F-B0E6-F421B28A4CE4}" type="slidenum">
              <a:rPr lang="zh-CN" altLang="en-US" smtClean="0"/>
              <a:t>11</a:t>
            </a:fld>
            <a:endParaRPr lang="zh-CN" altLang="en-US"/>
          </a:p>
        </p:txBody>
      </p:sp>
      <p:grpSp>
        <p:nvGrpSpPr>
          <p:cNvPr id="7" name="组合 6">
            <a:extLst>
              <a:ext uri="{FF2B5EF4-FFF2-40B4-BE49-F238E27FC236}">
                <a16:creationId xmlns:a16="http://schemas.microsoft.com/office/drawing/2014/main" id="{404B20A7-0D0E-1B0B-35F0-B0E025857961}"/>
              </a:ext>
            </a:extLst>
          </p:cNvPr>
          <p:cNvGrpSpPr/>
          <p:nvPr/>
        </p:nvGrpSpPr>
        <p:grpSpPr>
          <a:xfrm>
            <a:off x="431951" y="243078"/>
            <a:ext cx="11328097" cy="596844"/>
            <a:chOff x="434142" y="387489"/>
            <a:chExt cx="11328097" cy="596844"/>
          </a:xfrm>
        </p:grpSpPr>
        <p:sp>
          <p:nvSpPr>
            <p:cNvPr id="8" name="文本框 7">
              <a:extLst>
                <a:ext uri="{FF2B5EF4-FFF2-40B4-BE49-F238E27FC236}">
                  <a16:creationId xmlns:a16="http://schemas.microsoft.com/office/drawing/2014/main" id="{4969A338-103B-9276-0B0C-F1F127D6F907}"/>
                </a:ext>
              </a:extLst>
            </p:cNvPr>
            <p:cNvSpPr txBox="1"/>
            <p:nvPr/>
          </p:nvSpPr>
          <p:spPr>
            <a:xfrm>
              <a:off x="434142" y="387489"/>
              <a:ext cx="11328097" cy="460375"/>
            </a:xfrm>
            <a:prstGeom prst="rect">
              <a:avLst/>
            </a:prstGeom>
            <a:noFill/>
          </p:spPr>
          <p:txBody>
            <a:bodyPr wrap="square" rtlCol="0">
              <a:spAutoFit/>
              <a:scene3d>
                <a:camera prst="orthographicFront"/>
                <a:lightRig rig="threePt" dir="t"/>
              </a:scene3d>
              <a:sp3d contourW="12700"/>
            </a:bodyPr>
            <a:lstStyle/>
            <a:p>
              <a:r>
                <a:rPr lang="zh-CN" altLang="en-US" sz="2400" b="1" dirty="0">
                  <a:solidFill>
                    <a:srgbClr val="E1B898"/>
                  </a:solidFill>
                  <a:cs typeface="+mn-ea"/>
                  <a:sym typeface="+mn-lt"/>
                </a:rPr>
                <a:t>数字化转型成果</a:t>
              </a:r>
            </a:p>
          </p:txBody>
        </p:sp>
        <p:cxnSp>
          <p:nvCxnSpPr>
            <p:cNvPr id="9" name="直接连接符 22">
              <a:extLst>
                <a:ext uri="{FF2B5EF4-FFF2-40B4-BE49-F238E27FC236}">
                  <a16:creationId xmlns:a16="http://schemas.microsoft.com/office/drawing/2014/main" id="{B068E10B-5E71-A60C-7B9A-59238533A656}"/>
                </a:ext>
              </a:extLst>
            </p:cNvPr>
            <p:cNvCxnSpPr/>
            <p:nvPr/>
          </p:nvCxnSpPr>
          <p:spPr>
            <a:xfrm>
              <a:off x="777117" y="946360"/>
              <a:ext cx="3835785" cy="0"/>
            </a:xfrm>
            <a:prstGeom prst="line">
              <a:avLst/>
            </a:prstGeom>
            <a:ln w="12700">
              <a:solidFill>
                <a:srgbClr val="E1B898"/>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68E4F862-B8C9-7A60-E6A5-EDE805498C40}"/>
                </a:ext>
              </a:extLst>
            </p:cNvPr>
            <p:cNvSpPr/>
            <p:nvPr/>
          </p:nvSpPr>
          <p:spPr>
            <a:xfrm>
              <a:off x="567090" y="924233"/>
              <a:ext cx="1932137" cy="60100"/>
            </a:xfrm>
            <a:prstGeom prst="rect">
              <a:avLst/>
            </a:prstGeom>
            <a:solidFill>
              <a:srgbClr val="E1B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2" name="图片 11" descr="背景图案&#10;&#10;低可信度描述已自动生成">
            <a:extLst>
              <a:ext uri="{FF2B5EF4-FFF2-40B4-BE49-F238E27FC236}">
                <a16:creationId xmlns:a16="http://schemas.microsoft.com/office/drawing/2014/main" id="{AE1075C2-3314-F339-C8A3-89B9C4AFC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0563" y="6292821"/>
            <a:ext cx="450873" cy="565179"/>
          </a:xfrm>
          <a:prstGeom prst="rect">
            <a:avLst/>
          </a:prstGeom>
        </p:spPr>
      </p:pic>
      <p:graphicFrame>
        <p:nvGraphicFramePr>
          <p:cNvPr id="3" name="图示 2">
            <a:extLst>
              <a:ext uri="{FF2B5EF4-FFF2-40B4-BE49-F238E27FC236}">
                <a16:creationId xmlns:a16="http://schemas.microsoft.com/office/drawing/2014/main" id="{73630DA6-F3B0-AB2D-F2DB-1E09B73E5228}"/>
              </a:ext>
            </a:extLst>
          </p:cNvPr>
          <p:cNvGraphicFramePr/>
          <p:nvPr>
            <p:extLst>
              <p:ext uri="{D42A27DB-BD31-4B8C-83A1-F6EECF244321}">
                <p14:modId xmlns:p14="http://schemas.microsoft.com/office/powerpoint/2010/main" val="375563048"/>
              </p:ext>
            </p:extLst>
          </p:nvPr>
        </p:nvGraphicFramePr>
        <p:xfrm>
          <a:off x="-143745" y="1218863"/>
          <a:ext cx="9508911" cy="51560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灯片编号占位符 11">
            <a:extLst>
              <a:ext uri="{FF2B5EF4-FFF2-40B4-BE49-F238E27FC236}">
                <a16:creationId xmlns:a16="http://schemas.microsoft.com/office/drawing/2014/main" id="{EF188A38-B226-2279-A865-982329F5B29F}"/>
              </a:ext>
            </a:extLst>
          </p:cNvPr>
          <p:cNvSpPr txBox="1">
            <a:spLocks/>
          </p:cNvSpPr>
          <p:nvPr/>
        </p:nvSpPr>
        <p:spPr>
          <a:xfrm>
            <a:off x="11169879" y="5813618"/>
            <a:ext cx="543560"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400" kern="1200" baseline="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E70B2-8BF9-45C0-BB95-33D1B9D3A854}" type="slidenum">
              <a:rPr lang="zh-CN" altLang="en-US" smtClean="0"/>
              <a:pPr/>
              <a:t>11</a:t>
            </a:fld>
            <a:endParaRPr lang="zh-CN" altLang="en-US" dirty="0"/>
          </a:p>
        </p:txBody>
      </p:sp>
      <p:sp>
        <p:nvSpPr>
          <p:cNvPr id="17" name="矩形: 圆角 16">
            <a:extLst>
              <a:ext uri="{FF2B5EF4-FFF2-40B4-BE49-F238E27FC236}">
                <a16:creationId xmlns:a16="http://schemas.microsoft.com/office/drawing/2014/main" id="{46411000-0EF6-934D-AD94-B0F6554CCAA4}"/>
              </a:ext>
            </a:extLst>
          </p:cNvPr>
          <p:cNvSpPr/>
          <p:nvPr/>
        </p:nvSpPr>
        <p:spPr>
          <a:xfrm>
            <a:off x="5489428" y="779822"/>
            <a:ext cx="3956343" cy="1683204"/>
          </a:xfrm>
          <a:prstGeom prst="roundRect">
            <a:avLst/>
          </a:prstGeom>
          <a:solidFill>
            <a:srgbClr val="FFC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zh-CN" altLang="en-US" b="0" i="0" dirty="0">
                <a:solidFill>
                  <a:schemeClr val="tx1"/>
                </a:solidFill>
                <a:effectLst/>
                <a:latin typeface="PingFang SC"/>
              </a:rPr>
              <a:t>在服务产业方面，三湘银行主动对接湖南</a:t>
            </a:r>
            <a:r>
              <a:rPr lang="en-US" altLang="zh-CN" b="0" i="0" dirty="0">
                <a:solidFill>
                  <a:schemeClr val="tx1"/>
                </a:solidFill>
                <a:effectLst/>
                <a:latin typeface="PingFang SC"/>
              </a:rPr>
              <a:t>20</a:t>
            </a:r>
            <a:r>
              <a:rPr lang="zh-CN" altLang="en-US" b="0" i="0" dirty="0">
                <a:solidFill>
                  <a:schemeClr val="tx1"/>
                </a:solidFill>
                <a:effectLst/>
                <a:latin typeface="PingFang SC"/>
              </a:rPr>
              <a:t>个新兴优势产业链、长沙</a:t>
            </a:r>
            <a:r>
              <a:rPr lang="en-US" altLang="zh-CN" b="0" i="0" dirty="0">
                <a:solidFill>
                  <a:schemeClr val="tx1"/>
                </a:solidFill>
                <a:effectLst/>
                <a:latin typeface="PingFang SC"/>
              </a:rPr>
              <a:t>22</a:t>
            </a:r>
            <a:r>
              <a:rPr lang="zh-CN" altLang="en-US" b="0" i="0" dirty="0">
                <a:solidFill>
                  <a:schemeClr val="tx1"/>
                </a:solidFill>
                <a:effectLst/>
                <a:latin typeface="PingFang SC"/>
              </a:rPr>
              <a:t>条产业链建设，围绕目标产业链生态圈，面向民营企业、小微企业提供经营周转贷款；</a:t>
            </a:r>
            <a:endParaRPr lang="zh-CN" altLang="en-US" dirty="0">
              <a:solidFill>
                <a:schemeClr val="tx1"/>
              </a:solidFill>
            </a:endParaRPr>
          </a:p>
        </p:txBody>
      </p:sp>
      <p:sp>
        <p:nvSpPr>
          <p:cNvPr id="18" name="矩形: 圆角 17">
            <a:extLst>
              <a:ext uri="{FF2B5EF4-FFF2-40B4-BE49-F238E27FC236}">
                <a16:creationId xmlns:a16="http://schemas.microsoft.com/office/drawing/2014/main" id="{71299227-7323-223E-7E1D-CF1BFFDC40C7}"/>
              </a:ext>
            </a:extLst>
          </p:cNvPr>
          <p:cNvSpPr/>
          <p:nvPr/>
        </p:nvSpPr>
        <p:spPr>
          <a:xfrm>
            <a:off x="5550706" y="4719106"/>
            <a:ext cx="3895064" cy="1683204"/>
          </a:xfrm>
          <a:prstGeom prst="roundRect">
            <a:avLst/>
          </a:prstGeom>
          <a:solidFill>
            <a:srgbClr val="00B05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b="0" i="0" dirty="0">
                <a:solidFill>
                  <a:srgbClr val="191919"/>
                </a:solidFill>
                <a:effectLst/>
                <a:latin typeface="PingFang SC"/>
              </a:rPr>
              <a:t>三湘银行将运用区块链、大数据、人工智能、云计算等新技术，在实践中探索服务小微和“三农”的创新路径，积极</a:t>
            </a:r>
            <a:r>
              <a:rPr lang="zh-CN" altLang="en-US" sz="1600" b="0" i="0" dirty="0">
                <a:solidFill>
                  <a:srgbClr val="191919"/>
                </a:solidFill>
                <a:effectLst/>
                <a:latin typeface="PingFang SC"/>
              </a:rPr>
              <a:t>开发</a:t>
            </a:r>
            <a:r>
              <a:rPr lang="zh-CN" altLang="en-US" b="0" i="0" dirty="0">
                <a:solidFill>
                  <a:srgbClr val="191919"/>
                </a:solidFill>
                <a:effectLst/>
                <a:latin typeface="PingFang SC"/>
              </a:rPr>
              <a:t>相关的金融产品和业务模式，走出一条差异化的发展道路。</a:t>
            </a:r>
            <a:endParaRPr lang="zh-CN" altLang="en-US" dirty="0"/>
          </a:p>
        </p:txBody>
      </p:sp>
      <p:sp>
        <p:nvSpPr>
          <p:cNvPr id="19" name="矩形: 圆角 18">
            <a:extLst>
              <a:ext uri="{FF2B5EF4-FFF2-40B4-BE49-F238E27FC236}">
                <a16:creationId xmlns:a16="http://schemas.microsoft.com/office/drawing/2014/main" id="{4A356303-24CA-B577-0134-E23B1904B536}"/>
              </a:ext>
            </a:extLst>
          </p:cNvPr>
          <p:cNvSpPr/>
          <p:nvPr/>
        </p:nvSpPr>
        <p:spPr>
          <a:xfrm>
            <a:off x="5550706" y="2724359"/>
            <a:ext cx="3895063" cy="1800812"/>
          </a:xfrm>
          <a:prstGeom prst="roundRect">
            <a:avLst/>
          </a:prstGeom>
          <a:solidFill>
            <a:srgbClr val="0070C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dirty="0">
                <a:solidFill>
                  <a:srgbClr val="191919"/>
                </a:solidFill>
                <a:latin typeface="PingFang SC"/>
              </a:rPr>
              <a:t>三湘银行面向目标产业链企业员工和产业</a:t>
            </a:r>
            <a:r>
              <a:rPr lang="en-US" altLang="zh-CN" dirty="0">
                <a:solidFill>
                  <a:srgbClr val="191919"/>
                </a:solidFill>
                <a:latin typeface="PingFang SC"/>
              </a:rPr>
              <a:t>C</a:t>
            </a:r>
            <a:r>
              <a:rPr lang="zh-CN" altLang="en-US" dirty="0">
                <a:solidFill>
                  <a:srgbClr val="191919"/>
                </a:solidFill>
                <a:latin typeface="PingFang SC"/>
              </a:rPr>
              <a:t>端、小微企业主、个体工商户和普罗大众，为其提供灵活方便的存款服务、高频小额的信贷支持。</a:t>
            </a:r>
          </a:p>
        </p:txBody>
      </p:sp>
    </p:spTree>
    <p:extLst>
      <p:ext uri="{BB962C8B-B14F-4D97-AF65-F5344CB8AC3E}">
        <p14:creationId xmlns:p14="http://schemas.microsoft.com/office/powerpoint/2010/main" val="2811278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0A0DCA6-8301-1CDC-A5C2-3CF43D089FE1}"/>
              </a:ext>
            </a:extLst>
          </p:cNvPr>
          <p:cNvSpPr>
            <a:spLocks noGrp="1"/>
          </p:cNvSpPr>
          <p:nvPr>
            <p:ph type="sldNum" sz="quarter" idx="12"/>
          </p:nvPr>
        </p:nvSpPr>
        <p:spPr/>
        <p:txBody>
          <a:bodyPr/>
          <a:lstStyle/>
          <a:p>
            <a:fld id="{79102C40-E18B-459F-B0E6-F421B28A4CE4}" type="slidenum">
              <a:rPr lang="zh-CN" altLang="en-US" smtClean="0"/>
              <a:t>12</a:t>
            </a:fld>
            <a:endParaRPr lang="zh-CN" altLang="en-US"/>
          </a:p>
        </p:txBody>
      </p:sp>
      <p:grpSp>
        <p:nvGrpSpPr>
          <p:cNvPr id="7" name="组合 6">
            <a:extLst>
              <a:ext uri="{FF2B5EF4-FFF2-40B4-BE49-F238E27FC236}">
                <a16:creationId xmlns:a16="http://schemas.microsoft.com/office/drawing/2014/main" id="{404B20A7-0D0E-1B0B-35F0-B0E025857961}"/>
              </a:ext>
            </a:extLst>
          </p:cNvPr>
          <p:cNvGrpSpPr/>
          <p:nvPr/>
        </p:nvGrpSpPr>
        <p:grpSpPr>
          <a:xfrm>
            <a:off x="431951" y="243078"/>
            <a:ext cx="11328097" cy="596844"/>
            <a:chOff x="434142" y="387489"/>
            <a:chExt cx="11328097" cy="596844"/>
          </a:xfrm>
        </p:grpSpPr>
        <p:sp>
          <p:nvSpPr>
            <p:cNvPr id="8" name="文本框 7">
              <a:extLst>
                <a:ext uri="{FF2B5EF4-FFF2-40B4-BE49-F238E27FC236}">
                  <a16:creationId xmlns:a16="http://schemas.microsoft.com/office/drawing/2014/main" id="{4969A338-103B-9276-0B0C-F1F127D6F907}"/>
                </a:ext>
              </a:extLst>
            </p:cNvPr>
            <p:cNvSpPr txBox="1"/>
            <p:nvPr/>
          </p:nvSpPr>
          <p:spPr>
            <a:xfrm>
              <a:off x="434142" y="387489"/>
              <a:ext cx="11328097" cy="460375"/>
            </a:xfrm>
            <a:prstGeom prst="rect">
              <a:avLst/>
            </a:prstGeom>
            <a:noFill/>
          </p:spPr>
          <p:txBody>
            <a:bodyPr wrap="square" rtlCol="0">
              <a:spAutoFit/>
              <a:scene3d>
                <a:camera prst="orthographicFront"/>
                <a:lightRig rig="threePt" dir="t"/>
              </a:scene3d>
              <a:sp3d contourW="12700"/>
            </a:bodyPr>
            <a:lstStyle/>
            <a:p>
              <a:r>
                <a:rPr lang="zh-CN" altLang="en-US" sz="2400" b="1" dirty="0">
                  <a:solidFill>
                    <a:srgbClr val="E1B898"/>
                  </a:solidFill>
                  <a:cs typeface="+mn-ea"/>
                  <a:sym typeface="+mn-lt"/>
                </a:rPr>
                <a:t>数字化转型成果</a:t>
              </a:r>
            </a:p>
          </p:txBody>
        </p:sp>
        <p:cxnSp>
          <p:nvCxnSpPr>
            <p:cNvPr id="9" name="直接连接符 22">
              <a:extLst>
                <a:ext uri="{FF2B5EF4-FFF2-40B4-BE49-F238E27FC236}">
                  <a16:creationId xmlns:a16="http://schemas.microsoft.com/office/drawing/2014/main" id="{B068E10B-5E71-A60C-7B9A-59238533A656}"/>
                </a:ext>
              </a:extLst>
            </p:cNvPr>
            <p:cNvCxnSpPr/>
            <p:nvPr/>
          </p:nvCxnSpPr>
          <p:spPr>
            <a:xfrm>
              <a:off x="777117" y="946360"/>
              <a:ext cx="3835785" cy="0"/>
            </a:xfrm>
            <a:prstGeom prst="line">
              <a:avLst/>
            </a:prstGeom>
            <a:ln w="12700">
              <a:solidFill>
                <a:srgbClr val="E1B898"/>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68E4F862-B8C9-7A60-E6A5-EDE805498C40}"/>
                </a:ext>
              </a:extLst>
            </p:cNvPr>
            <p:cNvSpPr/>
            <p:nvPr/>
          </p:nvSpPr>
          <p:spPr>
            <a:xfrm>
              <a:off x="567090" y="924233"/>
              <a:ext cx="1932137" cy="60100"/>
            </a:xfrm>
            <a:prstGeom prst="rect">
              <a:avLst/>
            </a:prstGeom>
            <a:solidFill>
              <a:srgbClr val="E1B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2" name="图片 11" descr="背景图案&#10;&#10;低可信度描述已自动生成">
            <a:extLst>
              <a:ext uri="{FF2B5EF4-FFF2-40B4-BE49-F238E27FC236}">
                <a16:creationId xmlns:a16="http://schemas.microsoft.com/office/drawing/2014/main" id="{AE1075C2-3314-F339-C8A3-89B9C4AFC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0563" y="6292821"/>
            <a:ext cx="450873" cy="565179"/>
          </a:xfrm>
          <a:prstGeom prst="rect">
            <a:avLst/>
          </a:prstGeom>
        </p:spPr>
      </p:pic>
      <p:graphicFrame>
        <p:nvGraphicFramePr>
          <p:cNvPr id="11" name="图示 10">
            <a:extLst>
              <a:ext uri="{FF2B5EF4-FFF2-40B4-BE49-F238E27FC236}">
                <a16:creationId xmlns:a16="http://schemas.microsoft.com/office/drawing/2014/main" id="{72084ED4-E080-DB84-0314-A3356FB908B2}"/>
              </a:ext>
            </a:extLst>
          </p:cNvPr>
          <p:cNvGraphicFramePr/>
          <p:nvPr>
            <p:extLst>
              <p:ext uri="{D42A27DB-BD31-4B8C-83A1-F6EECF244321}">
                <p14:modId xmlns:p14="http://schemas.microsoft.com/office/powerpoint/2010/main" val="2799333179"/>
              </p:ext>
            </p:extLst>
          </p:nvPr>
        </p:nvGraphicFramePr>
        <p:xfrm>
          <a:off x="444014" y="648001"/>
          <a:ext cx="11754843" cy="56941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文本框 15">
            <a:extLst>
              <a:ext uri="{FF2B5EF4-FFF2-40B4-BE49-F238E27FC236}">
                <a16:creationId xmlns:a16="http://schemas.microsoft.com/office/drawing/2014/main" id="{7B030696-E74A-80B8-2124-C4851D958246}"/>
              </a:ext>
            </a:extLst>
          </p:cNvPr>
          <p:cNvSpPr txBox="1"/>
          <p:nvPr/>
        </p:nvSpPr>
        <p:spPr>
          <a:xfrm>
            <a:off x="3254139" y="2737983"/>
            <a:ext cx="1923538" cy="1569660"/>
          </a:xfrm>
          <a:prstGeom prst="rect">
            <a:avLst/>
          </a:prstGeom>
          <a:noFill/>
        </p:spPr>
        <p:txBody>
          <a:bodyPr wrap="square" rtlCol="0">
            <a:spAutoFit/>
          </a:bodyPr>
          <a:lstStyle/>
          <a:p>
            <a:r>
              <a:rPr lang="zh-CN" altLang="en-US" sz="4800" b="1" dirty="0">
                <a:ln w="15875">
                  <a:solidFill>
                    <a:schemeClr val="tx1"/>
                  </a:solidFill>
                </a:ln>
                <a:solidFill>
                  <a:schemeClr val="bg2"/>
                </a:solidFill>
                <a:effectLst>
                  <a:outerShdw blurRad="38100" dist="38100" dir="2700000" algn="tl">
                    <a:srgbClr val="000000">
                      <a:alpha val="43137"/>
                    </a:srgbClr>
                  </a:outerShdw>
                </a:effectLst>
              </a:rPr>
              <a:t>业务中台</a:t>
            </a:r>
          </a:p>
        </p:txBody>
      </p:sp>
      <p:sp>
        <p:nvSpPr>
          <p:cNvPr id="17" name="灯片编号占位符 11">
            <a:extLst>
              <a:ext uri="{FF2B5EF4-FFF2-40B4-BE49-F238E27FC236}">
                <a16:creationId xmlns:a16="http://schemas.microsoft.com/office/drawing/2014/main" id="{917C8F76-C5A3-6B08-3510-57629B7A363B}"/>
              </a:ext>
            </a:extLst>
          </p:cNvPr>
          <p:cNvSpPr txBox="1">
            <a:spLocks/>
          </p:cNvSpPr>
          <p:nvPr/>
        </p:nvSpPr>
        <p:spPr>
          <a:xfrm>
            <a:off x="11169879" y="5813618"/>
            <a:ext cx="543560"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400" kern="1200" baseline="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E70B2-8BF9-45C0-BB95-33D1B9D3A854}" type="slidenum">
              <a:rPr lang="zh-CN" altLang="en-US" smtClean="0"/>
              <a:pPr/>
              <a:t>12</a:t>
            </a:fld>
            <a:endParaRPr lang="zh-CN" altLang="en-US" dirty="0"/>
          </a:p>
        </p:txBody>
      </p:sp>
    </p:spTree>
    <p:extLst>
      <p:ext uri="{BB962C8B-B14F-4D97-AF65-F5344CB8AC3E}">
        <p14:creationId xmlns:p14="http://schemas.microsoft.com/office/powerpoint/2010/main" val="3828165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0A0DCA6-8301-1CDC-A5C2-3CF43D089FE1}"/>
              </a:ext>
            </a:extLst>
          </p:cNvPr>
          <p:cNvSpPr>
            <a:spLocks noGrp="1"/>
          </p:cNvSpPr>
          <p:nvPr>
            <p:ph type="sldNum" sz="quarter" idx="12"/>
          </p:nvPr>
        </p:nvSpPr>
        <p:spPr/>
        <p:txBody>
          <a:bodyPr/>
          <a:lstStyle/>
          <a:p>
            <a:fld id="{79102C40-E18B-459F-B0E6-F421B28A4CE4}" type="slidenum">
              <a:rPr lang="zh-CN" altLang="en-US" smtClean="0"/>
              <a:t>13</a:t>
            </a:fld>
            <a:endParaRPr lang="zh-CN" altLang="en-US"/>
          </a:p>
        </p:txBody>
      </p:sp>
      <p:grpSp>
        <p:nvGrpSpPr>
          <p:cNvPr id="7" name="组合 6">
            <a:extLst>
              <a:ext uri="{FF2B5EF4-FFF2-40B4-BE49-F238E27FC236}">
                <a16:creationId xmlns:a16="http://schemas.microsoft.com/office/drawing/2014/main" id="{404B20A7-0D0E-1B0B-35F0-B0E025857961}"/>
              </a:ext>
            </a:extLst>
          </p:cNvPr>
          <p:cNvGrpSpPr/>
          <p:nvPr/>
        </p:nvGrpSpPr>
        <p:grpSpPr>
          <a:xfrm>
            <a:off x="434182" y="274743"/>
            <a:ext cx="11328097" cy="596844"/>
            <a:chOff x="434142" y="387489"/>
            <a:chExt cx="11328097" cy="596844"/>
          </a:xfrm>
        </p:grpSpPr>
        <p:sp>
          <p:nvSpPr>
            <p:cNvPr id="8" name="文本框 7">
              <a:extLst>
                <a:ext uri="{FF2B5EF4-FFF2-40B4-BE49-F238E27FC236}">
                  <a16:creationId xmlns:a16="http://schemas.microsoft.com/office/drawing/2014/main" id="{4969A338-103B-9276-0B0C-F1F127D6F907}"/>
                </a:ext>
              </a:extLst>
            </p:cNvPr>
            <p:cNvSpPr txBox="1"/>
            <p:nvPr/>
          </p:nvSpPr>
          <p:spPr>
            <a:xfrm>
              <a:off x="434142" y="387489"/>
              <a:ext cx="11328097" cy="460375"/>
            </a:xfrm>
            <a:prstGeom prst="rect">
              <a:avLst/>
            </a:prstGeom>
            <a:noFill/>
          </p:spPr>
          <p:txBody>
            <a:bodyPr wrap="square" rtlCol="0">
              <a:spAutoFit/>
              <a:scene3d>
                <a:camera prst="orthographicFront"/>
                <a:lightRig rig="threePt" dir="t"/>
              </a:scene3d>
              <a:sp3d contourW="12700"/>
            </a:bodyPr>
            <a:lstStyle/>
            <a:p>
              <a:r>
                <a:rPr lang="zh-CN" altLang="en-US" sz="2400" b="1" dirty="0">
                  <a:solidFill>
                    <a:srgbClr val="E1B898"/>
                  </a:solidFill>
                  <a:cs typeface="+mn-ea"/>
                  <a:sym typeface="+mn-lt"/>
                </a:rPr>
                <a:t>数字化管理基础工作</a:t>
              </a:r>
            </a:p>
          </p:txBody>
        </p:sp>
        <p:cxnSp>
          <p:nvCxnSpPr>
            <p:cNvPr id="9" name="直接连接符 22">
              <a:extLst>
                <a:ext uri="{FF2B5EF4-FFF2-40B4-BE49-F238E27FC236}">
                  <a16:creationId xmlns:a16="http://schemas.microsoft.com/office/drawing/2014/main" id="{B068E10B-5E71-A60C-7B9A-59238533A656}"/>
                </a:ext>
              </a:extLst>
            </p:cNvPr>
            <p:cNvCxnSpPr/>
            <p:nvPr/>
          </p:nvCxnSpPr>
          <p:spPr>
            <a:xfrm>
              <a:off x="777117" y="946360"/>
              <a:ext cx="3835785" cy="0"/>
            </a:xfrm>
            <a:prstGeom prst="line">
              <a:avLst/>
            </a:prstGeom>
            <a:ln w="12700">
              <a:solidFill>
                <a:srgbClr val="E1B898"/>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68E4F862-B8C9-7A60-E6A5-EDE805498C40}"/>
                </a:ext>
              </a:extLst>
            </p:cNvPr>
            <p:cNvSpPr/>
            <p:nvPr/>
          </p:nvSpPr>
          <p:spPr>
            <a:xfrm>
              <a:off x="567090" y="924233"/>
              <a:ext cx="1932137" cy="60100"/>
            </a:xfrm>
            <a:prstGeom prst="rect">
              <a:avLst/>
            </a:prstGeom>
            <a:solidFill>
              <a:srgbClr val="E1B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2" name="图片 11" descr="背景图案&#10;&#10;低可信度描述已自动生成">
            <a:extLst>
              <a:ext uri="{FF2B5EF4-FFF2-40B4-BE49-F238E27FC236}">
                <a16:creationId xmlns:a16="http://schemas.microsoft.com/office/drawing/2014/main" id="{AE1075C2-3314-F339-C8A3-89B9C4AFC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0563" y="6292821"/>
            <a:ext cx="450873" cy="565179"/>
          </a:xfrm>
          <a:prstGeom prst="rect">
            <a:avLst/>
          </a:prstGeom>
        </p:spPr>
      </p:pic>
      <p:graphicFrame>
        <p:nvGraphicFramePr>
          <p:cNvPr id="5" name="图示 4">
            <a:extLst>
              <a:ext uri="{FF2B5EF4-FFF2-40B4-BE49-F238E27FC236}">
                <a16:creationId xmlns:a16="http://schemas.microsoft.com/office/drawing/2014/main" id="{1F04172F-3A28-C67C-36AD-573E6F00E9F0}"/>
              </a:ext>
            </a:extLst>
          </p:cNvPr>
          <p:cNvGraphicFramePr/>
          <p:nvPr>
            <p:extLst>
              <p:ext uri="{D42A27DB-BD31-4B8C-83A1-F6EECF244321}">
                <p14:modId xmlns:p14="http://schemas.microsoft.com/office/powerpoint/2010/main" val="952860520"/>
              </p:ext>
            </p:extLst>
          </p:nvPr>
        </p:nvGraphicFramePr>
        <p:xfrm>
          <a:off x="567130" y="855742"/>
          <a:ext cx="11006168" cy="55711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灯片编号占位符 11">
            <a:extLst>
              <a:ext uri="{FF2B5EF4-FFF2-40B4-BE49-F238E27FC236}">
                <a16:creationId xmlns:a16="http://schemas.microsoft.com/office/drawing/2014/main" id="{AD9D5D02-A521-EAAF-7742-0EEF21EBCAB1}"/>
              </a:ext>
            </a:extLst>
          </p:cNvPr>
          <p:cNvSpPr txBox="1">
            <a:spLocks/>
          </p:cNvSpPr>
          <p:nvPr/>
        </p:nvSpPr>
        <p:spPr>
          <a:xfrm>
            <a:off x="11169879" y="5813618"/>
            <a:ext cx="543560"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400" kern="1200" baseline="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E70B2-8BF9-45C0-BB95-33D1B9D3A854}" type="slidenum">
              <a:rPr lang="zh-CN" altLang="en-US" smtClean="0"/>
              <a:pPr/>
              <a:t>13</a:t>
            </a:fld>
            <a:endParaRPr lang="zh-CN" altLang="en-US" dirty="0"/>
          </a:p>
        </p:txBody>
      </p:sp>
    </p:spTree>
    <p:extLst>
      <p:ext uri="{BB962C8B-B14F-4D97-AF65-F5344CB8AC3E}">
        <p14:creationId xmlns:p14="http://schemas.microsoft.com/office/powerpoint/2010/main" val="480903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536772" y="1527788"/>
            <a:ext cx="8826231" cy="1455527"/>
          </a:xfrm>
          <a:prstGeom prst="rect">
            <a:avLst/>
          </a:prstGeom>
          <a:noFill/>
          <a:effectLst/>
        </p:spPr>
        <p:txBody>
          <a:bodyPr wrap="square" rtlCol="0">
            <a:spAutoFit/>
          </a:bodyPr>
          <a:lstStyle/>
          <a:p>
            <a:pPr algn="ctr">
              <a:lnSpc>
                <a:spcPct val="150000"/>
              </a:lnSpc>
            </a:pPr>
            <a:r>
              <a:rPr lang="zh-CN" altLang="en-US" sz="6600" b="1" spc="50" dirty="0">
                <a:ln w="9525" cmpd="sng">
                  <a:solidFill>
                    <a:schemeClr val="bg1">
                      <a:lumMod val="85000"/>
                    </a:schemeClr>
                  </a:solidFill>
                  <a:prstDash val="solid"/>
                </a:ln>
                <a:noFill/>
                <a:effectLst/>
                <a:cs typeface="+mn-ea"/>
                <a:sym typeface="+mn-lt"/>
              </a:rPr>
              <a:t>融合</a:t>
            </a:r>
            <a:r>
              <a:rPr lang="en-US" altLang="zh-CN" sz="6600" b="1" spc="50" dirty="0">
                <a:ln w="9525" cmpd="sng">
                  <a:solidFill>
                    <a:schemeClr val="bg1">
                      <a:lumMod val="85000"/>
                    </a:schemeClr>
                  </a:solidFill>
                  <a:prstDash val="solid"/>
                </a:ln>
                <a:noFill/>
                <a:effectLst/>
                <a:cs typeface="+mn-ea"/>
                <a:sym typeface="+mn-lt"/>
              </a:rPr>
              <a:t>·</a:t>
            </a:r>
            <a:r>
              <a:rPr lang="zh-CN" altLang="en-US" sz="6600" b="1" spc="50" dirty="0">
                <a:ln w="9525" cmpd="sng">
                  <a:solidFill>
                    <a:schemeClr val="bg1">
                      <a:lumMod val="85000"/>
                    </a:schemeClr>
                  </a:solidFill>
                  <a:prstDash val="solid"/>
                </a:ln>
                <a:noFill/>
                <a:effectLst/>
                <a:cs typeface="+mn-ea"/>
                <a:sym typeface="+mn-lt"/>
              </a:rPr>
              <a:t>生态</a:t>
            </a:r>
            <a:r>
              <a:rPr lang="en-US" altLang="zh-CN" sz="6600" b="1" spc="50" dirty="0">
                <a:ln w="9525" cmpd="sng">
                  <a:solidFill>
                    <a:schemeClr val="bg1">
                      <a:lumMod val="85000"/>
                    </a:schemeClr>
                  </a:solidFill>
                  <a:prstDash val="solid"/>
                </a:ln>
                <a:noFill/>
                <a:effectLst/>
                <a:cs typeface="+mn-ea"/>
                <a:sym typeface="+mn-lt"/>
              </a:rPr>
              <a:t>·</a:t>
            </a:r>
            <a:r>
              <a:rPr lang="zh-CN" altLang="en-US" sz="6600" b="1" spc="50" dirty="0">
                <a:ln w="9525" cmpd="sng">
                  <a:solidFill>
                    <a:schemeClr val="bg1">
                      <a:lumMod val="85000"/>
                    </a:schemeClr>
                  </a:solidFill>
                  <a:prstDash val="solid"/>
                </a:ln>
                <a:noFill/>
                <a:effectLst/>
                <a:cs typeface="+mn-ea"/>
                <a:sym typeface="+mn-lt"/>
              </a:rPr>
              <a:t>赋能    </a:t>
            </a:r>
            <a:endParaRPr lang="en-US" altLang="zh-CN" sz="6600" b="1" spc="50" dirty="0">
              <a:ln w="9525" cmpd="sng">
                <a:solidFill>
                  <a:schemeClr val="bg1">
                    <a:lumMod val="85000"/>
                  </a:schemeClr>
                </a:solidFill>
                <a:prstDash val="solid"/>
              </a:ln>
              <a:noFill/>
              <a:effectLst/>
              <a:cs typeface="+mn-ea"/>
              <a:sym typeface="+mn-lt"/>
            </a:endParaRPr>
          </a:p>
        </p:txBody>
      </p:sp>
      <p:sp>
        <p:nvSpPr>
          <p:cNvPr id="2004" name="Object 2004"/>
          <p:cNvSpPr txBox="1"/>
          <p:nvPr/>
        </p:nvSpPr>
        <p:spPr>
          <a:xfrm>
            <a:off x="-411648" y="3250307"/>
            <a:ext cx="13167853" cy="4302785"/>
          </a:xfrm>
          <a:prstGeom prst="rect">
            <a:avLst/>
          </a:prstGeom>
        </p:spPr>
        <p:txBody>
          <a:bodyPr vert="horz" rtlCol="0" anchor="t" anchorCtr="0">
            <a:noAutofit/>
          </a:bodyPr>
          <a:lstStyle/>
          <a:p>
            <a:pPr algn="l">
              <a:lnSpc>
                <a:spcPct val="100000"/>
              </a:lnSpc>
            </a:pPr>
            <a:r>
              <a:rPr lang="en-US" altLang="zh-CN" sz="30000" dirty="0">
                <a:solidFill>
                  <a:srgbClr val="EBECF5"/>
                </a:solidFill>
                <a:cs typeface="+mn-ea"/>
                <a:sym typeface="+mn-lt"/>
              </a:rPr>
              <a:t>Thanks</a:t>
            </a:r>
            <a:endParaRPr lang="zh-CN" altLang="en-US" sz="30000" dirty="0">
              <a:solidFill>
                <a:srgbClr val="EBECF5"/>
              </a:solidFill>
              <a:cs typeface="+mn-ea"/>
              <a:sym typeface="+mn-lt"/>
            </a:endParaRPr>
          </a:p>
        </p:txBody>
      </p:sp>
      <p:sp>
        <p:nvSpPr>
          <p:cNvPr id="11" name="文本框 10"/>
          <p:cNvSpPr txBox="1"/>
          <p:nvPr/>
        </p:nvSpPr>
        <p:spPr>
          <a:xfrm>
            <a:off x="3849894" y="2331786"/>
            <a:ext cx="4435813" cy="918521"/>
          </a:xfrm>
          <a:prstGeom prst="rect">
            <a:avLst/>
          </a:prstGeom>
          <a:noFill/>
          <a:effectLst/>
        </p:spPr>
        <p:txBody>
          <a:bodyPr wrap="square" rtlCol="0">
            <a:spAutoFit/>
          </a:bodyPr>
          <a:lstStyle/>
          <a:p>
            <a:pPr algn="ctr">
              <a:lnSpc>
                <a:spcPct val="150000"/>
              </a:lnSpc>
            </a:pPr>
            <a:r>
              <a:rPr lang="zh-CN" altLang="en-US" sz="4000" b="1" spc="300" dirty="0">
                <a:solidFill>
                  <a:srgbClr val="5357A7"/>
                </a:solidFill>
                <a:cs typeface="+mn-ea"/>
                <a:sym typeface="+mn-lt"/>
              </a:rPr>
              <a:t>融合</a:t>
            </a:r>
            <a:r>
              <a:rPr lang="en-US" altLang="zh-CN" sz="4000" b="1" spc="300" dirty="0">
                <a:solidFill>
                  <a:srgbClr val="5357A7"/>
                </a:solidFill>
                <a:cs typeface="+mn-ea"/>
                <a:sym typeface="+mn-lt"/>
              </a:rPr>
              <a:t>·</a:t>
            </a:r>
            <a:r>
              <a:rPr lang="zh-CN" altLang="en-US" sz="4000" b="1" spc="300" dirty="0">
                <a:solidFill>
                  <a:srgbClr val="5357A7"/>
                </a:solidFill>
                <a:cs typeface="+mn-ea"/>
                <a:sym typeface="+mn-lt"/>
              </a:rPr>
              <a:t>生态</a:t>
            </a:r>
            <a:r>
              <a:rPr lang="en-US" altLang="zh-CN" sz="4000" b="1" spc="300" dirty="0">
                <a:solidFill>
                  <a:srgbClr val="5357A7"/>
                </a:solidFill>
                <a:cs typeface="+mn-ea"/>
                <a:sym typeface="+mn-lt"/>
              </a:rPr>
              <a:t>·</a:t>
            </a:r>
            <a:r>
              <a:rPr lang="zh-CN" altLang="en-US" sz="4000" b="1" spc="300" dirty="0">
                <a:solidFill>
                  <a:srgbClr val="5357A7"/>
                </a:solidFill>
                <a:cs typeface="+mn-ea"/>
                <a:sym typeface="+mn-lt"/>
              </a:rPr>
              <a:t>赋能    </a:t>
            </a:r>
            <a:endParaRPr lang="en-US" altLang="zh-CN" sz="4000" b="1" spc="300" dirty="0">
              <a:solidFill>
                <a:srgbClr val="5357A7"/>
              </a:solidFill>
              <a:cs typeface="+mn-ea"/>
              <a:sym typeface="+mn-lt"/>
            </a:endParaRPr>
          </a:p>
        </p:txBody>
      </p:sp>
    </p:spTree>
    <p:extLst>
      <p:ext uri="{BB962C8B-B14F-4D97-AF65-F5344CB8AC3E}">
        <p14:creationId xmlns:p14="http://schemas.microsoft.com/office/powerpoint/2010/main" val="750841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15740" r="20158"/>
          <a:stretch/>
        </p:blipFill>
        <p:spPr>
          <a:xfrm>
            <a:off x="0" y="0"/>
            <a:ext cx="3988340" cy="6858000"/>
          </a:xfrm>
          <a:prstGeom prst="rect">
            <a:avLst/>
          </a:prstGeom>
          <a:solidFill>
            <a:srgbClr val="004496"/>
          </a:solidFill>
        </p:spPr>
      </p:pic>
      <p:sp>
        <p:nvSpPr>
          <p:cNvPr id="18" name="矩形 17"/>
          <p:cNvSpPr/>
          <p:nvPr/>
        </p:nvSpPr>
        <p:spPr>
          <a:xfrm>
            <a:off x="-2386" y="0"/>
            <a:ext cx="3984707" cy="6858001"/>
          </a:xfrm>
          <a:prstGeom prst="rect">
            <a:avLst/>
          </a:prstGeom>
          <a:solidFill>
            <a:srgbClr val="494C93">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灯片编号占位符 10"/>
          <p:cNvSpPr>
            <a:spLocks noGrp="1"/>
          </p:cNvSpPr>
          <p:nvPr>
            <p:ph type="sldNum" sz="quarter" idx="12"/>
          </p:nvPr>
        </p:nvSpPr>
        <p:spPr/>
        <p:txBody>
          <a:bodyPr/>
          <a:lstStyle/>
          <a:p>
            <a:fld id="{49AE70B2-8BF9-45C0-BB95-33D1B9D3A854}" type="slidenum">
              <a:rPr lang="zh-CN" altLang="en-US" smtClean="0">
                <a:latin typeface="思源黑体 CN Medium" panose="020B0600000000000000" pitchFamily="34" charset="-122"/>
                <a:ea typeface="思源黑体 CN Medium" panose="020B0600000000000000" pitchFamily="34" charset="-122"/>
              </a:rPr>
              <a:pPr/>
              <a:t>2</a:t>
            </a:fld>
            <a:endParaRPr lang="zh-CN" altLang="en-US" dirty="0">
              <a:latin typeface="思源黑体 CN Medium" panose="020B0600000000000000" pitchFamily="34" charset="-122"/>
              <a:ea typeface="思源黑体 CN Medium" panose="020B0600000000000000" pitchFamily="34" charset="-122"/>
            </a:endParaRPr>
          </a:p>
        </p:txBody>
      </p:sp>
      <p:pic>
        <p:nvPicPr>
          <p:cNvPr id="16" name="image 209"/>
          <p:cNvPicPr>
            <a:picLocks noChangeAspect="1"/>
          </p:cNvPicPr>
          <p:nvPr/>
        </p:nvPicPr>
        <p:blipFill>
          <a:blip r:embed="rId4"/>
          <a:srcRect/>
          <a:stretch>
            <a:fillRect/>
          </a:stretch>
        </p:blipFill>
        <p:spPr>
          <a:xfrm>
            <a:off x="2424081" y="897633"/>
            <a:ext cx="1578114" cy="3266329"/>
          </a:xfrm>
          <a:prstGeom prst="rect">
            <a:avLst/>
          </a:prstGeom>
        </p:spPr>
      </p:pic>
      <p:sp>
        <p:nvSpPr>
          <p:cNvPr id="17" name="Object 207"/>
          <p:cNvSpPr txBox="1"/>
          <p:nvPr/>
        </p:nvSpPr>
        <p:spPr>
          <a:xfrm>
            <a:off x="2999174" y="1191616"/>
            <a:ext cx="853268" cy="1865767"/>
          </a:xfrm>
          <a:prstGeom prst="rect">
            <a:avLst/>
          </a:prstGeom>
        </p:spPr>
        <p:txBody>
          <a:bodyPr vert="eaVert" rtlCol="0" anchor="t" anchorCtr="0">
            <a:noAutofit/>
          </a:bodyPr>
          <a:lstStyle/>
          <a:p>
            <a:pPr algn="l">
              <a:lnSpc>
                <a:spcPct val="100000"/>
              </a:lnSpc>
            </a:pPr>
            <a:r>
              <a:rPr lang="zh-CN" sz="5400" b="0" i="0" dirty="0">
                <a:solidFill>
                  <a:srgbClr val="F6C9A5"/>
                </a:solidFill>
                <a:latin typeface="+mj-ea"/>
                <a:ea typeface="+mj-ea"/>
              </a:rPr>
              <a:t>目录</a:t>
            </a:r>
            <a:endParaRPr lang="zh-CN" altLang="en-US" sz="1000" dirty="0">
              <a:solidFill>
                <a:srgbClr val="F6C9A5"/>
              </a:solidFill>
              <a:latin typeface="+mj-ea"/>
              <a:ea typeface="+mj-ea"/>
            </a:endParaRPr>
          </a:p>
        </p:txBody>
      </p:sp>
      <p:sp>
        <p:nvSpPr>
          <p:cNvPr id="19" name="Object 208"/>
          <p:cNvSpPr txBox="1"/>
          <p:nvPr/>
        </p:nvSpPr>
        <p:spPr>
          <a:xfrm>
            <a:off x="3371683" y="2704969"/>
            <a:ext cx="369325" cy="1410401"/>
          </a:xfrm>
          <a:prstGeom prst="rect">
            <a:avLst/>
          </a:prstGeom>
        </p:spPr>
        <p:txBody>
          <a:bodyPr vert="eaVert" rtlCol="0" anchor="t" anchorCtr="0">
            <a:noAutofit/>
          </a:bodyPr>
          <a:lstStyle/>
          <a:p>
            <a:pPr algn="l">
              <a:lnSpc>
                <a:spcPct val="100000"/>
              </a:lnSpc>
            </a:pPr>
            <a:r>
              <a:rPr lang="zh-CN" sz="2400" b="1" i="0" dirty="0">
                <a:solidFill>
                  <a:srgbClr val="F6C9A5"/>
                </a:solidFill>
                <a:latin typeface="Swis721 BT" panose="020B0504020202020204" pitchFamily="34" charset="0"/>
                <a:ea typeface="Roboto-Regular"/>
              </a:rPr>
              <a:t>Contents</a:t>
            </a:r>
            <a:endParaRPr lang="zh-CN" altLang="en-US" sz="1400" b="1" dirty="0">
              <a:solidFill>
                <a:srgbClr val="F6C9A5"/>
              </a:solidFill>
              <a:latin typeface="Swis721 BT" panose="020B0504020202020204" pitchFamily="34" charset="0"/>
            </a:endParaRPr>
          </a:p>
        </p:txBody>
      </p:sp>
      <p:sp>
        <p:nvSpPr>
          <p:cNvPr id="20" name="文本框 19"/>
          <p:cNvSpPr txBox="1"/>
          <p:nvPr/>
        </p:nvSpPr>
        <p:spPr>
          <a:xfrm>
            <a:off x="5326374" y="1078673"/>
            <a:ext cx="813043" cy="769441"/>
          </a:xfrm>
          <a:prstGeom prst="rect">
            <a:avLst/>
          </a:prstGeom>
          <a:noFill/>
        </p:spPr>
        <p:txBody>
          <a:bodyPr wrap="none" rtlCol="0">
            <a:spAutoFit/>
          </a:bodyPr>
          <a:lstStyle/>
          <a:p>
            <a:r>
              <a:rPr lang="en-US" altLang="zh-CN" sz="4400" b="1" dirty="0">
                <a:solidFill>
                  <a:srgbClr val="F6C9A5"/>
                </a:solidFill>
              </a:rPr>
              <a:t>01</a:t>
            </a:r>
            <a:endParaRPr lang="zh-CN" altLang="en-US" sz="4400" b="1" dirty="0">
              <a:solidFill>
                <a:srgbClr val="F6C9A5"/>
              </a:solidFill>
            </a:endParaRPr>
          </a:p>
        </p:txBody>
      </p:sp>
      <p:sp>
        <p:nvSpPr>
          <p:cNvPr id="21" name="文本框 20"/>
          <p:cNvSpPr txBox="1"/>
          <p:nvPr/>
        </p:nvSpPr>
        <p:spPr>
          <a:xfrm>
            <a:off x="5326374" y="2346132"/>
            <a:ext cx="813043" cy="769441"/>
          </a:xfrm>
          <a:prstGeom prst="rect">
            <a:avLst/>
          </a:prstGeom>
          <a:noFill/>
        </p:spPr>
        <p:txBody>
          <a:bodyPr wrap="none" rtlCol="0">
            <a:spAutoFit/>
          </a:bodyPr>
          <a:lstStyle/>
          <a:p>
            <a:r>
              <a:rPr lang="en-US" altLang="zh-CN" sz="4400" b="1" dirty="0">
                <a:solidFill>
                  <a:srgbClr val="F6C9A5"/>
                </a:solidFill>
              </a:rPr>
              <a:t>02</a:t>
            </a:r>
            <a:endParaRPr lang="zh-CN" altLang="en-US" sz="4400" b="1" dirty="0">
              <a:solidFill>
                <a:srgbClr val="F6C9A5"/>
              </a:solidFill>
            </a:endParaRPr>
          </a:p>
        </p:txBody>
      </p:sp>
      <p:sp>
        <p:nvSpPr>
          <p:cNvPr id="14" name="文本框 13">
            <a:extLst>
              <a:ext uri="{FF2B5EF4-FFF2-40B4-BE49-F238E27FC236}">
                <a16:creationId xmlns:a16="http://schemas.microsoft.com/office/drawing/2014/main" id="{3EBF27B4-516C-B7CE-6B3D-AC3AD9F8BD27}"/>
              </a:ext>
            </a:extLst>
          </p:cNvPr>
          <p:cNvSpPr txBox="1"/>
          <p:nvPr/>
        </p:nvSpPr>
        <p:spPr>
          <a:xfrm>
            <a:off x="6096000" y="1191616"/>
            <a:ext cx="4979670" cy="1384995"/>
          </a:xfrm>
          <a:prstGeom prst="rect">
            <a:avLst/>
          </a:prstGeom>
          <a:noFill/>
        </p:spPr>
        <p:txBody>
          <a:bodyPr wrap="square" rtlCol="0">
            <a:spAutoFit/>
            <a:scene3d>
              <a:camera prst="orthographicFront"/>
              <a:lightRig rig="threePt" dir="t"/>
            </a:scene3d>
            <a:sp3d contourW="12700"/>
          </a:bodyPr>
          <a:lstStyle/>
          <a:p>
            <a:r>
              <a:rPr lang="zh-CN" altLang="en-US" sz="2400" dirty="0">
                <a:solidFill>
                  <a:schemeClr val="tx1">
                    <a:lumMod val="65000"/>
                    <a:lumOff val="35000"/>
                  </a:schemeClr>
                </a:solidFill>
                <a:latin typeface="思源黑体 CN Medium" panose="020B0600000000000000" pitchFamily="34" charset="-122"/>
                <a:ea typeface="思源黑体 CN Medium" panose="020B0600000000000000"/>
              </a:rPr>
              <a:t>银行负面舆情</a:t>
            </a:r>
            <a:endParaRPr lang="en-US" altLang="zh-CN" sz="2400" dirty="0">
              <a:solidFill>
                <a:schemeClr val="tx1">
                  <a:lumMod val="65000"/>
                  <a:lumOff val="35000"/>
                </a:schemeClr>
              </a:solidFill>
              <a:latin typeface="思源黑体 CN Medium" panose="020B0600000000000000" pitchFamily="34" charset="-122"/>
              <a:ea typeface="思源黑体 CN Medium" panose="020B0600000000000000"/>
            </a:endParaRPr>
          </a:p>
          <a:p>
            <a:endParaRPr lang="en-US" altLang="zh-CN" sz="2000" dirty="0">
              <a:solidFill>
                <a:schemeClr val="tx1">
                  <a:lumMod val="65000"/>
                  <a:lumOff val="35000"/>
                </a:schemeClr>
              </a:solidFill>
              <a:latin typeface="思源黑体 CN Medium" panose="020B0600000000000000" pitchFamily="34" charset="-122"/>
              <a:ea typeface="思源黑体 CN Medium" panose="020B0600000000000000"/>
            </a:endParaRPr>
          </a:p>
          <a:p>
            <a:endParaRPr lang="en-US" altLang="zh-CN" sz="2000" dirty="0">
              <a:solidFill>
                <a:schemeClr val="tx1">
                  <a:lumMod val="65000"/>
                  <a:lumOff val="35000"/>
                </a:schemeClr>
              </a:solidFill>
              <a:latin typeface="思源黑体 CN Medium" panose="020B0600000000000000" pitchFamily="34" charset="-122"/>
              <a:ea typeface="思源黑体 CN Medium" panose="020B0600000000000000"/>
            </a:endParaRPr>
          </a:p>
          <a:p>
            <a:pPr marL="285750" indent="-285750">
              <a:buFont typeface="Wingdings" panose="05000000000000000000" pitchFamily="2" charset="2"/>
              <a:buChar char="l"/>
            </a:pPr>
            <a:endParaRPr lang="en-US" altLang="zh-CN" sz="2000" dirty="0">
              <a:solidFill>
                <a:schemeClr val="tx1">
                  <a:lumMod val="65000"/>
                  <a:lumOff val="35000"/>
                </a:schemeClr>
              </a:solidFill>
              <a:latin typeface="思源黑体 CN Medium" panose="020B0600000000000000" pitchFamily="34" charset="-122"/>
              <a:ea typeface="思源黑体 CN Medium" panose="020B0600000000000000"/>
            </a:endParaRPr>
          </a:p>
        </p:txBody>
      </p:sp>
      <p:sp>
        <p:nvSpPr>
          <p:cNvPr id="15" name="文本框 14">
            <a:extLst>
              <a:ext uri="{FF2B5EF4-FFF2-40B4-BE49-F238E27FC236}">
                <a16:creationId xmlns:a16="http://schemas.microsoft.com/office/drawing/2014/main" id="{202754BF-C56E-BBC4-62A6-AA6A462B8619}"/>
              </a:ext>
            </a:extLst>
          </p:cNvPr>
          <p:cNvSpPr txBox="1"/>
          <p:nvPr/>
        </p:nvSpPr>
        <p:spPr>
          <a:xfrm>
            <a:off x="6139417" y="2530797"/>
            <a:ext cx="5561928" cy="461665"/>
          </a:xfrm>
          <a:prstGeom prst="rect">
            <a:avLst/>
          </a:prstGeom>
          <a:noFill/>
        </p:spPr>
        <p:txBody>
          <a:bodyPr wrap="square" rtlCol="0">
            <a:spAutoFit/>
            <a:scene3d>
              <a:camera prst="orthographicFront"/>
              <a:lightRig rig="threePt" dir="t"/>
            </a:scene3d>
            <a:sp3d contourW="12700"/>
          </a:bodyPr>
          <a:lstStyle/>
          <a:p>
            <a:r>
              <a:rPr lang="zh-CN" altLang="en-US" sz="2400" dirty="0">
                <a:solidFill>
                  <a:schemeClr val="tx1">
                    <a:lumMod val="65000"/>
                    <a:lumOff val="35000"/>
                  </a:schemeClr>
                </a:solidFill>
                <a:latin typeface="思源黑体 CN Medium" panose="020B0600000000000000" pitchFamily="34" charset="-122"/>
                <a:ea typeface="思源黑体 CN Medium" panose="020B0600000000000000"/>
              </a:rPr>
              <a:t>数字化创新能力</a:t>
            </a:r>
            <a:endParaRPr lang="en-US" altLang="zh-CN" sz="2400" dirty="0">
              <a:solidFill>
                <a:schemeClr val="tx1">
                  <a:lumMod val="65000"/>
                  <a:lumOff val="35000"/>
                </a:schemeClr>
              </a:solidFill>
              <a:latin typeface="思源黑体 CN Medium" panose="020B0600000000000000" pitchFamily="34" charset="-122"/>
              <a:ea typeface="思源黑体 CN Medium" panose="020B0600000000000000"/>
            </a:endParaRPr>
          </a:p>
        </p:txBody>
      </p:sp>
      <p:sp>
        <p:nvSpPr>
          <p:cNvPr id="2" name="文本框 1">
            <a:extLst>
              <a:ext uri="{FF2B5EF4-FFF2-40B4-BE49-F238E27FC236}">
                <a16:creationId xmlns:a16="http://schemas.microsoft.com/office/drawing/2014/main" id="{9A130991-8B51-7C37-6629-D593FA93105B}"/>
              </a:ext>
            </a:extLst>
          </p:cNvPr>
          <p:cNvSpPr txBox="1"/>
          <p:nvPr/>
        </p:nvSpPr>
        <p:spPr>
          <a:xfrm>
            <a:off x="5381642" y="3657852"/>
            <a:ext cx="813043" cy="769441"/>
          </a:xfrm>
          <a:prstGeom prst="rect">
            <a:avLst/>
          </a:prstGeom>
          <a:noFill/>
        </p:spPr>
        <p:txBody>
          <a:bodyPr wrap="none" rtlCol="0">
            <a:spAutoFit/>
          </a:bodyPr>
          <a:lstStyle/>
          <a:p>
            <a:r>
              <a:rPr lang="en-US" altLang="zh-CN" sz="4400" b="1" dirty="0">
                <a:solidFill>
                  <a:srgbClr val="F6C9A5"/>
                </a:solidFill>
              </a:rPr>
              <a:t>03</a:t>
            </a:r>
            <a:endParaRPr lang="zh-CN" altLang="en-US" sz="4400" b="1" dirty="0">
              <a:solidFill>
                <a:srgbClr val="F6C9A5"/>
              </a:solidFill>
            </a:endParaRPr>
          </a:p>
        </p:txBody>
      </p:sp>
      <p:sp>
        <p:nvSpPr>
          <p:cNvPr id="4" name="文本框 3">
            <a:extLst>
              <a:ext uri="{FF2B5EF4-FFF2-40B4-BE49-F238E27FC236}">
                <a16:creationId xmlns:a16="http://schemas.microsoft.com/office/drawing/2014/main" id="{C6A07F71-8175-46E0-227D-656DEFD0B338}"/>
              </a:ext>
            </a:extLst>
          </p:cNvPr>
          <p:cNvSpPr txBox="1"/>
          <p:nvPr/>
        </p:nvSpPr>
        <p:spPr>
          <a:xfrm>
            <a:off x="6194685" y="3806800"/>
            <a:ext cx="5561928" cy="461665"/>
          </a:xfrm>
          <a:prstGeom prst="rect">
            <a:avLst/>
          </a:prstGeom>
          <a:noFill/>
        </p:spPr>
        <p:txBody>
          <a:bodyPr wrap="square" rtlCol="0">
            <a:spAutoFit/>
            <a:scene3d>
              <a:camera prst="orthographicFront"/>
              <a:lightRig rig="threePt" dir="t"/>
            </a:scene3d>
            <a:sp3d contourW="12700"/>
          </a:bodyPr>
          <a:lstStyle/>
          <a:p>
            <a:r>
              <a:rPr lang="zh-CN" altLang="en-US" sz="2400" dirty="0">
                <a:solidFill>
                  <a:schemeClr val="tx1">
                    <a:lumMod val="65000"/>
                    <a:lumOff val="35000"/>
                  </a:schemeClr>
                </a:solidFill>
                <a:latin typeface="思源黑体 CN Medium" panose="020B0600000000000000" pitchFamily="34" charset="-122"/>
                <a:ea typeface="思源黑体 CN Medium" panose="020B0600000000000000"/>
              </a:rPr>
              <a:t>对公应用案例</a:t>
            </a:r>
            <a:endParaRPr lang="en-US" altLang="zh-CN" sz="2400" dirty="0">
              <a:solidFill>
                <a:schemeClr val="tx1">
                  <a:lumMod val="65000"/>
                  <a:lumOff val="35000"/>
                </a:schemeClr>
              </a:solidFill>
              <a:latin typeface="思源黑体 CN Medium" panose="020B0600000000000000" pitchFamily="34" charset="-122"/>
              <a:ea typeface="思源黑体 CN Medium" panose="020B0600000000000000"/>
            </a:endParaRPr>
          </a:p>
        </p:txBody>
      </p:sp>
    </p:spTree>
    <p:extLst>
      <p:ext uri="{BB962C8B-B14F-4D97-AF65-F5344CB8AC3E}">
        <p14:creationId xmlns:p14="http://schemas.microsoft.com/office/powerpoint/2010/main" val="3303776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 1808"/>
          <p:cNvPicPr>
            <a:picLocks noChangeAspect="1"/>
          </p:cNvPicPr>
          <p:nvPr/>
        </p:nvPicPr>
        <p:blipFill>
          <a:blip r:embed="rId3"/>
          <a:srcRect/>
          <a:stretch>
            <a:fillRect/>
          </a:stretch>
        </p:blipFill>
        <p:spPr>
          <a:xfrm>
            <a:off x="1910508" y="1776672"/>
            <a:ext cx="2990850" cy="3168650"/>
          </a:xfrm>
          <a:prstGeom prst="rect">
            <a:avLst/>
          </a:prstGeom>
        </p:spPr>
      </p:pic>
      <p:sp>
        <p:nvSpPr>
          <p:cNvPr id="4" name="Object 303"/>
          <p:cNvSpPr txBox="1"/>
          <p:nvPr/>
        </p:nvSpPr>
        <p:spPr>
          <a:xfrm>
            <a:off x="759121" y="439609"/>
            <a:ext cx="4792130" cy="286872"/>
          </a:xfrm>
          <a:prstGeom prst="rect">
            <a:avLst/>
          </a:prstGeom>
        </p:spPr>
        <p:txBody>
          <a:bodyPr vert="horz" rtlCol="0" anchor="t" anchorCtr="0">
            <a:noAutofit/>
          </a:bodyPr>
          <a:lstStyle/>
          <a:p>
            <a:pPr algn="l">
              <a:lnSpc>
                <a:spcPct val="100000"/>
              </a:lnSpc>
            </a:pPr>
            <a:r>
              <a:rPr lang="zh-CN" altLang="en-US" sz="1200" spc="2000" dirty="0">
                <a:solidFill>
                  <a:srgbClr val="D0D0D7"/>
                </a:solidFill>
                <a:latin typeface="思源黑体 CN Normal" panose="020B0400000000000000" pitchFamily="34" charset="-122"/>
                <a:ea typeface="思源黑体 CN Normal" panose="020B0400000000000000" pitchFamily="34" charset="-122"/>
              </a:rPr>
              <a:t>一家懂金融的科技公司</a:t>
            </a:r>
            <a:endParaRPr lang="zh-CN" altLang="en-US" sz="900" spc="2000" dirty="0">
              <a:latin typeface="思源黑体 CN Normal" panose="020B0400000000000000" pitchFamily="34" charset="-122"/>
              <a:ea typeface="思源黑体 CN Normal" panose="020B0400000000000000" pitchFamily="34" charset="-122"/>
            </a:endParaRPr>
          </a:p>
        </p:txBody>
      </p:sp>
      <p:sp>
        <p:nvSpPr>
          <p:cNvPr id="5" name="Object 304"/>
          <p:cNvSpPr txBox="1"/>
          <p:nvPr/>
        </p:nvSpPr>
        <p:spPr>
          <a:xfrm>
            <a:off x="6809319" y="2236616"/>
            <a:ext cx="6095064" cy="896178"/>
          </a:xfrm>
          <a:prstGeom prst="rect">
            <a:avLst/>
          </a:prstGeom>
        </p:spPr>
        <p:txBody>
          <a:bodyPr vert="horz" rtlCol="0" anchor="t" anchorCtr="0">
            <a:noAutofit/>
          </a:bodyPr>
          <a:lstStyle/>
          <a:p>
            <a:pPr algn="l">
              <a:lnSpc>
                <a:spcPct val="100000"/>
              </a:lnSpc>
            </a:pPr>
            <a:r>
              <a:rPr lang="zh-CN" sz="5400" b="0" dirty="0">
                <a:solidFill>
                  <a:srgbClr val="F4F4F6"/>
                </a:solidFill>
                <a:latin typeface="Malgun Gothic" panose="020B0503020000020004" pitchFamily="34" charset="-127"/>
                <a:ea typeface="Malgun Gothic" panose="020B0503020000020004" pitchFamily="34" charset="-127"/>
              </a:rPr>
              <a:t>PART </a:t>
            </a:r>
            <a:r>
              <a:rPr lang="en-US" altLang="zh-CN" sz="5400" b="0" dirty="0">
                <a:solidFill>
                  <a:srgbClr val="F4F4F6"/>
                </a:solidFill>
                <a:latin typeface="Malgun Gothic" panose="020B0503020000020004" pitchFamily="34" charset="-127"/>
                <a:ea typeface="Malgun Gothic" panose="020B0503020000020004" pitchFamily="34" charset="-127"/>
              </a:rPr>
              <a:t>ONE</a:t>
            </a:r>
          </a:p>
        </p:txBody>
      </p:sp>
      <p:sp>
        <p:nvSpPr>
          <p:cNvPr id="6" name="Object 305"/>
          <p:cNvSpPr txBox="1"/>
          <p:nvPr/>
        </p:nvSpPr>
        <p:spPr>
          <a:xfrm>
            <a:off x="5037893" y="2647646"/>
            <a:ext cx="6028181" cy="970297"/>
          </a:xfrm>
          <a:prstGeom prst="rect">
            <a:avLst/>
          </a:prstGeom>
        </p:spPr>
        <p:txBody>
          <a:bodyPr vert="horz" rtlCol="0" anchor="t" anchorCtr="0">
            <a:noAutofit/>
          </a:bodyPr>
          <a:lstStyle/>
          <a:p>
            <a:r>
              <a:rPr lang="zh-CN" altLang="en-US" sz="6000" dirty="0">
                <a:solidFill>
                  <a:schemeClr val="tx1">
                    <a:lumMod val="65000"/>
                    <a:lumOff val="35000"/>
                  </a:schemeClr>
                </a:solidFill>
                <a:latin typeface="思源黑体 CN Medium" panose="020B0600000000000000" pitchFamily="34" charset="-122"/>
                <a:ea typeface="思源黑体 CN Medium" panose="020B0600000000000000"/>
              </a:rPr>
              <a:t>负面舆情</a:t>
            </a:r>
            <a:endParaRPr lang="zh-CN" altLang="en-US" sz="6000" dirty="0">
              <a:gradFill flip="none" rotWithShape="1">
                <a:gsLst>
                  <a:gs pos="0">
                    <a:srgbClr val="303878"/>
                  </a:gs>
                  <a:gs pos="100000">
                    <a:srgbClr val="4C4F97"/>
                  </a:gs>
                </a:gsLst>
                <a:lin ang="15600000"/>
              </a:gradFill>
              <a:latin typeface="思源黑体 CN Medium" panose="020B0600000000000000" pitchFamily="34" charset="-122"/>
              <a:ea typeface="思源黑体 CN Medium" panose="020B0600000000000000" pitchFamily="34" charset="-122"/>
            </a:endParaRPr>
          </a:p>
        </p:txBody>
      </p:sp>
      <p:sp>
        <p:nvSpPr>
          <p:cNvPr id="9" name="Object 309"/>
          <p:cNvSpPr txBox="1"/>
          <p:nvPr/>
        </p:nvSpPr>
        <p:spPr>
          <a:xfrm>
            <a:off x="1950343" y="2588232"/>
            <a:ext cx="3087550" cy="1617162"/>
          </a:xfrm>
          <a:prstGeom prst="rect">
            <a:avLst/>
          </a:prstGeom>
        </p:spPr>
        <p:txBody>
          <a:bodyPr vert="horz" rtlCol="0" anchor="t" anchorCtr="0">
            <a:noAutofit/>
          </a:bodyPr>
          <a:lstStyle/>
          <a:p>
            <a:pPr algn="ctr">
              <a:lnSpc>
                <a:spcPct val="100000"/>
              </a:lnSpc>
            </a:pPr>
            <a:r>
              <a:rPr lang="zh-CN" sz="8800" dirty="0">
                <a:solidFill>
                  <a:srgbClr val="F6C9A5"/>
                </a:solidFill>
                <a:latin typeface="思源黑体 CN Medium" panose="020B0600000000000000" pitchFamily="34" charset="-122"/>
                <a:ea typeface="思源黑体 CN Medium" panose="020B0600000000000000" pitchFamily="34" charset="-122"/>
              </a:rPr>
              <a:t>0</a:t>
            </a:r>
            <a:r>
              <a:rPr lang="en-US" altLang="zh-CN" sz="8800" dirty="0">
                <a:solidFill>
                  <a:srgbClr val="F6C9A5"/>
                </a:solidFill>
                <a:latin typeface="思源黑体 CN Medium" panose="020B0600000000000000" pitchFamily="34" charset="-122"/>
                <a:ea typeface="思源黑体 CN Medium" panose="020B0600000000000000" pitchFamily="34" charset="-122"/>
              </a:rPr>
              <a:t>1</a:t>
            </a:r>
          </a:p>
        </p:txBody>
      </p:sp>
      <p:sp>
        <p:nvSpPr>
          <p:cNvPr id="12" name="灯片编号占位符 11"/>
          <p:cNvSpPr>
            <a:spLocks noGrp="1"/>
          </p:cNvSpPr>
          <p:nvPr>
            <p:ph type="sldNum" sz="quarter" idx="12"/>
          </p:nvPr>
        </p:nvSpPr>
        <p:spPr>
          <a:xfrm>
            <a:off x="11169879" y="5813618"/>
            <a:ext cx="543560" cy="365125"/>
          </a:xfrm>
        </p:spPr>
        <p:txBody>
          <a:bodyPr/>
          <a:lstStyle/>
          <a:p>
            <a:fld id="{49AE70B2-8BF9-45C0-BB95-33D1B9D3A854}" type="slidenum">
              <a:rPr lang="zh-CN" altLang="en-US" smtClean="0"/>
              <a:t>3</a:t>
            </a:fld>
            <a:endParaRPr lang="zh-CN" altLang="en-US" dirty="0"/>
          </a:p>
        </p:txBody>
      </p:sp>
    </p:spTree>
    <p:extLst>
      <p:ext uri="{BB962C8B-B14F-4D97-AF65-F5344CB8AC3E}">
        <p14:creationId xmlns:p14="http://schemas.microsoft.com/office/powerpoint/2010/main" val="189391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0A0DCA6-8301-1CDC-A5C2-3CF43D089FE1}"/>
              </a:ext>
            </a:extLst>
          </p:cNvPr>
          <p:cNvSpPr>
            <a:spLocks noGrp="1"/>
          </p:cNvSpPr>
          <p:nvPr>
            <p:ph type="sldNum" sz="quarter" idx="12"/>
          </p:nvPr>
        </p:nvSpPr>
        <p:spPr/>
        <p:txBody>
          <a:bodyPr/>
          <a:lstStyle/>
          <a:p>
            <a:fld id="{79102C40-E18B-459F-B0E6-F421B28A4CE4}" type="slidenum">
              <a:rPr lang="zh-CN" altLang="en-US" smtClean="0"/>
              <a:t>4</a:t>
            </a:fld>
            <a:endParaRPr lang="zh-CN" altLang="en-US"/>
          </a:p>
        </p:txBody>
      </p:sp>
      <p:grpSp>
        <p:nvGrpSpPr>
          <p:cNvPr id="7" name="组合 6">
            <a:extLst>
              <a:ext uri="{FF2B5EF4-FFF2-40B4-BE49-F238E27FC236}">
                <a16:creationId xmlns:a16="http://schemas.microsoft.com/office/drawing/2014/main" id="{404B20A7-0D0E-1B0B-35F0-B0E025857961}"/>
              </a:ext>
            </a:extLst>
          </p:cNvPr>
          <p:cNvGrpSpPr/>
          <p:nvPr/>
        </p:nvGrpSpPr>
        <p:grpSpPr>
          <a:xfrm>
            <a:off x="434182" y="329828"/>
            <a:ext cx="11328097" cy="596844"/>
            <a:chOff x="434142" y="387489"/>
            <a:chExt cx="11328097" cy="596844"/>
          </a:xfrm>
        </p:grpSpPr>
        <p:sp>
          <p:nvSpPr>
            <p:cNvPr id="8" name="文本框 7">
              <a:extLst>
                <a:ext uri="{FF2B5EF4-FFF2-40B4-BE49-F238E27FC236}">
                  <a16:creationId xmlns:a16="http://schemas.microsoft.com/office/drawing/2014/main" id="{4969A338-103B-9276-0B0C-F1F127D6F907}"/>
                </a:ext>
              </a:extLst>
            </p:cNvPr>
            <p:cNvSpPr txBox="1"/>
            <p:nvPr/>
          </p:nvSpPr>
          <p:spPr>
            <a:xfrm>
              <a:off x="434142" y="387489"/>
              <a:ext cx="11328097" cy="460375"/>
            </a:xfrm>
            <a:prstGeom prst="rect">
              <a:avLst/>
            </a:prstGeom>
            <a:noFill/>
          </p:spPr>
          <p:txBody>
            <a:bodyPr wrap="square" rtlCol="0">
              <a:spAutoFit/>
              <a:scene3d>
                <a:camera prst="orthographicFront"/>
                <a:lightRig rig="threePt" dir="t"/>
              </a:scene3d>
              <a:sp3d contourW="12700"/>
            </a:bodyPr>
            <a:lstStyle/>
            <a:p>
              <a:r>
                <a:rPr lang="zh-CN" altLang="en-US" sz="2400" b="1" dirty="0">
                  <a:solidFill>
                    <a:srgbClr val="E1B898"/>
                  </a:solidFill>
                  <a:cs typeface="+mn-ea"/>
                  <a:sym typeface="+mn-lt"/>
                </a:rPr>
                <a:t>三湘银行负面舆情</a:t>
              </a:r>
            </a:p>
          </p:txBody>
        </p:sp>
        <p:cxnSp>
          <p:nvCxnSpPr>
            <p:cNvPr id="9" name="直接连接符 22">
              <a:extLst>
                <a:ext uri="{FF2B5EF4-FFF2-40B4-BE49-F238E27FC236}">
                  <a16:creationId xmlns:a16="http://schemas.microsoft.com/office/drawing/2014/main" id="{B068E10B-5E71-A60C-7B9A-59238533A656}"/>
                </a:ext>
              </a:extLst>
            </p:cNvPr>
            <p:cNvCxnSpPr/>
            <p:nvPr/>
          </p:nvCxnSpPr>
          <p:spPr>
            <a:xfrm>
              <a:off x="777117" y="946360"/>
              <a:ext cx="3835785" cy="0"/>
            </a:xfrm>
            <a:prstGeom prst="line">
              <a:avLst/>
            </a:prstGeom>
            <a:ln w="12700">
              <a:solidFill>
                <a:srgbClr val="E1B898"/>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68E4F862-B8C9-7A60-E6A5-EDE805498C40}"/>
                </a:ext>
              </a:extLst>
            </p:cNvPr>
            <p:cNvSpPr/>
            <p:nvPr/>
          </p:nvSpPr>
          <p:spPr>
            <a:xfrm>
              <a:off x="567090" y="924233"/>
              <a:ext cx="1932137" cy="60100"/>
            </a:xfrm>
            <a:prstGeom prst="rect">
              <a:avLst/>
            </a:prstGeom>
            <a:solidFill>
              <a:srgbClr val="E1B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2" name="图片 11" descr="背景图案&#10;&#10;低可信度描述已自动生成">
            <a:extLst>
              <a:ext uri="{FF2B5EF4-FFF2-40B4-BE49-F238E27FC236}">
                <a16:creationId xmlns:a16="http://schemas.microsoft.com/office/drawing/2014/main" id="{AE1075C2-3314-F339-C8A3-89B9C4AFC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0563" y="6292821"/>
            <a:ext cx="450873" cy="565179"/>
          </a:xfrm>
          <a:prstGeom prst="rect">
            <a:avLst/>
          </a:prstGeom>
        </p:spPr>
      </p:pic>
      <p:sp>
        <p:nvSpPr>
          <p:cNvPr id="3" name="文本框 2">
            <a:extLst>
              <a:ext uri="{FF2B5EF4-FFF2-40B4-BE49-F238E27FC236}">
                <a16:creationId xmlns:a16="http://schemas.microsoft.com/office/drawing/2014/main" id="{C556854B-391A-90DC-8040-BC4C943C224B}"/>
              </a:ext>
            </a:extLst>
          </p:cNvPr>
          <p:cNvSpPr txBox="1"/>
          <p:nvPr/>
        </p:nvSpPr>
        <p:spPr>
          <a:xfrm>
            <a:off x="567130" y="1282447"/>
            <a:ext cx="10291370" cy="4401205"/>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latin typeface="+mj-ea"/>
                <a:ea typeface="+mj-ea"/>
              </a:rPr>
              <a:t>2019</a:t>
            </a:r>
            <a:r>
              <a:rPr lang="zh-CN" altLang="en-US" sz="2000" dirty="0">
                <a:latin typeface="+mj-ea"/>
                <a:ea typeface="+mj-ea"/>
              </a:rPr>
              <a:t>年，</a:t>
            </a:r>
            <a:r>
              <a:rPr lang="zh-CN" altLang="en-US" sz="2000" b="0" i="0" dirty="0">
                <a:effectLst/>
                <a:latin typeface="+mj-ea"/>
                <a:ea typeface="+mj-ea"/>
              </a:rPr>
              <a:t>三湘银行曾因存在间接为非法行为提供支付结算服务等四项违法行为，中国人民银行长沙中心支行对三湘银行以及该行多名相关责任人做出罚没</a:t>
            </a:r>
            <a:r>
              <a:rPr lang="en-US" altLang="zh-CN" sz="2000" b="0" i="0" dirty="0">
                <a:effectLst/>
                <a:latin typeface="+mj-ea"/>
                <a:ea typeface="+mj-ea"/>
              </a:rPr>
              <a:t>432.4</a:t>
            </a:r>
            <a:r>
              <a:rPr lang="zh-CN" altLang="en-US" sz="2000" b="0" i="0" dirty="0">
                <a:effectLst/>
                <a:latin typeface="+mj-ea"/>
                <a:ea typeface="+mj-ea"/>
              </a:rPr>
              <a:t>万元处罚决定。</a:t>
            </a:r>
            <a:endParaRPr lang="en-US" altLang="zh-CN" sz="2000" b="0" i="0" dirty="0">
              <a:effectLst/>
              <a:latin typeface="+mj-ea"/>
              <a:ea typeface="+mj-ea"/>
            </a:endParaRPr>
          </a:p>
          <a:p>
            <a:pPr marL="285750" indent="-285750">
              <a:buFont typeface="Arial" panose="020B0604020202020204" pitchFamily="34" charset="0"/>
              <a:buChar char="•"/>
            </a:pPr>
            <a:endParaRPr lang="en-US" altLang="zh-CN" sz="2000" dirty="0">
              <a:latin typeface="+mj-ea"/>
              <a:ea typeface="+mj-ea"/>
            </a:endParaRPr>
          </a:p>
          <a:p>
            <a:pPr marL="285750" indent="-285750">
              <a:buFont typeface="Arial" panose="020B0604020202020204" pitchFamily="34" charset="0"/>
              <a:buChar char="•"/>
            </a:pPr>
            <a:r>
              <a:rPr lang="en-US" altLang="zh-CN" sz="2000" dirty="0">
                <a:latin typeface="+mj-ea"/>
                <a:ea typeface="+mj-ea"/>
              </a:rPr>
              <a:t>2020</a:t>
            </a:r>
            <a:r>
              <a:rPr lang="zh-CN" altLang="en-US" sz="2000" dirty="0">
                <a:latin typeface="+mj-ea"/>
                <a:ea typeface="+mj-ea"/>
              </a:rPr>
              <a:t>年</a:t>
            </a:r>
            <a:r>
              <a:rPr lang="en-US" altLang="zh-CN" sz="2000" dirty="0">
                <a:latin typeface="+mj-ea"/>
                <a:ea typeface="+mj-ea"/>
              </a:rPr>
              <a:t>11</a:t>
            </a:r>
            <a:r>
              <a:rPr lang="zh-CN" altLang="en-US" sz="2000" dirty="0">
                <a:latin typeface="+mj-ea"/>
                <a:ea typeface="+mj-ea"/>
              </a:rPr>
              <a:t>月，三湘银行一名客户经理因擅自更改客户委托贷款资料，涉职务侵占罪获刑五年。同时三湘银行因为内部控制不到位、</a:t>
            </a:r>
            <a:r>
              <a:rPr lang="zh-CN" altLang="en-US" sz="2000" b="0" i="0" dirty="0">
                <a:effectLst/>
                <a:latin typeface="+mj-ea"/>
                <a:ea typeface="+mj-ea"/>
              </a:rPr>
              <a:t>未按监管规定及时报送案件信息，被监管机构罚款</a:t>
            </a:r>
            <a:r>
              <a:rPr lang="en-US" altLang="zh-CN" sz="2000" b="0" i="0" dirty="0">
                <a:effectLst/>
                <a:latin typeface="+mj-ea"/>
                <a:ea typeface="+mj-ea"/>
              </a:rPr>
              <a:t>50</a:t>
            </a:r>
            <a:r>
              <a:rPr lang="zh-CN" altLang="en-US" sz="2000" b="0" i="0" dirty="0">
                <a:effectLst/>
                <a:latin typeface="+mj-ea"/>
                <a:ea typeface="+mj-ea"/>
              </a:rPr>
              <a:t>万元。</a:t>
            </a:r>
            <a:endParaRPr lang="en-US" altLang="zh-CN" sz="2000" b="0" i="0" dirty="0">
              <a:effectLst/>
              <a:latin typeface="+mj-ea"/>
              <a:ea typeface="+mj-ea"/>
            </a:endParaRPr>
          </a:p>
          <a:p>
            <a:pPr marL="285750" indent="-285750">
              <a:buFont typeface="Arial" panose="020B0604020202020204" pitchFamily="34" charset="0"/>
              <a:buChar char="•"/>
            </a:pPr>
            <a:endParaRPr lang="en-US" altLang="zh-CN" sz="2000" b="0" i="0" dirty="0">
              <a:effectLst/>
              <a:latin typeface="+mj-ea"/>
              <a:ea typeface="+mj-ea"/>
            </a:endParaRPr>
          </a:p>
          <a:p>
            <a:pPr marL="285750" indent="-285750">
              <a:buFont typeface="Arial" panose="020B0604020202020204" pitchFamily="34" charset="0"/>
              <a:buChar char="•"/>
            </a:pPr>
            <a:r>
              <a:rPr lang="en-US" altLang="zh-CN" sz="2000" dirty="0">
                <a:latin typeface="+mj-ea"/>
                <a:ea typeface="+mj-ea"/>
              </a:rPr>
              <a:t>2021</a:t>
            </a:r>
            <a:r>
              <a:rPr lang="zh-CN" altLang="en-US" sz="2000" dirty="0">
                <a:latin typeface="+mj-ea"/>
                <a:ea typeface="+mj-ea"/>
              </a:rPr>
              <a:t>年</a:t>
            </a:r>
            <a:r>
              <a:rPr lang="en-US" altLang="zh-CN" sz="2000" dirty="0">
                <a:latin typeface="+mj-ea"/>
                <a:ea typeface="+mj-ea"/>
              </a:rPr>
              <a:t>1</a:t>
            </a:r>
            <a:r>
              <a:rPr lang="zh-CN" altLang="en-US" sz="2000" dirty="0">
                <a:latin typeface="+mj-ea"/>
                <a:ea typeface="+mj-ea"/>
              </a:rPr>
              <a:t>月，</a:t>
            </a:r>
            <a:r>
              <a:rPr lang="zh-CN" altLang="en-US" sz="2000" b="0" i="0" dirty="0">
                <a:effectLst/>
                <a:latin typeface="+mj-ea"/>
                <a:ea typeface="+mj-ea"/>
              </a:rPr>
              <a:t>三湘银行因违规发放贷款，关联交易管理不到位；绩效薪酬管理存在缺失；数据填报不准确；贷款管理不到位；贷款资金监测不严导致被挪用违法违规行为，被湖南银保监局下达了行政处罚，罚款</a:t>
            </a:r>
            <a:r>
              <a:rPr lang="en-US" altLang="zh-CN" sz="2000" b="0" i="0" dirty="0">
                <a:effectLst/>
                <a:latin typeface="+mj-ea"/>
                <a:ea typeface="+mj-ea"/>
              </a:rPr>
              <a:t>390</a:t>
            </a:r>
            <a:r>
              <a:rPr lang="zh-CN" altLang="en-US" sz="2000" b="0" i="0" dirty="0">
                <a:effectLst/>
                <a:latin typeface="+mj-ea"/>
                <a:ea typeface="+mj-ea"/>
              </a:rPr>
              <a:t>万元。</a:t>
            </a:r>
            <a:endParaRPr lang="en-US" altLang="zh-CN" sz="2000" b="0" i="0" dirty="0">
              <a:effectLst/>
              <a:latin typeface="+mj-ea"/>
              <a:ea typeface="+mj-ea"/>
            </a:endParaRPr>
          </a:p>
          <a:p>
            <a:pPr marL="285750" indent="-285750">
              <a:buFont typeface="Arial" panose="020B0604020202020204" pitchFamily="34" charset="0"/>
              <a:buChar char="•"/>
            </a:pPr>
            <a:endParaRPr lang="en-US" altLang="zh-CN" sz="2000" b="0" i="0" dirty="0">
              <a:effectLst/>
              <a:latin typeface="+mj-ea"/>
              <a:ea typeface="+mj-ea"/>
            </a:endParaRPr>
          </a:p>
          <a:p>
            <a:pPr marL="285750" indent="-285750">
              <a:buFont typeface="Arial" panose="020B0604020202020204" pitchFamily="34" charset="0"/>
              <a:buChar char="•"/>
            </a:pPr>
            <a:r>
              <a:rPr lang="en-US" altLang="zh-CN" sz="2000" dirty="0">
                <a:latin typeface="+mj-ea"/>
                <a:ea typeface="+mj-ea"/>
              </a:rPr>
              <a:t>2022</a:t>
            </a:r>
            <a:r>
              <a:rPr lang="zh-CN" altLang="en-US" sz="2000" dirty="0">
                <a:latin typeface="+mj-ea"/>
                <a:ea typeface="+mj-ea"/>
              </a:rPr>
              <a:t>年</a:t>
            </a:r>
            <a:r>
              <a:rPr lang="en-US" altLang="zh-CN" sz="2000" dirty="0">
                <a:latin typeface="+mj-ea"/>
                <a:ea typeface="+mj-ea"/>
              </a:rPr>
              <a:t>1</a:t>
            </a:r>
            <a:r>
              <a:rPr lang="zh-CN" altLang="en-US" sz="2000" dirty="0">
                <a:latin typeface="+mj-ea"/>
                <a:ea typeface="+mj-ea"/>
              </a:rPr>
              <a:t>月，在监管明确制止异地放贷的情况下，湖南三湘银行借助数字银行技术及大股东集团公司“三一集团”仍在全国发放信用贷款，三湘银行旗下的个人贷款产品“消费壹贷”最高可贷额度已超</a:t>
            </a:r>
            <a:r>
              <a:rPr lang="en-US" altLang="zh-CN" sz="2000" dirty="0">
                <a:latin typeface="+mj-ea"/>
                <a:ea typeface="+mj-ea"/>
              </a:rPr>
              <a:t>20</a:t>
            </a:r>
            <a:r>
              <a:rPr lang="zh-CN" altLang="en-US" sz="2000" dirty="0">
                <a:latin typeface="+mj-ea"/>
                <a:ea typeface="+mj-ea"/>
              </a:rPr>
              <a:t>万元监管红线。</a:t>
            </a:r>
            <a:endParaRPr lang="en-US" altLang="zh-CN" sz="2000" dirty="0">
              <a:latin typeface="+mj-ea"/>
              <a:ea typeface="+mj-ea"/>
            </a:endParaRPr>
          </a:p>
        </p:txBody>
      </p:sp>
      <p:sp>
        <p:nvSpPr>
          <p:cNvPr id="15" name="灯片编号占位符 11">
            <a:extLst>
              <a:ext uri="{FF2B5EF4-FFF2-40B4-BE49-F238E27FC236}">
                <a16:creationId xmlns:a16="http://schemas.microsoft.com/office/drawing/2014/main" id="{C0B9A4A2-9AF6-28D0-3BC8-A8CE81F992F2}"/>
              </a:ext>
            </a:extLst>
          </p:cNvPr>
          <p:cNvSpPr txBox="1">
            <a:spLocks/>
          </p:cNvSpPr>
          <p:nvPr/>
        </p:nvSpPr>
        <p:spPr>
          <a:xfrm>
            <a:off x="11169879" y="5813618"/>
            <a:ext cx="543560"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400" kern="1200" baseline="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E70B2-8BF9-45C0-BB95-33D1B9D3A854}" type="slidenum">
              <a:rPr lang="zh-CN" altLang="en-US" smtClean="0"/>
              <a:pPr/>
              <a:t>4</a:t>
            </a:fld>
            <a:endParaRPr lang="zh-CN" altLang="en-US" dirty="0"/>
          </a:p>
        </p:txBody>
      </p:sp>
    </p:spTree>
    <p:extLst>
      <p:ext uri="{BB962C8B-B14F-4D97-AF65-F5344CB8AC3E}">
        <p14:creationId xmlns:p14="http://schemas.microsoft.com/office/powerpoint/2010/main" val="842216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0A0DCA6-8301-1CDC-A5C2-3CF43D089FE1}"/>
              </a:ext>
            </a:extLst>
          </p:cNvPr>
          <p:cNvSpPr>
            <a:spLocks noGrp="1"/>
          </p:cNvSpPr>
          <p:nvPr>
            <p:ph type="sldNum" sz="quarter" idx="12"/>
          </p:nvPr>
        </p:nvSpPr>
        <p:spPr/>
        <p:txBody>
          <a:bodyPr/>
          <a:lstStyle/>
          <a:p>
            <a:fld id="{79102C40-E18B-459F-B0E6-F421B28A4CE4}" type="slidenum">
              <a:rPr lang="zh-CN" altLang="en-US" smtClean="0"/>
              <a:t>5</a:t>
            </a:fld>
            <a:endParaRPr lang="zh-CN" altLang="en-US" dirty="0"/>
          </a:p>
        </p:txBody>
      </p:sp>
      <p:grpSp>
        <p:nvGrpSpPr>
          <p:cNvPr id="7" name="组合 6">
            <a:extLst>
              <a:ext uri="{FF2B5EF4-FFF2-40B4-BE49-F238E27FC236}">
                <a16:creationId xmlns:a16="http://schemas.microsoft.com/office/drawing/2014/main" id="{404B20A7-0D0E-1B0B-35F0-B0E025857961}"/>
              </a:ext>
            </a:extLst>
          </p:cNvPr>
          <p:cNvGrpSpPr/>
          <p:nvPr/>
        </p:nvGrpSpPr>
        <p:grpSpPr>
          <a:xfrm>
            <a:off x="434182" y="329828"/>
            <a:ext cx="11328097" cy="596844"/>
            <a:chOff x="434142" y="387489"/>
            <a:chExt cx="11328097" cy="596844"/>
          </a:xfrm>
        </p:grpSpPr>
        <p:sp>
          <p:nvSpPr>
            <p:cNvPr id="8" name="文本框 7">
              <a:extLst>
                <a:ext uri="{FF2B5EF4-FFF2-40B4-BE49-F238E27FC236}">
                  <a16:creationId xmlns:a16="http://schemas.microsoft.com/office/drawing/2014/main" id="{4969A338-103B-9276-0B0C-F1F127D6F907}"/>
                </a:ext>
              </a:extLst>
            </p:cNvPr>
            <p:cNvSpPr txBox="1"/>
            <p:nvPr/>
          </p:nvSpPr>
          <p:spPr>
            <a:xfrm>
              <a:off x="434142" y="387489"/>
              <a:ext cx="11328097" cy="460375"/>
            </a:xfrm>
            <a:prstGeom prst="rect">
              <a:avLst/>
            </a:prstGeom>
            <a:noFill/>
          </p:spPr>
          <p:txBody>
            <a:bodyPr wrap="square" rtlCol="0">
              <a:spAutoFit/>
              <a:scene3d>
                <a:camera prst="orthographicFront"/>
                <a:lightRig rig="threePt" dir="t"/>
              </a:scene3d>
              <a:sp3d contourW="12700"/>
            </a:bodyPr>
            <a:lstStyle/>
            <a:p>
              <a:r>
                <a:rPr lang="zh-CN" altLang="en-US" sz="2400" b="1" dirty="0">
                  <a:solidFill>
                    <a:srgbClr val="E1B898"/>
                  </a:solidFill>
                  <a:cs typeface="+mn-ea"/>
                  <a:sym typeface="+mn-lt"/>
                </a:rPr>
                <a:t>三湘银行负面舆情</a:t>
              </a:r>
            </a:p>
          </p:txBody>
        </p:sp>
        <p:cxnSp>
          <p:nvCxnSpPr>
            <p:cNvPr id="9" name="直接连接符 22">
              <a:extLst>
                <a:ext uri="{FF2B5EF4-FFF2-40B4-BE49-F238E27FC236}">
                  <a16:creationId xmlns:a16="http://schemas.microsoft.com/office/drawing/2014/main" id="{B068E10B-5E71-A60C-7B9A-59238533A656}"/>
                </a:ext>
              </a:extLst>
            </p:cNvPr>
            <p:cNvCxnSpPr/>
            <p:nvPr/>
          </p:nvCxnSpPr>
          <p:spPr>
            <a:xfrm>
              <a:off x="777117" y="946360"/>
              <a:ext cx="3835785" cy="0"/>
            </a:xfrm>
            <a:prstGeom prst="line">
              <a:avLst/>
            </a:prstGeom>
            <a:ln w="12700">
              <a:solidFill>
                <a:srgbClr val="E1B898"/>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68E4F862-B8C9-7A60-E6A5-EDE805498C40}"/>
                </a:ext>
              </a:extLst>
            </p:cNvPr>
            <p:cNvSpPr/>
            <p:nvPr/>
          </p:nvSpPr>
          <p:spPr>
            <a:xfrm>
              <a:off x="567090" y="924233"/>
              <a:ext cx="1932137" cy="60100"/>
            </a:xfrm>
            <a:prstGeom prst="rect">
              <a:avLst/>
            </a:prstGeom>
            <a:solidFill>
              <a:srgbClr val="E1B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2" name="图片 11" descr="背景图案&#10;&#10;低可信度描述已自动生成">
            <a:extLst>
              <a:ext uri="{FF2B5EF4-FFF2-40B4-BE49-F238E27FC236}">
                <a16:creationId xmlns:a16="http://schemas.microsoft.com/office/drawing/2014/main" id="{AE1075C2-3314-F339-C8A3-89B9C4AFC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0563" y="6292821"/>
            <a:ext cx="450873" cy="565179"/>
          </a:xfrm>
          <a:prstGeom prst="rect">
            <a:avLst/>
          </a:prstGeom>
        </p:spPr>
      </p:pic>
      <p:sp>
        <p:nvSpPr>
          <p:cNvPr id="3" name="文本框 2">
            <a:extLst>
              <a:ext uri="{FF2B5EF4-FFF2-40B4-BE49-F238E27FC236}">
                <a16:creationId xmlns:a16="http://schemas.microsoft.com/office/drawing/2014/main" id="{C556854B-391A-90DC-8040-BC4C943C224B}"/>
              </a:ext>
            </a:extLst>
          </p:cNvPr>
          <p:cNvSpPr txBox="1"/>
          <p:nvPr/>
        </p:nvSpPr>
        <p:spPr>
          <a:xfrm>
            <a:off x="1192192" y="1597306"/>
            <a:ext cx="9988952" cy="707886"/>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solidFill>
                  <a:srgbClr val="333333"/>
                </a:solidFill>
                <a:latin typeface="+mj-ea"/>
                <a:ea typeface="+mj-ea"/>
              </a:rPr>
              <a:t>2021</a:t>
            </a:r>
            <a:r>
              <a:rPr lang="zh-CN" altLang="en-US" sz="2000" dirty="0">
                <a:solidFill>
                  <a:srgbClr val="333333"/>
                </a:solidFill>
                <a:latin typeface="+mj-ea"/>
                <a:ea typeface="+mj-ea"/>
              </a:rPr>
              <a:t>年，</a:t>
            </a:r>
            <a:r>
              <a:rPr lang="zh-CN" altLang="en-US" sz="2000" b="0" i="0" dirty="0">
                <a:solidFill>
                  <a:srgbClr val="333333"/>
                </a:solidFill>
                <a:effectLst/>
                <a:latin typeface="+mj-ea"/>
                <a:ea typeface="+mj-ea"/>
              </a:rPr>
              <a:t>三湘银行平均每百营业网点投诉量位列城市商业银行（含民营银行）第一。</a:t>
            </a:r>
            <a:endParaRPr lang="en-US" altLang="zh-CN" sz="2000" dirty="0">
              <a:solidFill>
                <a:srgbClr val="333333"/>
              </a:solidFill>
              <a:latin typeface="+mj-ea"/>
              <a:ea typeface="+mj-ea"/>
            </a:endParaRPr>
          </a:p>
          <a:p>
            <a:pPr marL="285750" indent="-285750">
              <a:buFont typeface="Arial" panose="020B0604020202020204" pitchFamily="34" charset="0"/>
              <a:buChar char="•"/>
            </a:pPr>
            <a:r>
              <a:rPr lang="zh-CN" altLang="en-US" sz="2000" b="0" i="0" dirty="0">
                <a:solidFill>
                  <a:srgbClr val="333333"/>
                </a:solidFill>
                <a:effectLst/>
                <a:latin typeface="+mj-ea"/>
                <a:ea typeface="+mj-ea"/>
              </a:rPr>
              <a:t>自</a:t>
            </a:r>
            <a:r>
              <a:rPr lang="en-US" altLang="zh-CN" sz="2000" b="0" i="0" dirty="0">
                <a:solidFill>
                  <a:srgbClr val="333333"/>
                </a:solidFill>
                <a:effectLst/>
                <a:latin typeface="+mj-ea"/>
                <a:ea typeface="+mj-ea"/>
              </a:rPr>
              <a:t>2019</a:t>
            </a:r>
            <a:r>
              <a:rPr lang="zh-CN" altLang="en-US" sz="2000" b="0" i="0" dirty="0">
                <a:solidFill>
                  <a:srgbClr val="333333"/>
                </a:solidFill>
                <a:effectLst/>
                <a:latin typeface="+mj-ea"/>
                <a:ea typeface="+mj-ea"/>
              </a:rPr>
              <a:t>年起，三湘银行的不良贷款率逐年上升。</a:t>
            </a:r>
            <a:endParaRPr lang="en-US" altLang="zh-CN" sz="2000" b="0" i="0" dirty="0">
              <a:solidFill>
                <a:srgbClr val="333333"/>
              </a:solidFill>
              <a:effectLst/>
              <a:latin typeface="+mj-ea"/>
              <a:ea typeface="+mj-ea"/>
            </a:endParaRPr>
          </a:p>
        </p:txBody>
      </p:sp>
      <p:pic>
        <p:nvPicPr>
          <p:cNvPr id="22" name="图片 21">
            <a:extLst>
              <a:ext uri="{FF2B5EF4-FFF2-40B4-BE49-F238E27FC236}">
                <a16:creationId xmlns:a16="http://schemas.microsoft.com/office/drawing/2014/main" id="{4436E3FF-9D8A-D04E-4619-D0DE4F6AC2F2}"/>
              </a:ext>
            </a:extLst>
          </p:cNvPr>
          <p:cNvPicPr>
            <a:picLocks noChangeAspect="1"/>
          </p:cNvPicPr>
          <p:nvPr/>
        </p:nvPicPr>
        <p:blipFill>
          <a:blip r:embed="rId4"/>
          <a:stretch>
            <a:fillRect/>
          </a:stretch>
        </p:blipFill>
        <p:spPr>
          <a:xfrm>
            <a:off x="6509716" y="2438050"/>
            <a:ext cx="5113667" cy="3268602"/>
          </a:xfrm>
          <a:prstGeom prst="rect">
            <a:avLst/>
          </a:prstGeom>
        </p:spPr>
      </p:pic>
      <p:pic>
        <p:nvPicPr>
          <p:cNvPr id="24" name="图片 23">
            <a:extLst>
              <a:ext uri="{FF2B5EF4-FFF2-40B4-BE49-F238E27FC236}">
                <a16:creationId xmlns:a16="http://schemas.microsoft.com/office/drawing/2014/main" id="{268DA81D-4D36-A22F-DFE4-308B81F4BDEA}"/>
              </a:ext>
            </a:extLst>
          </p:cNvPr>
          <p:cNvPicPr>
            <a:picLocks noChangeAspect="1"/>
          </p:cNvPicPr>
          <p:nvPr/>
        </p:nvPicPr>
        <p:blipFill>
          <a:blip r:embed="rId5"/>
          <a:stretch>
            <a:fillRect/>
          </a:stretch>
        </p:blipFill>
        <p:spPr>
          <a:xfrm>
            <a:off x="883409" y="2438049"/>
            <a:ext cx="5438027" cy="3268602"/>
          </a:xfrm>
          <a:prstGeom prst="rect">
            <a:avLst/>
          </a:prstGeom>
        </p:spPr>
      </p:pic>
      <p:sp>
        <p:nvSpPr>
          <p:cNvPr id="25" name="灯片编号占位符 11">
            <a:extLst>
              <a:ext uri="{FF2B5EF4-FFF2-40B4-BE49-F238E27FC236}">
                <a16:creationId xmlns:a16="http://schemas.microsoft.com/office/drawing/2014/main" id="{3C09C66E-25C4-D203-5B55-059FD81BE08F}"/>
              </a:ext>
            </a:extLst>
          </p:cNvPr>
          <p:cNvSpPr txBox="1">
            <a:spLocks/>
          </p:cNvSpPr>
          <p:nvPr/>
        </p:nvSpPr>
        <p:spPr>
          <a:xfrm>
            <a:off x="11169879" y="5813618"/>
            <a:ext cx="543560"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400" kern="1200" baseline="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E70B2-8BF9-45C0-BB95-33D1B9D3A854}" type="slidenum">
              <a:rPr lang="zh-CN" altLang="en-US" smtClean="0"/>
              <a:pPr/>
              <a:t>5</a:t>
            </a:fld>
            <a:endParaRPr lang="zh-CN" altLang="en-US" dirty="0"/>
          </a:p>
        </p:txBody>
      </p:sp>
    </p:spTree>
    <p:extLst>
      <p:ext uri="{BB962C8B-B14F-4D97-AF65-F5344CB8AC3E}">
        <p14:creationId xmlns:p14="http://schemas.microsoft.com/office/powerpoint/2010/main" val="4142293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 1808"/>
          <p:cNvPicPr>
            <a:picLocks noChangeAspect="1"/>
          </p:cNvPicPr>
          <p:nvPr/>
        </p:nvPicPr>
        <p:blipFill>
          <a:blip r:embed="rId3"/>
          <a:srcRect/>
          <a:stretch>
            <a:fillRect/>
          </a:stretch>
        </p:blipFill>
        <p:spPr>
          <a:xfrm>
            <a:off x="1910508" y="1776672"/>
            <a:ext cx="2990850" cy="3168650"/>
          </a:xfrm>
          <a:prstGeom prst="rect">
            <a:avLst/>
          </a:prstGeom>
        </p:spPr>
      </p:pic>
      <p:sp>
        <p:nvSpPr>
          <p:cNvPr id="4" name="Object 303"/>
          <p:cNvSpPr txBox="1"/>
          <p:nvPr/>
        </p:nvSpPr>
        <p:spPr>
          <a:xfrm>
            <a:off x="759121" y="439609"/>
            <a:ext cx="4792130" cy="286872"/>
          </a:xfrm>
          <a:prstGeom prst="rect">
            <a:avLst/>
          </a:prstGeom>
        </p:spPr>
        <p:txBody>
          <a:bodyPr vert="horz" rtlCol="0" anchor="t" anchorCtr="0">
            <a:noAutofit/>
          </a:bodyPr>
          <a:lstStyle/>
          <a:p>
            <a:pPr algn="l">
              <a:lnSpc>
                <a:spcPct val="100000"/>
              </a:lnSpc>
            </a:pPr>
            <a:r>
              <a:rPr lang="zh-CN" altLang="en-US" sz="1200" spc="2000" dirty="0">
                <a:solidFill>
                  <a:srgbClr val="D0D0D7"/>
                </a:solidFill>
                <a:latin typeface="思源黑体 CN Normal" panose="020B0400000000000000" pitchFamily="34" charset="-122"/>
                <a:ea typeface="思源黑体 CN Normal" panose="020B0400000000000000" pitchFamily="34" charset="-122"/>
              </a:rPr>
              <a:t>一家懂金融的科技公司</a:t>
            </a:r>
            <a:endParaRPr lang="zh-CN" altLang="en-US" sz="900" spc="2000" dirty="0">
              <a:latin typeface="思源黑体 CN Normal" panose="020B0400000000000000" pitchFamily="34" charset="-122"/>
              <a:ea typeface="思源黑体 CN Normal" panose="020B0400000000000000" pitchFamily="34" charset="-122"/>
            </a:endParaRPr>
          </a:p>
        </p:txBody>
      </p:sp>
      <p:sp>
        <p:nvSpPr>
          <p:cNvPr id="5" name="Object 304"/>
          <p:cNvSpPr txBox="1"/>
          <p:nvPr/>
        </p:nvSpPr>
        <p:spPr>
          <a:xfrm>
            <a:off x="6809319" y="2236616"/>
            <a:ext cx="6095064" cy="896178"/>
          </a:xfrm>
          <a:prstGeom prst="rect">
            <a:avLst/>
          </a:prstGeom>
        </p:spPr>
        <p:txBody>
          <a:bodyPr vert="horz" rtlCol="0" anchor="t" anchorCtr="0">
            <a:noAutofit/>
          </a:bodyPr>
          <a:lstStyle/>
          <a:p>
            <a:pPr algn="l">
              <a:lnSpc>
                <a:spcPct val="100000"/>
              </a:lnSpc>
            </a:pPr>
            <a:r>
              <a:rPr lang="zh-CN" sz="5400" b="0" dirty="0">
                <a:solidFill>
                  <a:srgbClr val="F4F4F6"/>
                </a:solidFill>
                <a:latin typeface="Malgun Gothic" panose="020B0503020000020004" pitchFamily="34" charset="-127"/>
                <a:ea typeface="Malgun Gothic" panose="020B0503020000020004" pitchFamily="34" charset="-127"/>
              </a:rPr>
              <a:t>PART </a:t>
            </a:r>
            <a:r>
              <a:rPr lang="en-US" altLang="zh-CN" sz="5400" b="0" dirty="0">
                <a:solidFill>
                  <a:srgbClr val="F4F4F6"/>
                </a:solidFill>
                <a:latin typeface="Malgun Gothic" panose="020B0503020000020004" pitchFamily="34" charset="-127"/>
                <a:ea typeface="Malgun Gothic" panose="020B0503020000020004" pitchFamily="34" charset="-127"/>
              </a:rPr>
              <a:t>ONE</a:t>
            </a:r>
          </a:p>
        </p:txBody>
      </p:sp>
      <p:sp>
        <p:nvSpPr>
          <p:cNvPr id="6" name="Object 305"/>
          <p:cNvSpPr txBox="1"/>
          <p:nvPr/>
        </p:nvSpPr>
        <p:spPr>
          <a:xfrm>
            <a:off x="5037893" y="2647646"/>
            <a:ext cx="6526578" cy="970297"/>
          </a:xfrm>
          <a:prstGeom prst="rect">
            <a:avLst/>
          </a:prstGeom>
        </p:spPr>
        <p:txBody>
          <a:bodyPr vert="horz" rtlCol="0" anchor="t" anchorCtr="0">
            <a:noAutofit/>
          </a:bodyPr>
          <a:lstStyle/>
          <a:p>
            <a:r>
              <a:rPr lang="zh-CN" altLang="en-US" sz="6000" dirty="0">
                <a:solidFill>
                  <a:schemeClr val="tx1">
                    <a:lumMod val="65000"/>
                    <a:lumOff val="35000"/>
                  </a:schemeClr>
                </a:solidFill>
                <a:latin typeface="思源黑体 CN Medium" panose="020B0600000000000000" pitchFamily="34" charset="-122"/>
                <a:ea typeface="思源黑体 CN Medium" panose="020B0600000000000000"/>
              </a:rPr>
              <a:t>数字化创新能力</a:t>
            </a:r>
            <a:endParaRPr lang="en-US" altLang="zh-CN" sz="6000" dirty="0">
              <a:solidFill>
                <a:schemeClr val="tx1">
                  <a:lumMod val="65000"/>
                  <a:lumOff val="35000"/>
                </a:schemeClr>
              </a:solidFill>
              <a:latin typeface="思源黑体 CN Medium" panose="020B0600000000000000" pitchFamily="34" charset="-122"/>
              <a:ea typeface="思源黑体 CN Medium" panose="020B0600000000000000"/>
            </a:endParaRPr>
          </a:p>
          <a:p>
            <a:endParaRPr lang="zh-CN" altLang="en-US" sz="6000" dirty="0">
              <a:gradFill flip="none" rotWithShape="1">
                <a:gsLst>
                  <a:gs pos="0">
                    <a:srgbClr val="303878"/>
                  </a:gs>
                  <a:gs pos="100000">
                    <a:srgbClr val="4C4F97"/>
                  </a:gs>
                </a:gsLst>
                <a:lin ang="15600000"/>
              </a:gradFill>
              <a:latin typeface="思源黑体 CN Medium" panose="020B0600000000000000" pitchFamily="34" charset="-122"/>
              <a:ea typeface="思源黑体 CN Medium" panose="020B0600000000000000" pitchFamily="34" charset="-122"/>
            </a:endParaRPr>
          </a:p>
        </p:txBody>
      </p:sp>
      <p:sp>
        <p:nvSpPr>
          <p:cNvPr id="9" name="Object 309"/>
          <p:cNvSpPr txBox="1"/>
          <p:nvPr/>
        </p:nvSpPr>
        <p:spPr>
          <a:xfrm>
            <a:off x="1950343" y="2588232"/>
            <a:ext cx="3087550" cy="1617162"/>
          </a:xfrm>
          <a:prstGeom prst="rect">
            <a:avLst/>
          </a:prstGeom>
        </p:spPr>
        <p:txBody>
          <a:bodyPr vert="horz" rtlCol="0" anchor="t" anchorCtr="0">
            <a:noAutofit/>
          </a:bodyPr>
          <a:lstStyle/>
          <a:p>
            <a:pPr algn="ctr">
              <a:lnSpc>
                <a:spcPct val="100000"/>
              </a:lnSpc>
            </a:pPr>
            <a:r>
              <a:rPr lang="zh-CN" sz="8800" dirty="0">
                <a:solidFill>
                  <a:srgbClr val="F6C9A5"/>
                </a:solidFill>
                <a:latin typeface="思源黑体 CN Medium" panose="020B0600000000000000" pitchFamily="34" charset="-122"/>
                <a:ea typeface="思源黑体 CN Medium" panose="020B0600000000000000" pitchFamily="34" charset="-122"/>
              </a:rPr>
              <a:t>0</a:t>
            </a:r>
            <a:r>
              <a:rPr lang="en-US" altLang="zh-CN" sz="8800" dirty="0">
                <a:solidFill>
                  <a:srgbClr val="F6C9A5"/>
                </a:solidFill>
                <a:latin typeface="思源黑体 CN Medium" panose="020B0600000000000000" pitchFamily="34" charset="-122"/>
                <a:ea typeface="思源黑体 CN Medium" panose="020B0600000000000000" pitchFamily="34" charset="-122"/>
              </a:rPr>
              <a:t>2</a:t>
            </a:r>
          </a:p>
        </p:txBody>
      </p:sp>
      <p:sp>
        <p:nvSpPr>
          <p:cNvPr id="10" name="灯片编号占位符 11">
            <a:extLst>
              <a:ext uri="{FF2B5EF4-FFF2-40B4-BE49-F238E27FC236}">
                <a16:creationId xmlns:a16="http://schemas.microsoft.com/office/drawing/2014/main" id="{74A70AB8-08A3-AE9F-A14E-517E2EAFDC66}"/>
              </a:ext>
            </a:extLst>
          </p:cNvPr>
          <p:cNvSpPr>
            <a:spLocks noGrp="1"/>
          </p:cNvSpPr>
          <p:nvPr>
            <p:ph type="sldNum" sz="quarter" idx="12"/>
          </p:nvPr>
        </p:nvSpPr>
        <p:spPr>
          <a:xfrm>
            <a:off x="11169879" y="5813618"/>
            <a:ext cx="543560" cy="365125"/>
          </a:xfrm>
        </p:spPr>
        <p:txBody>
          <a:bodyPr/>
          <a:lstStyle/>
          <a:p>
            <a:fld id="{49AE70B2-8BF9-45C0-BB95-33D1B9D3A854}" type="slidenum">
              <a:rPr lang="zh-CN" altLang="en-US" smtClean="0"/>
              <a:t>6</a:t>
            </a:fld>
            <a:endParaRPr lang="zh-CN" altLang="en-US" dirty="0"/>
          </a:p>
        </p:txBody>
      </p:sp>
    </p:spTree>
    <p:extLst>
      <p:ext uri="{BB962C8B-B14F-4D97-AF65-F5344CB8AC3E}">
        <p14:creationId xmlns:p14="http://schemas.microsoft.com/office/powerpoint/2010/main" val="1782501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828F227E-9CB7-6937-A5AE-00D698C423BC}"/>
              </a:ext>
            </a:extLst>
          </p:cNvPr>
          <p:cNvGrpSpPr/>
          <p:nvPr/>
        </p:nvGrpSpPr>
        <p:grpSpPr>
          <a:xfrm>
            <a:off x="434182" y="376127"/>
            <a:ext cx="11328097" cy="596844"/>
            <a:chOff x="434142" y="387489"/>
            <a:chExt cx="11328097" cy="596844"/>
          </a:xfrm>
        </p:grpSpPr>
        <p:sp>
          <p:nvSpPr>
            <p:cNvPr id="25" name="文本框 24">
              <a:extLst>
                <a:ext uri="{FF2B5EF4-FFF2-40B4-BE49-F238E27FC236}">
                  <a16:creationId xmlns:a16="http://schemas.microsoft.com/office/drawing/2014/main" id="{9BDE527C-18D3-8A56-6C8E-08C44616D23F}"/>
                </a:ext>
              </a:extLst>
            </p:cNvPr>
            <p:cNvSpPr txBox="1"/>
            <p:nvPr/>
          </p:nvSpPr>
          <p:spPr>
            <a:xfrm>
              <a:off x="434142" y="387489"/>
              <a:ext cx="11328097" cy="460375"/>
            </a:xfrm>
            <a:prstGeom prst="rect">
              <a:avLst/>
            </a:prstGeom>
            <a:noFill/>
          </p:spPr>
          <p:txBody>
            <a:bodyPr wrap="square" rtlCol="0">
              <a:spAutoFit/>
              <a:scene3d>
                <a:camera prst="orthographicFront"/>
                <a:lightRig rig="threePt" dir="t"/>
              </a:scene3d>
              <a:sp3d contourW="12700"/>
            </a:bodyPr>
            <a:lstStyle/>
            <a:p>
              <a:r>
                <a:rPr lang="zh-CN" altLang="en-US" sz="2400" b="1" dirty="0">
                  <a:solidFill>
                    <a:srgbClr val="E1B898"/>
                  </a:solidFill>
                  <a:cs typeface="+mn-ea"/>
                  <a:sym typeface="+mn-lt"/>
                </a:rPr>
                <a:t>湖南三湘银行数字化转型成效</a:t>
              </a:r>
            </a:p>
          </p:txBody>
        </p:sp>
        <p:cxnSp>
          <p:nvCxnSpPr>
            <p:cNvPr id="26" name="直接连接符 22">
              <a:extLst>
                <a:ext uri="{FF2B5EF4-FFF2-40B4-BE49-F238E27FC236}">
                  <a16:creationId xmlns:a16="http://schemas.microsoft.com/office/drawing/2014/main" id="{6E828E79-74A3-F615-BE14-9CF2045F6399}"/>
                </a:ext>
              </a:extLst>
            </p:cNvPr>
            <p:cNvCxnSpPr/>
            <p:nvPr/>
          </p:nvCxnSpPr>
          <p:spPr>
            <a:xfrm>
              <a:off x="777117" y="946360"/>
              <a:ext cx="3835785" cy="0"/>
            </a:xfrm>
            <a:prstGeom prst="line">
              <a:avLst/>
            </a:prstGeom>
            <a:ln w="12700">
              <a:solidFill>
                <a:srgbClr val="E1B898"/>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2E8B421B-8AE3-EAEE-983D-1D635E455449}"/>
                </a:ext>
              </a:extLst>
            </p:cNvPr>
            <p:cNvSpPr/>
            <p:nvPr/>
          </p:nvSpPr>
          <p:spPr>
            <a:xfrm>
              <a:off x="567090" y="924233"/>
              <a:ext cx="1932137" cy="60100"/>
            </a:xfrm>
            <a:prstGeom prst="rect">
              <a:avLst/>
            </a:prstGeom>
            <a:solidFill>
              <a:srgbClr val="E1B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8" name="Rectangle 2">
            <a:extLst>
              <a:ext uri="{FF2B5EF4-FFF2-40B4-BE49-F238E27FC236}">
                <a16:creationId xmlns:a16="http://schemas.microsoft.com/office/drawing/2014/main" id="{5A95B59D-A786-7E3F-63CE-C767C0F25035}"/>
              </a:ext>
            </a:extLst>
          </p:cNvPr>
          <p:cNvSpPr>
            <a:spLocks noChangeArrowheads="1"/>
          </p:cNvSpPr>
          <p:nvPr/>
        </p:nvSpPr>
        <p:spPr bwMode="gray">
          <a:xfrm>
            <a:off x="124368" y="2012071"/>
            <a:ext cx="3031112" cy="3835109"/>
          </a:xfrm>
          <a:prstGeom prst="rect">
            <a:avLst/>
          </a:prstGeom>
          <a:solidFill>
            <a:schemeClr val="bg1">
              <a:lumMod val="95000"/>
            </a:schemeClr>
          </a:solidFill>
          <a:ln w="19050" algn="ctr">
            <a:noFill/>
            <a:miter lim="800000"/>
          </a:ln>
          <a:effectLst>
            <a:outerShdw blurRad="50800" dist="38100" dir="2700000" algn="tl" rotWithShape="0">
              <a:prstClr val="black">
                <a:alpha val="40000"/>
              </a:prstClr>
            </a:outerShdw>
          </a:effectLst>
        </p:spPr>
        <p:txBody>
          <a:bodyPr lIns="27000" tIns="0" rIns="27000" bIns="0" anchor="ctr"/>
          <a:lstStyle/>
          <a:p>
            <a:pPr marL="285750" indent="-285750" eaLnBrk="0" fontAlgn="base" hangingPunct="0">
              <a:lnSpc>
                <a:spcPct val="150000"/>
              </a:lnSpc>
              <a:spcBef>
                <a:spcPct val="25000"/>
              </a:spcBef>
              <a:buFont typeface="Arial" panose="020B0604020202020204" pitchFamily="34" charset="0"/>
              <a:buChar char="•"/>
            </a:pPr>
            <a:endParaRPr lang="en-US" altLang="zh-CN" sz="1600" b="1" dirty="0">
              <a:solidFill>
                <a:srgbClr val="000000"/>
              </a:solidFill>
              <a:cs typeface="+mn-ea"/>
              <a:sym typeface="+mn-lt"/>
            </a:endParaRPr>
          </a:p>
        </p:txBody>
      </p:sp>
      <p:sp>
        <p:nvSpPr>
          <p:cNvPr id="29" name="AutoShape 5">
            <a:extLst>
              <a:ext uri="{FF2B5EF4-FFF2-40B4-BE49-F238E27FC236}">
                <a16:creationId xmlns:a16="http://schemas.microsoft.com/office/drawing/2014/main" id="{07C94F4C-50DE-74DC-ECE5-2D0576CE8FF4}"/>
              </a:ext>
            </a:extLst>
          </p:cNvPr>
          <p:cNvSpPr>
            <a:spLocks noChangeArrowheads="1"/>
          </p:cNvSpPr>
          <p:nvPr/>
        </p:nvSpPr>
        <p:spPr bwMode="gray">
          <a:xfrm>
            <a:off x="124368" y="1146341"/>
            <a:ext cx="3031112" cy="839336"/>
          </a:xfrm>
          <a:prstGeom prst="roundRect">
            <a:avLst>
              <a:gd name="adj" fmla="val 0"/>
            </a:avLst>
          </a:prstGeom>
          <a:solidFill>
            <a:srgbClr val="254985"/>
          </a:solidFill>
          <a:ln>
            <a:noFill/>
          </a:ln>
          <a:effectLst>
            <a:outerShdw blurRad="50800" dist="38100" dir="5400000" algn="t" rotWithShape="0">
              <a:prstClr val="black">
                <a:alpha val="40000"/>
              </a:prstClr>
            </a:outerShdw>
          </a:effectLst>
        </p:spPr>
        <p:txBody>
          <a:bodyPr lIns="54000" tIns="0" rIns="0" bIns="0" anchor="ctr"/>
          <a:lstStyle>
            <a:lvl1pPr>
              <a:lnSpc>
                <a:spcPct val="90000"/>
              </a:lnSpc>
              <a:spcBef>
                <a:spcPts val="765"/>
              </a:spcBef>
              <a:buFont typeface="Arial" panose="020B0604020202020204" pitchFamily="34" charset="0"/>
              <a:buChar char="•"/>
              <a:defRPr sz="1600">
                <a:solidFill>
                  <a:schemeClr val="tx1"/>
                </a:solidFill>
                <a:latin typeface="Arial" panose="020B0604020202020204" pitchFamily="34" charset="0"/>
              </a:defRPr>
            </a:lvl1pPr>
            <a:lvl2pPr marL="742950" indent="-285750">
              <a:lnSpc>
                <a:spcPct val="90000"/>
              </a:lnSpc>
              <a:spcBef>
                <a:spcPts val="600"/>
              </a:spcBef>
              <a:buFont typeface="Arial" panose="020B0604020202020204" pitchFamily="34" charset="0"/>
              <a:buChar char="–"/>
              <a:defRPr sz="1400">
                <a:solidFill>
                  <a:schemeClr val="tx1"/>
                </a:solidFill>
                <a:latin typeface="Arial" panose="020B0604020202020204" pitchFamily="34" charset="0"/>
              </a:defRPr>
            </a:lvl2pPr>
            <a:lvl3pPr marL="1143000" indent="-228600">
              <a:buFont typeface="Arial" panose="020B0604020202020204" pitchFamily="34" charset="0"/>
              <a:buChar char="•"/>
              <a:defRPr sz="1400">
                <a:solidFill>
                  <a:schemeClr val="tx1"/>
                </a:solidFill>
                <a:latin typeface="Arial" panose="020B0604020202020204" pitchFamily="34" charset="0"/>
              </a:defRPr>
            </a:lvl3pPr>
            <a:lvl4pPr marL="1600200" indent="-228600">
              <a:buFont typeface="Arial" panose="020B0604020202020204" pitchFamily="34" charset="0"/>
              <a:buChar char="–"/>
              <a:defRPr sz="1400">
                <a:solidFill>
                  <a:schemeClr val="tx1"/>
                </a:solidFill>
                <a:latin typeface="Arial" panose="020B0604020202020204" pitchFamily="34" charset="0"/>
              </a:defRPr>
            </a:lvl4pPr>
            <a:lvl5pPr marL="2057400" indent="-2286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100000"/>
              </a:lnSpc>
              <a:spcBef>
                <a:spcPct val="0"/>
              </a:spcBef>
              <a:buNone/>
            </a:pPr>
            <a:r>
              <a:rPr lang="zh-CN" altLang="en-US" sz="2000" b="1" dirty="0">
                <a:solidFill>
                  <a:srgbClr val="FFFFFF"/>
                </a:solidFill>
                <a:latin typeface="+mn-lt"/>
                <a:cs typeface="+mn-ea"/>
                <a:sym typeface="+mn-lt"/>
              </a:rPr>
              <a:t>数智化战略</a:t>
            </a:r>
            <a:endParaRPr lang="en-US" sz="2000" b="1" dirty="0">
              <a:solidFill>
                <a:srgbClr val="FFFFFF"/>
              </a:solidFill>
              <a:latin typeface="+mn-lt"/>
              <a:cs typeface="+mn-ea"/>
              <a:sym typeface="+mn-lt"/>
            </a:endParaRPr>
          </a:p>
        </p:txBody>
      </p:sp>
      <p:sp>
        <p:nvSpPr>
          <p:cNvPr id="30" name="Rectangle 2">
            <a:extLst>
              <a:ext uri="{FF2B5EF4-FFF2-40B4-BE49-F238E27FC236}">
                <a16:creationId xmlns:a16="http://schemas.microsoft.com/office/drawing/2014/main" id="{00C813E9-4F1E-6352-EA5D-C28745BCCADF}"/>
              </a:ext>
            </a:extLst>
          </p:cNvPr>
          <p:cNvSpPr>
            <a:spLocks noChangeArrowheads="1"/>
          </p:cNvSpPr>
          <p:nvPr/>
        </p:nvSpPr>
        <p:spPr bwMode="gray">
          <a:xfrm>
            <a:off x="3155480" y="2023639"/>
            <a:ext cx="3031112" cy="3823921"/>
          </a:xfrm>
          <a:prstGeom prst="rect">
            <a:avLst/>
          </a:prstGeom>
          <a:solidFill>
            <a:schemeClr val="bg1">
              <a:lumMod val="95000"/>
            </a:schemeClr>
          </a:solidFill>
          <a:ln w="19050" algn="ctr">
            <a:noFill/>
            <a:miter lim="800000"/>
          </a:ln>
          <a:effectLst>
            <a:outerShdw blurRad="50800" dist="38100" dir="2700000" algn="tl" rotWithShape="0">
              <a:prstClr val="black">
                <a:alpha val="40000"/>
              </a:prstClr>
            </a:outerShdw>
          </a:effectLst>
        </p:spPr>
        <p:txBody>
          <a:bodyPr lIns="27000" tIns="0" rIns="27000" bIns="0" anchor="ctr"/>
          <a:lstStyle/>
          <a:p>
            <a:pPr marL="285750" indent="-285750" eaLnBrk="0" fontAlgn="base" hangingPunct="0">
              <a:lnSpc>
                <a:spcPct val="150000"/>
              </a:lnSpc>
              <a:spcBef>
                <a:spcPct val="25000"/>
              </a:spcBef>
              <a:buFont typeface="Arial" panose="020B0604020202020204" pitchFamily="34" charset="0"/>
              <a:buChar char="•"/>
            </a:pPr>
            <a:endParaRPr lang="en-US" altLang="zh-CN" sz="1600" b="1" dirty="0">
              <a:solidFill>
                <a:srgbClr val="000000"/>
              </a:solidFill>
              <a:cs typeface="+mn-ea"/>
              <a:sym typeface="+mn-lt"/>
            </a:endParaRPr>
          </a:p>
        </p:txBody>
      </p:sp>
      <p:sp>
        <p:nvSpPr>
          <p:cNvPr id="31" name="AutoShape 5">
            <a:extLst>
              <a:ext uri="{FF2B5EF4-FFF2-40B4-BE49-F238E27FC236}">
                <a16:creationId xmlns:a16="http://schemas.microsoft.com/office/drawing/2014/main" id="{2B381E5F-69AD-8079-D0BE-FB2400DF197B}"/>
              </a:ext>
            </a:extLst>
          </p:cNvPr>
          <p:cNvSpPr>
            <a:spLocks noChangeArrowheads="1"/>
          </p:cNvSpPr>
          <p:nvPr/>
        </p:nvSpPr>
        <p:spPr bwMode="gray">
          <a:xfrm>
            <a:off x="3155480" y="1146341"/>
            <a:ext cx="3031112" cy="839336"/>
          </a:xfrm>
          <a:prstGeom prst="roundRect">
            <a:avLst>
              <a:gd name="adj" fmla="val 0"/>
            </a:avLst>
          </a:prstGeom>
          <a:solidFill>
            <a:srgbClr val="F6C9A5"/>
          </a:solidFill>
          <a:ln>
            <a:noFill/>
          </a:ln>
          <a:effectLst>
            <a:outerShdw blurRad="50800" dist="38100" dir="5400000" algn="t" rotWithShape="0">
              <a:prstClr val="black">
                <a:alpha val="40000"/>
              </a:prstClr>
            </a:outerShdw>
          </a:effectLst>
        </p:spPr>
        <p:txBody>
          <a:bodyPr lIns="54000" tIns="0" rIns="0" bIns="0" anchor="ctr"/>
          <a:lstStyle>
            <a:lvl1pPr>
              <a:lnSpc>
                <a:spcPct val="90000"/>
              </a:lnSpc>
              <a:spcBef>
                <a:spcPts val="765"/>
              </a:spcBef>
              <a:buFont typeface="Arial" panose="020B0604020202020204" pitchFamily="34" charset="0"/>
              <a:buChar char="•"/>
              <a:defRPr sz="1600">
                <a:solidFill>
                  <a:schemeClr val="tx1"/>
                </a:solidFill>
                <a:latin typeface="Arial" panose="020B0604020202020204" pitchFamily="34" charset="0"/>
              </a:defRPr>
            </a:lvl1pPr>
            <a:lvl2pPr marL="742950" indent="-285750">
              <a:lnSpc>
                <a:spcPct val="90000"/>
              </a:lnSpc>
              <a:spcBef>
                <a:spcPts val="600"/>
              </a:spcBef>
              <a:buFont typeface="Arial" panose="020B0604020202020204" pitchFamily="34" charset="0"/>
              <a:buChar char="–"/>
              <a:defRPr sz="1400">
                <a:solidFill>
                  <a:schemeClr val="tx1"/>
                </a:solidFill>
                <a:latin typeface="Arial" panose="020B0604020202020204" pitchFamily="34" charset="0"/>
              </a:defRPr>
            </a:lvl2pPr>
            <a:lvl3pPr marL="1143000" indent="-228600">
              <a:buFont typeface="Arial" panose="020B0604020202020204" pitchFamily="34" charset="0"/>
              <a:buChar char="•"/>
              <a:defRPr sz="1400">
                <a:solidFill>
                  <a:schemeClr val="tx1"/>
                </a:solidFill>
                <a:latin typeface="Arial" panose="020B0604020202020204" pitchFamily="34" charset="0"/>
              </a:defRPr>
            </a:lvl3pPr>
            <a:lvl4pPr marL="1600200" indent="-228600">
              <a:buFont typeface="Arial" panose="020B0604020202020204" pitchFamily="34" charset="0"/>
              <a:buChar char="–"/>
              <a:defRPr sz="1400">
                <a:solidFill>
                  <a:schemeClr val="tx1"/>
                </a:solidFill>
                <a:latin typeface="Arial" panose="020B0604020202020204" pitchFamily="34" charset="0"/>
              </a:defRPr>
            </a:lvl4pPr>
            <a:lvl5pPr marL="2057400" indent="-2286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100000"/>
              </a:lnSpc>
              <a:spcBef>
                <a:spcPct val="0"/>
              </a:spcBef>
              <a:buNone/>
            </a:pPr>
            <a:r>
              <a:rPr lang="zh-CN" altLang="en-US" sz="2000" b="1" dirty="0">
                <a:solidFill>
                  <a:srgbClr val="FFFFFF"/>
                </a:solidFill>
                <a:cs typeface="+mn-ea"/>
                <a:sym typeface="+mn-lt"/>
              </a:rPr>
              <a:t>智能决策引擎系统</a:t>
            </a:r>
            <a:endParaRPr lang="en-US" sz="2000" b="1" dirty="0">
              <a:solidFill>
                <a:srgbClr val="FFFFFF"/>
              </a:solidFill>
              <a:cs typeface="+mn-ea"/>
              <a:sym typeface="+mn-lt"/>
            </a:endParaRPr>
          </a:p>
        </p:txBody>
      </p:sp>
      <p:sp>
        <p:nvSpPr>
          <p:cNvPr id="32" name="AutoShape 5">
            <a:extLst>
              <a:ext uri="{FF2B5EF4-FFF2-40B4-BE49-F238E27FC236}">
                <a16:creationId xmlns:a16="http://schemas.microsoft.com/office/drawing/2014/main" id="{8EC0F3B9-A5A7-D083-1B06-99F1516123CB}"/>
              </a:ext>
            </a:extLst>
          </p:cNvPr>
          <p:cNvSpPr>
            <a:spLocks noChangeArrowheads="1"/>
          </p:cNvSpPr>
          <p:nvPr/>
        </p:nvSpPr>
        <p:spPr bwMode="gray">
          <a:xfrm>
            <a:off x="6186592" y="1146341"/>
            <a:ext cx="3031112" cy="839336"/>
          </a:xfrm>
          <a:prstGeom prst="roundRect">
            <a:avLst>
              <a:gd name="adj" fmla="val 0"/>
            </a:avLst>
          </a:prstGeom>
          <a:solidFill>
            <a:srgbClr val="254985"/>
          </a:solidFill>
          <a:ln>
            <a:noFill/>
          </a:ln>
          <a:effectLst>
            <a:outerShdw blurRad="50800" dist="38100" dir="5400000" algn="t" rotWithShape="0">
              <a:prstClr val="black">
                <a:alpha val="40000"/>
              </a:prstClr>
            </a:outerShdw>
          </a:effectLst>
        </p:spPr>
        <p:txBody>
          <a:bodyPr lIns="54000" tIns="0" rIns="0" bIns="0" anchor="ctr"/>
          <a:lstStyle>
            <a:lvl1pPr>
              <a:lnSpc>
                <a:spcPct val="90000"/>
              </a:lnSpc>
              <a:spcBef>
                <a:spcPts val="765"/>
              </a:spcBef>
              <a:buFont typeface="Arial" panose="020B0604020202020204" pitchFamily="34" charset="0"/>
              <a:buChar char="•"/>
              <a:defRPr sz="1600">
                <a:solidFill>
                  <a:schemeClr val="tx1"/>
                </a:solidFill>
                <a:latin typeface="Arial" panose="020B0604020202020204" pitchFamily="34" charset="0"/>
              </a:defRPr>
            </a:lvl1pPr>
            <a:lvl2pPr marL="742950" indent="-285750">
              <a:lnSpc>
                <a:spcPct val="90000"/>
              </a:lnSpc>
              <a:spcBef>
                <a:spcPts val="600"/>
              </a:spcBef>
              <a:buFont typeface="Arial" panose="020B0604020202020204" pitchFamily="34" charset="0"/>
              <a:buChar char="–"/>
              <a:defRPr sz="1400">
                <a:solidFill>
                  <a:schemeClr val="tx1"/>
                </a:solidFill>
                <a:latin typeface="Arial" panose="020B0604020202020204" pitchFamily="34" charset="0"/>
              </a:defRPr>
            </a:lvl2pPr>
            <a:lvl3pPr marL="1143000" indent="-228600">
              <a:buFont typeface="Arial" panose="020B0604020202020204" pitchFamily="34" charset="0"/>
              <a:buChar char="•"/>
              <a:defRPr sz="1400">
                <a:solidFill>
                  <a:schemeClr val="tx1"/>
                </a:solidFill>
                <a:latin typeface="Arial" panose="020B0604020202020204" pitchFamily="34" charset="0"/>
              </a:defRPr>
            </a:lvl3pPr>
            <a:lvl4pPr marL="1600200" indent="-228600">
              <a:buFont typeface="Arial" panose="020B0604020202020204" pitchFamily="34" charset="0"/>
              <a:buChar char="–"/>
              <a:defRPr sz="1400">
                <a:solidFill>
                  <a:schemeClr val="tx1"/>
                </a:solidFill>
                <a:latin typeface="Arial" panose="020B0604020202020204" pitchFamily="34" charset="0"/>
              </a:defRPr>
            </a:lvl4pPr>
            <a:lvl5pPr marL="2057400" indent="-2286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100000"/>
              </a:lnSpc>
              <a:spcBef>
                <a:spcPct val="0"/>
              </a:spcBef>
              <a:buNone/>
            </a:pPr>
            <a:r>
              <a:rPr lang="zh-CN" altLang="en-US" sz="2000" b="1" dirty="0">
                <a:solidFill>
                  <a:srgbClr val="FFFFFF"/>
                </a:solidFill>
                <a:cs typeface="+mn-ea"/>
                <a:sym typeface="+mn-lt"/>
              </a:rPr>
              <a:t>发明专利</a:t>
            </a:r>
            <a:endParaRPr lang="en-US" sz="2000" b="1" dirty="0">
              <a:solidFill>
                <a:srgbClr val="FFFFFF"/>
              </a:solidFill>
              <a:cs typeface="+mn-ea"/>
              <a:sym typeface="+mn-lt"/>
            </a:endParaRPr>
          </a:p>
        </p:txBody>
      </p:sp>
      <p:sp>
        <p:nvSpPr>
          <p:cNvPr id="33" name="AutoShape 5">
            <a:extLst>
              <a:ext uri="{FF2B5EF4-FFF2-40B4-BE49-F238E27FC236}">
                <a16:creationId xmlns:a16="http://schemas.microsoft.com/office/drawing/2014/main" id="{A425CA64-397E-284B-BA52-028439BEF11F}"/>
              </a:ext>
            </a:extLst>
          </p:cNvPr>
          <p:cNvSpPr>
            <a:spLocks noChangeArrowheads="1"/>
          </p:cNvSpPr>
          <p:nvPr/>
        </p:nvSpPr>
        <p:spPr bwMode="gray">
          <a:xfrm>
            <a:off x="9217704" y="1146341"/>
            <a:ext cx="2849928" cy="839336"/>
          </a:xfrm>
          <a:prstGeom prst="roundRect">
            <a:avLst>
              <a:gd name="adj" fmla="val 0"/>
            </a:avLst>
          </a:prstGeom>
          <a:solidFill>
            <a:srgbClr val="F6C9A5"/>
          </a:solidFill>
          <a:ln>
            <a:noFill/>
          </a:ln>
          <a:effectLst>
            <a:outerShdw blurRad="50800" dist="38100" dir="5400000" algn="t" rotWithShape="0">
              <a:prstClr val="black">
                <a:alpha val="40000"/>
              </a:prstClr>
            </a:outerShdw>
          </a:effectLst>
        </p:spPr>
        <p:txBody>
          <a:bodyPr lIns="54000" tIns="0" rIns="0" bIns="0" anchor="ctr"/>
          <a:lstStyle>
            <a:lvl1pPr>
              <a:lnSpc>
                <a:spcPct val="90000"/>
              </a:lnSpc>
              <a:spcBef>
                <a:spcPts val="765"/>
              </a:spcBef>
              <a:buFont typeface="Arial" panose="020B0604020202020204" pitchFamily="34" charset="0"/>
              <a:buChar char="•"/>
              <a:defRPr sz="1600">
                <a:solidFill>
                  <a:schemeClr val="tx1"/>
                </a:solidFill>
                <a:latin typeface="Arial" panose="020B0604020202020204" pitchFamily="34" charset="0"/>
              </a:defRPr>
            </a:lvl1pPr>
            <a:lvl2pPr marL="742950" indent="-285750">
              <a:lnSpc>
                <a:spcPct val="90000"/>
              </a:lnSpc>
              <a:spcBef>
                <a:spcPts val="600"/>
              </a:spcBef>
              <a:buFont typeface="Arial" panose="020B0604020202020204" pitchFamily="34" charset="0"/>
              <a:buChar char="–"/>
              <a:defRPr sz="1400">
                <a:solidFill>
                  <a:schemeClr val="tx1"/>
                </a:solidFill>
                <a:latin typeface="Arial" panose="020B0604020202020204" pitchFamily="34" charset="0"/>
              </a:defRPr>
            </a:lvl2pPr>
            <a:lvl3pPr marL="1143000" indent="-228600">
              <a:buFont typeface="Arial" panose="020B0604020202020204" pitchFamily="34" charset="0"/>
              <a:buChar char="•"/>
              <a:defRPr sz="1400">
                <a:solidFill>
                  <a:schemeClr val="tx1"/>
                </a:solidFill>
                <a:latin typeface="Arial" panose="020B0604020202020204" pitchFamily="34" charset="0"/>
              </a:defRPr>
            </a:lvl3pPr>
            <a:lvl4pPr marL="1600200" indent="-228600">
              <a:buFont typeface="Arial" panose="020B0604020202020204" pitchFamily="34" charset="0"/>
              <a:buChar char="–"/>
              <a:defRPr sz="1400">
                <a:solidFill>
                  <a:schemeClr val="tx1"/>
                </a:solidFill>
                <a:latin typeface="Arial" panose="020B0604020202020204" pitchFamily="34" charset="0"/>
              </a:defRPr>
            </a:lvl4pPr>
            <a:lvl5pPr marL="2057400" indent="-2286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100000"/>
              </a:lnSpc>
              <a:spcBef>
                <a:spcPct val="0"/>
              </a:spcBef>
              <a:buNone/>
            </a:pPr>
            <a:r>
              <a:rPr lang="zh-CN" altLang="en-US" sz="2000" b="1" dirty="0">
                <a:solidFill>
                  <a:srgbClr val="FFFFFF"/>
                </a:solidFill>
                <a:latin typeface="+mn-lt"/>
                <a:cs typeface="+mn-ea"/>
                <a:sym typeface="+mn-lt"/>
              </a:rPr>
              <a:t>异地数据备份中心</a:t>
            </a:r>
            <a:endParaRPr lang="en-US" sz="2000" b="1" dirty="0">
              <a:solidFill>
                <a:srgbClr val="FFFFFF"/>
              </a:solidFill>
              <a:latin typeface="+mn-lt"/>
              <a:cs typeface="+mn-ea"/>
              <a:sym typeface="+mn-lt"/>
            </a:endParaRPr>
          </a:p>
        </p:txBody>
      </p:sp>
      <p:sp>
        <p:nvSpPr>
          <p:cNvPr id="34" name="Rectangle 2">
            <a:extLst>
              <a:ext uri="{FF2B5EF4-FFF2-40B4-BE49-F238E27FC236}">
                <a16:creationId xmlns:a16="http://schemas.microsoft.com/office/drawing/2014/main" id="{1EC4C9BC-9B66-344B-1DCA-9D0B06884DDF}"/>
              </a:ext>
            </a:extLst>
          </p:cNvPr>
          <p:cNvSpPr>
            <a:spLocks noChangeArrowheads="1"/>
          </p:cNvSpPr>
          <p:nvPr/>
        </p:nvSpPr>
        <p:spPr bwMode="gray">
          <a:xfrm>
            <a:off x="6186592" y="2023639"/>
            <a:ext cx="3031112" cy="3823921"/>
          </a:xfrm>
          <a:prstGeom prst="rect">
            <a:avLst/>
          </a:prstGeom>
          <a:solidFill>
            <a:schemeClr val="bg1">
              <a:lumMod val="95000"/>
            </a:schemeClr>
          </a:solidFill>
          <a:ln w="19050" algn="ctr">
            <a:noFill/>
            <a:miter lim="800000"/>
          </a:ln>
          <a:effectLst>
            <a:outerShdw blurRad="50800" dist="38100" dir="2700000" algn="tl" rotWithShape="0">
              <a:prstClr val="black">
                <a:alpha val="40000"/>
              </a:prstClr>
            </a:outerShdw>
          </a:effectLst>
        </p:spPr>
        <p:txBody>
          <a:bodyPr lIns="27000" tIns="0" rIns="27000" bIns="0" anchor="ctr"/>
          <a:lstStyle/>
          <a:p>
            <a:pPr marL="285750" indent="-285750" eaLnBrk="0" fontAlgn="base" hangingPunct="0">
              <a:lnSpc>
                <a:spcPct val="150000"/>
              </a:lnSpc>
              <a:spcBef>
                <a:spcPct val="25000"/>
              </a:spcBef>
              <a:buFont typeface="Arial" panose="020B0604020202020204" pitchFamily="34" charset="0"/>
              <a:buChar char="•"/>
            </a:pPr>
            <a:endParaRPr lang="zh-CN" altLang="en-US" sz="1600" b="1" dirty="0">
              <a:solidFill>
                <a:srgbClr val="000000"/>
              </a:solidFill>
              <a:cs typeface="+mn-ea"/>
              <a:sym typeface="+mn-lt"/>
            </a:endParaRPr>
          </a:p>
        </p:txBody>
      </p:sp>
      <p:sp>
        <p:nvSpPr>
          <p:cNvPr id="35" name="Rectangle 2">
            <a:extLst>
              <a:ext uri="{FF2B5EF4-FFF2-40B4-BE49-F238E27FC236}">
                <a16:creationId xmlns:a16="http://schemas.microsoft.com/office/drawing/2014/main" id="{44F9B470-0D98-6D9F-C48B-B79E665AAD1A}"/>
              </a:ext>
            </a:extLst>
          </p:cNvPr>
          <p:cNvSpPr>
            <a:spLocks noChangeArrowheads="1"/>
          </p:cNvSpPr>
          <p:nvPr/>
        </p:nvSpPr>
        <p:spPr bwMode="gray">
          <a:xfrm>
            <a:off x="9160888" y="2023639"/>
            <a:ext cx="2906744" cy="3823921"/>
          </a:xfrm>
          <a:prstGeom prst="rect">
            <a:avLst/>
          </a:prstGeom>
          <a:solidFill>
            <a:schemeClr val="bg1">
              <a:lumMod val="95000"/>
            </a:schemeClr>
          </a:solidFill>
          <a:ln w="19050" algn="ctr">
            <a:noFill/>
            <a:miter lim="800000"/>
          </a:ln>
          <a:effectLst>
            <a:outerShdw blurRad="50800" dist="38100" dir="2700000" algn="tl" rotWithShape="0">
              <a:prstClr val="black">
                <a:alpha val="40000"/>
              </a:prstClr>
            </a:outerShdw>
          </a:effectLst>
        </p:spPr>
        <p:txBody>
          <a:bodyPr lIns="27000" tIns="0" rIns="27000" bIns="0" anchor="ctr"/>
          <a:lstStyle/>
          <a:p>
            <a:pPr eaLnBrk="0" fontAlgn="base" hangingPunct="0">
              <a:lnSpc>
                <a:spcPct val="150000"/>
              </a:lnSpc>
              <a:spcBef>
                <a:spcPct val="25000"/>
              </a:spcBef>
            </a:pPr>
            <a:endParaRPr lang="zh-CN" altLang="en-US" sz="1600" b="1" dirty="0">
              <a:solidFill>
                <a:srgbClr val="000000"/>
              </a:solidFill>
              <a:cs typeface="+mn-ea"/>
              <a:sym typeface="+mn-lt"/>
            </a:endParaRPr>
          </a:p>
        </p:txBody>
      </p:sp>
      <p:sp>
        <p:nvSpPr>
          <p:cNvPr id="36" name="文本框 35">
            <a:extLst>
              <a:ext uri="{FF2B5EF4-FFF2-40B4-BE49-F238E27FC236}">
                <a16:creationId xmlns:a16="http://schemas.microsoft.com/office/drawing/2014/main" id="{03F5DFF8-6E9D-E2B1-9919-C7CA59DA8ED2}"/>
              </a:ext>
            </a:extLst>
          </p:cNvPr>
          <p:cNvSpPr txBox="1"/>
          <p:nvPr/>
        </p:nvSpPr>
        <p:spPr>
          <a:xfrm>
            <a:off x="218590" y="2432123"/>
            <a:ext cx="2842668" cy="2585323"/>
          </a:xfrm>
          <a:prstGeom prst="rect">
            <a:avLst/>
          </a:prstGeom>
          <a:noFill/>
        </p:spPr>
        <p:txBody>
          <a:bodyPr wrap="square" rtlCol="0">
            <a:spAutoFit/>
          </a:bodyPr>
          <a:lstStyle/>
          <a:p>
            <a:pPr marL="285750" indent="-285750">
              <a:buFont typeface="Arial" panose="020B0604020202020204" pitchFamily="34" charset="0"/>
              <a:buChar char="•"/>
            </a:pPr>
            <a:r>
              <a:rPr lang="zh-CN" altLang="en-US" sz="1800" dirty="0">
                <a:solidFill>
                  <a:srgbClr val="000000"/>
                </a:solidFill>
                <a:cs typeface="+mn-ea"/>
                <a:sym typeface="+mn-lt"/>
              </a:rPr>
              <a:t>三湘银行成立</a:t>
            </a:r>
            <a:r>
              <a:rPr lang="en-US" altLang="zh-CN" sz="1800" dirty="0">
                <a:solidFill>
                  <a:srgbClr val="C00000"/>
                </a:solidFill>
                <a:cs typeface="+mn-ea"/>
                <a:sym typeface="+mn-lt"/>
              </a:rPr>
              <a:t>6</a:t>
            </a:r>
            <a:r>
              <a:rPr lang="zh-CN" altLang="en-US" sz="1800" dirty="0">
                <a:solidFill>
                  <a:srgbClr val="C00000"/>
                </a:solidFill>
                <a:cs typeface="+mn-ea"/>
                <a:sym typeface="+mn-lt"/>
              </a:rPr>
              <a:t>年</a:t>
            </a:r>
            <a:r>
              <a:rPr lang="zh-CN" altLang="en-US" sz="1800" dirty="0">
                <a:solidFill>
                  <a:srgbClr val="000000"/>
                </a:solidFill>
                <a:cs typeface="+mn-ea"/>
                <a:sym typeface="+mn-lt"/>
              </a:rPr>
              <a:t>来，科技累计投入</a:t>
            </a:r>
            <a:r>
              <a:rPr lang="en-US" altLang="zh-CN" sz="1800" dirty="0">
                <a:solidFill>
                  <a:srgbClr val="C00000"/>
                </a:solidFill>
                <a:cs typeface="+mn-ea"/>
                <a:sym typeface="+mn-lt"/>
              </a:rPr>
              <a:t>10.06</a:t>
            </a:r>
            <a:r>
              <a:rPr lang="zh-CN" altLang="en-US" sz="1800" dirty="0">
                <a:solidFill>
                  <a:srgbClr val="C00000"/>
                </a:solidFill>
                <a:cs typeface="+mn-ea"/>
                <a:sym typeface="+mn-lt"/>
              </a:rPr>
              <a:t>亿元</a:t>
            </a:r>
            <a:r>
              <a:rPr lang="zh-CN" altLang="en-US" sz="1800" dirty="0">
                <a:solidFill>
                  <a:srgbClr val="000000"/>
                </a:solidFill>
                <a:cs typeface="+mn-ea"/>
                <a:sym typeface="+mn-lt"/>
              </a:rPr>
              <a:t>，运用</a:t>
            </a:r>
            <a:r>
              <a:rPr lang="zh-CN" altLang="en-US" sz="1800" dirty="0">
                <a:solidFill>
                  <a:srgbClr val="C00000"/>
                </a:solidFill>
                <a:cs typeface="+mn-ea"/>
                <a:sym typeface="+mn-lt"/>
              </a:rPr>
              <a:t>人工智能</a:t>
            </a:r>
            <a:r>
              <a:rPr lang="zh-CN" altLang="en-US" sz="1800" dirty="0">
                <a:solidFill>
                  <a:srgbClr val="000000"/>
                </a:solidFill>
                <a:cs typeface="+mn-ea"/>
                <a:sym typeface="+mn-lt"/>
              </a:rPr>
              <a:t>，</a:t>
            </a:r>
            <a:r>
              <a:rPr lang="zh-CN" altLang="en-US" sz="1800" dirty="0">
                <a:solidFill>
                  <a:srgbClr val="C00000"/>
                </a:solidFill>
                <a:cs typeface="+mn-ea"/>
                <a:sym typeface="+mn-lt"/>
              </a:rPr>
              <a:t>区块链</a:t>
            </a:r>
            <a:r>
              <a:rPr lang="zh-CN" altLang="en-US" sz="1800" dirty="0">
                <a:solidFill>
                  <a:srgbClr val="000000"/>
                </a:solidFill>
                <a:cs typeface="+mn-ea"/>
                <a:sym typeface="+mn-lt"/>
              </a:rPr>
              <a:t>，</a:t>
            </a:r>
            <a:r>
              <a:rPr lang="zh-CN" altLang="en-US" sz="1800" dirty="0">
                <a:solidFill>
                  <a:srgbClr val="C00000"/>
                </a:solidFill>
                <a:cs typeface="+mn-ea"/>
                <a:sym typeface="+mn-lt"/>
              </a:rPr>
              <a:t>云计算</a:t>
            </a:r>
            <a:r>
              <a:rPr lang="zh-CN" altLang="en-US" sz="1800" dirty="0">
                <a:solidFill>
                  <a:srgbClr val="000000"/>
                </a:solidFill>
                <a:cs typeface="+mn-ea"/>
                <a:sym typeface="+mn-lt"/>
              </a:rPr>
              <a:t>，</a:t>
            </a:r>
            <a:r>
              <a:rPr lang="zh-CN" altLang="en-US" sz="1800" dirty="0">
                <a:solidFill>
                  <a:srgbClr val="C00000"/>
                </a:solidFill>
                <a:cs typeface="+mn-ea"/>
                <a:sym typeface="+mn-lt"/>
              </a:rPr>
              <a:t>大数据</a:t>
            </a:r>
            <a:r>
              <a:rPr lang="zh-CN" altLang="en-US" sz="1800" dirty="0">
                <a:solidFill>
                  <a:srgbClr val="000000"/>
                </a:solidFill>
                <a:cs typeface="+mn-ea"/>
                <a:sym typeface="+mn-lt"/>
              </a:rPr>
              <a:t>，</a:t>
            </a:r>
            <a:r>
              <a:rPr lang="zh-CN" altLang="en-US" sz="1800" dirty="0">
                <a:solidFill>
                  <a:srgbClr val="C00000"/>
                </a:solidFill>
                <a:cs typeface="+mn-ea"/>
                <a:sym typeface="+mn-lt"/>
              </a:rPr>
              <a:t>物联网</a:t>
            </a:r>
            <a:r>
              <a:rPr lang="zh-CN" altLang="en-US" sz="1800" dirty="0">
                <a:solidFill>
                  <a:srgbClr val="000000"/>
                </a:solidFill>
                <a:cs typeface="+mn-ea"/>
                <a:sym typeface="+mn-lt"/>
              </a:rPr>
              <a:t>等数字化手段，将金融科技应用与精细化服务相结合，充分提升金融服务能力。</a:t>
            </a:r>
            <a:endParaRPr lang="en-US" altLang="zh-CN" sz="1800" dirty="0">
              <a:solidFill>
                <a:srgbClr val="000000"/>
              </a:solidFill>
              <a:cs typeface="+mn-ea"/>
              <a:sym typeface="+mn-lt"/>
            </a:endParaRPr>
          </a:p>
          <a:p>
            <a:endParaRPr lang="zh-CN" altLang="en-US" dirty="0"/>
          </a:p>
        </p:txBody>
      </p:sp>
      <p:sp>
        <p:nvSpPr>
          <p:cNvPr id="37" name="文本框 36">
            <a:extLst>
              <a:ext uri="{FF2B5EF4-FFF2-40B4-BE49-F238E27FC236}">
                <a16:creationId xmlns:a16="http://schemas.microsoft.com/office/drawing/2014/main" id="{15F6D525-4BBA-DEB7-0A40-959210312711}"/>
              </a:ext>
            </a:extLst>
          </p:cNvPr>
          <p:cNvSpPr txBox="1"/>
          <p:nvPr/>
        </p:nvSpPr>
        <p:spPr>
          <a:xfrm>
            <a:off x="3198742" y="2430860"/>
            <a:ext cx="2842668" cy="3139321"/>
          </a:xfrm>
          <a:prstGeom prst="rect">
            <a:avLst/>
          </a:prstGeom>
          <a:noFill/>
        </p:spPr>
        <p:txBody>
          <a:bodyPr wrap="square" rtlCol="0">
            <a:spAutoFit/>
          </a:bodyPr>
          <a:lstStyle/>
          <a:p>
            <a:pPr marL="285750" indent="-285750" eaLnBrk="0" fontAlgn="base" hangingPunct="0">
              <a:spcBef>
                <a:spcPct val="25000"/>
              </a:spcBef>
              <a:buFont typeface="Arial" panose="020B0604020202020204" pitchFamily="34" charset="0"/>
              <a:buChar char="•"/>
            </a:pPr>
            <a:r>
              <a:rPr lang="zh-CN" altLang="en-US" sz="1800" dirty="0">
                <a:solidFill>
                  <a:srgbClr val="000000"/>
                </a:solidFill>
                <a:cs typeface="+mn-ea"/>
                <a:sym typeface="+mn-lt"/>
              </a:rPr>
              <a:t>包含</a:t>
            </a:r>
            <a:r>
              <a:rPr lang="zh-CN" altLang="en-US" sz="1800" dirty="0">
                <a:solidFill>
                  <a:srgbClr val="C00000"/>
                </a:solidFill>
                <a:cs typeface="+mn-ea"/>
                <a:sym typeface="+mn-lt"/>
              </a:rPr>
              <a:t>银行监管数据集市</a:t>
            </a:r>
            <a:r>
              <a:rPr lang="zh-CN" altLang="en-US" sz="1800" dirty="0">
                <a:solidFill>
                  <a:srgbClr val="000000"/>
                </a:solidFill>
                <a:cs typeface="+mn-ea"/>
                <a:sym typeface="+mn-lt"/>
              </a:rPr>
              <a:t>，</a:t>
            </a:r>
            <a:r>
              <a:rPr lang="zh-CN" altLang="en-US" b="0" i="0" dirty="0">
                <a:solidFill>
                  <a:srgbClr val="C00000"/>
                </a:solidFill>
                <a:effectLst/>
                <a:latin typeface="Source Han Sans CN"/>
              </a:rPr>
              <a:t>支付能力整合</a:t>
            </a:r>
            <a:r>
              <a:rPr lang="en-US" altLang="zh-CN" b="0" i="0" dirty="0">
                <a:solidFill>
                  <a:srgbClr val="C00000"/>
                </a:solidFill>
                <a:effectLst/>
                <a:latin typeface="Source Han Sans CN"/>
              </a:rPr>
              <a:t>‘</a:t>
            </a:r>
            <a:r>
              <a:rPr lang="zh-CN" altLang="en-US" b="0" i="0" dirty="0">
                <a:solidFill>
                  <a:srgbClr val="C00000"/>
                </a:solidFill>
                <a:effectLst/>
                <a:latin typeface="Source Han Sans CN"/>
              </a:rPr>
              <a:t>预付费卡</a:t>
            </a:r>
            <a:r>
              <a:rPr lang="en-US" altLang="zh-CN" b="0" i="0" dirty="0">
                <a:solidFill>
                  <a:srgbClr val="C00000"/>
                </a:solidFill>
                <a:effectLst/>
                <a:latin typeface="Source Han Sans CN"/>
              </a:rPr>
              <a:t>’</a:t>
            </a:r>
            <a:r>
              <a:rPr lang="zh-CN" altLang="en-US" b="0" i="0" dirty="0">
                <a:solidFill>
                  <a:srgbClr val="C00000"/>
                </a:solidFill>
                <a:effectLst/>
                <a:latin typeface="Source Han Sans CN"/>
              </a:rPr>
              <a:t>业务模块系统</a:t>
            </a:r>
            <a:r>
              <a:rPr lang="zh-CN" altLang="en-US" sz="1800" dirty="0">
                <a:solidFill>
                  <a:srgbClr val="000000"/>
                </a:solidFill>
                <a:cs typeface="+mn-ea"/>
                <a:sym typeface="+mn-lt"/>
              </a:rPr>
              <a:t>，</a:t>
            </a:r>
            <a:r>
              <a:rPr lang="zh-CN" altLang="en-US" b="0" i="0" dirty="0">
                <a:solidFill>
                  <a:srgbClr val="C00000"/>
                </a:solidFill>
                <a:effectLst/>
                <a:latin typeface="Source Han Sans CN"/>
              </a:rPr>
              <a:t>智能绩效统计系统</a:t>
            </a:r>
            <a:r>
              <a:rPr lang="zh-CN" altLang="en-US" sz="1800" dirty="0">
                <a:solidFill>
                  <a:srgbClr val="000000"/>
                </a:solidFill>
                <a:cs typeface="+mn-ea"/>
                <a:sym typeface="+mn-lt"/>
              </a:rPr>
              <a:t>，</a:t>
            </a:r>
            <a:r>
              <a:rPr lang="zh-CN" altLang="en-US" b="0" i="0" dirty="0">
                <a:solidFill>
                  <a:srgbClr val="C00000"/>
                </a:solidFill>
                <a:effectLst/>
                <a:latin typeface="Source Han Sans CN"/>
              </a:rPr>
              <a:t>银行客户认证系统</a:t>
            </a:r>
            <a:r>
              <a:rPr lang="zh-CN" altLang="en-US" b="0" i="0" dirty="0">
                <a:solidFill>
                  <a:srgbClr val="000000"/>
                </a:solidFill>
                <a:effectLst/>
                <a:latin typeface="Source Han Sans CN"/>
                <a:cs typeface="+mn-ea"/>
                <a:sym typeface="+mn-lt"/>
              </a:rPr>
              <a:t>等，运用</a:t>
            </a:r>
            <a:r>
              <a:rPr lang="en-US" altLang="zh-CN" b="0" i="0" dirty="0">
                <a:solidFill>
                  <a:srgbClr val="000000"/>
                </a:solidFill>
                <a:effectLst/>
                <a:latin typeface="Source Han Sans CN"/>
                <a:cs typeface="+mn-ea"/>
                <a:sym typeface="+mn-lt"/>
              </a:rPr>
              <a:t>OCR</a:t>
            </a:r>
            <a:r>
              <a:rPr lang="zh-CN" altLang="en-US" b="0" i="0" dirty="0">
                <a:solidFill>
                  <a:srgbClr val="000000"/>
                </a:solidFill>
                <a:effectLst/>
                <a:latin typeface="Source Han Sans CN"/>
                <a:cs typeface="+mn-ea"/>
                <a:sym typeface="+mn-lt"/>
              </a:rPr>
              <a:t>， 生物识别，语音识别等技术提高风险识别能力；通过打造</a:t>
            </a:r>
            <a:r>
              <a:rPr lang="zh-CN" altLang="en-US" b="0" i="0" dirty="0">
                <a:solidFill>
                  <a:srgbClr val="C00000"/>
                </a:solidFill>
                <a:effectLst/>
                <a:latin typeface="Source Han Sans CN"/>
                <a:cs typeface="+mn-ea"/>
                <a:sym typeface="+mn-lt"/>
              </a:rPr>
              <a:t>数据集市</a:t>
            </a:r>
            <a:r>
              <a:rPr lang="zh-CN" altLang="en-US" b="0" i="0" dirty="0">
                <a:solidFill>
                  <a:srgbClr val="000000"/>
                </a:solidFill>
                <a:effectLst/>
                <a:latin typeface="Source Han Sans CN"/>
                <a:cs typeface="+mn-ea"/>
                <a:sym typeface="+mn-lt"/>
              </a:rPr>
              <a:t>，构建企业风险画像和关系图谱，支撑智能风控。</a:t>
            </a:r>
            <a:endParaRPr lang="zh-CN" altLang="en-US" dirty="0"/>
          </a:p>
        </p:txBody>
      </p:sp>
      <p:sp>
        <p:nvSpPr>
          <p:cNvPr id="38" name="文本框 37">
            <a:extLst>
              <a:ext uri="{FF2B5EF4-FFF2-40B4-BE49-F238E27FC236}">
                <a16:creationId xmlns:a16="http://schemas.microsoft.com/office/drawing/2014/main" id="{DFBAD892-95DC-C304-B846-F0FE9C562531}"/>
              </a:ext>
            </a:extLst>
          </p:cNvPr>
          <p:cNvSpPr txBox="1"/>
          <p:nvPr/>
        </p:nvSpPr>
        <p:spPr>
          <a:xfrm>
            <a:off x="6249196" y="2444816"/>
            <a:ext cx="2766510" cy="2585323"/>
          </a:xfrm>
          <a:prstGeom prst="rect">
            <a:avLst/>
          </a:prstGeom>
          <a:noFill/>
        </p:spPr>
        <p:txBody>
          <a:bodyPr wrap="square" rtlCol="0">
            <a:spAutoFit/>
          </a:bodyPr>
          <a:lstStyle/>
          <a:p>
            <a:pPr marL="285750" indent="-285750" eaLnBrk="0" fontAlgn="base" hangingPunct="0">
              <a:spcBef>
                <a:spcPct val="25000"/>
              </a:spcBef>
              <a:buFont typeface="Arial" panose="020B0604020202020204" pitchFamily="34" charset="0"/>
              <a:buChar char="•"/>
            </a:pPr>
            <a:r>
              <a:rPr lang="zh-CN" altLang="en-US" sz="1800" dirty="0">
                <a:solidFill>
                  <a:srgbClr val="000000"/>
                </a:solidFill>
                <a:cs typeface="+mn-ea"/>
                <a:sym typeface="+mn-lt"/>
              </a:rPr>
              <a:t>三湘银行累计获得专利授权</a:t>
            </a:r>
            <a:r>
              <a:rPr lang="en-US" altLang="zh-CN" sz="1800" dirty="0">
                <a:solidFill>
                  <a:srgbClr val="C00000"/>
                </a:solidFill>
                <a:cs typeface="+mn-ea"/>
                <a:sym typeface="+mn-lt"/>
              </a:rPr>
              <a:t>55</a:t>
            </a:r>
            <a:r>
              <a:rPr lang="zh-CN" altLang="en-US" sz="1800" dirty="0">
                <a:solidFill>
                  <a:srgbClr val="000000"/>
                </a:solidFill>
                <a:cs typeface="+mn-ea"/>
                <a:sym typeface="+mn-lt"/>
              </a:rPr>
              <a:t>件，软著下证</a:t>
            </a:r>
            <a:r>
              <a:rPr lang="en-US" altLang="zh-CN" sz="1800" dirty="0">
                <a:solidFill>
                  <a:srgbClr val="C00000"/>
                </a:solidFill>
                <a:cs typeface="+mn-ea"/>
                <a:sym typeface="+mn-lt"/>
              </a:rPr>
              <a:t>295</a:t>
            </a:r>
            <a:r>
              <a:rPr lang="zh-CN" altLang="en-US" sz="1800" dirty="0">
                <a:solidFill>
                  <a:srgbClr val="000000"/>
                </a:solidFill>
                <a:cs typeface="+mn-ea"/>
                <a:sym typeface="+mn-lt"/>
              </a:rPr>
              <a:t>件。今后，将继续推进产学研合作，以</a:t>
            </a:r>
            <a:r>
              <a:rPr lang="en-US" altLang="zh-CN" sz="1800" dirty="0">
                <a:solidFill>
                  <a:srgbClr val="C00000"/>
                </a:solidFill>
                <a:cs typeface="+mn-ea"/>
                <a:sym typeface="+mn-lt"/>
              </a:rPr>
              <a:t>AI</a:t>
            </a:r>
            <a:r>
              <a:rPr lang="zh-CN" altLang="en-US" sz="1800" dirty="0">
                <a:solidFill>
                  <a:srgbClr val="C00000"/>
                </a:solidFill>
                <a:cs typeface="+mn-ea"/>
                <a:sym typeface="+mn-lt"/>
              </a:rPr>
              <a:t>人工智能</a:t>
            </a:r>
            <a:r>
              <a:rPr lang="zh-CN" altLang="en-US" sz="1800" dirty="0">
                <a:solidFill>
                  <a:srgbClr val="000000"/>
                </a:solidFill>
                <a:cs typeface="+mn-ea"/>
                <a:sym typeface="+mn-lt"/>
              </a:rPr>
              <a:t>、</a:t>
            </a:r>
            <a:r>
              <a:rPr lang="zh-CN" altLang="en-US" sz="1800" dirty="0">
                <a:solidFill>
                  <a:srgbClr val="C00000"/>
                </a:solidFill>
                <a:cs typeface="+mn-ea"/>
                <a:sym typeface="+mn-lt"/>
              </a:rPr>
              <a:t>大数据</a:t>
            </a:r>
            <a:r>
              <a:rPr lang="zh-CN" altLang="en-US" sz="1800" dirty="0">
                <a:solidFill>
                  <a:srgbClr val="000000"/>
                </a:solidFill>
                <a:cs typeface="+mn-ea"/>
                <a:sym typeface="+mn-lt"/>
              </a:rPr>
              <a:t>、</a:t>
            </a:r>
            <a:r>
              <a:rPr lang="zh-CN" altLang="en-US" sz="1800" dirty="0">
                <a:solidFill>
                  <a:srgbClr val="C00000"/>
                </a:solidFill>
                <a:cs typeface="+mn-ea"/>
                <a:sym typeface="+mn-lt"/>
              </a:rPr>
              <a:t>机器视觉</a:t>
            </a:r>
            <a:r>
              <a:rPr lang="zh-CN" altLang="en-US" sz="1800" dirty="0">
                <a:solidFill>
                  <a:srgbClr val="000000"/>
                </a:solidFill>
                <a:cs typeface="+mn-ea"/>
                <a:sym typeface="+mn-lt"/>
              </a:rPr>
              <a:t>、</a:t>
            </a:r>
            <a:r>
              <a:rPr lang="zh-CN" altLang="en-US" sz="1800" dirty="0">
                <a:solidFill>
                  <a:srgbClr val="C00000"/>
                </a:solidFill>
                <a:cs typeface="+mn-ea"/>
                <a:sym typeface="+mn-lt"/>
              </a:rPr>
              <a:t>语音技术</a:t>
            </a:r>
            <a:r>
              <a:rPr lang="zh-CN" altLang="en-US" sz="1800" dirty="0">
                <a:solidFill>
                  <a:srgbClr val="000000"/>
                </a:solidFill>
                <a:cs typeface="+mn-ea"/>
                <a:sym typeface="+mn-lt"/>
              </a:rPr>
              <a:t>为基础，打造与业务深度融合的三项科技专利墙。</a:t>
            </a:r>
          </a:p>
          <a:p>
            <a:endParaRPr lang="zh-CN" altLang="en-US" dirty="0"/>
          </a:p>
        </p:txBody>
      </p:sp>
      <p:sp>
        <p:nvSpPr>
          <p:cNvPr id="39" name="文本框 38">
            <a:extLst>
              <a:ext uri="{FF2B5EF4-FFF2-40B4-BE49-F238E27FC236}">
                <a16:creationId xmlns:a16="http://schemas.microsoft.com/office/drawing/2014/main" id="{4EE2608D-9E9E-DEBC-7339-01C1C7E8DE29}"/>
              </a:ext>
            </a:extLst>
          </p:cNvPr>
          <p:cNvSpPr txBox="1"/>
          <p:nvPr/>
        </p:nvSpPr>
        <p:spPr>
          <a:xfrm>
            <a:off x="9273174" y="2444816"/>
            <a:ext cx="2794458" cy="3139321"/>
          </a:xfrm>
          <a:prstGeom prst="rect">
            <a:avLst/>
          </a:prstGeom>
          <a:noFill/>
        </p:spPr>
        <p:txBody>
          <a:bodyPr wrap="square" rtlCol="0">
            <a:spAutoFit/>
          </a:bodyPr>
          <a:lstStyle/>
          <a:p>
            <a:pPr marL="146050" indent="-146050" eaLnBrk="0" fontAlgn="base" hangingPunct="0">
              <a:spcBef>
                <a:spcPct val="25000"/>
              </a:spcBef>
              <a:buFontTx/>
              <a:buChar char="•"/>
            </a:pPr>
            <a:r>
              <a:rPr lang="zh-CN" altLang="en-US" sz="1800" dirty="0">
                <a:solidFill>
                  <a:srgbClr val="000000"/>
                </a:solidFill>
                <a:cs typeface="+mn-ea"/>
                <a:sym typeface="+mn-lt"/>
              </a:rPr>
              <a:t>实现</a:t>
            </a:r>
            <a:r>
              <a:rPr lang="zh-CN" altLang="en-US" sz="1800" dirty="0">
                <a:solidFill>
                  <a:srgbClr val="C00000"/>
                </a:solidFill>
                <a:cs typeface="+mn-ea"/>
                <a:sym typeface="+mn-lt"/>
              </a:rPr>
              <a:t>异地数据备份中心</a:t>
            </a:r>
            <a:r>
              <a:rPr lang="zh-CN" altLang="en-US" sz="1800" dirty="0">
                <a:solidFill>
                  <a:srgbClr val="000000"/>
                </a:solidFill>
                <a:cs typeface="+mn-ea"/>
                <a:sym typeface="+mn-lt"/>
              </a:rPr>
              <a:t>建设竣工，实现</a:t>
            </a:r>
            <a:r>
              <a:rPr lang="en-US" altLang="zh-CN" sz="1800" dirty="0">
                <a:solidFill>
                  <a:srgbClr val="C00000"/>
                </a:solidFill>
                <a:cs typeface="+mn-ea"/>
                <a:sym typeface="+mn-lt"/>
              </a:rPr>
              <a:t>13</a:t>
            </a:r>
            <a:r>
              <a:rPr lang="zh-CN" altLang="en-US" sz="1800" dirty="0">
                <a:solidFill>
                  <a:srgbClr val="000000"/>
                </a:solidFill>
                <a:cs typeface="+mn-ea"/>
                <a:sym typeface="+mn-lt"/>
              </a:rPr>
              <a:t>套重要信息系统异地数据级容灾，达到</a:t>
            </a:r>
            <a:r>
              <a:rPr lang="en-US" altLang="zh-CN" sz="1800" dirty="0">
                <a:solidFill>
                  <a:srgbClr val="C00000"/>
                </a:solidFill>
                <a:cs typeface="+mn-ea"/>
                <a:sym typeface="+mn-lt"/>
              </a:rPr>
              <a:t>4</a:t>
            </a:r>
            <a:r>
              <a:rPr lang="zh-CN" altLang="en-US" sz="1800" dirty="0">
                <a:solidFill>
                  <a:srgbClr val="C00000"/>
                </a:solidFill>
                <a:cs typeface="+mn-ea"/>
                <a:sym typeface="+mn-lt"/>
              </a:rPr>
              <a:t>级灾难恢复等级</a:t>
            </a:r>
            <a:r>
              <a:rPr lang="zh-CN" altLang="en-US" sz="1800" dirty="0">
                <a:solidFill>
                  <a:srgbClr val="000000"/>
                </a:solidFill>
                <a:cs typeface="+mn-ea"/>
                <a:sym typeface="+mn-lt"/>
              </a:rPr>
              <a:t>标准；全力支撑业务“</a:t>
            </a:r>
            <a:r>
              <a:rPr lang="zh-CN" altLang="en-US" sz="1800" dirty="0">
                <a:solidFill>
                  <a:srgbClr val="C00000"/>
                </a:solidFill>
                <a:cs typeface="+mn-ea"/>
                <a:sym typeface="+mn-lt"/>
              </a:rPr>
              <a:t>自主获客</a:t>
            </a:r>
            <a:r>
              <a:rPr lang="zh-CN" altLang="en-US" sz="1800" dirty="0">
                <a:solidFill>
                  <a:srgbClr val="000000"/>
                </a:solidFill>
                <a:cs typeface="+mn-ea"/>
                <a:sym typeface="+mn-lt"/>
              </a:rPr>
              <a:t>、</a:t>
            </a:r>
            <a:r>
              <a:rPr lang="zh-CN" altLang="en-US" sz="1800" dirty="0">
                <a:solidFill>
                  <a:srgbClr val="C00000"/>
                </a:solidFill>
                <a:cs typeface="+mn-ea"/>
                <a:sym typeface="+mn-lt"/>
              </a:rPr>
              <a:t>自主风控</a:t>
            </a:r>
            <a:r>
              <a:rPr lang="zh-CN" altLang="en-US" sz="1800" dirty="0">
                <a:solidFill>
                  <a:srgbClr val="000000"/>
                </a:solidFill>
                <a:cs typeface="+mn-ea"/>
                <a:sym typeface="+mn-lt"/>
              </a:rPr>
              <a:t>、</a:t>
            </a:r>
            <a:r>
              <a:rPr lang="zh-CN" altLang="en-US" sz="1800" dirty="0">
                <a:solidFill>
                  <a:srgbClr val="C00000"/>
                </a:solidFill>
                <a:cs typeface="+mn-ea"/>
                <a:sym typeface="+mn-lt"/>
              </a:rPr>
              <a:t>自主结算</a:t>
            </a:r>
            <a:r>
              <a:rPr lang="zh-CN" altLang="en-US" sz="1800" dirty="0">
                <a:solidFill>
                  <a:srgbClr val="000000"/>
                </a:solidFill>
                <a:cs typeface="+mn-ea"/>
                <a:sym typeface="+mn-lt"/>
              </a:rPr>
              <a:t>、</a:t>
            </a:r>
            <a:r>
              <a:rPr lang="zh-CN" altLang="en-US" sz="1800" dirty="0">
                <a:solidFill>
                  <a:srgbClr val="C00000"/>
                </a:solidFill>
                <a:cs typeface="+mn-ea"/>
                <a:sym typeface="+mn-lt"/>
              </a:rPr>
              <a:t>自主客服</a:t>
            </a:r>
            <a:r>
              <a:rPr lang="zh-CN" altLang="en-US" sz="1800" dirty="0">
                <a:solidFill>
                  <a:srgbClr val="000000"/>
                </a:solidFill>
                <a:cs typeface="+mn-ea"/>
                <a:sym typeface="+mn-lt"/>
              </a:rPr>
              <a:t>、</a:t>
            </a:r>
            <a:r>
              <a:rPr lang="zh-CN" altLang="en-US" sz="1800" dirty="0">
                <a:solidFill>
                  <a:srgbClr val="C00000"/>
                </a:solidFill>
                <a:cs typeface="+mn-ea"/>
                <a:sym typeface="+mn-lt"/>
              </a:rPr>
              <a:t>自主催收</a:t>
            </a:r>
            <a:r>
              <a:rPr lang="zh-CN" altLang="en-US" sz="1800" dirty="0">
                <a:solidFill>
                  <a:srgbClr val="000000"/>
                </a:solidFill>
                <a:cs typeface="+mn-ea"/>
                <a:sym typeface="+mn-lt"/>
              </a:rPr>
              <a:t>”能力建设，科技赋能效应进一步显现。</a:t>
            </a:r>
            <a:endParaRPr lang="en-US" altLang="zh-CN" sz="1800" dirty="0">
              <a:solidFill>
                <a:srgbClr val="000000"/>
              </a:solidFill>
              <a:cs typeface="+mn-ea"/>
              <a:sym typeface="+mn-lt"/>
            </a:endParaRPr>
          </a:p>
          <a:p>
            <a:endParaRPr lang="zh-CN" altLang="en-US" dirty="0"/>
          </a:p>
        </p:txBody>
      </p:sp>
      <p:sp>
        <p:nvSpPr>
          <p:cNvPr id="40" name="灯片编号占位符 10">
            <a:extLst>
              <a:ext uri="{FF2B5EF4-FFF2-40B4-BE49-F238E27FC236}">
                <a16:creationId xmlns:a16="http://schemas.microsoft.com/office/drawing/2014/main" id="{4905D50C-FCAC-0707-7F50-5FDDB3367707}"/>
              </a:ext>
            </a:extLst>
          </p:cNvPr>
          <p:cNvSpPr>
            <a:spLocks noGrp="1"/>
          </p:cNvSpPr>
          <p:nvPr>
            <p:ph type="sldNum" sz="quarter" idx="12"/>
          </p:nvPr>
        </p:nvSpPr>
        <p:spPr>
          <a:xfrm>
            <a:off x="11229568" y="5847560"/>
            <a:ext cx="532711" cy="316800"/>
          </a:xfrm>
        </p:spPr>
        <p:txBody>
          <a:bodyPr/>
          <a:lstStyle/>
          <a:p>
            <a:pPr algn="r"/>
            <a:fld id="{49AE70B2-8BF9-45C0-BB95-33D1B9D3A854}" type="slidenum">
              <a:rPr lang="zh-CN" altLang="en-US" sz="1200">
                <a:latin typeface="+mn-lt"/>
                <a:ea typeface="+mn-ea"/>
                <a:cs typeface="+mn-ea"/>
                <a:sym typeface="+mn-lt"/>
              </a:rPr>
              <a:t>7</a:t>
            </a:fld>
            <a:endParaRPr lang="zh-CN" altLang="en-US" sz="1200" dirty="0">
              <a:latin typeface="+mn-lt"/>
              <a:ea typeface="+mn-ea"/>
              <a:cs typeface="+mn-ea"/>
              <a:sym typeface="+mn-lt"/>
            </a:endParaRPr>
          </a:p>
        </p:txBody>
      </p:sp>
    </p:spTree>
    <p:extLst>
      <p:ext uri="{BB962C8B-B14F-4D97-AF65-F5344CB8AC3E}">
        <p14:creationId xmlns:p14="http://schemas.microsoft.com/office/powerpoint/2010/main" val="3796133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0A0DCA6-8301-1CDC-A5C2-3CF43D089FE1}"/>
              </a:ext>
            </a:extLst>
          </p:cNvPr>
          <p:cNvSpPr>
            <a:spLocks noGrp="1"/>
          </p:cNvSpPr>
          <p:nvPr>
            <p:ph type="sldNum" sz="quarter" idx="12"/>
          </p:nvPr>
        </p:nvSpPr>
        <p:spPr/>
        <p:txBody>
          <a:bodyPr/>
          <a:lstStyle/>
          <a:p>
            <a:fld id="{79102C40-E18B-459F-B0E6-F421B28A4CE4}" type="slidenum">
              <a:rPr lang="zh-CN" altLang="en-US" smtClean="0"/>
              <a:t>8</a:t>
            </a:fld>
            <a:endParaRPr lang="zh-CN" altLang="en-US" dirty="0"/>
          </a:p>
        </p:txBody>
      </p:sp>
      <p:grpSp>
        <p:nvGrpSpPr>
          <p:cNvPr id="7" name="组合 6">
            <a:extLst>
              <a:ext uri="{FF2B5EF4-FFF2-40B4-BE49-F238E27FC236}">
                <a16:creationId xmlns:a16="http://schemas.microsoft.com/office/drawing/2014/main" id="{404B20A7-0D0E-1B0B-35F0-B0E025857961}"/>
              </a:ext>
            </a:extLst>
          </p:cNvPr>
          <p:cNvGrpSpPr/>
          <p:nvPr/>
        </p:nvGrpSpPr>
        <p:grpSpPr>
          <a:xfrm>
            <a:off x="567130" y="331800"/>
            <a:ext cx="11328097" cy="594872"/>
            <a:chOff x="567090" y="389461"/>
            <a:chExt cx="11328097" cy="594872"/>
          </a:xfrm>
        </p:grpSpPr>
        <p:sp>
          <p:nvSpPr>
            <p:cNvPr id="8" name="文本框 7">
              <a:extLst>
                <a:ext uri="{FF2B5EF4-FFF2-40B4-BE49-F238E27FC236}">
                  <a16:creationId xmlns:a16="http://schemas.microsoft.com/office/drawing/2014/main" id="{4969A338-103B-9276-0B0C-F1F127D6F907}"/>
                </a:ext>
              </a:extLst>
            </p:cNvPr>
            <p:cNvSpPr txBox="1"/>
            <p:nvPr/>
          </p:nvSpPr>
          <p:spPr>
            <a:xfrm>
              <a:off x="567090" y="389461"/>
              <a:ext cx="11328097" cy="461665"/>
            </a:xfrm>
            <a:prstGeom prst="rect">
              <a:avLst/>
            </a:prstGeom>
            <a:noFill/>
          </p:spPr>
          <p:txBody>
            <a:bodyPr wrap="square" rtlCol="0">
              <a:spAutoFit/>
              <a:scene3d>
                <a:camera prst="orthographicFront"/>
                <a:lightRig rig="threePt" dir="t"/>
              </a:scene3d>
              <a:sp3d contourW="12700"/>
            </a:bodyPr>
            <a:lstStyle/>
            <a:p>
              <a:r>
                <a:rPr lang="zh-CN" altLang="en-US" sz="2400" b="1" dirty="0">
                  <a:solidFill>
                    <a:srgbClr val="E1B898"/>
                  </a:solidFill>
                  <a:cs typeface="+mn-ea"/>
                  <a:sym typeface="+mn-lt"/>
                </a:rPr>
                <a:t>助推数字化转型：三湘银行业务中台项目</a:t>
              </a:r>
            </a:p>
          </p:txBody>
        </p:sp>
        <p:cxnSp>
          <p:nvCxnSpPr>
            <p:cNvPr id="9" name="直接连接符 22">
              <a:extLst>
                <a:ext uri="{FF2B5EF4-FFF2-40B4-BE49-F238E27FC236}">
                  <a16:creationId xmlns:a16="http://schemas.microsoft.com/office/drawing/2014/main" id="{B068E10B-5E71-A60C-7B9A-59238533A656}"/>
                </a:ext>
              </a:extLst>
            </p:cNvPr>
            <p:cNvCxnSpPr/>
            <p:nvPr/>
          </p:nvCxnSpPr>
          <p:spPr>
            <a:xfrm>
              <a:off x="777117" y="946360"/>
              <a:ext cx="3835785" cy="0"/>
            </a:xfrm>
            <a:prstGeom prst="line">
              <a:avLst/>
            </a:prstGeom>
            <a:ln w="12700">
              <a:solidFill>
                <a:srgbClr val="E1B898"/>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68E4F862-B8C9-7A60-E6A5-EDE805498C40}"/>
                </a:ext>
              </a:extLst>
            </p:cNvPr>
            <p:cNvSpPr/>
            <p:nvPr/>
          </p:nvSpPr>
          <p:spPr>
            <a:xfrm>
              <a:off x="567090" y="924233"/>
              <a:ext cx="1932137" cy="60100"/>
            </a:xfrm>
            <a:prstGeom prst="rect">
              <a:avLst/>
            </a:prstGeom>
            <a:solidFill>
              <a:srgbClr val="E1B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2" name="图片 11" descr="背景图案&#10;&#10;低可信度描述已自动生成">
            <a:extLst>
              <a:ext uri="{FF2B5EF4-FFF2-40B4-BE49-F238E27FC236}">
                <a16:creationId xmlns:a16="http://schemas.microsoft.com/office/drawing/2014/main" id="{AE1075C2-3314-F339-C8A3-89B9C4AFC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0563" y="6292821"/>
            <a:ext cx="450873" cy="565179"/>
          </a:xfrm>
          <a:prstGeom prst="rect">
            <a:avLst/>
          </a:prstGeom>
        </p:spPr>
      </p:pic>
      <p:sp>
        <p:nvSpPr>
          <p:cNvPr id="4" name="文本框 3">
            <a:extLst>
              <a:ext uri="{FF2B5EF4-FFF2-40B4-BE49-F238E27FC236}">
                <a16:creationId xmlns:a16="http://schemas.microsoft.com/office/drawing/2014/main" id="{5EE78348-9445-36A5-E0DE-ED3A4B28B0F0}"/>
              </a:ext>
            </a:extLst>
          </p:cNvPr>
          <p:cNvSpPr txBox="1"/>
          <p:nvPr/>
        </p:nvSpPr>
        <p:spPr>
          <a:xfrm>
            <a:off x="567130" y="1185841"/>
            <a:ext cx="5144557" cy="497045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0" i="0" dirty="0">
                <a:solidFill>
                  <a:srgbClr val="222222"/>
                </a:solidFill>
                <a:effectLst/>
                <a:latin typeface="+mj-ea"/>
                <a:ea typeface="+mj-ea"/>
              </a:rPr>
              <a:t>2020</a:t>
            </a:r>
            <a:r>
              <a:rPr lang="zh-CN" altLang="en-US" sz="2000" b="0" i="0" dirty="0">
                <a:solidFill>
                  <a:srgbClr val="222222"/>
                </a:solidFill>
                <a:effectLst/>
                <a:latin typeface="+mj-ea"/>
                <a:ea typeface="+mj-ea"/>
              </a:rPr>
              <a:t>年</a:t>
            </a:r>
            <a:r>
              <a:rPr lang="en-US" altLang="zh-CN" sz="2000" b="0" i="0" dirty="0">
                <a:solidFill>
                  <a:srgbClr val="222222"/>
                </a:solidFill>
                <a:effectLst/>
                <a:latin typeface="+mj-ea"/>
                <a:ea typeface="+mj-ea"/>
              </a:rPr>
              <a:t>3</a:t>
            </a:r>
            <a:r>
              <a:rPr lang="zh-CN" altLang="en-US" sz="2000" b="0" i="0" dirty="0">
                <a:solidFill>
                  <a:srgbClr val="222222"/>
                </a:solidFill>
                <a:effectLst/>
                <a:latin typeface="+mj-ea"/>
                <a:ea typeface="+mj-ea"/>
              </a:rPr>
              <a:t>月，三湘银行凭借</a:t>
            </a:r>
            <a:r>
              <a:rPr lang="en-US" altLang="zh-CN" sz="2000" b="0" i="0" dirty="0">
                <a:solidFill>
                  <a:srgbClr val="222222"/>
                </a:solidFill>
                <a:effectLst/>
                <a:latin typeface="+mj-ea"/>
                <a:ea typeface="+mj-ea"/>
              </a:rPr>
              <a:t>《</a:t>
            </a:r>
            <a:r>
              <a:rPr lang="zh-CN" altLang="en-US" sz="2000" b="0" i="0" dirty="0">
                <a:solidFill>
                  <a:srgbClr val="222222"/>
                </a:solidFill>
                <a:effectLst/>
                <a:latin typeface="+mj-ea"/>
                <a:ea typeface="+mj-ea"/>
              </a:rPr>
              <a:t>银行业务中台架构设计</a:t>
            </a:r>
            <a:r>
              <a:rPr lang="en-US" altLang="zh-CN" sz="2000" b="0" i="0" dirty="0">
                <a:solidFill>
                  <a:srgbClr val="222222"/>
                </a:solidFill>
                <a:effectLst/>
                <a:latin typeface="+mj-ea"/>
                <a:ea typeface="+mj-ea"/>
              </a:rPr>
              <a:t>》</a:t>
            </a:r>
            <a:r>
              <a:rPr lang="zh-CN" altLang="en-US" sz="2000" b="0" i="0" dirty="0">
                <a:solidFill>
                  <a:srgbClr val="222222"/>
                </a:solidFill>
                <a:effectLst/>
                <a:latin typeface="+mj-ea"/>
                <a:ea typeface="+mj-ea"/>
              </a:rPr>
              <a:t>优秀案例，荣获中国网络金融联盟“</a:t>
            </a:r>
            <a:r>
              <a:rPr lang="en-US" altLang="zh-CN" sz="2000" b="0" i="0" dirty="0">
                <a:solidFill>
                  <a:srgbClr val="222222"/>
                </a:solidFill>
                <a:effectLst/>
                <a:latin typeface="+mj-ea"/>
                <a:ea typeface="+mj-ea"/>
              </a:rPr>
              <a:t>2019</a:t>
            </a:r>
            <a:r>
              <a:rPr lang="zh-CN" altLang="en-US" sz="2000" b="0" i="0" dirty="0">
                <a:solidFill>
                  <a:srgbClr val="222222"/>
                </a:solidFill>
                <a:effectLst/>
                <a:latin typeface="+mj-ea"/>
                <a:ea typeface="+mj-ea"/>
              </a:rPr>
              <a:t>年银行业数字化转型最佳践行奖”。作为一家年轻的民营银行，三湘银行积极推动行业创新应用与产品研发，从多维度尝试推进数字化转型工作。</a:t>
            </a:r>
            <a:endParaRPr lang="en-US" altLang="zh-CN" sz="2000" b="0" i="0" dirty="0">
              <a:solidFill>
                <a:srgbClr val="222222"/>
              </a:solidFill>
              <a:effectLst/>
              <a:latin typeface="+mj-ea"/>
              <a:ea typeface="+mj-ea"/>
            </a:endParaRPr>
          </a:p>
          <a:p>
            <a:pPr marL="285750" indent="-285750">
              <a:buFont typeface="Arial" panose="020B0604020202020204" pitchFamily="34" charset="0"/>
              <a:buChar char="•"/>
            </a:pPr>
            <a:endParaRPr lang="en-US" altLang="zh-CN" sz="2000" b="0" i="0" dirty="0">
              <a:solidFill>
                <a:srgbClr val="222222"/>
              </a:solidFill>
              <a:effectLst/>
              <a:latin typeface="+mj-ea"/>
              <a:ea typeface="+mj-ea"/>
            </a:endParaRPr>
          </a:p>
          <a:p>
            <a:pPr marL="285750" indent="-285750">
              <a:buFont typeface="Arial" panose="020B0604020202020204" pitchFamily="34" charset="0"/>
              <a:buChar char="•"/>
            </a:pPr>
            <a:r>
              <a:rPr lang="zh-CN" altLang="en-US" sz="2000" b="0" i="0" dirty="0">
                <a:solidFill>
                  <a:srgbClr val="222222"/>
                </a:solidFill>
                <a:effectLst/>
                <a:latin typeface="+mj-ea"/>
                <a:ea typeface="+mj-ea"/>
              </a:rPr>
              <a:t>在传统银行应用架构的基础上要实现需求的快速交付，需要针对性地解决基础能力重复建设，系统间调用关系复杂，产品与账户、产品与交易、交易与核算紧耦合等问题。针对此问题，三湘银行提出利用业务中台打造产品系统与渠道系统、账户系统、支付系统、核算系统之间的桥梁，并通过标准业务模型实现系统间解耦的解决方案。</a:t>
            </a:r>
            <a:endParaRPr lang="zh-CN" altLang="en-US" sz="2000" dirty="0">
              <a:latin typeface="+mj-ea"/>
              <a:ea typeface="+mj-ea"/>
            </a:endParaRPr>
          </a:p>
        </p:txBody>
      </p:sp>
      <p:pic>
        <p:nvPicPr>
          <p:cNvPr id="1030" name="Picture 6">
            <a:extLst>
              <a:ext uri="{FF2B5EF4-FFF2-40B4-BE49-F238E27FC236}">
                <a16:creationId xmlns:a16="http://schemas.microsoft.com/office/drawing/2014/main" id="{5726E4AD-281A-A0AA-89E4-FB9D11EF7D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9" y="926672"/>
            <a:ext cx="5718315" cy="2430284"/>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11">
            <a:extLst>
              <a:ext uri="{FF2B5EF4-FFF2-40B4-BE49-F238E27FC236}">
                <a16:creationId xmlns:a16="http://schemas.microsoft.com/office/drawing/2014/main" id="{DC832542-FC51-F5CF-74D5-BE2F01572D9E}"/>
              </a:ext>
            </a:extLst>
          </p:cNvPr>
          <p:cNvSpPr txBox="1">
            <a:spLocks/>
          </p:cNvSpPr>
          <p:nvPr/>
        </p:nvSpPr>
        <p:spPr>
          <a:xfrm>
            <a:off x="11169879" y="5813618"/>
            <a:ext cx="543560"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400" kern="1200" baseline="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E70B2-8BF9-45C0-BB95-33D1B9D3A854}" type="slidenum">
              <a:rPr lang="zh-CN" altLang="en-US" smtClean="0"/>
              <a:pPr/>
              <a:t>8</a:t>
            </a:fld>
            <a:endParaRPr lang="zh-CN" altLang="en-US" dirty="0"/>
          </a:p>
        </p:txBody>
      </p:sp>
    </p:spTree>
    <p:extLst>
      <p:ext uri="{BB962C8B-B14F-4D97-AF65-F5344CB8AC3E}">
        <p14:creationId xmlns:p14="http://schemas.microsoft.com/office/powerpoint/2010/main" val="2986530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0A0DCA6-8301-1CDC-A5C2-3CF43D089FE1}"/>
              </a:ext>
            </a:extLst>
          </p:cNvPr>
          <p:cNvSpPr>
            <a:spLocks noGrp="1"/>
          </p:cNvSpPr>
          <p:nvPr>
            <p:ph type="sldNum" sz="quarter" idx="12"/>
          </p:nvPr>
        </p:nvSpPr>
        <p:spPr/>
        <p:txBody>
          <a:bodyPr/>
          <a:lstStyle/>
          <a:p>
            <a:fld id="{79102C40-E18B-459F-B0E6-F421B28A4CE4}" type="slidenum">
              <a:rPr lang="zh-CN" altLang="en-US" smtClean="0"/>
              <a:t>9</a:t>
            </a:fld>
            <a:endParaRPr lang="zh-CN" altLang="en-US"/>
          </a:p>
        </p:txBody>
      </p:sp>
      <p:grpSp>
        <p:nvGrpSpPr>
          <p:cNvPr id="7" name="组合 6">
            <a:extLst>
              <a:ext uri="{FF2B5EF4-FFF2-40B4-BE49-F238E27FC236}">
                <a16:creationId xmlns:a16="http://schemas.microsoft.com/office/drawing/2014/main" id="{404B20A7-0D0E-1B0B-35F0-B0E025857961}"/>
              </a:ext>
            </a:extLst>
          </p:cNvPr>
          <p:cNvGrpSpPr/>
          <p:nvPr/>
        </p:nvGrpSpPr>
        <p:grpSpPr>
          <a:xfrm>
            <a:off x="567130" y="331800"/>
            <a:ext cx="11328097" cy="594872"/>
            <a:chOff x="567090" y="389461"/>
            <a:chExt cx="11328097" cy="594872"/>
          </a:xfrm>
        </p:grpSpPr>
        <p:sp>
          <p:nvSpPr>
            <p:cNvPr id="8" name="文本框 7">
              <a:extLst>
                <a:ext uri="{FF2B5EF4-FFF2-40B4-BE49-F238E27FC236}">
                  <a16:creationId xmlns:a16="http://schemas.microsoft.com/office/drawing/2014/main" id="{4969A338-103B-9276-0B0C-F1F127D6F907}"/>
                </a:ext>
              </a:extLst>
            </p:cNvPr>
            <p:cNvSpPr txBox="1"/>
            <p:nvPr/>
          </p:nvSpPr>
          <p:spPr>
            <a:xfrm>
              <a:off x="567090" y="389461"/>
              <a:ext cx="11328097" cy="460375"/>
            </a:xfrm>
            <a:prstGeom prst="rect">
              <a:avLst/>
            </a:prstGeom>
            <a:noFill/>
          </p:spPr>
          <p:txBody>
            <a:bodyPr wrap="square" rtlCol="0">
              <a:spAutoFit/>
              <a:scene3d>
                <a:camera prst="orthographicFront"/>
                <a:lightRig rig="threePt" dir="t"/>
              </a:scene3d>
              <a:sp3d contourW="12700"/>
            </a:bodyPr>
            <a:lstStyle/>
            <a:p>
              <a:r>
                <a:rPr lang="zh-CN" altLang="en-US" sz="2400" b="1" dirty="0">
                  <a:solidFill>
                    <a:srgbClr val="E1B898"/>
                  </a:solidFill>
                  <a:cs typeface="+mn-ea"/>
                  <a:sym typeface="+mn-lt"/>
                </a:rPr>
                <a:t>助推数字化转型：三湘银行业务中台项目</a:t>
              </a:r>
            </a:p>
          </p:txBody>
        </p:sp>
        <p:cxnSp>
          <p:nvCxnSpPr>
            <p:cNvPr id="9" name="直接连接符 22">
              <a:extLst>
                <a:ext uri="{FF2B5EF4-FFF2-40B4-BE49-F238E27FC236}">
                  <a16:creationId xmlns:a16="http://schemas.microsoft.com/office/drawing/2014/main" id="{B068E10B-5E71-A60C-7B9A-59238533A656}"/>
                </a:ext>
              </a:extLst>
            </p:cNvPr>
            <p:cNvCxnSpPr/>
            <p:nvPr/>
          </p:nvCxnSpPr>
          <p:spPr>
            <a:xfrm>
              <a:off x="777117" y="946360"/>
              <a:ext cx="3835785" cy="0"/>
            </a:xfrm>
            <a:prstGeom prst="line">
              <a:avLst/>
            </a:prstGeom>
            <a:ln w="12700">
              <a:solidFill>
                <a:srgbClr val="E1B898"/>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68E4F862-B8C9-7A60-E6A5-EDE805498C40}"/>
                </a:ext>
              </a:extLst>
            </p:cNvPr>
            <p:cNvSpPr/>
            <p:nvPr/>
          </p:nvSpPr>
          <p:spPr>
            <a:xfrm>
              <a:off x="567090" y="924233"/>
              <a:ext cx="1932137" cy="60100"/>
            </a:xfrm>
            <a:prstGeom prst="rect">
              <a:avLst/>
            </a:prstGeom>
            <a:solidFill>
              <a:srgbClr val="E1B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2" name="图片 11" descr="背景图案&#10;&#10;低可信度描述已自动生成">
            <a:extLst>
              <a:ext uri="{FF2B5EF4-FFF2-40B4-BE49-F238E27FC236}">
                <a16:creationId xmlns:a16="http://schemas.microsoft.com/office/drawing/2014/main" id="{AE1075C2-3314-F339-C8A3-89B9C4AFC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0563" y="6292821"/>
            <a:ext cx="450873" cy="565179"/>
          </a:xfrm>
          <a:prstGeom prst="rect">
            <a:avLst/>
          </a:prstGeom>
        </p:spPr>
      </p:pic>
      <p:sp>
        <p:nvSpPr>
          <p:cNvPr id="4" name="文本框 3">
            <a:extLst>
              <a:ext uri="{FF2B5EF4-FFF2-40B4-BE49-F238E27FC236}">
                <a16:creationId xmlns:a16="http://schemas.microsoft.com/office/drawing/2014/main" id="{5EE78348-9445-36A5-E0DE-ED3A4B28B0F0}"/>
              </a:ext>
            </a:extLst>
          </p:cNvPr>
          <p:cNvSpPr txBox="1"/>
          <p:nvPr/>
        </p:nvSpPr>
        <p:spPr>
          <a:xfrm>
            <a:off x="8058212" y="1252102"/>
            <a:ext cx="3503311" cy="4247317"/>
          </a:xfrm>
          <a:prstGeom prst="rect">
            <a:avLst/>
          </a:prstGeom>
          <a:noFill/>
        </p:spPr>
        <p:txBody>
          <a:bodyPr wrap="square" rtlCol="0">
            <a:spAutoFit/>
          </a:bodyPr>
          <a:lstStyle/>
          <a:p>
            <a:pPr marL="285750" indent="-285750">
              <a:buFont typeface="Arial" panose="020B0604020202020204" pitchFamily="34" charset="0"/>
              <a:buChar char="•"/>
            </a:pPr>
            <a:r>
              <a:rPr lang="zh-CN" altLang="en-US" b="0" i="0" dirty="0">
                <a:solidFill>
                  <a:srgbClr val="191919"/>
                </a:solidFill>
                <a:effectLst/>
                <a:latin typeface="+mj-ea"/>
                <a:ea typeface="+mj-ea"/>
              </a:rPr>
              <a:t>作为三湘银行成立以来科技领域最大的项目，业务中台项目涉及私有云、分布式微服务架构、业务系统等软硬件基础建设，旨在打造银行基础能力、实现快速交付，并升级为全行战略。</a:t>
            </a:r>
            <a:endParaRPr lang="en-US" altLang="zh-CN" b="0" i="0" dirty="0">
              <a:solidFill>
                <a:srgbClr val="191919"/>
              </a:solidFill>
              <a:effectLst/>
              <a:latin typeface="+mj-ea"/>
              <a:ea typeface="+mj-ea"/>
            </a:endParaRPr>
          </a:p>
          <a:p>
            <a:endParaRPr lang="en-US" altLang="zh-CN" b="0" i="0" dirty="0">
              <a:solidFill>
                <a:srgbClr val="191919"/>
              </a:solidFill>
              <a:effectLst/>
              <a:latin typeface="+mj-ea"/>
              <a:ea typeface="+mj-ea"/>
            </a:endParaRPr>
          </a:p>
          <a:p>
            <a:pPr marL="285750" indent="-285750">
              <a:buFont typeface="Arial" panose="020B0604020202020204" pitchFamily="34" charset="0"/>
              <a:buChar char="•"/>
            </a:pPr>
            <a:r>
              <a:rPr lang="zh-CN" altLang="en-US" b="0" i="0" dirty="0">
                <a:solidFill>
                  <a:srgbClr val="333333"/>
                </a:solidFill>
                <a:effectLst/>
                <a:latin typeface="+mj-ea"/>
                <a:ea typeface="+mj-ea"/>
              </a:rPr>
              <a:t>业务中台基于分布式架构，可实现产品快速研发和交付，系统快速扩容，降低单账户运营成本，支撑亿级客户和高并发交易，确保我行“三高一低”（高敏捷、高稳定、高容量、低成本）目标的实现。</a:t>
            </a:r>
            <a:endParaRPr lang="zh-CN" altLang="en-US" dirty="0">
              <a:latin typeface="+mj-ea"/>
              <a:ea typeface="+mj-ea"/>
            </a:endParaRPr>
          </a:p>
        </p:txBody>
      </p:sp>
      <p:pic>
        <p:nvPicPr>
          <p:cNvPr id="1028" name="Picture 4">
            <a:extLst>
              <a:ext uri="{FF2B5EF4-FFF2-40B4-BE49-F238E27FC236}">
                <a16:creationId xmlns:a16="http://schemas.microsoft.com/office/drawing/2014/main" id="{BBAC4609-35AD-A4A0-9AE5-C6EB6E45A1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24" y="1252102"/>
            <a:ext cx="7700088" cy="4626274"/>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11">
            <a:extLst>
              <a:ext uri="{FF2B5EF4-FFF2-40B4-BE49-F238E27FC236}">
                <a16:creationId xmlns:a16="http://schemas.microsoft.com/office/drawing/2014/main" id="{9F8218F0-A4E8-620B-C615-AE2A4F8A382A}"/>
              </a:ext>
            </a:extLst>
          </p:cNvPr>
          <p:cNvSpPr txBox="1">
            <a:spLocks/>
          </p:cNvSpPr>
          <p:nvPr/>
        </p:nvSpPr>
        <p:spPr>
          <a:xfrm>
            <a:off x="11169879" y="5813618"/>
            <a:ext cx="543560"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400" kern="1200" baseline="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E70B2-8BF9-45C0-BB95-33D1B9D3A854}" type="slidenum">
              <a:rPr lang="zh-CN" altLang="en-US" smtClean="0"/>
              <a:pPr/>
              <a:t>9</a:t>
            </a:fld>
            <a:endParaRPr lang="zh-CN" altLang="en-US" dirty="0"/>
          </a:p>
        </p:txBody>
      </p:sp>
    </p:spTree>
    <p:extLst>
      <p:ext uri="{BB962C8B-B14F-4D97-AF65-F5344CB8AC3E}">
        <p14:creationId xmlns:p14="http://schemas.microsoft.com/office/powerpoint/2010/main" val="750556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1zh4g1st">
      <a:majorFont>
        <a:latin typeface="Arial"/>
        <a:ea typeface="思源黑体 CN Bold Bold"/>
        <a:cs typeface=""/>
      </a:majorFont>
      <a:minorFont>
        <a:latin typeface="Arial"/>
        <a:ea typeface="思源黑体 CN Bold 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16927</TotalTime>
  <Words>1180</Words>
  <Application>Microsoft Office PowerPoint</Application>
  <PresentationFormat>宽屏</PresentationFormat>
  <Paragraphs>117</Paragraphs>
  <Slides>14</Slides>
  <Notes>12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Malgun Gothic</vt:lpstr>
      <vt:lpstr>PingFang SC</vt:lpstr>
      <vt:lpstr>Source Han Sans CN</vt:lpstr>
      <vt:lpstr>Swis721 BT</vt:lpstr>
      <vt:lpstr>思源黑体 CN Bold Bold</vt:lpstr>
      <vt:lpstr>思源黑体 CN Medium</vt:lpstr>
      <vt:lpstr>思源黑体 CN Normal</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数字方案部</dc:creator>
  <cp:lastModifiedBy>guo yancheng</cp:lastModifiedBy>
  <cp:revision>594</cp:revision>
  <dcterms:created xsi:type="dcterms:W3CDTF">2019-06-19T02:08:00Z</dcterms:created>
  <dcterms:modified xsi:type="dcterms:W3CDTF">2023-07-21T01:56:34Z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50673ABD6B3A411F9FBDF9F686A75242</vt:lpwstr>
  </property>
</Properties>
</file>