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3" r:id="rId10"/>
    <p:sldId id="278" r:id="rId11"/>
    <p:sldId id="275" r:id="rId12"/>
    <p:sldId id="276" r:id="rId13"/>
    <p:sldId id="264" r:id="rId14"/>
    <p:sldId id="265" r:id="rId15"/>
    <p:sldId id="266" r:id="rId16"/>
    <p:sldId id="272" r:id="rId17"/>
    <p:sldId id="268" r:id="rId18"/>
    <p:sldId id="267" r:id="rId19"/>
    <p:sldId id="277" r:id="rId20"/>
    <p:sldId id="270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502920" y="1984248"/>
            <a:ext cx="8211312" cy="2953512"/>
          </a:xfrm>
          <a:prstGeom prst="roundRect">
            <a:avLst>
              <a:gd name="adj" fmla="val 5521"/>
            </a:avLst>
          </a:prstGeom>
          <a:gradFill>
            <a:gsLst>
              <a:gs pos="0">
                <a:schemeClr val="bg1">
                  <a:alpha val="79000"/>
                </a:schemeClr>
              </a:gs>
              <a:gs pos="30000">
                <a:schemeClr val="bg2"/>
              </a:gs>
              <a:gs pos="66000">
                <a:schemeClr val="bg2"/>
              </a:gs>
              <a:gs pos="100000">
                <a:schemeClr val="bg1">
                  <a:alpha val="61000"/>
                </a:schemeClr>
              </a:gs>
            </a:gsLst>
            <a:lin ang="5400000" scaled="1"/>
          </a:gradFill>
          <a:ln w="38100">
            <a:solidFill>
              <a:schemeClr val="bg2">
                <a:lumMod val="20000"/>
                <a:lumOff val="8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713232" y="2432304"/>
            <a:ext cx="7772400" cy="1353312"/>
          </a:xfrm>
        </p:spPr>
        <p:txBody>
          <a:bodyPr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>
              <a:defRPr sz="480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353312" y="3785616"/>
            <a:ext cx="6400800" cy="75895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0718-ACE6-43CE-8AE4-E7DDAE783D41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48EE-2BFC-43D3-9333-5E5899D9B4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Rounded Rectangle 9"/>
          <p:cNvSpPr/>
          <p:nvPr/>
        </p:nvSpPr>
        <p:spPr bwMode="gray">
          <a:xfrm>
            <a:off x="859536" y="1719072"/>
            <a:ext cx="7498080" cy="429768"/>
          </a:xfrm>
          <a:prstGeom prst="roundRect">
            <a:avLst>
              <a:gd name="adj" fmla="val 2305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60000"/>
                  <a:lumOff val="40000"/>
                </a:schemeClr>
              </a:gs>
              <a:gs pos="98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 bwMode="gray">
          <a:xfrm>
            <a:off x="859536" y="4718304"/>
            <a:ext cx="7498080" cy="429768"/>
          </a:xfrm>
          <a:prstGeom prst="roundRect">
            <a:avLst>
              <a:gd name="adj" fmla="val 25178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78000">
                <a:schemeClr val="bg2">
                  <a:lumMod val="60000"/>
                  <a:lumOff val="40000"/>
                </a:schemeClr>
              </a:gs>
              <a:gs pos="7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 bwMode="gray">
          <a:xfrm>
            <a:off x="5641848" y="1801368"/>
            <a:ext cx="2496312" cy="265176"/>
          </a:xfrm>
          <a:prstGeom prst="roundRect">
            <a:avLst>
              <a:gd name="adj" fmla="val 21911"/>
            </a:avLst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 bwMode="ltGray">
          <a:xfrm>
            <a:off x="5733288" y="1892808"/>
            <a:ext cx="850392" cy="73152"/>
            <a:chOff x="5733288" y="1874520"/>
            <a:chExt cx="850392" cy="73152"/>
          </a:xfrm>
          <a:effectLst>
            <a:glow rad="63500">
              <a:schemeClr val="tx1">
                <a:alpha val="40000"/>
              </a:schemeClr>
            </a:glow>
            <a:outerShdw blurRad="50800" dist="50800" dir="5400000" algn="ctr" rotWithShape="0">
              <a:schemeClr val="accent1">
                <a:lumMod val="20000"/>
                <a:lumOff val="80000"/>
                <a:alpha val="21000"/>
              </a:schemeClr>
            </a:outerShdw>
          </a:effectLst>
        </p:grpSpPr>
        <p:sp>
          <p:nvSpPr>
            <p:cNvPr id="13" name="Oval 12"/>
            <p:cNvSpPr/>
            <p:nvPr userDrawn="1"/>
          </p:nvSpPr>
          <p:spPr bwMode="ltGray">
            <a:xfrm>
              <a:off x="573328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 userDrawn="1"/>
          </p:nvSpPr>
          <p:spPr bwMode="ltGray">
            <a:xfrm>
              <a:off x="5925312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 userDrawn="1"/>
          </p:nvSpPr>
          <p:spPr bwMode="ltGray">
            <a:xfrm>
              <a:off x="6117336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 userDrawn="1"/>
          </p:nvSpPr>
          <p:spPr bwMode="ltGray">
            <a:xfrm>
              <a:off x="6309360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 userDrawn="1"/>
          </p:nvSpPr>
          <p:spPr bwMode="ltGray">
            <a:xfrm>
              <a:off x="651052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0718-ACE6-43CE-8AE4-E7DDAE783D41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48EE-2BFC-43D3-9333-5E5899D9B4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283464" y="356616"/>
            <a:ext cx="7004304" cy="608990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 bwMode="gray">
          <a:xfrm>
            <a:off x="548640" y="219456"/>
            <a:ext cx="283464" cy="283464"/>
            <a:chOff x="548640" y="173736"/>
            <a:chExt cx="283464" cy="283464"/>
          </a:xfrm>
        </p:grpSpPr>
        <p:sp>
          <p:nvSpPr>
            <p:cNvPr id="9" name="Oval 8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 bwMode="gray">
          <a:xfrm>
            <a:off x="914400" y="219456"/>
            <a:ext cx="283464" cy="283464"/>
            <a:chOff x="548640" y="173736"/>
            <a:chExt cx="283464" cy="283464"/>
          </a:xfrm>
        </p:grpSpPr>
        <p:sp>
          <p:nvSpPr>
            <p:cNvPr id="12" name="Oval 11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 bwMode="gray">
          <a:xfrm>
            <a:off x="1289304" y="219456"/>
            <a:ext cx="283464" cy="283464"/>
            <a:chOff x="548640" y="173736"/>
            <a:chExt cx="283464" cy="283464"/>
          </a:xfrm>
        </p:grpSpPr>
        <p:sp>
          <p:nvSpPr>
            <p:cNvPr id="15" name="Oval 14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360920" y="365760"/>
            <a:ext cx="1426464" cy="6062472"/>
          </a:xfrm>
        </p:spPr>
        <p:txBody>
          <a:bodyPr vert="eaVert">
            <a:scene3d>
              <a:camera prst="orthographicFront"/>
              <a:lightRig rig="flat" dir="t"/>
            </a:scene3d>
            <a:sp3d extrusionH="3175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>
              <a:defRPr>
                <a:gradFill flip="none" rotWithShape="1"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576072"/>
            <a:ext cx="6373368" cy="564184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0718-ACE6-43CE-8AE4-E7DDAE783D41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48EE-2BFC-43D3-9333-5E5899D9B4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283464" y="292608"/>
            <a:ext cx="8577072" cy="622706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2920" y="457200"/>
            <a:ext cx="8147304" cy="950976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572768"/>
            <a:ext cx="8119872" cy="48280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0718-ACE6-43CE-8AE4-E7DDAE783D41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48EE-2BFC-43D3-9333-5E5899D9B4C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548640" y="164592"/>
            <a:ext cx="283464" cy="283464"/>
            <a:chOff x="548640" y="173736"/>
            <a:chExt cx="283464" cy="283464"/>
          </a:xfrm>
        </p:grpSpPr>
        <p:sp>
          <p:nvSpPr>
            <p:cNvPr id="9" name="Oval 8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 bwMode="gray">
          <a:xfrm>
            <a:off x="914400" y="164592"/>
            <a:ext cx="283464" cy="283464"/>
            <a:chOff x="548640" y="173736"/>
            <a:chExt cx="283464" cy="283464"/>
          </a:xfrm>
        </p:grpSpPr>
        <p:sp>
          <p:nvSpPr>
            <p:cNvPr id="12" name="Oval 11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 bwMode="gray">
          <a:xfrm>
            <a:off x="1289304" y="164592"/>
            <a:ext cx="283464" cy="283464"/>
            <a:chOff x="548640" y="173736"/>
            <a:chExt cx="283464" cy="283464"/>
          </a:xfrm>
        </p:grpSpPr>
        <p:sp>
          <p:nvSpPr>
            <p:cNvPr id="15" name="Oval 14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502920" y="3712464"/>
            <a:ext cx="8147304" cy="2139696"/>
          </a:xfrm>
          <a:prstGeom prst="roundRect">
            <a:avLst>
              <a:gd name="adj" fmla="val 9795"/>
            </a:avLst>
          </a:prstGeom>
          <a:gradFill>
            <a:gsLst>
              <a:gs pos="0">
                <a:schemeClr val="bg1">
                  <a:alpha val="79000"/>
                </a:schemeClr>
              </a:gs>
              <a:gs pos="30000">
                <a:schemeClr val="bg2"/>
              </a:gs>
              <a:gs pos="66000">
                <a:schemeClr val="bg2"/>
              </a:gs>
              <a:gs pos="100000">
                <a:schemeClr val="bg1">
                  <a:alpha val="61000"/>
                </a:schemeClr>
              </a:gs>
            </a:gsLst>
            <a:lin ang="5400000" scaled="1"/>
          </a:gradFill>
          <a:ln w="38100">
            <a:solidFill>
              <a:schemeClr val="bg2">
                <a:lumMod val="20000"/>
                <a:lumOff val="8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 bwMode="gray">
          <a:xfrm>
            <a:off x="859536" y="5641848"/>
            <a:ext cx="7498080" cy="429768"/>
          </a:xfrm>
          <a:prstGeom prst="roundRect">
            <a:avLst>
              <a:gd name="adj" fmla="val 25178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78000">
                <a:schemeClr val="bg2">
                  <a:lumMod val="60000"/>
                  <a:lumOff val="40000"/>
                </a:schemeClr>
              </a:gs>
              <a:gs pos="7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40080" y="3931920"/>
            <a:ext cx="7790688" cy="1719072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536" y="2642616"/>
            <a:ext cx="7498080" cy="740664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0718-ACE6-43CE-8AE4-E7DDAE783D41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48EE-2BFC-43D3-9333-5E5899D9B4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ounded Rectangle 7"/>
          <p:cNvSpPr/>
          <p:nvPr/>
        </p:nvSpPr>
        <p:spPr bwMode="gray">
          <a:xfrm>
            <a:off x="859536" y="3502152"/>
            <a:ext cx="7498080" cy="429768"/>
          </a:xfrm>
          <a:prstGeom prst="roundRect">
            <a:avLst>
              <a:gd name="adj" fmla="val 2305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60000"/>
                  <a:lumOff val="40000"/>
                </a:schemeClr>
              </a:gs>
              <a:gs pos="98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 bwMode="gray">
          <a:xfrm>
            <a:off x="5641848" y="3584448"/>
            <a:ext cx="2496312" cy="265176"/>
          </a:xfrm>
          <a:prstGeom prst="roundRect">
            <a:avLst>
              <a:gd name="adj" fmla="val 21911"/>
            </a:avLst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 bwMode="ltGray">
          <a:xfrm>
            <a:off x="5733288" y="3675888"/>
            <a:ext cx="850392" cy="73152"/>
            <a:chOff x="5733288" y="1874520"/>
            <a:chExt cx="850392" cy="73152"/>
          </a:xfrm>
          <a:effectLst>
            <a:glow rad="63500">
              <a:schemeClr val="tx1">
                <a:alpha val="40000"/>
              </a:schemeClr>
            </a:glow>
            <a:outerShdw blurRad="50800" dist="50800" dir="5400000" algn="ctr" rotWithShape="0">
              <a:schemeClr val="accent1">
                <a:lumMod val="20000"/>
                <a:lumOff val="80000"/>
                <a:alpha val="21000"/>
              </a:schemeClr>
            </a:outerShdw>
          </a:effectLst>
        </p:grpSpPr>
        <p:sp>
          <p:nvSpPr>
            <p:cNvPr id="12" name="Oval 11"/>
            <p:cNvSpPr/>
            <p:nvPr userDrawn="1"/>
          </p:nvSpPr>
          <p:spPr bwMode="ltGray">
            <a:xfrm>
              <a:off x="573328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 userDrawn="1"/>
          </p:nvSpPr>
          <p:spPr bwMode="ltGray">
            <a:xfrm>
              <a:off x="5925312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 userDrawn="1"/>
          </p:nvSpPr>
          <p:spPr bwMode="ltGray">
            <a:xfrm>
              <a:off x="6117336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 userDrawn="1"/>
          </p:nvSpPr>
          <p:spPr bwMode="ltGray">
            <a:xfrm>
              <a:off x="6309360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 userDrawn="1"/>
          </p:nvSpPr>
          <p:spPr bwMode="ltGray">
            <a:xfrm>
              <a:off x="651052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283464" y="1216152"/>
            <a:ext cx="8577072" cy="5294376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 bwMode="gray">
          <a:xfrm>
            <a:off x="694944" y="1078992"/>
            <a:ext cx="283464" cy="283464"/>
            <a:chOff x="548640" y="173736"/>
            <a:chExt cx="283464" cy="28346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 bwMode="gray">
          <a:xfrm>
            <a:off x="1051560" y="1078992"/>
            <a:ext cx="283464" cy="283464"/>
            <a:chOff x="548640" y="173736"/>
            <a:chExt cx="283464" cy="283464"/>
          </a:xfrm>
        </p:grpSpPr>
        <p:sp>
          <p:nvSpPr>
            <p:cNvPr id="13" name="Oval 12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 bwMode="gray">
          <a:xfrm>
            <a:off x="1426464" y="1078992"/>
            <a:ext cx="283464" cy="283464"/>
            <a:chOff x="548640" y="173736"/>
            <a:chExt cx="283464" cy="283464"/>
          </a:xfrm>
        </p:grpSpPr>
        <p:sp>
          <p:nvSpPr>
            <p:cNvPr id="16" name="Oval 15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7200" y="146304"/>
            <a:ext cx="8229600" cy="1069848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554480"/>
            <a:ext cx="3968496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7720" y="1554480"/>
            <a:ext cx="3968496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0718-ACE6-43CE-8AE4-E7DDAE783D41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48EE-2BFC-43D3-9333-5E5899D9B4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gray">
          <a:xfrm>
            <a:off x="4645152" y="1371600"/>
            <a:ext cx="4215384" cy="5148072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 bwMode="gray">
          <a:xfrm>
            <a:off x="283464" y="1371600"/>
            <a:ext cx="4215384" cy="5148072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7200" y="146304"/>
            <a:ext cx="8229600" cy="1143000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429768" y="1527048"/>
            <a:ext cx="3931920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8" y="2322576"/>
            <a:ext cx="3931920" cy="40050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4782312" y="1527048"/>
            <a:ext cx="3931920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2312" y="2322576"/>
            <a:ext cx="3931920" cy="40050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0718-ACE6-43CE-8AE4-E7DDAE783D41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48EE-2BFC-43D3-9333-5E5899D9B4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0718-ACE6-43CE-8AE4-E7DDAE783D41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48EE-2BFC-43D3-9333-5E5899D9B4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0718-ACE6-43CE-8AE4-E7DDAE783D41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48EE-2BFC-43D3-9333-5E5899D9B4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283464" y="292608"/>
            <a:ext cx="8577072" cy="622706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6616" y="429768"/>
            <a:ext cx="3118104" cy="10058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429768"/>
            <a:ext cx="5184648" cy="586130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6616" y="1435608"/>
            <a:ext cx="3118104" cy="4855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0718-ACE6-43CE-8AE4-E7DDAE783D41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48EE-2BFC-43D3-9333-5E5899D9B4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283464" y="292608"/>
            <a:ext cx="8577072" cy="622706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 bwMode="gray">
          <a:xfrm>
            <a:off x="548640" y="164592"/>
            <a:ext cx="283464" cy="283464"/>
            <a:chOff x="548640" y="173736"/>
            <a:chExt cx="283464" cy="28346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 bwMode="gray">
          <a:xfrm>
            <a:off x="914400" y="164592"/>
            <a:ext cx="283464" cy="283464"/>
            <a:chOff x="548640" y="173736"/>
            <a:chExt cx="283464" cy="283464"/>
          </a:xfrm>
        </p:grpSpPr>
        <p:sp>
          <p:nvSpPr>
            <p:cNvPr id="13" name="Oval 12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 bwMode="gray">
          <a:xfrm>
            <a:off x="1289304" y="164592"/>
            <a:ext cx="283464" cy="283464"/>
            <a:chOff x="548640" y="173736"/>
            <a:chExt cx="283464" cy="283464"/>
          </a:xfrm>
        </p:grpSpPr>
        <p:sp>
          <p:nvSpPr>
            <p:cNvPr id="16" name="Oval 15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30352" y="3273552"/>
            <a:ext cx="2642616" cy="1371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200400" y="612775"/>
            <a:ext cx="5404104" cy="4114800"/>
          </a:xfrm>
          <a:prstGeom prst="roundRect">
            <a:avLst>
              <a:gd name="adj" fmla="val 5778"/>
            </a:avLst>
          </a:prstGeom>
          <a:ln w="38100">
            <a:solidFill>
              <a:srgbClr val="FFFFFF">
                <a:alpha val="80000"/>
              </a:srgbClr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5848" y="4800600"/>
            <a:ext cx="5102352" cy="1371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0718-ACE6-43CE-8AE4-E7DDAE783D41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48EE-2BFC-43D3-9333-5E5899D9B4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27000"/>
            </a:blip>
            <a:srcRect/>
            <a:tile tx="0" ty="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457200" y="6556248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20718-ACE6-43CE-8AE4-E7DDAE783D41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5815584" y="6556248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02152" y="6556248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148EE-2BFC-43D3-9333-5E5899D9B4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pm4lORU1fU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게임 만들기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3421</a:t>
            </a:r>
            <a:r>
              <a:rPr lang="ko-KR" altLang="en-US" smtClean="0"/>
              <a:t>신은빈</a:t>
            </a:r>
            <a:r>
              <a:rPr lang="en-US" altLang="ko-KR" smtClean="0"/>
              <a:t>	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4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비행체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484784"/>
            <a:ext cx="8120063" cy="4827587"/>
          </a:xfrm>
        </p:spPr>
        <p:txBody>
          <a:bodyPr>
            <a:normAutofit/>
          </a:bodyPr>
          <a:lstStyle/>
          <a:p>
            <a:r>
              <a:rPr lang="ko-KR" altLang="en-US" smtClean="0"/>
              <a:t>비행체 모양 표현</a:t>
            </a:r>
            <a:endParaRPr lang="en-US" altLang="ko-KR" smtClean="0"/>
          </a:p>
          <a:p>
            <a:pPr lvl="1"/>
            <a:r>
              <a:rPr lang="ko-KR" altLang="en-US" smtClean="0"/>
              <a:t>기준점 </a:t>
            </a:r>
            <a:r>
              <a:rPr lang="en-US" altLang="ko-KR" smtClean="0"/>
              <a:t>x, y</a:t>
            </a:r>
            <a:r>
              <a:rPr lang="ko-KR" altLang="en-US" smtClean="0"/>
              <a:t>를 중심으로</a:t>
            </a:r>
            <a:r>
              <a:rPr lang="en-US" altLang="ko-KR" smtClean="0"/>
              <a:t>, </a:t>
            </a:r>
            <a:r>
              <a:rPr lang="ko-KR" altLang="en-US" smtClean="0"/>
              <a:t>좌</a:t>
            </a:r>
            <a:r>
              <a:rPr lang="en-US" altLang="ko-KR" smtClean="0"/>
              <a:t>, </a:t>
            </a:r>
            <a:r>
              <a:rPr lang="ko-KR" altLang="en-US" smtClean="0"/>
              <a:t>우</a:t>
            </a:r>
            <a:r>
              <a:rPr lang="en-US" altLang="ko-KR" smtClean="0"/>
              <a:t>, </a:t>
            </a:r>
            <a:r>
              <a:rPr lang="ko-KR" altLang="en-US" smtClean="0"/>
              <a:t>상단에 점 표시</a:t>
            </a:r>
            <a:endParaRPr lang="en-US" altLang="ko-KR" smtClean="0"/>
          </a:p>
          <a:p>
            <a:pPr lvl="1"/>
            <a:r>
              <a:rPr lang="en-US" altLang="ko-KR" smtClean="0"/>
              <a:t>DrawPx</a:t>
            </a:r>
            <a:r>
              <a:rPr lang="ko-KR" altLang="en-US" smtClean="0"/>
              <a:t>를 사용하여 각 좌표에 초록색으로 그림</a:t>
            </a:r>
            <a:endParaRPr lang="en-US" altLang="ko-KR" smtClean="0"/>
          </a:p>
          <a:p>
            <a:pPr marL="0" indent="0">
              <a:buNone/>
            </a:pPr>
            <a:endParaRPr lang="en-US" altLang="ko-KR" smtClean="0"/>
          </a:p>
          <a:p>
            <a:r>
              <a:rPr lang="ko-KR" altLang="en-US" smtClean="0"/>
              <a:t>움직임 구현</a:t>
            </a:r>
            <a:endParaRPr lang="en-US" altLang="ko-KR"/>
          </a:p>
          <a:p>
            <a:pPr lvl="1"/>
            <a:r>
              <a:rPr lang="en-US" altLang="ko-KR" smtClean="0"/>
              <a:t>x, y </a:t>
            </a:r>
            <a:r>
              <a:rPr lang="ko-KR" altLang="en-US" smtClean="0"/>
              <a:t>기준점을 이동시키고</a:t>
            </a:r>
            <a:r>
              <a:rPr lang="en-US" altLang="ko-KR" smtClean="0"/>
              <a:t>, </a:t>
            </a:r>
            <a:r>
              <a:rPr lang="ko-KR" altLang="en-US" smtClean="0"/>
              <a:t>그 점을 기준으로 위와 같이 표현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83706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611560" y="404664"/>
            <a:ext cx="8147050" cy="950913"/>
          </a:xfrm>
        </p:spPr>
        <p:txBody>
          <a:bodyPr/>
          <a:lstStyle/>
          <a:p>
            <a:r>
              <a:rPr lang="ko-KR" altLang="en-US" smtClean="0"/>
              <a:t>발사</a:t>
            </a:r>
            <a:r>
              <a:rPr lang="ko-KR" altLang="en-US"/>
              <a:t>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556792"/>
            <a:ext cx="8120063" cy="4827587"/>
          </a:xfrm>
        </p:spPr>
        <p:txBody>
          <a:bodyPr/>
          <a:lstStyle/>
          <a:p>
            <a:r>
              <a:rPr lang="ko-KR" altLang="en-US" smtClean="0"/>
              <a:t>발사체 표현</a:t>
            </a:r>
            <a:endParaRPr lang="en-US" altLang="ko-KR" smtClean="0"/>
          </a:p>
          <a:p>
            <a:pPr lvl="1"/>
            <a:r>
              <a:rPr lang="ko-KR" altLang="en-US" smtClean="0"/>
              <a:t>비행체의 </a:t>
            </a:r>
            <a:r>
              <a:rPr lang="en-US" altLang="ko-KR" smtClean="0"/>
              <a:t>x, y </a:t>
            </a:r>
            <a:r>
              <a:rPr lang="ko-KR" altLang="en-US" smtClean="0"/>
              <a:t>기준점에서 위로 </a:t>
            </a:r>
            <a:r>
              <a:rPr lang="en-US" altLang="ko-KR" smtClean="0"/>
              <a:t>2</a:t>
            </a:r>
            <a:r>
              <a:rPr lang="ko-KR" altLang="en-US" smtClean="0"/>
              <a:t>칸 째 부터 상단 남은 부분에 </a:t>
            </a:r>
            <a:r>
              <a:rPr lang="en-US" altLang="ko-KR" smtClean="0"/>
              <a:t>DrawPx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r>
              <a:rPr lang="ko-KR" altLang="en-US" smtClean="0"/>
              <a:t>특수기술의 경우 </a:t>
            </a:r>
            <a:r>
              <a:rPr lang="en-US" altLang="ko-KR" smtClean="0"/>
              <a:t>x, y </a:t>
            </a:r>
            <a:r>
              <a:rPr lang="ko-KR" altLang="en-US" smtClean="0"/>
              <a:t>기준 좌 우도 포함하여 표현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r>
              <a:rPr lang="en-US" altLang="ko-KR" smtClean="0"/>
              <a:t>CheckButtonsPress()</a:t>
            </a:r>
            <a:r>
              <a:rPr lang="ko-KR" altLang="en-US" smtClean="0"/>
              <a:t>를 사용해 버튼 사용 확인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99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장애물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white">
          <a:xfrm>
            <a:off x="539552" y="1556792"/>
            <a:ext cx="8120063" cy="4827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장애물 표현</a:t>
            </a:r>
            <a:endParaRPr lang="en-US" altLang="ko-KR" smtClean="0"/>
          </a:p>
          <a:p>
            <a:pPr lvl="1"/>
            <a:r>
              <a:rPr lang="ko-KR" altLang="en-US" smtClean="0"/>
              <a:t>한 점이 랜덤한 위치에서 생성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r>
              <a:rPr lang="ko-KR" altLang="en-US" smtClean="0"/>
              <a:t>일정한 속도로 떨어짐</a:t>
            </a:r>
            <a:endParaRPr lang="en-US" altLang="ko-KR" smtClean="0"/>
          </a:p>
          <a:p>
            <a:pPr lvl="2"/>
            <a:r>
              <a:rPr lang="ko-KR" altLang="en-US" smtClean="0"/>
              <a:t>시간을 체크하여 일정 시간마다 한칸씩 떨어뜨림</a:t>
            </a:r>
            <a:endParaRPr lang="en-US" altLang="ko-KR" smtClean="0"/>
          </a:p>
          <a:p>
            <a:pPr lvl="2"/>
            <a:r>
              <a:rPr lang="ko-KR" altLang="en-US" smtClean="0"/>
              <a:t>이를 위해 </a:t>
            </a:r>
            <a:r>
              <a:rPr lang="en-US" altLang="ko-KR" smtClean="0"/>
              <a:t>millis()</a:t>
            </a:r>
            <a:r>
              <a:rPr lang="ko-KR" altLang="en-US" smtClean="0"/>
              <a:t>라는 함수 사용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r>
              <a:rPr lang="ko-KR" altLang="en-US" smtClean="0"/>
              <a:t>총 최대 </a:t>
            </a:r>
            <a:r>
              <a:rPr lang="en-US" altLang="ko-KR" smtClean="0"/>
              <a:t>5</a:t>
            </a:r>
            <a:r>
              <a:rPr lang="ko-KR" altLang="en-US" smtClean="0"/>
              <a:t>개의 장애물이 동시에 떨어지도록 구현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3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게임플레이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비행체가 움직이면서 </a:t>
            </a:r>
            <a:r>
              <a:rPr lang="ko-KR" altLang="en-US"/>
              <a:t>타겟을 </a:t>
            </a:r>
            <a:r>
              <a:rPr lang="ko-KR" altLang="en-US" smtClean="0"/>
              <a:t>맞춘다</a:t>
            </a:r>
            <a:endParaRPr lang="en-US" altLang="ko-KR" smtClean="0"/>
          </a:p>
          <a:p>
            <a:pPr lvl="1"/>
            <a:r>
              <a:rPr lang="ko-KR" altLang="en-US" smtClean="0"/>
              <a:t>판별법 </a:t>
            </a:r>
            <a:r>
              <a:rPr lang="en-US" altLang="ko-KR" smtClean="0"/>
              <a:t>: </a:t>
            </a:r>
            <a:r>
              <a:rPr lang="ko-KR" altLang="en-US" smtClean="0"/>
              <a:t>발사체의 좌표와 타겟의 좌표가 같을 경우</a:t>
            </a:r>
            <a:endParaRPr lang="en-US" altLang="ko-KR" smtClean="0"/>
          </a:p>
          <a:p>
            <a:pPr lvl="1"/>
            <a:r>
              <a:rPr lang="ko-KR" altLang="en-US" smtClean="0"/>
              <a:t>맞추면 타겟을 처음 생성되는 부분에 랜덤한 </a:t>
            </a:r>
            <a:r>
              <a:rPr lang="en-US" altLang="ko-KR" smtClean="0"/>
              <a:t>x </a:t>
            </a:r>
            <a:r>
              <a:rPr lang="ko-KR" altLang="en-US" smtClean="0"/>
              <a:t>좌표를 가지게 한다</a:t>
            </a:r>
            <a:r>
              <a:rPr lang="en-US" altLang="ko-KR" smtClean="0"/>
              <a:t>. (</a:t>
            </a:r>
            <a:r>
              <a:rPr lang="ko-KR" altLang="en-US" smtClean="0"/>
              <a:t>실제로 삭제하지는 않음</a:t>
            </a:r>
            <a:r>
              <a:rPr lang="en-US" altLang="ko-KR" smtClean="0"/>
              <a:t>)</a:t>
            </a:r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타켓이</a:t>
            </a:r>
            <a:r>
              <a:rPr lang="ko-KR" altLang="en-US" dirty="0" smtClean="0"/>
              <a:t> 지면에 닿으면 </a:t>
            </a:r>
            <a:r>
              <a:rPr lang="ko-KR" altLang="en-US" smtClean="0"/>
              <a:t>게임이 </a:t>
            </a:r>
            <a:r>
              <a:rPr lang="ko-KR" altLang="en-US" smtClean="0"/>
              <a:t>끝난다</a:t>
            </a:r>
            <a:endParaRPr lang="en-US" altLang="ko-KR" dirty="0"/>
          </a:p>
          <a:p>
            <a:pPr lvl="1"/>
            <a:r>
              <a:rPr lang="ko-KR" altLang="en-US" smtClean="0"/>
              <a:t>타겟의 </a:t>
            </a:r>
            <a:r>
              <a:rPr lang="en-US" altLang="ko-KR" smtClean="0"/>
              <a:t>y </a:t>
            </a:r>
            <a:r>
              <a:rPr lang="ko-KR" altLang="en-US" smtClean="0"/>
              <a:t>좌표가 </a:t>
            </a:r>
            <a:r>
              <a:rPr lang="en-US" altLang="ko-KR" smtClean="0"/>
              <a:t>0</a:t>
            </a:r>
            <a:r>
              <a:rPr lang="ko-KR" altLang="en-US" smtClean="0"/>
              <a:t>일 경우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if(x==block_x ||x-1==block_x||x+1==block_x ){</a:t>
            </a:r>
            <a:endParaRPr kumimoji="0" lang="en-US" alt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block_x=random(100)%8;</a:t>
            </a:r>
            <a:endParaRPr kumimoji="0" lang="en-US" alt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block_y=8 + random(100)%4;</a:t>
            </a:r>
            <a:endParaRPr kumimoji="0" lang="en-US" alt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}</a:t>
            </a:r>
            <a:endParaRPr kumimoji="0" lang="en-US" alt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if (block_y &lt;8) DrawPx(block_x,block_y,6);</a:t>
            </a:r>
            <a:endParaRPr kumimoji="0" lang="en-US" alt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if(x==block_x){</a:t>
            </a:r>
            <a:endParaRPr kumimoji="0" lang="en-US" alt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block_x=random(100)%8;</a:t>
            </a:r>
            <a:endParaRPr kumimoji="0" lang="en-US" alt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block_y=8 + random(100)%4;</a:t>
            </a:r>
            <a:endParaRPr kumimoji="0" lang="en-US" alt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}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if(x==block_x ||x-1==block_x||x+1==block_x ){</a:t>
            </a:r>
            <a:endParaRPr kumimoji="0" lang="en-US" alt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block_x=random(100)%8;</a:t>
            </a:r>
            <a:endParaRPr kumimoji="0" lang="en-US" alt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block_y=8 + random(100)%4;</a:t>
            </a:r>
            <a:endParaRPr kumimoji="0" lang="en-US" alt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}</a:t>
            </a:r>
            <a:endParaRPr kumimoji="0" lang="en-US" alt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if (block_y &lt;8) DrawPx(block_x,block_y,6);</a:t>
            </a:r>
            <a:endParaRPr kumimoji="0" lang="en-US" alt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if(x==block_x){</a:t>
            </a:r>
            <a:endParaRPr kumimoji="0" lang="en-US" alt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block_x=random(100)%8;</a:t>
            </a:r>
            <a:endParaRPr kumimoji="0" lang="en-US" alt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block_y=8 + random(100)%4;</a:t>
            </a:r>
            <a:endParaRPr kumimoji="0" lang="en-US" alt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}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66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플레이 영상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hlinkClick r:id="rId2"/>
              </a:rPr>
              <a:t>https</a:t>
            </a:r>
            <a:r>
              <a:rPr lang="en-US" altLang="ko-KR">
                <a:hlinkClick r:id="rId2"/>
              </a:rPr>
              <a:t>://</a:t>
            </a:r>
            <a:r>
              <a:rPr lang="en-US" altLang="ko-KR" smtClean="0">
                <a:hlinkClick r:id="rId2"/>
              </a:rPr>
              <a:t>youtu.be/pm4lORU1fU8</a:t>
            </a:r>
            <a:r>
              <a:rPr lang="en-US" altLang="ko-KR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33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평가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54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곱셈 기호 15"/>
          <p:cNvSpPr/>
          <p:nvPr/>
        </p:nvSpPr>
        <p:spPr>
          <a:xfrm>
            <a:off x="3491880" y="4914596"/>
            <a:ext cx="3996444" cy="57606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곱셈 기호 14"/>
          <p:cNvSpPr/>
          <p:nvPr/>
        </p:nvSpPr>
        <p:spPr>
          <a:xfrm>
            <a:off x="2987824" y="1916832"/>
            <a:ext cx="3384376" cy="648072"/>
          </a:xfrm>
          <a:prstGeom prst="mathMultiply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기획과 결과물의 차이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ko-KR" altLang="en-US" sz="2400"/>
          </a:p>
          <a:p>
            <a:pPr marL="0" indent="0" fontAlgn="base">
              <a:buNone/>
            </a:pPr>
            <a:r>
              <a:rPr lang="en-US" altLang="ko-KR" sz="2400" smtClean="0"/>
              <a:t>1) </a:t>
            </a:r>
            <a:r>
              <a:rPr lang="ko-KR" altLang="en-US" sz="2400" smtClean="0"/>
              <a:t>시작을 하면 타겟이 발사체를 발사하며 내려오고 비행체가 움직이면서 타겟을 맞춘다</a:t>
            </a:r>
          </a:p>
          <a:p>
            <a:pPr marL="0" indent="0" fontAlgn="base">
              <a:buNone/>
            </a:pPr>
            <a:endParaRPr lang="en-US" altLang="ko-KR" sz="2400"/>
          </a:p>
          <a:p>
            <a:pPr marL="0" indent="0" fontAlgn="base">
              <a:buNone/>
            </a:pPr>
            <a:r>
              <a:rPr lang="en-US" altLang="ko-KR" sz="2400"/>
              <a:t>2) </a:t>
            </a:r>
            <a:r>
              <a:rPr lang="ko-KR" altLang="en-US" sz="2400"/>
              <a:t>만약 타겟을 맞추지 못하고 타겟의 </a:t>
            </a:r>
            <a:r>
              <a:rPr lang="en-US" altLang="ko-KR" sz="2400"/>
              <a:t>y</a:t>
            </a:r>
            <a:r>
              <a:rPr lang="ko-KR" altLang="en-US" sz="2400"/>
              <a:t>좌표 값이 </a:t>
            </a:r>
            <a:r>
              <a:rPr lang="en-US" altLang="ko-KR" sz="2400"/>
              <a:t>0</a:t>
            </a:r>
            <a:r>
              <a:rPr lang="ko-KR" altLang="en-US" sz="2400"/>
              <a:t>이 되었을 때 게임이 끝난다</a:t>
            </a:r>
          </a:p>
          <a:p>
            <a:pPr marL="0" indent="0" fontAlgn="base">
              <a:buNone/>
            </a:pPr>
            <a:endParaRPr lang="en-US" altLang="ko-KR" sz="2400"/>
          </a:p>
          <a:p>
            <a:pPr marL="0" indent="0" fontAlgn="base">
              <a:buNone/>
            </a:pPr>
            <a:r>
              <a:rPr lang="en-US" altLang="ko-KR" sz="2400"/>
              <a:t>3) </a:t>
            </a:r>
            <a:r>
              <a:rPr lang="ko-KR" altLang="en-US" sz="2400"/>
              <a:t>게임이 끝나면 파란색과 빨간색을 화면에 반복적으로 </a:t>
            </a:r>
          </a:p>
          <a:p>
            <a:pPr marL="0" indent="0" fontAlgn="base">
              <a:buNone/>
            </a:pPr>
            <a:r>
              <a:rPr lang="ko-KR" altLang="en-US" sz="2400"/>
              <a:t>띄움으로서 끝났음을 알리고 점수를 표시한다</a:t>
            </a:r>
          </a:p>
          <a:p>
            <a:endParaRPr lang="ko-KR" altLang="en-US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92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어려웠던 점과 해결 방안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408176"/>
            <a:ext cx="8119872" cy="4828032"/>
          </a:xfrm>
        </p:spPr>
        <p:txBody>
          <a:bodyPr/>
          <a:lstStyle/>
          <a:p>
            <a:r>
              <a:rPr lang="ko-KR" altLang="en-US" dirty="0" smtClean="0"/>
              <a:t>타겟이 발사체에 맞아 없어지게 하는 </a:t>
            </a:r>
            <a:r>
              <a:rPr lang="ko-KR" altLang="en-US" dirty="0" err="1" smtClean="0"/>
              <a:t>것이까다로웠다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        </a:t>
            </a:r>
            <a:r>
              <a:rPr lang="ko-KR" altLang="en-US" dirty="0" smtClean="0"/>
              <a:t>타겟의 좌표가 발사체와 같아 </a:t>
            </a:r>
            <a:r>
              <a:rPr lang="ko-KR" altLang="en-US" dirty="0" err="1" smtClean="0"/>
              <a:t>졌을때</a:t>
            </a:r>
            <a:r>
              <a:rPr lang="en-US" altLang="ko-KR" dirty="0"/>
              <a:t> </a:t>
            </a:r>
            <a:r>
              <a:rPr lang="ko-KR" altLang="en-US" dirty="0" smtClean="0"/>
              <a:t>좌표를 화면 밖으로 </a:t>
            </a:r>
            <a:r>
              <a:rPr lang="ko-KR" altLang="en-US" dirty="0" err="1" smtClean="0"/>
              <a:t>보냄으로서</a:t>
            </a:r>
            <a:r>
              <a:rPr lang="ko-KR" altLang="en-US" dirty="0" smtClean="0"/>
              <a:t> 없어지게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하였다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827584" y="2636912"/>
            <a:ext cx="122413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75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아쉬운 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게임을 쉽게 할 수 있도록 다양한 기능을 넣다 보니 </a:t>
            </a:r>
            <a:r>
              <a:rPr lang="ko-KR" altLang="en-US" smtClean="0"/>
              <a:t>재미가 </a:t>
            </a:r>
            <a:r>
              <a:rPr lang="ko-KR" altLang="en-US" smtClean="0"/>
              <a:t>떨어졌다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	</a:t>
            </a:r>
            <a:r>
              <a:rPr lang="en-US" altLang="ko-KR" sz="2800" smtClean="0"/>
              <a:t>Ex) </a:t>
            </a:r>
            <a:r>
              <a:rPr lang="ko-KR" altLang="en-US" sz="2800" smtClean="0"/>
              <a:t>기술 무제한 </a:t>
            </a:r>
            <a:r>
              <a:rPr lang="en-US" altLang="ko-KR" sz="2800" smtClean="0"/>
              <a:t>, </a:t>
            </a:r>
            <a:r>
              <a:rPr lang="ko-KR" altLang="en-US" sz="2800" smtClean="0"/>
              <a:t>일시적 무적 상태</a:t>
            </a:r>
            <a:endParaRPr lang="en-US" altLang="ko-KR" sz="2800" dirty="0" smtClean="0"/>
          </a:p>
          <a:p>
            <a:endParaRPr lang="en-US" altLang="ko-KR" dirty="0"/>
          </a:p>
          <a:p>
            <a:r>
              <a:rPr lang="ko-KR" altLang="en-US" dirty="0" smtClean="0"/>
              <a:t>발사체 구현이 힘들어서 타겟은 발사체를 구현하지 못하게 하였다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883" y="332656"/>
            <a:ext cx="4969063" cy="58326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620688"/>
            <a:ext cx="7057914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9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배운 점 및 향후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408176"/>
            <a:ext cx="8119872" cy="482803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400" smtClean="0"/>
              <a:t>아두이노 코드 좀 더 잘 이해하게 됨</a:t>
            </a:r>
            <a:endParaRPr lang="en-US" altLang="ko-KR" sz="2400" smtClean="0"/>
          </a:p>
          <a:p>
            <a:pPr>
              <a:buFontTx/>
              <a:buChar char="-"/>
            </a:pPr>
            <a:endParaRPr lang="en-US" altLang="ko-KR" sz="2400"/>
          </a:p>
          <a:p>
            <a:pPr>
              <a:buFontTx/>
              <a:buChar char="-"/>
            </a:pPr>
            <a:r>
              <a:rPr lang="ko-KR" altLang="en-US" sz="2400" smtClean="0"/>
              <a:t>디버깅의 중요성</a:t>
            </a:r>
            <a:endParaRPr lang="en-US" altLang="ko-KR" sz="2400" smtClean="0"/>
          </a:p>
          <a:p>
            <a:pPr>
              <a:buFontTx/>
              <a:buChar char="-"/>
            </a:pPr>
            <a:endParaRPr lang="en-US" altLang="ko-KR" sz="2400"/>
          </a:p>
          <a:p>
            <a:pPr>
              <a:buFontTx/>
              <a:buChar char="-"/>
            </a:pPr>
            <a:r>
              <a:rPr lang="ko-KR" altLang="en-US" sz="2400" smtClean="0"/>
              <a:t>아쉬운 점을 개선하여 좀 더 완성도있게 만들고 싶다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40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2" y="0"/>
            <a:ext cx="9133452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219466" y="2816222"/>
            <a:ext cx="2736304" cy="1440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smtClean="0"/>
              <a:t>갤러그</a:t>
            </a:r>
            <a:endParaRPr lang="ko-KR" altLang="en-US" sz="4800"/>
          </a:p>
        </p:txBody>
      </p:sp>
      <p:sp>
        <p:nvSpPr>
          <p:cNvPr id="4" name="타원 3"/>
          <p:cNvSpPr/>
          <p:nvPr/>
        </p:nvSpPr>
        <p:spPr>
          <a:xfrm>
            <a:off x="5955770" y="1124744"/>
            <a:ext cx="2448272" cy="14401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/>
              <a:t>슈팅게임</a:t>
            </a:r>
            <a:endParaRPr lang="ko-KR" altLang="en-US" sz="2800"/>
          </a:p>
        </p:txBody>
      </p:sp>
      <p:sp>
        <p:nvSpPr>
          <p:cNvPr id="7" name="타원 6"/>
          <p:cNvSpPr/>
          <p:nvPr/>
        </p:nvSpPr>
        <p:spPr>
          <a:xfrm>
            <a:off x="611560" y="1366731"/>
            <a:ext cx="2448272" cy="14401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/>
              <a:t>추억의</a:t>
            </a:r>
            <a:endParaRPr lang="en-US" altLang="ko-KR" sz="2800" smtClean="0"/>
          </a:p>
          <a:p>
            <a:pPr algn="ctr"/>
            <a:r>
              <a:rPr lang="ko-KR" altLang="en-US" sz="2800" smtClean="0"/>
              <a:t>게</a:t>
            </a:r>
            <a:r>
              <a:rPr lang="ko-KR" altLang="en-US" sz="2800"/>
              <a:t>임</a:t>
            </a:r>
          </a:p>
        </p:txBody>
      </p:sp>
      <p:sp>
        <p:nvSpPr>
          <p:cNvPr id="8" name="타원 7"/>
          <p:cNvSpPr/>
          <p:nvPr/>
        </p:nvSpPr>
        <p:spPr>
          <a:xfrm>
            <a:off x="3363482" y="4797152"/>
            <a:ext cx="2448272" cy="14401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/>
              <a:t>어려움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03277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143000"/>
          </a:xfrm>
        </p:spPr>
        <p:txBody>
          <a:bodyPr/>
          <a:lstStyle/>
          <a:p>
            <a:r>
              <a:rPr lang="ko-KR" altLang="en-US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61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3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0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3" y="0"/>
            <a:ext cx="9159213" cy="6858000"/>
          </a:xfrm>
          <a:prstGeom prst="rect">
            <a:avLst/>
          </a:prstGeom>
        </p:spPr>
      </p:pic>
      <p:sp>
        <p:nvSpPr>
          <p:cNvPr id="4" name="타원형 설명선 3"/>
          <p:cNvSpPr/>
          <p:nvPr/>
        </p:nvSpPr>
        <p:spPr>
          <a:xfrm>
            <a:off x="4932040" y="620688"/>
            <a:ext cx="3528392" cy="237626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bg1"/>
                </a:solidFill>
              </a:rPr>
              <a:t>그래 결심했어</a:t>
            </a:r>
            <a:endParaRPr lang="ko-KR" altLang="en-US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22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692696"/>
            <a:ext cx="6768752" cy="513700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539552" y="2924944"/>
            <a:ext cx="8147050" cy="950913"/>
          </a:xfrm>
        </p:spPr>
        <p:txBody>
          <a:bodyPr>
            <a:normAutofit fontScale="90000"/>
          </a:bodyPr>
          <a:lstStyle/>
          <a:p>
            <a:r>
              <a:rPr lang="en-US" altLang="ko-KR" sz="5300"/>
              <a:t>Meggy Jr.</a:t>
            </a:r>
            <a:r>
              <a:rPr lang="en-US" altLang="ko-KR"/>
              <a:t/>
            </a:r>
            <a:br>
              <a:rPr lang="en-US" altLang="ko-KR"/>
            </a:b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63688" y="5157192"/>
            <a:ext cx="5616624" cy="8640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/>
              <a:t>Drawpx(7,3,Red)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66631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3933056"/>
            <a:ext cx="7790688" cy="1719072"/>
          </a:xfrm>
        </p:spPr>
        <p:txBody>
          <a:bodyPr/>
          <a:lstStyle/>
          <a:p>
            <a:r>
              <a:rPr lang="ko-KR" altLang="en-US" smtClean="0"/>
              <a:t>게임 기획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21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전체구</a:t>
            </a:r>
            <a:r>
              <a:rPr lang="ko-KR" altLang="en-US"/>
              <a:t>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endParaRPr lang="en-US" altLang="ko-KR" sz="2400" smtClean="0"/>
          </a:p>
          <a:p>
            <a:pPr marL="0" indent="0" fontAlgn="base">
              <a:buNone/>
            </a:pPr>
            <a:r>
              <a:rPr lang="en-US" altLang="ko-KR" sz="2400" smtClean="0"/>
              <a:t>1</a:t>
            </a:r>
            <a:r>
              <a:rPr lang="en-US" altLang="ko-KR" sz="2400"/>
              <a:t>) </a:t>
            </a:r>
            <a:r>
              <a:rPr lang="ko-KR" altLang="en-US" sz="2400"/>
              <a:t>시작을 하면 </a:t>
            </a:r>
            <a:r>
              <a:rPr lang="ko-KR" altLang="en-US" sz="2400" smtClean="0"/>
              <a:t>타겟이 발사체를 발사하며 </a:t>
            </a:r>
            <a:r>
              <a:rPr lang="ko-KR" altLang="en-US" sz="2400"/>
              <a:t>내려오고 비행체가 움직이면서 타겟을 맞춘다</a:t>
            </a:r>
          </a:p>
          <a:p>
            <a:pPr marL="0" indent="0" fontAlgn="base">
              <a:buNone/>
            </a:pPr>
            <a:endParaRPr lang="en-US" altLang="ko-KR" sz="2400" smtClean="0"/>
          </a:p>
          <a:p>
            <a:pPr marL="0" indent="0" fontAlgn="base">
              <a:buNone/>
            </a:pPr>
            <a:r>
              <a:rPr lang="en-US" altLang="ko-KR" sz="2400" smtClean="0"/>
              <a:t>2</a:t>
            </a:r>
            <a:r>
              <a:rPr lang="en-US" altLang="ko-KR" sz="2400"/>
              <a:t>) </a:t>
            </a:r>
            <a:r>
              <a:rPr lang="ko-KR" altLang="en-US" sz="2400"/>
              <a:t>만약 타겟을 맞추지 못하고 타겟의 </a:t>
            </a:r>
            <a:r>
              <a:rPr lang="en-US" altLang="ko-KR" sz="2400"/>
              <a:t>y</a:t>
            </a:r>
            <a:r>
              <a:rPr lang="ko-KR" altLang="en-US" sz="2400"/>
              <a:t>좌표 값이 </a:t>
            </a:r>
            <a:r>
              <a:rPr lang="en-US" altLang="ko-KR" sz="2400"/>
              <a:t>0</a:t>
            </a:r>
            <a:r>
              <a:rPr lang="ko-KR" altLang="en-US" sz="2400"/>
              <a:t>이 되었을 </a:t>
            </a:r>
            <a:r>
              <a:rPr lang="ko-KR" altLang="en-US" sz="2400" smtClean="0"/>
              <a:t>때 </a:t>
            </a:r>
            <a:r>
              <a:rPr lang="ko-KR" altLang="en-US" sz="2400"/>
              <a:t>게임이 끝난다</a:t>
            </a:r>
          </a:p>
          <a:p>
            <a:pPr marL="0" indent="0" fontAlgn="base">
              <a:buNone/>
            </a:pPr>
            <a:endParaRPr lang="en-US" altLang="ko-KR" sz="2400"/>
          </a:p>
          <a:p>
            <a:pPr marL="0" indent="0" fontAlgn="base">
              <a:buNone/>
            </a:pPr>
            <a:r>
              <a:rPr lang="en-US" altLang="ko-KR" sz="2400" smtClean="0"/>
              <a:t>3</a:t>
            </a:r>
            <a:r>
              <a:rPr lang="en-US" altLang="ko-KR" sz="2400"/>
              <a:t>) </a:t>
            </a:r>
            <a:r>
              <a:rPr lang="ko-KR" altLang="en-US" sz="2400"/>
              <a:t>게임이 끝나면 파란색과 빨간색을 화면에 반복적으로 </a:t>
            </a:r>
          </a:p>
          <a:p>
            <a:pPr marL="0" indent="0" fontAlgn="base">
              <a:buNone/>
            </a:pPr>
            <a:r>
              <a:rPr lang="ko-KR" altLang="en-US" sz="2400"/>
              <a:t>띄움으로서 끝났음을 </a:t>
            </a:r>
            <a:r>
              <a:rPr lang="ko-KR" altLang="en-US" sz="2400" smtClean="0"/>
              <a:t>알리고 점수를 표시한다</a:t>
            </a:r>
            <a:endParaRPr lang="ko-KR" altLang="en-US" sz="240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5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3933056"/>
            <a:ext cx="7790688" cy="1719072"/>
          </a:xfrm>
        </p:spPr>
        <p:txBody>
          <a:bodyPr/>
          <a:lstStyle/>
          <a:p>
            <a:r>
              <a:rPr lang="ko-KR" altLang="en-US" smtClean="0"/>
              <a:t>구현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7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23528" y="307358"/>
            <a:ext cx="8229600" cy="1143000"/>
          </a:xfrm>
        </p:spPr>
        <p:txBody>
          <a:bodyPr/>
          <a:lstStyle/>
          <a:p>
            <a:r>
              <a:rPr lang="ko-KR" altLang="en-US" smtClean="0"/>
              <a:t>구</a:t>
            </a:r>
            <a:r>
              <a:rPr lang="ko-KR" altLang="en-US"/>
              <a:t>현</a:t>
            </a:r>
          </a:p>
        </p:txBody>
      </p:sp>
      <p:sp>
        <p:nvSpPr>
          <p:cNvPr id="5" name="타원 4"/>
          <p:cNvSpPr/>
          <p:nvPr/>
        </p:nvSpPr>
        <p:spPr>
          <a:xfrm>
            <a:off x="3333487" y="2636912"/>
            <a:ext cx="2664296" cy="16561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비행체와 발사체</a:t>
            </a:r>
            <a:endParaRPr lang="ko-KR" altLang="en-US" sz="2800" dirty="0"/>
          </a:p>
        </p:txBody>
      </p:sp>
      <p:sp>
        <p:nvSpPr>
          <p:cNvPr id="6" name="타원 5"/>
          <p:cNvSpPr/>
          <p:nvPr/>
        </p:nvSpPr>
        <p:spPr>
          <a:xfrm>
            <a:off x="539552" y="1502186"/>
            <a:ext cx="2664296" cy="16561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r>
              <a:rPr lang="en-US" altLang="ko-KR" sz="2800"/>
              <a:t>Drawpx()</a:t>
            </a:r>
          </a:p>
          <a:p>
            <a:pPr algn="ctr"/>
            <a:endParaRPr lang="ko-KR" altLang="en-US" sz="2800"/>
          </a:p>
        </p:txBody>
      </p:sp>
      <p:sp>
        <p:nvSpPr>
          <p:cNvPr id="7" name="타원 6"/>
          <p:cNvSpPr/>
          <p:nvPr/>
        </p:nvSpPr>
        <p:spPr>
          <a:xfrm>
            <a:off x="6061002" y="1469935"/>
            <a:ext cx="2664296" cy="16561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r>
              <a:rPr lang="en-US" altLang="ko-KR" sz="3200"/>
              <a:t>random</a:t>
            </a:r>
          </a:p>
          <a:p>
            <a:pPr algn="ctr"/>
            <a:endParaRPr lang="ko-KR" altLang="en-US" sz="2800"/>
          </a:p>
        </p:txBody>
      </p:sp>
      <p:sp>
        <p:nvSpPr>
          <p:cNvPr id="8" name="타원 7"/>
          <p:cNvSpPr/>
          <p:nvPr/>
        </p:nvSpPr>
        <p:spPr>
          <a:xfrm>
            <a:off x="3396706" y="4797152"/>
            <a:ext cx="2664296" cy="16561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버튼 </a:t>
            </a:r>
            <a:r>
              <a:rPr lang="en-US" altLang="ko-KR" sz="2800" dirty="0" smtClean="0"/>
              <a:t>AB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702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New_3D02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3D02">
      <a:majorFont>
        <a:latin typeface="Arial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3D0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50000"/>
              </a:schemeClr>
            </a:gs>
            <a:gs pos="35000">
              <a:schemeClr val="phClr">
                <a:tint val="40000"/>
                <a:satMod val="200000"/>
              </a:schemeClr>
            </a:gs>
            <a:gs pos="100000">
              <a:schemeClr val="phClr">
                <a:tint val="15000"/>
                <a:satMod val="200000"/>
              </a:schemeClr>
            </a:gs>
          </a:gsLst>
          <a:lin ang="16200000" scaled="1"/>
        </a:gradFill>
        <a:gradFill rotWithShape="1">
          <a:gsLst>
            <a:gs pos="10000">
              <a:schemeClr val="phClr">
                <a:shade val="40000"/>
                <a:satMod val="200000"/>
              </a:schemeClr>
            </a:gs>
            <a:gs pos="65000">
              <a:schemeClr val="phClr">
                <a:shade val="93000"/>
                <a:satMod val="130000"/>
              </a:schemeClr>
            </a:gs>
            <a:gs pos="100000">
              <a:schemeClr val="phClr">
                <a:tint val="70000"/>
                <a:shade val="100000"/>
                <a:satMod val="20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27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prstMaterial="dkEdge">
            <a:bevelT w="63500" h="57150"/>
          </a:sp3d>
        </a:effectStyle>
        <a:effectStyle>
          <a:effectLst>
            <a:outerShdw blurRad="50800" dist="38100" dir="2700000" rotWithShape="0">
              <a:srgbClr val="000000">
                <a:alpha val="37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prstMaterial="dkEdge">
            <a:bevelT w="88900" h="82550"/>
          </a:sp3d>
        </a:effectStyle>
        <a:effectStyle>
          <a:effectLst>
            <a:outerShdw blurRad="50800" dist="38100" dir="27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prstMaterial="dkEdge">
            <a:bevelT w="114300" h="107950"/>
          </a:sp3d>
        </a:effectStyle>
      </a:effectStyleLst>
      <a:bgFillStyleLst>
        <a:solidFill>
          <a:schemeClr val="phClr"/>
        </a:solidFill>
        <a:gradFill rotWithShape="1">
          <a:gsLst>
            <a:gs pos="7000">
              <a:schemeClr val="phClr">
                <a:tint val="100000"/>
                <a:shade val="60000"/>
                <a:satMod val="180000"/>
              </a:schemeClr>
            </a:gs>
            <a:gs pos="48000">
              <a:schemeClr val="phClr">
                <a:tint val="83000"/>
                <a:shade val="100000"/>
                <a:satMod val="300000"/>
              </a:schemeClr>
            </a:gs>
            <a:gs pos="83000">
              <a:schemeClr val="phClr">
                <a:tint val="99000"/>
                <a:shade val="100000"/>
                <a:satMod val="180000"/>
              </a:schemeClr>
            </a:gs>
            <a:gs pos="100000">
              <a:schemeClr val="phClr">
                <a:shade val="60000"/>
                <a:satMod val="180000"/>
                <a:lumMod val="9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0000"/>
                <a:satMod val="250000"/>
              </a:schemeClr>
            </a:gs>
            <a:gs pos="59000">
              <a:schemeClr val="phClr">
                <a:shade val="80000"/>
                <a:satMod val="130000"/>
              </a:schemeClr>
            </a:gs>
            <a:gs pos="100000">
              <a:schemeClr val="phClr">
                <a:shade val="50000"/>
                <a:satMod val="110000"/>
              </a:schemeClr>
            </a:gs>
          </a:gsLst>
          <a:path path="circle">
            <a:fillToRect l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TM10237557[[fn=디지털 테마]]</Template>
  <TotalTime>286</TotalTime>
  <Words>415</Words>
  <Application>Microsoft Office PowerPoint</Application>
  <PresentationFormat>화면 슬라이드 쇼(4:3)</PresentationFormat>
  <Paragraphs>102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New_3D02</vt:lpstr>
      <vt:lpstr>게임 만들기</vt:lpstr>
      <vt:lpstr>PowerPoint 프레젠테이션</vt:lpstr>
      <vt:lpstr>PowerPoint 프레젠테이션</vt:lpstr>
      <vt:lpstr>PowerPoint 프레젠테이션</vt:lpstr>
      <vt:lpstr>Meggy Jr. </vt:lpstr>
      <vt:lpstr>게임 기획</vt:lpstr>
      <vt:lpstr>전체구조</vt:lpstr>
      <vt:lpstr>구현</vt:lpstr>
      <vt:lpstr>구현</vt:lpstr>
      <vt:lpstr>비행체</vt:lpstr>
      <vt:lpstr>발사체</vt:lpstr>
      <vt:lpstr>장애물</vt:lpstr>
      <vt:lpstr>게임플레이</vt:lpstr>
      <vt:lpstr>플레이 영상</vt:lpstr>
      <vt:lpstr>평가</vt:lpstr>
      <vt:lpstr>기획과 결과물의 차이</vt:lpstr>
      <vt:lpstr>어려웠던 점과 해결 방안</vt:lpstr>
      <vt:lpstr>아쉬운 점</vt:lpstr>
      <vt:lpstr>배운 점 및 향후 계획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만들기</dc:title>
  <dc:creator>user</dc:creator>
  <cp:lastModifiedBy>user</cp:lastModifiedBy>
  <cp:revision>21</cp:revision>
  <dcterms:created xsi:type="dcterms:W3CDTF">2018-07-29T01:09:53Z</dcterms:created>
  <dcterms:modified xsi:type="dcterms:W3CDTF">2018-08-12T03:15:11Z</dcterms:modified>
</cp:coreProperties>
</file>