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244" autoAdjust="0"/>
  </p:normalViewPr>
  <p:slideViewPr>
    <p:cSldViewPr showGuides="1">
      <p:cViewPr varScale="1">
        <p:scale>
          <a:sx n="109" d="100"/>
          <a:sy n="109" d="100"/>
        </p:scale>
        <p:origin x="612" y="10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1344" y="4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1349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en-US" altLang="zh-CN"/>
              <a:t>Ethernet_II</a:t>
            </a:r>
            <a:r>
              <a:rPr lang="zh-CN" altLang="en-US"/>
              <a:t>的帧中各字段说明如下：</a:t>
            </a:r>
          </a:p>
          <a:p>
            <a:r>
              <a:rPr lang="en-US" altLang="zh-CN"/>
              <a:t>DMAC</a:t>
            </a:r>
            <a:r>
              <a:rPr lang="zh-CN" altLang="en-US"/>
              <a:t>（</a:t>
            </a:r>
            <a:r>
              <a:rPr lang="en-US" altLang="zh-CN"/>
              <a:t>Destination MAC</a:t>
            </a:r>
            <a:r>
              <a:rPr lang="zh-CN" altLang="en-US"/>
              <a:t>）是目的</a:t>
            </a:r>
            <a:r>
              <a:rPr lang="en-US" altLang="zh-CN"/>
              <a:t>MAC</a:t>
            </a:r>
            <a:r>
              <a:rPr lang="zh-CN" altLang="en-US"/>
              <a:t>地址。</a:t>
            </a:r>
            <a:r>
              <a:rPr lang="en-US" altLang="zh-CN"/>
              <a:t>DMAC</a:t>
            </a:r>
            <a:r>
              <a:rPr lang="zh-CN" altLang="en-US"/>
              <a:t>字段长度为</a:t>
            </a:r>
            <a:r>
              <a:rPr lang="en-US" altLang="zh-CN"/>
              <a:t>6</a:t>
            </a:r>
            <a:r>
              <a:rPr lang="zh-CN" altLang="en-US"/>
              <a:t>个字节，标识帧的接收者。</a:t>
            </a:r>
          </a:p>
          <a:p>
            <a:r>
              <a:rPr lang="en-US" altLang="zh-CN"/>
              <a:t>SMAC</a:t>
            </a:r>
            <a:r>
              <a:rPr lang="zh-CN" altLang="en-US"/>
              <a:t>（</a:t>
            </a:r>
            <a:r>
              <a:rPr lang="en-US" altLang="zh-CN"/>
              <a:t>Source MAC</a:t>
            </a:r>
            <a:r>
              <a:rPr lang="zh-CN" altLang="en-US"/>
              <a:t>）是源</a:t>
            </a:r>
            <a:r>
              <a:rPr lang="en-US" altLang="zh-CN"/>
              <a:t>MAC</a:t>
            </a:r>
            <a:r>
              <a:rPr lang="zh-CN" altLang="en-US"/>
              <a:t>地址。</a:t>
            </a:r>
            <a:r>
              <a:rPr lang="en-US" altLang="zh-CN"/>
              <a:t>SMAC</a:t>
            </a:r>
            <a:r>
              <a:rPr lang="zh-CN" altLang="en-US"/>
              <a:t>字段长度为</a:t>
            </a:r>
            <a:r>
              <a:rPr lang="en-US" altLang="zh-CN"/>
              <a:t>6</a:t>
            </a:r>
            <a:r>
              <a:rPr lang="zh-CN" altLang="en-US"/>
              <a:t>个字节，标识帧的发送者。</a:t>
            </a:r>
          </a:p>
          <a:p>
            <a:r>
              <a:rPr lang="zh-CN" altLang="en-US"/>
              <a:t>类型字段（</a:t>
            </a:r>
            <a:r>
              <a:rPr lang="en-US" altLang="zh-CN"/>
              <a:t>Type</a:t>
            </a:r>
            <a:r>
              <a:rPr lang="zh-CN" altLang="en-US"/>
              <a:t>）用于标识数据字段中包含的高层协议，该字段长度为</a:t>
            </a:r>
            <a:r>
              <a:rPr lang="en-US" altLang="zh-CN"/>
              <a:t>2</a:t>
            </a:r>
            <a:r>
              <a:rPr lang="zh-CN" altLang="en-US"/>
              <a:t>个字节。类型字段取值为</a:t>
            </a:r>
            <a:r>
              <a:rPr lang="en-US" altLang="zh-CN"/>
              <a:t>0x0800</a:t>
            </a:r>
            <a:r>
              <a:rPr lang="zh-CN" altLang="en-US"/>
              <a:t>的帧代表</a:t>
            </a:r>
            <a:r>
              <a:rPr lang="en-US" altLang="zh-CN"/>
              <a:t>IP</a:t>
            </a:r>
            <a:r>
              <a:rPr lang="zh-CN" altLang="en-US"/>
              <a:t>协议帧；类型字段取值为</a:t>
            </a:r>
            <a:r>
              <a:rPr lang="en-US" altLang="zh-CN"/>
              <a:t>0x0806</a:t>
            </a:r>
            <a:r>
              <a:rPr lang="zh-CN" altLang="en-US"/>
              <a:t>的帧代表</a:t>
            </a:r>
            <a:r>
              <a:rPr lang="en-US" altLang="zh-CN"/>
              <a:t>ARP</a:t>
            </a:r>
            <a:r>
              <a:rPr lang="zh-CN" altLang="en-US"/>
              <a:t>协议帧。</a:t>
            </a:r>
            <a:endParaRPr lang="en-US" altLang="zh-CN"/>
          </a:p>
          <a:p>
            <a:r>
              <a:rPr lang="zh-CN" altLang="en-US"/>
              <a:t>数据字段（</a:t>
            </a:r>
            <a:r>
              <a:rPr lang="en-US" altLang="zh-CN"/>
              <a:t>Data</a:t>
            </a:r>
            <a:r>
              <a:rPr lang="zh-CN" altLang="en-US"/>
              <a:t>）是网络层数据，最小长度必须为</a:t>
            </a:r>
            <a:r>
              <a:rPr lang="en-US" altLang="zh-CN"/>
              <a:t>46</a:t>
            </a:r>
            <a:r>
              <a:rPr lang="zh-CN" altLang="en-US"/>
              <a:t>字节以保证帧长至少为</a:t>
            </a:r>
            <a:r>
              <a:rPr lang="en-US" altLang="zh-CN"/>
              <a:t>64</a:t>
            </a:r>
            <a:r>
              <a:rPr lang="zh-CN" altLang="en-US"/>
              <a:t>字节，数据字段的最大长度为</a:t>
            </a:r>
            <a:r>
              <a:rPr lang="en-US" altLang="zh-CN"/>
              <a:t>1500</a:t>
            </a:r>
            <a:r>
              <a:rPr lang="zh-CN" altLang="en-US"/>
              <a:t>字节。</a:t>
            </a:r>
            <a:endParaRPr lang="en-US" altLang="zh-CN"/>
          </a:p>
          <a:p>
            <a:r>
              <a:rPr lang="zh-CN" altLang="en-US"/>
              <a:t>循环冗余校验字段（</a:t>
            </a:r>
            <a:r>
              <a:rPr lang="en-US" altLang="zh-CN"/>
              <a:t>FCS</a:t>
            </a:r>
            <a:r>
              <a:rPr lang="zh-CN" altLang="en-US"/>
              <a:t>）提供了一种错误检测机制。该字段长度为</a:t>
            </a:r>
            <a:r>
              <a:rPr lang="en-US" altLang="zh-CN"/>
              <a:t>4</a:t>
            </a:r>
            <a:r>
              <a:rPr lang="zh-CN" altLang="en-US"/>
              <a:t>个字节。</a:t>
            </a:r>
          </a:p>
          <a:p>
            <a:endParaRPr lang="zh-CN" altLang="en-US" dirty="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64842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en-US" altLang="zh-CN" dirty="0"/>
              <a:t>IEEE802.3</a:t>
            </a:r>
            <a:r>
              <a:rPr lang="zh-CN" altLang="en-US" dirty="0"/>
              <a:t>帧格式类似于</a:t>
            </a:r>
            <a:r>
              <a:rPr lang="en-US" altLang="zh-CN" dirty="0" err="1"/>
              <a:t>Ethernet_II</a:t>
            </a:r>
            <a:r>
              <a:rPr lang="zh-CN" altLang="en-US" dirty="0"/>
              <a:t>帧，只是</a:t>
            </a:r>
            <a:r>
              <a:rPr lang="en-US" altLang="zh-CN" dirty="0" err="1"/>
              <a:t>Ethernet_II</a:t>
            </a:r>
            <a:r>
              <a:rPr lang="zh-CN" altLang="en-US" dirty="0"/>
              <a:t>帧的</a:t>
            </a:r>
            <a:r>
              <a:rPr lang="en-US" altLang="zh-CN" dirty="0"/>
              <a:t>Type</a:t>
            </a:r>
            <a:r>
              <a:rPr lang="zh-CN" altLang="en-US" dirty="0"/>
              <a:t>域被</a:t>
            </a:r>
            <a:r>
              <a:rPr lang="en-US" altLang="zh-CN" dirty="0"/>
              <a:t>802.3</a:t>
            </a:r>
            <a:r>
              <a:rPr lang="zh-CN" altLang="en-US" dirty="0"/>
              <a:t>帧的</a:t>
            </a:r>
            <a:r>
              <a:rPr lang="en-US" altLang="zh-CN" dirty="0"/>
              <a:t>Length</a:t>
            </a:r>
            <a:r>
              <a:rPr lang="zh-CN" altLang="en-US" dirty="0"/>
              <a:t>域取代，并且占用了</a:t>
            </a:r>
            <a:r>
              <a:rPr lang="en-US" altLang="zh-CN" dirty="0"/>
              <a:t>Data</a:t>
            </a:r>
            <a:r>
              <a:rPr lang="zh-CN" altLang="en-US" dirty="0"/>
              <a:t>字段的</a:t>
            </a:r>
            <a:r>
              <a:rPr lang="en-US" altLang="zh-CN" dirty="0"/>
              <a:t>8</a:t>
            </a:r>
            <a:r>
              <a:rPr lang="zh-CN" altLang="en-US" dirty="0"/>
              <a:t>个字节作为</a:t>
            </a:r>
            <a:r>
              <a:rPr lang="en-US" altLang="zh-CN" dirty="0"/>
              <a:t>LLC</a:t>
            </a:r>
            <a:r>
              <a:rPr lang="zh-CN" altLang="en-US" dirty="0"/>
              <a:t>和</a:t>
            </a:r>
            <a:r>
              <a:rPr lang="en-US" altLang="zh-CN" dirty="0"/>
              <a:t>SNAP</a:t>
            </a:r>
            <a:r>
              <a:rPr lang="zh-CN" altLang="en-US" dirty="0"/>
              <a:t>字段。</a:t>
            </a:r>
          </a:p>
          <a:p>
            <a:r>
              <a:rPr lang="en-US" altLang="zh-CN" dirty="0"/>
              <a:t>Length</a:t>
            </a:r>
            <a:r>
              <a:rPr lang="zh-CN" altLang="en-US" dirty="0"/>
              <a:t>字段定义了</a:t>
            </a:r>
            <a:r>
              <a:rPr lang="en-US" altLang="zh-CN" dirty="0"/>
              <a:t>Data</a:t>
            </a:r>
            <a:r>
              <a:rPr lang="zh-CN" altLang="en-US" dirty="0"/>
              <a:t>字段包含的字节数。</a:t>
            </a:r>
          </a:p>
          <a:p>
            <a:r>
              <a:rPr lang="zh-CN" altLang="en-US" dirty="0"/>
              <a:t>逻辑链路控制</a:t>
            </a:r>
            <a:r>
              <a:rPr lang="en-US" altLang="zh-CN" dirty="0"/>
              <a:t>LLC</a:t>
            </a:r>
            <a:r>
              <a:rPr lang="zh-CN" altLang="en-US" dirty="0"/>
              <a:t>（</a:t>
            </a:r>
            <a:r>
              <a:rPr lang="en-US" altLang="zh-CN" dirty="0"/>
              <a:t>Logical Link Control</a:t>
            </a:r>
            <a:r>
              <a:rPr lang="zh-CN" altLang="en-US" dirty="0"/>
              <a:t>）由目的服务访问点</a:t>
            </a:r>
            <a:r>
              <a:rPr lang="en-US" altLang="zh-CN" dirty="0"/>
              <a:t>DSAP</a:t>
            </a:r>
            <a:r>
              <a:rPr lang="zh-CN" altLang="en-US" dirty="0"/>
              <a:t>（</a:t>
            </a:r>
            <a:r>
              <a:rPr lang="en-US" altLang="zh-CN" dirty="0"/>
              <a:t>Destination Service Access Point</a:t>
            </a:r>
            <a:r>
              <a:rPr lang="zh-CN" altLang="en-US" dirty="0"/>
              <a:t>）、源服务访问点</a:t>
            </a:r>
            <a:r>
              <a:rPr lang="en-US" altLang="zh-CN" dirty="0"/>
              <a:t>SSAP</a:t>
            </a:r>
            <a:r>
              <a:rPr lang="zh-CN" altLang="en-US" dirty="0"/>
              <a:t>（</a:t>
            </a:r>
            <a:r>
              <a:rPr lang="en-US" altLang="zh-CN" dirty="0"/>
              <a:t>Source Service Access Point</a:t>
            </a:r>
            <a:r>
              <a:rPr lang="zh-CN" altLang="en-US" dirty="0"/>
              <a:t>）和</a:t>
            </a:r>
            <a:r>
              <a:rPr lang="en-US" altLang="zh-CN" dirty="0"/>
              <a:t>Control</a:t>
            </a:r>
            <a:r>
              <a:rPr lang="zh-CN" altLang="en-US" dirty="0"/>
              <a:t>字段组成。</a:t>
            </a:r>
          </a:p>
          <a:p>
            <a:r>
              <a:rPr lang="en-US" altLang="zh-CN" dirty="0"/>
              <a:t>SNAP</a:t>
            </a:r>
            <a:r>
              <a:rPr lang="zh-CN" altLang="en-US" dirty="0"/>
              <a:t>（</a:t>
            </a:r>
            <a:r>
              <a:rPr lang="en-US" altLang="zh-CN" dirty="0"/>
              <a:t>Sub-network Access Protocol</a:t>
            </a:r>
            <a:r>
              <a:rPr lang="zh-CN" altLang="en-US" dirty="0"/>
              <a:t>）由机构代码（</a:t>
            </a:r>
            <a:r>
              <a:rPr lang="en-US" altLang="zh-CN" dirty="0"/>
              <a:t>Org Code</a:t>
            </a:r>
            <a:r>
              <a:rPr lang="zh-CN" altLang="en-US" dirty="0"/>
              <a:t>）和类型（</a:t>
            </a:r>
            <a:r>
              <a:rPr lang="en-US" altLang="zh-CN" dirty="0"/>
              <a:t>Type</a:t>
            </a:r>
            <a:r>
              <a:rPr lang="zh-CN" altLang="en-US" dirty="0"/>
              <a:t>）字段组成。</a:t>
            </a:r>
            <a:r>
              <a:rPr lang="en-US" altLang="zh-CN" dirty="0"/>
              <a:t>Org Code</a:t>
            </a:r>
            <a:r>
              <a:rPr lang="zh-CN" altLang="en-US" dirty="0"/>
              <a:t>三个字节都为</a:t>
            </a:r>
            <a:r>
              <a:rPr lang="en-US" altLang="zh-CN" dirty="0"/>
              <a:t>0</a:t>
            </a:r>
            <a:r>
              <a:rPr lang="zh-CN" altLang="en-US" dirty="0"/>
              <a:t>。</a:t>
            </a:r>
            <a:r>
              <a:rPr lang="en-US" altLang="zh-CN" dirty="0"/>
              <a:t>Type</a:t>
            </a:r>
            <a:r>
              <a:rPr lang="zh-CN" altLang="en-US" dirty="0"/>
              <a:t>字段的含义与</a:t>
            </a:r>
            <a:r>
              <a:rPr lang="en-US" altLang="zh-CN" dirty="0" err="1"/>
              <a:t>Ethernet_II</a:t>
            </a:r>
            <a:r>
              <a:rPr lang="zh-CN" altLang="en-US" dirty="0"/>
              <a:t>帧中的</a:t>
            </a:r>
            <a:r>
              <a:rPr lang="en-US" altLang="zh-CN" dirty="0"/>
              <a:t>Type</a:t>
            </a:r>
            <a:r>
              <a:rPr lang="zh-CN" altLang="en-US" dirty="0"/>
              <a:t>字段相同。</a:t>
            </a:r>
            <a:r>
              <a:rPr lang="en-US" altLang="zh-CN" dirty="0"/>
              <a:t>IEEE802.3</a:t>
            </a:r>
            <a:r>
              <a:rPr lang="zh-CN" altLang="en-US" dirty="0"/>
              <a:t>帧根据</a:t>
            </a:r>
            <a:r>
              <a:rPr lang="en-US" altLang="zh-CN" dirty="0"/>
              <a:t>DSAP</a:t>
            </a:r>
            <a:r>
              <a:rPr lang="zh-CN" altLang="en-US" dirty="0"/>
              <a:t>和</a:t>
            </a:r>
            <a:r>
              <a:rPr lang="en-US" altLang="zh-CN" dirty="0"/>
              <a:t>SSAP</a:t>
            </a:r>
            <a:r>
              <a:rPr lang="zh-CN" altLang="en-US" dirty="0"/>
              <a:t>字段的取值又可分为以下几类：</a:t>
            </a:r>
          </a:p>
          <a:p>
            <a:r>
              <a:rPr lang="en-US" altLang="zh-CN" dirty="0"/>
              <a:t>       1</a:t>
            </a:r>
            <a:r>
              <a:rPr lang="zh-CN" altLang="en-US" dirty="0"/>
              <a:t>）当</a:t>
            </a:r>
            <a:r>
              <a:rPr lang="en-US" altLang="zh-CN" dirty="0"/>
              <a:t>DSAP</a:t>
            </a:r>
            <a:r>
              <a:rPr lang="zh-CN" altLang="en-US" dirty="0"/>
              <a:t>和</a:t>
            </a:r>
            <a:r>
              <a:rPr lang="en-US" altLang="zh-CN" dirty="0"/>
              <a:t>SSAP</a:t>
            </a:r>
            <a:r>
              <a:rPr lang="zh-CN" altLang="en-US" dirty="0"/>
              <a:t>都取特定值</a:t>
            </a:r>
            <a:r>
              <a:rPr lang="en-US" altLang="zh-CN" dirty="0"/>
              <a:t>0xff</a:t>
            </a:r>
            <a:r>
              <a:rPr lang="zh-CN" altLang="en-US" dirty="0"/>
              <a:t>时，</a:t>
            </a:r>
            <a:r>
              <a:rPr lang="en-US" altLang="zh-CN" dirty="0"/>
              <a:t>802.3</a:t>
            </a:r>
            <a:r>
              <a:rPr lang="zh-CN" altLang="en-US" dirty="0"/>
              <a:t>帧就变成了</a:t>
            </a:r>
            <a:r>
              <a:rPr lang="en-US" altLang="zh-CN" dirty="0"/>
              <a:t>Netware-ETHERNET</a:t>
            </a:r>
            <a:r>
              <a:rPr lang="zh-CN" altLang="en-US" dirty="0"/>
              <a:t>帧，用来承载</a:t>
            </a:r>
            <a:r>
              <a:rPr lang="en-US" altLang="zh-CN" dirty="0"/>
              <a:t>NetWare</a:t>
            </a:r>
            <a:r>
              <a:rPr lang="zh-CN" altLang="en-US" dirty="0"/>
              <a:t>类型的数据。</a:t>
            </a:r>
          </a:p>
          <a:p>
            <a:r>
              <a:rPr lang="en-US" altLang="zh-CN" dirty="0"/>
              <a:t>       2</a:t>
            </a:r>
            <a:r>
              <a:rPr lang="zh-CN" altLang="en-US" dirty="0"/>
              <a:t>）当</a:t>
            </a:r>
            <a:r>
              <a:rPr lang="en-US" altLang="zh-CN" dirty="0"/>
              <a:t>DSAP</a:t>
            </a:r>
            <a:r>
              <a:rPr lang="zh-CN" altLang="en-US" dirty="0"/>
              <a:t>和</a:t>
            </a:r>
            <a:r>
              <a:rPr lang="en-US" altLang="zh-CN" dirty="0"/>
              <a:t>SSAP</a:t>
            </a:r>
            <a:r>
              <a:rPr lang="zh-CN" altLang="en-US" dirty="0"/>
              <a:t>都取特定值</a:t>
            </a:r>
            <a:r>
              <a:rPr lang="en-US" altLang="zh-CN" dirty="0"/>
              <a:t>0xaa</a:t>
            </a:r>
            <a:r>
              <a:rPr lang="zh-CN" altLang="en-US" dirty="0"/>
              <a:t>时，</a:t>
            </a:r>
            <a:r>
              <a:rPr lang="en-US" altLang="zh-CN" dirty="0"/>
              <a:t>802.3</a:t>
            </a:r>
            <a:r>
              <a:rPr lang="zh-CN" altLang="en-US" dirty="0"/>
              <a:t>帧就变成了</a:t>
            </a:r>
            <a:r>
              <a:rPr lang="en-US" altLang="zh-CN" dirty="0"/>
              <a:t>ETHERNET_SNAP</a:t>
            </a:r>
            <a:r>
              <a:rPr lang="zh-CN" altLang="en-US" dirty="0"/>
              <a:t>帧。</a:t>
            </a:r>
            <a:r>
              <a:rPr lang="en-US" altLang="zh-CN" dirty="0"/>
              <a:t>ETHERNET_SNAP</a:t>
            </a:r>
            <a:r>
              <a:rPr lang="zh-CN" altLang="en-US" dirty="0"/>
              <a:t>帧可以用于传输多种协议。</a:t>
            </a:r>
          </a:p>
          <a:p>
            <a:r>
              <a:rPr lang="en-US" altLang="zh-CN" dirty="0"/>
              <a:t>       3</a:t>
            </a:r>
            <a:r>
              <a:rPr lang="zh-CN" altLang="en-US" dirty="0"/>
              <a:t>）</a:t>
            </a:r>
            <a:r>
              <a:rPr lang="en-US" altLang="zh-CN" dirty="0"/>
              <a:t>DSAP</a:t>
            </a:r>
            <a:r>
              <a:rPr lang="zh-CN" altLang="en-US" dirty="0"/>
              <a:t>和</a:t>
            </a:r>
            <a:r>
              <a:rPr lang="en-US" altLang="zh-CN" dirty="0"/>
              <a:t>SSAP</a:t>
            </a:r>
            <a:r>
              <a:rPr lang="zh-CN" altLang="en-US" dirty="0"/>
              <a:t>其他的取值均为纯</a:t>
            </a:r>
            <a:r>
              <a:rPr lang="en-US" altLang="zh-CN" dirty="0"/>
              <a:t>IEEE802.3</a:t>
            </a:r>
            <a:r>
              <a:rPr lang="zh-CN" altLang="en-US" dirty="0"/>
              <a:t>帧。</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726298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a:t>以太网在二层链路上通过</a:t>
            </a:r>
            <a:r>
              <a:rPr lang="en-US" altLang="zh-CN"/>
              <a:t>MAC</a:t>
            </a:r>
            <a:r>
              <a:rPr lang="zh-CN" altLang="en-US"/>
              <a:t>地址来唯一标识网络设备，并且实现局域网上网络设备之间的通信。</a:t>
            </a:r>
            <a:r>
              <a:rPr lang="en-US" altLang="zh-CN"/>
              <a:t>MAC</a:t>
            </a:r>
            <a:r>
              <a:rPr lang="zh-CN" altLang="en-US"/>
              <a:t>地址也叫物理地址，大多数网卡厂商把</a:t>
            </a:r>
            <a:r>
              <a:rPr lang="en-US" altLang="zh-CN"/>
              <a:t>MAC</a:t>
            </a:r>
            <a:r>
              <a:rPr lang="zh-CN" altLang="en-US"/>
              <a:t>地址烧入了网卡的</a:t>
            </a:r>
            <a:r>
              <a:rPr lang="en-US" altLang="zh-CN"/>
              <a:t>ROM</a:t>
            </a:r>
            <a:r>
              <a:rPr lang="zh-CN" altLang="en-US"/>
              <a:t>中。发送端使用接收端的</a:t>
            </a:r>
            <a:r>
              <a:rPr lang="en-US" altLang="zh-CN"/>
              <a:t>MAC</a:t>
            </a:r>
            <a:r>
              <a:rPr lang="zh-CN" altLang="en-US"/>
              <a:t>地址作为目的地址。以太帧封装完成后会通过物理层转换成比特流在物理介质上传输。</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97733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a:t>如同每一个人都有一个名字一样，每一台网络设备都用物理地址来标识自己，这个地址就是</a:t>
            </a:r>
            <a:r>
              <a:rPr lang="en-US" altLang="zh-CN"/>
              <a:t>MAC</a:t>
            </a:r>
            <a:r>
              <a:rPr lang="zh-CN" altLang="en-US"/>
              <a:t>地址。网络设备的</a:t>
            </a:r>
            <a:r>
              <a:rPr lang="en-US" altLang="zh-CN"/>
              <a:t>MAC</a:t>
            </a:r>
            <a:r>
              <a:rPr lang="zh-CN" altLang="en-US"/>
              <a:t>地址是全球唯一的。</a:t>
            </a:r>
            <a:r>
              <a:rPr lang="en-US" altLang="zh-CN"/>
              <a:t>MAC</a:t>
            </a:r>
            <a:r>
              <a:rPr lang="zh-CN" altLang="en-US"/>
              <a:t>地址长度为</a:t>
            </a:r>
            <a:r>
              <a:rPr lang="en-US" altLang="zh-CN"/>
              <a:t>48</a:t>
            </a:r>
            <a:r>
              <a:rPr lang="zh-CN" altLang="en-US"/>
              <a:t>比特，通常用十六进制表示。</a:t>
            </a:r>
            <a:r>
              <a:rPr lang="en-US" altLang="zh-CN"/>
              <a:t>MAC</a:t>
            </a:r>
            <a:r>
              <a:rPr lang="zh-CN" altLang="en-US"/>
              <a:t>地址包含两部分：前</a:t>
            </a:r>
            <a:r>
              <a:rPr lang="en-US" altLang="zh-CN"/>
              <a:t>24</a:t>
            </a:r>
            <a:r>
              <a:rPr lang="zh-CN" altLang="en-US"/>
              <a:t>比特是组织唯一标识符（</a:t>
            </a:r>
            <a:r>
              <a:rPr lang="en-US" altLang="zh-CN"/>
              <a:t>OUI</a:t>
            </a:r>
            <a:r>
              <a:rPr lang="zh-CN" altLang="en-US"/>
              <a:t>，</a:t>
            </a:r>
            <a:r>
              <a:rPr lang="en-US" altLang="zh-CN"/>
              <a:t>Organizationally Unique Identifier</a:t>
            </a:r>
            <a:r>
              <a:rPr lang="zh-CN" altLang="en-US"/>
              <a:t>），由</a:t>
            </a:r>
            <a:r>
              <a:rPr lang="en-US" altLang="zh-CN"/>
              <a:t>IEEE</a:t>
            </a:r>
            <a:r>
              <a:rPr lang="zh-CN" altLang="en-US"/>
              <a:t>统一分配给设备制造商。例如，华为的网络产品的</a:t>
            </a:r>
            <a:r>
              <a:rPr lang="en-US" altLang="zh-CN"/>
              <a:t>MAC</a:t>
            </a:r>
            <a:r>
              <a:rPr lang="zh-CN" altLang="en-US"/>
              <a:t>地址前</a:t>
            </a:r>
            <a:r>
              <a:rPr lang="en-US" altLang="zh-CN"/>
              <a:t>24</a:t>
            </a:r>
            <a:r>
              <a:rPr lang="zh-CN" altLang="en-US"/>
              <a:t>比特是</a:t>
            </a:r>
            <a:r>
              <a:rPr lang="en-US" altLang="zh-CN"/>
              <a:t>0x00e0fc</a:t>
            </a:r>
            <a:r>
              <a:rPr lang="zh-CN" altLang="en-US"/>
              <a:t>。后</a:t>
            </a:r>
            <a:r>
              <a:rPr lang="en-US" altLang="zh-CN"/>
              <a:t>24</a:t>
            </a:r>
            <a:r>
              <a:rPr lang="zh-CN" altLang="en-US"/>
              <a:t>位序列号是厂商分配给每个产品的唯一数值，由各个厂商自行分配（这里所说的产品可以是网卡或者其他需要</a:t>
            </a:r>
            <a:r>
              <a:rPr lang="en-US" altLang="zh-CN"/>
              <a:t>MAC</a:t>
            </a:r>
            <a:r>
              <a:rPr lang="zh-CN" altLang="en-US"/>
              <a:t>地址的设备）。</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921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zh-CN" altLang="en-US"/>
              <a:t>局域网上的帧可以通过三种方式发送。第一种是单播，指从单一的源端发送到单一的目的端。每个主机接口由一个</a:t>
            </a:r>
            <a:r>
              <a:rPr lang="en-US" altLang="zh-CN"/>
              <a:t>MAC</a:t>
            </a:r>
            <a:r>
              <a:rPr lang="zh-CN" altLang="en-US"/>
              <a:t>地址唯一标识，</a:t>
            </a:r>
            <a:r>
              <a:rPr lang="en-US" altLang="zh-CN"/>
              <a:t>MAC</a:t>
            </a:r>
            <a:r>
              <a:rPr lang="zh-CN" altLang="en-US"/>
              <a:t>地址的</a:t>
            </a:r>
            <a:r>
              <a:rPr lang="en-US" altLang="zh-CN"/>
              <a:t>OUI</a:t>
            </a:r>
            <a:r>
              <a:rPr lang="zh-CN" altLang="en-US"/>
              <a:t>中，第一字节第</a:t>
            </a:r>
            <a:r>
              <a:rPr lang="en-US" altLang="zh-CN"/>
              <a:t>8</a:t>
            </a:r>
            <a:r>
              <a:rPr lang="zh-CN" altLang="en-US"/>
              <a:t>个比特表示地址类型。对于主机</a:t>
            </a:r>
            <a:r>
              <a:rPr lang="en-US" altLang="zh-CN"/>
              <a:t>MAC</a:t>
            </a:r>
            <a:r>
              <a:rPr lang="zh-CN" altLang="en-US"/>
              <a:t>地址，这个比特固定为</a:t>
            </a:r>
            <a:r>
              <a:rPr lang="en-US" altLang="zh-CN"/>
              <a:t>0</a:t>
            </a:r>
            <a:r>
              <a:rPr lang="zh-CN" altLang="en-US"/>
              <a:t>，表示目的</a:t>
            </a:r>
            <a:r>
              <a:rPr lang="en-US" altLang="zh-CN"/>
              <a:t>MAC</a:t>
            </a:r>
            <a:r>
              <a:rPr lang="zh-CN" altLang="en-US"/>
              <a:t>地址为此</a:t>
            </a:r>
            <a:r>
              <a:rPr lang="en-US" altLang="zh-CN"/>
              <a:t>MAC</a:t>
            </a:r>
            <a:r>
              <a:rPr lang="zh-CN" altLang="en-US"/>
              <a:t>地址的帧都是发送到某个唯一的目的端。在冲突域中，所有主机都能收到源主机发送的单播帧，但是其他主机发现目的地址与本地</a:t>
            </a:r>
            <a:r>
              <a:rPr lang="en-US" altLang="zh-CN"/>
              <a:t>MAC</a:t>
            </a:r>
            <a:r>
              <a:rPr lang="zh-CN" altLang="en-US"/>
              <a:t>地址不一致后会丢弃收到的帧，只有真正的目的主机才会接收并处理收到的帧。</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3321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a:t>第二种发送方式是广播，表示帧从单一的源发送到共享以太网上的所有主机。广播帧的目的</a:t>
            </a:r>
            <a:r>
              <a:rPr lang="en-US" altLang="zh-CN"/>
              <a:t>MAC</a:t>
            </a:r>
            <a:r>
              <a:rPr lang="zh-CN" altLang="en-US"/>
              <a:t>地址为十六进制的</a:t>
            </a:r>
            <a:r>
              <a:rPr lang="en-US" altLang="zh-CN"/>
              <a:t>FF:FF:FF:FF:FF:FF</a:t>
            </a:r>
            <a:r>
              <a:rPr lang="zh-CN" altLang="en-US"/>
              <a:t>，所有收到该广播帧的主机都要接收并处理这个帧。</a:t>
            </a:r>
            <a:endParaRPr lang="en-US" altLang="zh-CN"/>
          </a:p>
          <a:p>
            <a:r>
              <a:rPr lang="zh-CN" altLang="en-US"/>
              <a:t>广播方式会产生大量流量，导致带宽利用率降低，进而影响整个网络的性能。</a:t>
            </a:r>
          </a:p>
          <a:p>
            <a:r>
              <a:rPr lang="zh-CN" altLang="en-US"/>
              <a:t>当需要网络中的所有主机都能接收到相同的信息并进行处理的情况下，通常会使用广播方式。</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93542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a:t>第三种发送方式为组播，组播比广播更加高效。组播转发可以理解为选择性的广播，主机侦听特定组播地址，接收并处理目的</a:t>
            </a:r>
            <a:r>
              <a:rPr lang="en-US" altLang="zh-CN"/>
              <a:t>MAC</a:t>
            </a:r>
            <a:r>
              <a:rPr lang="zh-CN" altLang="en-US"/>
              <a:t>地址为该组播</a:t>
            </a:r>
            <a:r>
              <a:rPr lang="en-US" altLang="zh-CN"/>
              <a:t>MAC</a:t>
            </a:r>
            <a:r>
              <a:rPr lang="zh-CN" altLang="en-US"/>
              <a:t>地址的帧。</a:t>
            </a:r>
            <a:endParaRPr lang="en-US" altLang="zh-CN"/>
          </a:p>
          <a:p>
            <a:r>
              <a:rPr lang="zh-CN" altLang="en-US"/>
              <a:t>组播</a:t>
            </a:r>
            <a:r>
              <a:rPr lang="en-US" altLang="zh-CN"/>
              <a:t>MAC</a:t>
            </a:r>
            <a:r>
              <a:rPr lang="zh-CN" altLang="en-US"/>
              <a:t>地址和单播</a:t>
            </a:r>
            <a:r>
              <a:rPr lang="en-US" altLang="zh-CN"/>
              <a:t>MAC</a:t>
            </a:r>
            <a:r>
              <a:rPr lang="zh-CN" altLang="en-US"/>
              <a:t>地址是通过第一字节中的第</a:t>
            </a:r>
            <a:r>
              <a:rPr lang="en-US" altLang="zh-CN"/>
              <a:t>8</a:t>
            </a:r>
            <a:r>
              <a:rPr lang="zh-CN" altLang="en-US"/>
              <a:t>个比特区分的。组播</a:t>
            </a:r>
            <a:r>
              <a:rPr lang="en-US" altLang="zh-CN"/>
              <a:t>MAC</a:t>
            </a:r>
            <a:r>
              <a:rPr lang="zh-CN" altLang="en-US"/>
              <a:t>地址的第</a:t>
            </a:r>
            <a:r>
              <a:rPr lang="en-US" altLang="zh-CN"/>
              <a:t>8</a:t>
            </a:r>
            <a:r>
              <a:rPr lang="zh-CN" altLang="en-US"/>
              <a:t>个比特为</a:t>
            </a:r>
            <a:r>
              <a:rPr lang="en-US" altLang="zh-CN"/>
              <a:t>1</a:t>
            </a:r>
            <a:r>
              <a:rPr lang="zh-CN" altLang="en-US"/>
              <a:t>，而单播</a:t>
            </a:r>
            <a:r>
              <a:rPr lang="en-US" altLang="zh-CN"/>
              <a:t>MAC</a:t>
            </a:r>
            <a:r>
              <a:rPr lang="zh-CN" altLang="en-US"/>
              <a:t>地址的第</a:t>
            </a:r>
            <a:r>
              <a:rPr lang="en-US" altLang="zh-CN"/>
              <a:t>8</a:t>
            </a:r>
            <a:r>
              <a:rPr lang="zh-CN" altLang="en-US"/>
              <a:t>个比特为</a:t>
            </a:r>
            <a:r>
              <a:rPr lang="en-US" altLang="zh-CN"/>
              <a:t>0。</a:t>
            </a:r>
          </a:p>
          <a:p>
            <a:r>
              <a:rPr lang="zh-CN" altLang="en-US"/>
              <a:t>当需要网络上的一组主机（而不是全部主机）接收相同信息，并且其他主机不受影响的情况下通常会使用组播方式。</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39753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备注占位符 2"/>
          <p:cNvSpPr>
            <a:spLocks noGrp="1"/>
          </p:cNvSpPr>
          <p:nvPr>
            <p:ph type="body" idx="1"/>
          </p:nvPr>
        </p:nvSpPr>
        <p:spPr/>
        <p:txBody>
          <a:bodyPr/>
          <a:lstStyle/>
          <a:p>
            <a:r>
              <a:rPr lang="zh-CN" altLang="en-US"/>
              <a:t>帧从主机的物理接口发送出来后，通过传输介质传输到目的端。共享网络中，这个帧可能到达多个主机。主机检查帧头中的目的</a:t>
            </a:r>
            <a:r>
              <a:rPr lang="en-US" altLang="zh-CN"/>
              <a:t>MAC</a:t>
            </a:r>
            <a:r>
              <a:rPr lang="zh-CN" altLang="en-US"/>
              <a:t>地址，如果目的</a:t>
            </a:r>
            <a:r>
              <a:rPr lang="en-US" altLang="zh-CN"/>
              <a:t>MAC</a:t>
            </a:r>
            <a:r>
              <a:rPr lang="zh-CN" altLang="en-US"/>
              <a:t>地址不是本机</a:t>
            </a:r>
            <a:r>
              <a:rPr lang="en-US" altLang="zh-CN"/>
              <a:t>MAC</a:t>
            </a:r>
            <a:r>
              <a:rPr lang="zh-CN" altLang="en-US"/>
              <a:t>地址，也不是本机侦听的组播或广播</a:t>
            </a:r>
            <a:r>
              <a:rPr lang="en-US" altLang="zh-CN"/>
              <a:t>MAC</a:t>
            </a:r>
            <a:r>
              <a:rPr lang="zh-CN" altLang="en-US"/>
              <a:t>地址，则主机会丢弃收到的帧。</a:t>
            </a:r>
            <a:endParaRPr lang="en-US" altLang="zh-CN"/>
          </a:p>
          <a:p>
            <a:r>
              <a:rPr lang="zh-CN" altLang="en-US"/>
              <a:t>如果目的</a:t>
            </a:r>
            <a:r>
              <a:rPr lang="en-US" altLang="zh-CN"/>
              <a:t>MAC</a:t>
            </a:r>
            <a:r>
              <a:rPr lang="zh-CN" altLang="en-US"/>
              <a:t>地址是本机</a:t>
            </a:r>
            <a:r>
              <a:rPr lang="en-US" altLang="zh-CN"/>
              <a:t>MAC</a:t>
            </a:r>
            <a:r>
              <a:rPr lang="zh-CN" altLang="en-US"/>
              <a:t>地址，则接收该帧，检查帧校验序列（</a:t>
            </a:r>
            <a:r>
              <a:rPr lang="en-US" altLang="zh-CN"/>
              <a:t>FCS</a:t>
            </a:r>
            <a:r>
              <a:rPr lang="zh-CN" altLang="en-US"/>
              <a:t>）字段，并与本机计算的值对比来确定帧在传输过程中是否保持了完整性。如果帧的</a:t>
            </a:r>
            <a:r>
              <a:rPr lang="en-US" altLang="zh-CN"/>
              <a:t>FCS</a:t>
            </a:r>
            <a:r>
              <a:rPr lang="zh-CN" altLang="en-US"/>
              <a:t>值与本机计算的值不同，主机会认为帧已被破坏，并会丢弃该帧。如果该帧通过了</a:t>
            </a:r>
            <a:r>
              <a:rPr lang="en-US" altLang="zh-CN"/>
              <a:t>FCS</a:t>
            </a:r>
            <a:r>
              <a:rPr lang="zh-CN" altLang="en-US"/>
              <a:t>校验，则主机会根据帧头部中的</a:t>
            </a:r>
            <a:r>
              <a:rPr lang="en-US" altLang="zh-CN"/>
              <a:t>Type</a:t>
            </a:r>
            <a:r>
              <a:rPr lang="zh-CN" altLang="en-US"/>
              <a:t>字段来确定将帧发送给上层哪个协议处理。本例中，</a:t>
            </a:r>
            <a:r>
              <a:rPr lang="en-US" altLang="zh-CN"/>
              <a:t>Type</a:t>
            </a:r>
            <a:r>
              <a:rPr lang="zh-CN" altLang="en-US"/>
              <a:t>字段的值为</a:t>
            </a:r>
            <a:r>
              <a:rPr lang="en-US" altLang="zh-CN"/>
              <a:t>0x0800</a:t>
            </a:r>
            <a:r>
              <a:rPr lang="zh-CN" altLang="en-US"/>
              <a:t>，表明该帧需要发送到</a:t>
            </a:r>
            <a:r>
              <a:rPr lang="en-US" altLang="zh-CN"/>
              <a:t>IP</a:t>
            </a:r>
            <a:r>
              <a:rPr lang="zh-CN" altLang="en-US"/>
              <a:t>协议上处理。在发送给</a:t>
            </a:r>
            <a:r>
              <a:rPr lang="en-US" altLang="zh-CN"/>
              <a:t>IP</a:t>
            </a:r>
            <a:r>
              <a:rPr lang="zh-CN" altLang="en-US"/>
              <a:t>协议之前，帧的头部和尾部会被剥掉。</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575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body" idx="1"/>
          </p:nvPr>
        </p:nvSpPr>
        <p:spPr/>
        <p:txBody>
          <a:bodyPr/>
          <a:lstStyle/>
          <a:p>
            <a:r>
              <a:rPr lang="zh-CN" altLang="en-US"/>
              <a:t>以太网帧中包含一个</a:t>
            </a:r>
            <a:r>
              <a:rPr lang="en-US" altLang="zh-CN"/>
              <a:t>Type</a:t>
            </a:r>
            <a:r>
              <a:rPr lang="zh-CN" altLang="en-US"/>
              <a:t>字段，表示帧中的数据应该发送到上层哪个协议处理。比如，</a:t>
            </a:r>
            <a:r>
              <a:rPr lang="en-US" altLang="zh-CN"/>
              <a:t>IP</a:t>
            </a:r>
            <a:r>
              <a:rPr lang="zh-CN" altLang="en-US"/>
              <a:t>协议对应的</a:t>
            </a:r>
            <a:r>
              <a:rPr lang="en-US" altLang="zh-CN"/>
              <a:t>Type</a:t>
            </a:r>
            <a:r>
              <a:rPr lang="zh-CN" altLang="en-US"/>
              <a:t>值为</a:t>
            </a:r>
            <a:r>
              <a:rPr lang="en-US" altLang="zh-CN"/>
              <a:t>0x0800</a:t>
            </a:r>
            <a:r>
              <a:rPr lang="zh-CN" altLang="en-US"/>
              <a:t>，</a:t>
            </a:r>
            <a:r>
              <a:rPr lang="en-US" altLang="zh-CN"/>
              <a:t>ARP</a:t>
            </a:r>
            <a:r>
              <a:rPr lang="zh-CN" altLang="en-US"/>
              <a:t>协议对应的</a:t>
            </a:r>
            <a:r>
              <a:rPr lang="en-US" altLang="zh-CN"/>
              <a:t>Type</a:t>
            </a:r>
            <a:r>
              <a:rPr lang="zh-CN" altLang="en-US"/>
              <a:t>值为</a:t>
            </a:r>
            <a:r>
              <a:rPr lang="en-US" altLang="zh-CN"/>
              <a:t>0x0806</a:t>
            </a:r>
            <a:r>
              <a:rPr lang="zh-CN" altLang="en-US"/>
              <a:t>。</a:t>
            </a:r>
            <a:endParaRPr lang="en-US" altLang="zh-CN"/>
          </a:p>
          <a:p>
            <a:r>
              <a:rPr lang="zh-CN" altLang="en-US"/>
              <a:t>主机检查帧头中的目的</a:t>
            </a:r>
            <a:r>
              <a:rPr lang="en-US" altLang="zh-CN"/>
              <a:t>MAC</a:t>
            </a:r>
            <a:r>
              <a:rPr lang="zh-CN" altLang="en-US"/>
              <a:t>地址，如果目的</a:t>
            </a:r>
            <a:r>
              <a:rPr lang="en-US" altLang="zh-CN"/>
              <a:t>MAC</a:t>
            </a:r>
            <a:r>
              <a:rPr lang="zh-CN" altLang="en-US"/>
              <a:t>地址不是本机</a:t>
            </a:r>
            <a:r>
              <a:rPr lang="en-US" altLang="zh-CN"/>
              <a:t>MAC</a:t>
            </a:r>
            <a:r>
              <a:rPr lang="zh-CN" altLang="en-US"/>
              <a:t>地址，也不是本机侦听的组播或广播</a:t>
            </a:r>
            <a:r>
              <a:rPr lang="en-US" altLang="zh-CN"/>
              <a:t>MAC</a:t>
            </a:r>
            <a:r>
              <a:rPr lang="zh-CN" altLang="en-US"/>
              <a:t>地址，则主机会丢弃收到的帧。如果目的</a:t>
            </a:r>
            <a:r>
              <a:rPr lang="en-US" altLang="zh-CN"/>
              <a:t>MAC</a:t>
            </a:r>
            <a:r>
              <a:rPr lang="zh-CN" altLang="en-US"/>
              <a:t>地址是本机</a:t>
            </a:r>
            <a:r>
              <a:rPr lang="en-US" altLang="zh-CN"/>
              <a:t>MAC</a:t>
            </a:r>
            <a:r>
              <a:rPr lang="zh-CN" altLang="en-US"/>
              <a:t>地址，则接收该帧，检查帧校验序列（</a:t>
            </a:r>
            <a:r>
              <a:rPr lang="en-US" altLang="zh-CN"/>
              <a:t>FCS</a:t>
            </a:r>
            <a:r>
              <a:rPr lang="zh-CN" altLang="en-US"/>
              <a:t>）字段，并与本机计算的值对比来确定帧在传输过程中是否保持了完整性。如果检查通过，就会剥离帧头和帧尾，然后根据帧头中的</a:t>
            </a:r>
            <a:r>
              <a:rPr lang="en-US" altLang="zh-CN"/>
              <a:t>Type</a:t>
            </a:r>
            <a:r>
              <a:rPr lang="zh-CN" altLang="en-US"/>
              <a:t>字段来决定把数据发送到哪个上层协议进行后续处理。</a:t>
            </a:r>
            <a:endParaRPr lang="en-US" altLang="zh-CN"/>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8789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22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2588" y="685800"/>
            <a:ext cx="6097587" cy="3430588"/>
          </a:xfrm>
          <a:ln/>
        </p:spPr>
      </p:sp>
    </p:spTree>
    <p:extLst>
      <p:ext uri="{BB962C8B-B14F-4D97-AF65-F5344CB8AC3E}">
        <p14:creationId xmlns:p14="http://schemas.microsoft.com/office/powerpoint/2010/main" val="10999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909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en-US" altLang="zh-CN"/>
              <a:t>20</a:t>
            </a:r>
            <a:r>
              <a:rPr lang="zh-CN" altLang="en-US"/>
              <a:t>世纪</a:t>
            </a:r>
            <a:r>
              <a:rPr lang="en-US" altLang="zh-CN"/>
              <a:t>60</a:t>
            </a:r>
            <a:r>
              <a:rPr lang="zh-CN" altLang="en-US"/>
              <a:t>年代以来，计算机网络得到了飞速发展。各大厂商和标准组织为了在数据通信网络领域占据主导地位，纷纷推出了各自的网络架构体系和标准，如</a:t>
            </a:r>
            <a:r>
              <a:rPr lang="en-US" altLang="zh-CN"/>
              <a:t>IBM</a:t>
            </a:r>
            <a:r>
              <a:rPr lang="zh-CN" altLang="en-US"/>
              <a:t>公司的</a:t>
            </a:r>
            <a:r>
              <a:rPr lang="en-US" altLang="zh-CN"/>
              <a:t>SNA</a:t>
            </a:r>
            <a:r>
              <a:rPr lang="zh-CN" altLang="en-US"/>
              <a:t>协议，</a:t>
            </a:r>
            <a:r>
              <a:rPr lang="en-US" altLang="zh-CN"/>
              <a:t>Novell</a:t>
            </a:r>
            <a:r>
              <a:rPr lang="zh-CN" altLang="en-US"/>
              <a:t>公司的</a:t>
            </a:r>
            <a:r>
              <a:rPr lang="en-US" altLang="zh-CN"/>
              <a:t>IPX/SPX</a:t>
            </a:r>
            <a:r>
              <a:rPr lang="zh-CN" altLang="en-US"/>
              <a:t>协议，以及广泛流行的</a:t>
            </a:r>
            <a:r>
              <a:rPr lang="en-US" altLang="zh-CN"/>
              <a:t>OSI</a:t>
            </a:r>
            <a:r>
              <a:rPr lang="zh-CN" altLang="en-US"/>
              <a:t>参考模型和</a:t>
            </a:r>
            <a:r>
              <a:rPr lang="en-US" altLang="zh-CN"/>
              <a:t>TCP/IP</a:t>
            </a:r>
            <a:r>
              <a:rPr lang="zh-CN" altLang="en-US"/>
              <a:t>协议。同时，各大厂商根据这些协议生产出了不同的硬件和软件。标准组织和厂商的共同努力促进了网络技术的快速发展和网络设备种类的迅速增长。</a:t>
            </a:r>
          </a:p>
          <a:p>
            <a:r>
              <a:rPr lang="zh-CN" altLang="en-US"/>
              <a:t>网络通信中，“协议”和“标准”这两个词汇常常可以混用。同时，协议或标准本身又常常具有层次的特点。一般地，关注于逻辑数据关系的协议通常被称为上层协议，而关注于物理数据流的协议通常被称为底层协议。</a:t>
            </a:r>
            <a:r>
              <a:rPr lang="en-US" altLang="zh-CN"/>
              <a:t>IEEE 802</a:t>
            </a:r>
            <a:r>
              <a:rPr lang="zh-CN" altLang="en-US"/>
              <a:t>就是一套用来管理物理数据流在局域网中传输的标准，包括在局域网中传输物理数据的</a:t>
            </a:r>
            <a:r>
              <a:rPr lang="en-US" altLang="zh-CN"/>
              <a:t>802.3</a:t>
            </a:r>
            <a:r>
              <a:rPr lang="zh-CN" altLang="en-US"/>
              <a:t>以太网标准。除以太外，还有一些用来管理物理数据流在广域网中传输的标准，如</a:t>
            </a:r>
            <a:r>
              <a:rPr lang="en-US" altLang="zh-CN"/>
              <a:t>PPP</a:t>
            </a:r>
            <a:r>
              <a:rPr lang="zh-CN" altLang="en-US"/>
              <a:t>（</a:t>
            </a:r>
            <a:r>
              <a:rPr lang="en-US" altLang="zh-CN"/>
              <a:t>Point-to-Point Protocol</a:t>
            </a:r>
            <a:r>
              <a:rPr lang="zh-CN" altLang="en-US"/>
              <a:t>），高级数据链路控制</a:t>
            </a:r>
            <a:r>
              <a:rPr lang="en-US" altLang="zh-CN"/>
              <a:t>HDLC</a:t>
            </a:r>
            <a:r>
              <a:rPr lang="zh-CN" altLang="en-US"/>
              <a:t>（</a:t>
            </a:r>
            <a:r>
              <a:rPr lang="en-US" altLang="zh-CN"/>
              <a:t>High-Level Data Link Control</a:t>
            </a:r>
            <a:r>
              <a:rPr lang="zh-CN" altLang="en-US"/>
              <a:t>）。</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28756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zh-CN" altLang="en-US"/>
              <a:t>国际标准化组织</a:t>
            </a:r>
            <a:r>
              <a:rPr lang="en-US" altLang="zh-CN"/>
              <a:t>ISO</a:t>
            </a:r>
            <a:r>
              <a:rPr lang="zh-CN" altLang="en-US"/>
              <a:t>于</a:t>
            </a:r>
            <a:r>
              <a:rPr lang="en-US" altLang="zh-CN"/>
              <a:t>1984</a:t>
            </a:r>
            <a:r>
              <a:rPr lang="zh-CN" altLang="en-US"/>
              <a:t>年提出了</a:t>
            </a:r>
            <a:r>
              <a:rPr lang="en-US" altLang="zh-CN"/>
              <a:t>OSI RM</a:t>
            </a:r>
            <a:r>
              <a:rPr lang="zh-CN" altLang="en-US"/>
              <a:t>（</a:t>
            </a:r>
            <a:r>
              <a:rPr lang="en-US" altLang="zh-CN"/>
              <a:t>Open System Interconnection Reference Model</a:t>
            </a:r>
            <a:r>
              <a:rPr lang="zh-CN" altLang="en-US"/>
              <a:t>，开放系统互连参考模型）。</a:t>
            </a:r>
            <a:r>
              <a:rPr lang="en-US" altLang="zh-CN"/>
              <a:t>OSI</a:t>
            </a:r>
            <a:r>
              <a:rPr lang="zh-CN" altLang="en-US"/>
              <a:t>参考模型很快成为了计算机网络通信的基础模型。</a:t>
            </a:r>
          </a:p>
          <a:p>
            <a:r>
              <a:rPr lang="en-US" altLang="zh-CN"/>
              <a:t>OSI</a:t>
            </a:r>
            <a:r>
              <a:rPr lang="zh-CN" altLang="en-US"/>
              <a:t>参考模型具有以下优点：简化了相关的网络操作；提供了不同厂商之间的兼容性；促进了标准化工作；结构上进行了分层；易于学习和操作。</a:t>
            </a:r>
            <a:endParaRPr lang="en-US" altLang="zh-CN"/>
          </a:p>
          <a:p>
            <a:r>
              <a:rPr lang="en-US" altLang="zh-CN"/>
              <a:t>OSI</a:t>
            </a:r>
            <a:r>
              <a:rPr lang="zh-CN" altLang="en-US"/>
              <a:t>参考模型各个层次的基本功能如下：</a:t>
            </a:r>
          </a:p>
          <a:p>
            <a:r>
              <a:rPr lang="zh-CN" altLang="en-US"/>
              <a:t>物理层：在设备之间传输比特流，规定了电平、速度和电缆针脚。</a:t>
            </a:r>
          </a:p>
          <a:p>
            <a:r>
              <a:rPr lang="zh-CN" altLang="en-US"/>
              <a:t>数据链路层：将比特组合成字节，再将字节组合成帧，使用链路层地址（以太网使用</a:t>
            </a:r>
            <a:r>
              <a:rPr lang="en-US" altLang="zh-CN"/>
              <a:t>MAC</a:t>
            </a:r>
            <a:r>
              <a:rPr lang="zh-CN" altLang="en-US"/>
              <a:t>地址）来访问介质，并进行差错检测。</a:t>
            </a:r>
          </a:p>
          <a:p>
            <a:r>
              <a:rPr lang="zh-CN" altLang="en-US"/>
              <a:t>网络层：提供逻辑地址，供路由器确定路径。 </a:t>
            </a:r>
          </a:p>
          <a:p>
            <a:r>
              <a:rPr lang="zh-CN" altLang="en-US"/>
              <a:t>传输层：提供面向连接或非面向连接的数据传递以及进行重传前的差错检测。</a:t>
            </a:r>
          </a:p>
          <a:p>
            <a:r>
              <a:rPr lang="zh-CN" altLang="en-US"/>
              <a:t>会话层：负责建立、管理和终止表示层实体之间的通信会话。该层的通信由不同设备中的应用程序之间的服务请求和响应组成。</a:t>
            </a:r>
          </a:p>
          <a:p>
            <a:r>
              <a:rPr lang="zh-CN" altLang="en-US"/>
              <a:t>表示层：提供各种用于应用层数据的编码和转换功能，确保一个系统的应用层发送的数据能被另一个系统的应用层识别。</a:t>
            </a:r>
          </a:p>
          <a:p>
            <a:r>
              <a:rPr lang="zh-CN" altLang="en-US"/>
              <a:t>应用层：</a:t>
            </a:r>
            <a:r>
              <a:rPr lang="en-US" altLang="zh-CN"/>
              <a:t>OSI</a:t>
            </a:r>
            <a:r>
              <a:rPr lang="zh-CN" altLang="en-US"/>
              <a:t>参考模型中最靠近用户的一层，为应用程序提供网络服务。</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08095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a:t>TCP/IP</a:t>
            </a:r>
            <a:r>
              <a:rPr lang="zh-CN" altLang="en-US"/>
              <a:t>模型同样采用了分层结构，层与层相对独立但是相互之间也具备非常密切的协作关系。</a:t>
            </a:r>
          </a:p>
          <a:p>
            <a:r>
              <a:rPr lang="en-US" altLang="zh-CN"/>
              <a:t>TCP/IP</a:t>
            </a:r>
            <a:r>
              <a:rPr lang="zh-CN" altLang="en-US"/>
              <a:t>模型将网络分为四层。</a:t>
            </a:r>
            <a:r>
              <a:rPr lang="en-US" altLang="zh-CN"/>
              <a:t>TCP/IP</a:t>
            </a:r>
            <a:r>
              <a:rPr lang="zh-CN" altLang="en-US"/>
              <a:t>模型不关注底层物理介质，主要关注终端之间的逻辑数据流转发。</a:t>
            </a:r>
            <a:r>
              <a:rPr lang="en-US" altLang="zh-CN"/>
              <a:t>TCP/IP</a:t>
            </a:r>
            <a:r>
              <a:rPr lang="zh-CN" altLang="en-US"/>
              <a:t>模型的核心是网络层和传输层，网络层解决网络之间的逻辑转发问题，传输层保证源端到目的端之间的可靠传输。最上层的应用层通过各种协议向终端用户提供业务应用。</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3448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应用数据需要经过</a:t>
            </a:r>
            <a:r>
              <a:rPr lang="en-US" altLang="zh-CN"/>
              <a:t>TCP/IP</a:t>
            </a:r>
            <a:r>
              <a:rPr lang="zh-CN" altLang="en-US"/>
              <a:t>每一层处理之后才能通过网络传输到目的端，每一层上都使用该层的协议数据单元</a:t>
            </a:r>
            <a:r>
              <a:rPr lang="en-US" altLang="zh-CN"/>
              <a:t>PDU</a:t>
            </a:r>
            <a:r>
              <a:rPr lang="zh-CN" altLang="en-US"/>
              <a:t>（</a:t>
            </a:r>
            <a:r>
              <a:rPr lang="en-US" altLang="zh-CN"/>
              <a:t>Protocol Data Unit</a:t>
            </a:r>
            <a:r>
              <a:rPr lang="zh-CN" altLang="en-US"/>
              <a:t>）彼此交换信息。不同层的</a:t>
            </a:r>
            <a:r>
              <a:rPr lang="en-US" altLang="zh-CN"/>
              <a:t>PDU</a:t>
            </a:r>
            <a:r>
              <a:rPr lang="zh-CN" altLang="en-US"/>
              <a:t>中包含有不同的信息，因此</a:t>
            </a:r>
            <a:r>
              <a:rPr lang="en-US" altLang="zh-CN"/>
              <a:t>PDU</a:t>
            </a:r>
            <a:r>
              <a:rPr lang="zh-CN" altLang="en-US"/>
              <a:t>在不同层被赋予了不同的名称。如上层数据在传输层添加</a:t>
            </a:r>
            <a:r>
              <a:rPr lang="en-US" altLang="zh-CN"/>
              <a:t>TCP</a:t>
            </a:r>
            <a:r>
              <a:rPr lang="zh-CN" altLang="en-US"/>
              <a:t>报头后得到的</a:t>
            </a:r>
            <a:r>
              <a:rPr lang="en-US" altLang="zh-CN"/>
              <a:t>PDU</a:t>
            </a:r>
            <a:r>
              <a:rPr lang="zh-CN" altLang="en-US"/>
              <a:t>被称为</a:t>
            </a:r>
            <a:r>
              <a:rPr lang="en-US" altLang="zh-CN"/>
              <a:t>Segment</a:t>
            </a:r>
            <a:r>
              <a:rPr lang="zh-CN" altLang="en-US"/>
              <a:t>（数据段）；数据段被传递给网络层，网络层添加</a:t>
            </a:r>
            <a:r>
              <a:rPr lang="en-US" altLang="zh-CN"/>
              <a:t>IP</a:t>
            </a:r>
            <a:r>
              <a:rPr lang="zh-CN" altLang="en-US"/>
              <a:t>报头得到的</a:t>
            </a:r>
            <a:r>
              <a:rPr lang="en-US" altLang="zh-CN"/>
              <a:t>PDU</a:t>
            </a:r>
            <a:r>
              <a:rPr lang="zh-CN" altLang="en-US"/>
              <a:t>被称为</a:t>
            </a:r>
            <a:r>
              <a:rPr lang="en-US" altLang="zh-CN"/>
              <a:t>Packet</a:t>
            </a:r>
            <a:r>
              <a:rPr lang="zh-CN" altLang="en-US"/>
              <a:t>（数据包）；数据包被传递到数据链路层，封装数据链路层报头得到的</a:t>
            </a:r>
            <a:r>
              <a:rPr lang="en-US" altLang="zh-CN"/>
              <a:t>PDU</a:t>
            </a:r>
            <a:r>
              <a:rPr lang="zh-CN" altLang="en-US"/>
              <a:t>被称为</a:t>
            </a:r>
            <a:r>
              <a:rPr lang="en-US" altLang="zh-CN"/>
              <a:t>Frame</a:t>
            </a:r>
            <a:r>
              <a:rPr lang="zh-CN" altLang="en-US"/>
              <a:t>（数据帧）；最后，帧被转换为比特，通过网络介质传输。这种协议栈逐层向下传递数据，并添加报头和报尾的过程称为封装。</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642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a:t>数据包在以太网物理介质上传播之前必须封装头部和尾部信息，封装后的数据包称为数据帧，数据帧中封装的信息决定了数据如何传输。以太网上传输的数据帧有两种格式，选择哪种格式由</a:t>
            </a:r>
            <a:r>
              <a:rPr lang="en-US" altLang="zh-CN"/>
              <a:t>TCP/IP</a:t>
            </a:r>
            <a:r>
              <a:rPr lang="zh-CN" altLang="en-US"/>
              <a:t>协议簇中的网络层决定。</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0963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zh-CN" altLang="en-US"/>
              <a:t>以太网上使用两种标准帧格式。第一种是上世纪</a:t>
            </a:r>
            <a:r>
              <a:rPr lang="en-US" altLang="zh-CN"/>
              <a:t>80</a:t>
            </a:r>
            <a:r>
              <a:rPr lang="zh-CN" altLang="en-US"/>
              <a:t>年代初提出的</a:t>
            </a:r>
            <a:r>
              <a:rPr lang="en-US" altLang="zh-CN"/>
              <a:t>DIX v2</a:t>
            </a:r>
            <a:r>
              <a:rPr lang="zh-CN" altLang="en-US"/>
              <a:t>格式，即</a:t>
            </a:r>
            <a:r>
              <a:rPr lang="en-US" altLang="zh-CN"/>
              <a:t>Ethernet II</a:t>
            </a:r>
            <a:r>
              <a:rPr lang="zh-CN" altLang="en-US"/>
              <a:t>帧格式。</a:t>
            </a:r>
            <a:r>
              <a:rPr lang="en-US" altLang="zh-CN"/>
              <a:t>Ethernet II</a:t>
            </a:r>
            <a:r>
              <a:rPr lang="zh-CN" altLang="en-US"/>
              <a:t>后来被</a:t>
            </a:r>
            <a:r>
              <a:rPr lang="en-US" altLang="zh-CN"/>
              <a:t>IEEE 802</a:t>
            </a:r>
            <a:r>
              <a:rPr lang="zh-CN" altLang="en-US"/>
              <a:t>标准接纳，并写进了</a:t>
            </a:r>
            <a:r>
              <a:rPr lang="en-US" altLang="zh-CN"/>
              <a:t>IEEE 802.3x-1997</a:t>
            </a:r>
            <a:r>
              <a:rPr lang="zh-CN" altLang="en-US"/>
              <a:t>的</a:t>
            </a:r>
            <a:r>
              <a:rPr lang="en-US" altLang="zh-CN"/>
              <a:t>3.2.6</a:t>
            </a:r>
            <a:r>
              <a:rPr lang="zh-CN" altLang="en-US"/>
              <a:t>节。第二种是</a:t>
            </a:r>
            <a:r>
              <a:rPr lang="en-US" altLang="zh-CN"/>
              <a:t>1983</a:t>
            </a:r>
            <a:r>
              <a:rPr lang="zh-CN" altLang="en-US"/>
              <a:t>年提出的</a:t>
            </a:r>
            <a:r>
              <a:rPr lang="en-US" altLang="zh-CN"/>
              <a:t>IEEE 802.3</a:t>
            </a:r>
            <a:r>
              <a:rPr lang="zh-CN" altLang="en-US"/>
              <a:t>格式。这两种格式的主要区别在于</a:t>
            </a:r>
            <a:r>
              <a:rPr lang="en-US" altLang="zh-CN"/>
              <a:t>Ethernet II</a:t>
            </a:r>
            <a:r>
              <a:rPr lang="zh-CN" altLang="en-US"/>
              <a:t>格式中包含一个</a:t>
            </a:r>
            <a:r>
              <a:rPr lang="en-US" altLang="zh-CN"/>
              <a:t>Type</a:t>
            </a:r>
            <a:r>
              <a:rPr lang="zh-CN" altLang="en-US"/>
              <a:t>字段，标识以太帧处理完成之后将被发送到哪个上层协议进行处理，</a:t>
            </a:r>
            <a:r>
              <a:rPr lang="en-US" altLang="zh-CN"/>
              <a:t>IEEE 802.3</a:t>
            </a:r>
            <a:r>
              <a:rPr lang="zh-CN" altLang="en-US"/>
              <a:t>格式中，同样的位置是长度字段。</a:t>
            </a:r>
            <a:endParaRPr lang="en-US" altLang="zh-CN"/>
          </a:p>
          <a:p>
            <a:r>
              <a:rPr lang="zh-CN" altLang="en-US"/>
              <a:t>不同的</a:t>
            </a:r>
            <a:r>
              <a:rPr lang="en-US" altLang="zh-CN"/>
              <a:t>Type</a:t>
            </a:r>
            <a:r>
              <a:rPr lang="zh-CN" altLang="en-US"/>
              <a:t>字段值可以用来区别这两种帧的类型，当</a:t>
            </a:r>
            <a:r>
              <a:rPr lang="en-US" altLang="zh-CN"/>
              <a:t>Type</a:t>
            </a:r>
            <a:r>
              <a:rPr lang="zh-CN" altLang="en-US"/>
              <a:t>字段值小于等于</a:t>
            </a:r>
            <a:r>
              <a:rPr lang="en-US" altLang="zh-CN"/>
              <a:t>1500</a:t>
            </a:r>
            <a:r>
              <a:rPr lang="zh-CN" altLang="en-US"/>
              <a:t>（或者十六进制的</a:t>
            </a:r>
            <a:r>
              <a:rPr lang="en-US" altLang="zh-CN"/>
              <a:t>0x05DC</a:t>
            </a:r>
            <a:r>
              <a:rPr lang="zh-CN" altLang="en-US"/>
              <a:t>）时，帧使用的是</a:t>
            </a:r>
            <a:r>
              <a:rPr lang="en-US" altLang="zh-CN"/>
              <a:t>IEEE 802.3</a:t>
            </a:r>
            <a:r>
              <a:rPr lang="zh-CN" altLang="en-US"/>
              <a:t>格式。当</a:t>
            </a:r>
            <a:r>
              <a:rPr lang="en-US" altLang="zh-CN"/>
              <a:t>Type</a:t>
            </a:r>
            <a:r>
              <a:rPr lang="zh-CN" altLang="en-US"/>
              <a:t>字段值大于等于</a:t>
            </a:r>
            <a:r>
              <a:rPr lang="en-US" altLang="zh-CN"/>
              <a:t>1536 </a:t>
            </a:r>
            <a:r>
              <a:rPr lang="zh-CN" altLang="en-US"/>
              <a:t>（或者十六进制的</a:t>
            </a:r>
            <a:r>
              <a:rPr lang="en-US" altLang="zh-CN"/>
              <a:t>0x0600</a:t>
            </a:r>
            <a:r>
              <a:rPr lang="zh-CN" altLang="en-US"/>
              <a:t>）时，帧使用的是</a:t>
            </a:r>
            <a:r>
              <a:rPr lang="en-US" altLang="zh-CN"/>
              <a:t>Ethernet II</a:t>
            </a:r>
            <a:r>
              <a:rPr lang="zh-CN" altLang="en-US"/>
              <a:t>格式。以太网中大多数的数据帧使用的是</a:t>
            </a:r>
            <a:r>
              <a:rPr lang="en-US" altLang="zh-CN"/>
              <a:t>Ethernet II</a:t>
            </a:r>
            <a:r>
              <a:rPr lang="zh-CN" altLang="en-US"/>
              <a:t>格式。</a:t>
            </a:r>
            <a:endParaRPr lang="en-US" altLang="zh-CN"/>
          </a:p>
          <a:p>
            <a:r>
              <a:rPr lang="zh-CN" altLang="en-US"/>
              <a:t>以太帧中还包括源和目的</a:t>
            </a:r>
            <a:r>
              <a:rPr lang="en-US" altLang="zh-CN"/>
              <a:t>MAC</a:t>
            </a:r>
            <a:r>
              <a:rPr lang="zh-CN" altLang="en-US"/>
              <a:t>地址，分别代表发送者的</a:t>
            </a:r>
            <a:r>
              <a:rPr lang="en-US" altLang="zh-CN"/>
              <a:t>MAC</a:t>
            </a:r>
            <a:r>
              <a:rPr lang="zh-CN" altLang="en-US"/>
              <a:t>和接收者的</a:t>
            </a:r>
            <a:r>
              <a:rPr lang="en-US" altLang="zh-CN"/>
              <a:t>MAC</a:t>
            </a:r>
            <a:r>
              <a:rPr lang="zh-CN" altLang="en-US"/>
              <a:t>，此外还有帧校验序列字段，用于检验传输过程中帧的完整性。</a:t>
            </a:r>
            <a:endParaRPr lang="en-US" altLang="zh-CN"/>
          </a:p>
          <a:p>
            <a:endParaRPr lang="zh-CN" altLang="en-US" dirty="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4204634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zh-CN" altLang="en-US"/>
              <a:t>以太网帧结构</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414619750"/>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9"/>
          <p:cNvSpPr>
            <a:spLocks noGrp="1"/>
          </p:cNvSpPr>
          <p:nvPr>
            <p:ph type="title"/>
          </p:nvPr>
        </p:nvSpPr>
        <p:spPr/>
        <p:txBody>
          <a:bodyPr/>
          <a:lstStyle/>
          <a:p>
            <a:r>
              <a:rPr lang="en-US" altLang="zh-CN" dirty="0" err="1"/>
              <a:t>Ethernet_II</a:t>
            </a:r>
            <a:r>
              <a:rPr lang="zh-CN" altLang="en-US" dirty="0"/>
              <a:t>帧格式</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Ethernet_II</a:t>
            </a:r>
            <a:r>
              <a:rPr lang="en-US" altLang="zh-CN" dirty="0"/>
              <a:t> </a:t>
            </a:r>
            <a:r>
              <a:rPr lang="zh-CN" altLang="en-US" dirty="0"/>
              <a:t>帧类型值大于等于</a:t>
            </a:r>
            <a:r>
              <a:rPr lang="en-US" altLang="zh-CN" dirty="0"/>
              <a:t>1536 (0x0600)</a:t>
            </a:r>
            <a:r>
              <a:rPr lang="zh-CN" altLang="en-US" dirty="0"/>
              <a:t>，以太网数据帧的长度在</a:t>
            </a:r>
            <a:r>
              <a:rPr lang="en-US" altLang="zh-CN" dirty="0"/>
              <a:t>64-1518</a:t>
            </a:r>
            <a:r>
              <a:rPr lang="zh-CN" altLang="en-US" dirty="0"/>
              <a:t>字节之间。</a:t>
            </a:r>
          </a:p>
          <a:p>
            <a:endParaRPr lang="zh-CN" altLang="en-US" dirty="0"/>
          </a:p>
        </p:txBody>
      </p:sp>
      <p:grpSp>
        <p:nvGrpSpPr>
          <p:cNvPr id="25604" name="Group 18"/>
          <p:cNvGrpSpPr>
            <a:grpSpLocks/>
          </p:cNvGrpSpPr>
          <p:nvPr/>
        </p:nvGrpSpPr>
        <p:grpSpPr bwMode="auto">
          <a:xfrm>
            <a:off x="2579689" y="2060575"/>
            <a:ext cx="7011987" cy="2628900"/>
            <a:chOff x="1055688" y="2060848"/>
            <a:chExt cx="7012312" cy="2628358"/>
          </a:xfrm>
        </p:grpSpPr>
        <p:sp>
          <p:nvSpPr>
            <p:cNvPr id="20" name="任意多边形 28"/>
            <p:cNvSpPr/>
            <p:nvPr/>
          </p:nvSpPr>
          <p:spPr bwMode="auto">
            <a:xfrm>
              <a:off x="2906799" y="2789361"/>
              <a:ext cx="1712991" cy="791999"/>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068804"/>
                <a:gd name="connsiteY0" fmla="*/ 0 h 1497724"/>
                <a:gd name="connsiteX1" fmla="*/ 1474701 w 2068804"/>
                <a:gd name="connsiteY1" fmla="*/ 0 h 1497724"/>
                <a:gd name="connsiteX2" fmla="*/ 2068804 w 2068804"/>
                <a:gd name="connsiteY2" fmla="*/ 1361814 h 1497724"/>
                <a:gd name="connsiteX3" fmla="*/ 0 w 2068804"/>
                <a:gd name="connsiteY3" fmla="*/ 1497724 h 1497724"/>
                <a:gd name="connsiteX4" fmla="*/ 770911 w 2068804"/>
                <a:gd name="connsiteY4" fmla="*/ 0 h 1497724"/>
                <a:gd name="connsiteX0" fmla="*/ 770911 w 2068804"/>
                <a:gd name="connsiteY0" fmla="*/ 0 h 1497958"/>
                <a:gd name="connsiteX1" fmla="*/ 1474701 w 2068804"/>
                <a:gd name="connsiteY1" fmla="*/ 0 h 1497958"/>
                <a:gd name="connsiteX2" fmla="*/ 2068804 w 2068804"/>
                <a:gd name="connsiteY2" fmla="*/ 1497958 h 1497958"/>
                <a:gd name="connsiteX3" fmla="*/ 0 w 2068804"/>
                <a:gd name="connsiteY3" fmla="*/ 1497724 h 1497958"/>
                <a:gd name="connsiteX4" fmla="*/ 770911 w 2068804"/>
                <a:gd name="connsiteY4" fmla="*/ 0 h 1497958"/>
                <a:gd name="connsiteX0" fmla="*/ 770911 w 2344142"/>
                <a:gd name="connsiteY0" fmla="*/ 0 h 1497958"/>
                <a:gd name="connsiteX1" fmla="*/ 1474701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770911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586036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86036 w 2344142"/>
                <a:gd name="connsiteY0" fmla="*/ 0 h 1497958"/>
                <a:gd name="connsiteX1" fmla="*/ 1758107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60473 w 2344142"/>
                <a:gd name="connsiteY0" fmla="*/ 985 h 1497958"/>
                <a:gd name="connsiteX1" fmla="*/ 1758107 w 2344142"/>
                <a:gd name="connsiteY1" fmla="*/ 0 h 1497958"/>
                <a:gd name="connsiteX2" fmla="*/ 2344142 w 2344142"/>
                <a:gd name="connsiteY2" fmla="*/ 1497958 h 1497958"/>
                <a:gd name="connsiteX3" fmla="*/ 0 w 2344142"/>
                <a:gd name="connsiteY3" fmla="*/ 1497724 h 1497958"/>
                <a:gd name="connsiteX4" fmla="*/ 560473 w 2344142"/>
                <a:gd name="connsiteY4" fmla="*/ 985 h 1497958"/>
                <a:gd name="connsiteX0" fmla="*/ 560473 w 2344142"/>
                <a:gd name="connsiteY0" fmla="*/ 0 h 1496973"/>
                <a:gd name="connsiteX1" fmla="*/ 1733217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0 h 1496973"/>
                <a:gd name="connsiteX1" fmla="*/ 1837410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41122 w 2324791"/>
                <a:gd name="connsiteY0" fmla="*/ 2 h 1497816"/>
                <a:gd name="connsiteX1" fmla="*/ 1818059 w 2324791"/>
                <a:gd name="connsiteY1" fmla="*/ 2 h 1497816"/>
                <a:gd name="connsiteX2" fmla="*/ 2324791 w 2324791"/>
                <a:gd name="connsiteY2" fmla="*/ 1496975 h 1497816"/>
                <a:gd name="connsiteX3" fmla="*/ 0 w 2324791"/>
                <a:gd name="connsiteY3" fmla="*/ 1497816 h 1497816"/>
                <a:gd name="connsiteX4" fmla="*/ 541122 w 2324791"/>
                <a:gd name="connsiteY4" fmla="*/ 2 h 1497816"/>
                <a:gd name="connsiteX0" fmla="*/ 541122 w 2324791"/>
                <a:gd name="connsiteY0" fmla="*/ 0 h 1497814"/>
                <a:gd name="connsiteX1" fmla="*/ 1818059 w 2324791"/>
                <a:gd name="connsiteY1" fmla="*/ 0 h 1497814"/>
                <a:gd name="connsiteX2" fmla="*/ 2324791 w 2324791"/>
                <a:gd name="connsiteY2" fmla="*/ 1496973 h 1497814"/>
                <a:gd name="connsiteX3" fmla="*/ 0 w 2324791"/>
                <a:gd name="connsiteY3" fmla="*/ 1497814 h 1497814"/>
                <a:gd name="connsiteX4" fmla="*/ 541122 w 2324791"/>
                <a:gd name="connsiteY4" fmla="*/ 0 h 1497814"/>
                <a:gd name="connsiteX0" fmla="*/ 586372 w 2324791"/>
                <a:gd name="connsiteY0" fmla="*/ 2 h 1497818"/>
                <a:gd name="connsiteX1" fmla="*/ 1818059 w 2324791"/>
                <a:gd name="connsiteY1" fmla="*/ 4 h 1497818"/>
                <a:gd name="connsiteX2" fmla="*/ 2324791 w 2324791"/>
                <a:gd name="connsiteY2" fmla="*/ 1496977 h 1497818"/>
                <a:gd name="connsiteX3" fmla="*/ 0 w 2324791"/>
                <a:gd name="connsiteY3" fmla="*/ 1497818 h 1497818"/>
                <a:gd name="connsiteX4" fmla="*/ 586372 w 2324791"/>
                <a:gd name="connsiteY4" fmla="*/ 2 h 1497818"/>
                <a:gd name="connsiteX0" fmla="*/ 586372 w 2324791"/>
                <a:gd name="connsiteY0" fmla="*/ 0 h 1497816"/>
                <a:gd name="connsiteX1" fmla="*/ 1818059 w 2324791"/>
                <a:gd name="connsiteY1" fmla="*/ 2 h 1497816"/>
                <a:gd name="connsiteX2" fmla="*/ 2324791 w 2324791"/>
                <a:gd name="connsiteY2" fmla="*/ 1496975 h 1497816"/>
                <a:gd name="connsiteX3" fmla="*/ 0 w 2324791"/>
                <a:gd name="connsiteY3" fmla="*/ 1497816 h 1497816"/>
                <a:gd name="connsiteX4" fmla="*/ 586372 w 2324791"/>
                <a:gd name="connsiteY4" fmla="*/ 0 h 1497816"/>
                <a:gd name="connsiteX0" fmla="*/ 586372 w 2324791"/>
                <a:gd name="connsiteY0" fmla="*/ 2 h 1497816"/>
                <a:gd name="connsiteX1" fmla="*/ 1818059 w 2324791"/>
                <a:gd name="connsiteY1" fmla="*/ 4 h 1497816"/>
                <a:gd name="connsiteX2" fmla="*/ 2324791 w 2324791"/>
                <a:gd name="connsiteY2" fmla="*/ 1496977 h 1497816"/>
                <a:gd name="connsiteX3" fmla="*/ 0 w 2324791"/>
                <a:gd name="connsiteY3" fmla="*/ 1497816 h 1497816"/>
                <a:gd name="connsiteX4" fmla="*/ 586372 w 2324791"/>
                <a:gd name="connsiteY4" fmla="*/ 2 h 1497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791" h="1497816">
                  <a:moveTo>
                    <a:pt x="586372" y="2"/>
                  </a:moveTo>
                  <a:cubicBezTo>
                    <a:pt x="977287" y="1"/>
                    <a:pt x="1569849" y="23036"/>
                    <a:pt x="1818059" y="4"/>
                  </a:cubicBezTo>
                  <a:lnTo>
                    <a:pt x="2324791" y="1496977"/>
                  </a:lnTo>
                  <a:lnTo>
                    <a:pt x="0" y="1497816"/>
                  </a:lnTo>
                  <a:lnTo>
                    <a:pt x="586372"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21" name="矩形 10"/>
            <p:cNvSpPr/>
            <p:nvPr/>
          </p:nvSpPr>
          <p:spPr bwMode="auto">
            <a:xfrm>
              <a:off x="1084679"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D.MAC</a:t>
              </a:r>
            </a:p>
          </p:txBody>
        </p:sp>
        <p:sp>
          <p:nvSpPr>
            <p:cNvPr id="22" name="矩形 11"/>
            <p:cNvSpPr/>
            <p:nvPr/>
          </p:nvSpPr>
          <p:spPr bwMode="auto">
            <a:xfrm>
              <a:off x="4256109" y="2370288"/>
              <a:ext cx="2684104"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24" name="矩形 13"/>
            <p:cNvSpPr/>
            <p:nvPr/>
          </p:nvSpPr>
          <p:spPr bwMode="auto">
            <a:xfrm>
              <a:off x="2219978"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S.MAC</a:t>
              </a:r>
            </a:p>
          </p:txBody>
        </p:sp>
        <p:sp>
          <p:nvSpPr>
            <p:cNvPr id="26" name="矩形 14"/>
            <p:cNvSpPr/>
            <p:nvPr/>
          </p:nvSpPr>
          <p:spPr bwMode="auto">
            <a:xfrm>
              <a:off x="3354074" y="2370288"/>
              <a:ext cx="893642" cy="43192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Type</a:t>
              </a:r>
            </a:p>
          </p:txBody>
        </p:sp>
        <p:sp>
          <p:nvSpPr>
            <p:cNvPr id="27" name="矩形 15"/>
            <p:cNvSpPr/>
            <p:nvPr/>
          </p:nvSpPr>
          <p:spPr bwMode="auto">
            <a:xfrm>
              <a:off x="6950548"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FCS</a:t>
              </a:r>
            </a:p>
          </p:txBody>
        </p:sp>
        <p:sp>
          <p:nvSpPr>
            <p:cNvPr id="25622" name="TextBox 16"/>
            <p:cNvSpPr txBox="1">
              <a:spLocks noChangeArrowheads="1"/>
            </p:cNvSpPr>
            <p:nvPr/>
          </p:nvSpPr>
          <p:spPr bwMode="auto">
            <a:xfrm>
              <a:off x="1055688"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5623" name="TextBox 17"/>
            <p:cNvSpPr txBox="1">
              <a:spLocks noChangeArrowheads="1"/>
            </p:cNvSpPr>
            <p:nvPr/>
          </p:nvSpPr>
          <p:spPr bwMode="auto">
            <a:xfrm>
              <a:off x="2306638"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5624" name="TextBox 18"/>
            <p:cNvSpPr txBox="1">
              <a:spLocks noChangeArrowheads="1"/>
            </p:cNvSpPr>
            <p:nvPr/>
          </p:nvSpPr>
          <p:spPr bwMode="auto">
            <a:xfrm>
              <a:off x="3325813"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 B</a:t>
              </a:r>
              <a:endParaRPr lang="zh-CN" altLang="en-US" sz="1200">
                <a:latin typeface="+mn-ea"/>
                <a:ea typeface="+mn-ea"/>
              </a:endParaRPr>
            </a:p>
          </p:txBody>
        </p:sp>
        <p:sp>
          <p:nvSpPr>
            <p:cNvPr id="25625" name="TextBox 19"/>
            <p:cNvSpPr txBox="1">
              <a:spLocks noChangeArrowheads="1"/>
            </p:cNvSpPr>
            <p:nvPr/>
          </p:nvSpPr>
          <p:spPr bwMode="auto">
            <a:xfrm>
              <a:off x="4605338" y="2060848"/>
              <a:ext cx="1901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46-1500 B</a:t>
              </a:r>
              <a:endParaRPr lang="zh-CN" altLang="en-US" sz="1200">
                <a:latin typeface="+mn-ea"/>
                <a:ea typeface="+mn-ea"/>
              </a:endParaRPr>
            </a:p>
          </p:txBody>
        </p:sp>
        <p:sp>
          <p:nvSpPr>
            <p:cNvPr id="25626" name="TextBox 20"/>
            <p:cNvSpPr txBox="1">
              <a:spLocks noChangeArrowheads="1"/>
            </p:cNvSpPr>
            <p:nvPr/>
          </p:nvSpPr>
          <p:spPr bwMode="auto">
            <a:xfrm>
              <a:off x="7031038"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 B</a:t>
              </a:r>
              <a:endParaRPr lang="zh-CN" altLang="en-US" sz="1200">
                <a:latin typeface="+mn-ea"/>
                <a:ea typeface="+mn-ea"/>
              </a:endParaRPr>
            </a:p>
          </p:txBody>
        </p:sp>
        <p:sp>
          <p:nvSpPr>
            <p:cNvPr id="34" name="Rectangle 4"/>
            <p:cNvSpPr>
              <a:spLocks noChangeArrowheads="1"/>
            </p:cNvSpPr>
            <p:nvPr/>
          </p:nvSpPr>
          <p:spPr bwMode="auto">
            <a:xfrm>
              <a:off x="2915704" y="3582119"/>
              <a:ext cx="169972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0x0800</a:t>
              </a:r>
            </a:p>
          </p:txBody>
        </p:sp>
        <p:sp>
          <p:nvSpPr>
            <p:cNvPr id="35" name="Rectangle 6"/>
            <p:cNvSpPr>
              <a:spLocks noChangeArrowheads="1"/>
            </p:cNvSpPr>
            <p:nvPr/>
          </p:nvSpPr>
          <p:spPr bwMode="auto">
            <a:xfrm>
              <a:off x="2919408" y="4329206"/>
              <a:ext cx="1699200"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0x0806</a:t>
              </a:r>
            </a:p>
          </p:txBody>
        </p:sp>
        <p:sp>
          <p:nvSpPr>
            <p:cNvPr id="25633" name="TextBox 29"/>
            <p:cNvSpPr txBox="1">
              <a:spLocks noChangeArrowheads="1"/>
            </p:cNvSpPr>
            <p:nvPr/>
          </p:nvSpPr>
          <p:spPr bwMode="auto">
            <a:xfrm>
              <a:off x="5231188" y="3634060"/>
              <a:ext cx="2340813" cy="30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		0x0800 (2048)</a:t>
              </a:r>
              <a:endParaRPr lang="zh-CN" altLang="en-US" sz="1400" dirty="0">
                <a:latin typeface="+mn-ea"/>
                <a:ea typeface="+mn-ea"/>
              </a:endParaRPr>
            </a:p>
          </p:txBody>
        </p:sp>
        <p:sp>
          <p:nvSpPr>
            <p:cNvPr id="25634" name="TextBox 30"/>
            <p:cNvSpPr txBox="1">
              <a:spLocks noChangeArrowheads="1"/>
            </p:cNvSpPr>
            <p:nvPr/>
          </p:nvSpPr>
          <p:spPr bwMode="auto">
            <a:xfrm>
              <a:off x="5208963" y="4354785"/>
              <a:ext cx="2340813" cy="30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ARP		0x0806 (2054)</a:t>
              </a:r>
              <a:endParaRPr lang="zh-CN" altLang="en-US" sz="1400" dirty="0">
                <a:latin typeface="+mn-ea"/>
                <a:ea typeface="+mn-ea"/>
              </a:endParaRPr>
            </a:p>
          </p:txBody>
        </p:sp>
      </p:grpSp>
      <p:sp>
        <p:nvSpPr>
          <p:cNvPr id="2" name="文本框 1">
            <a:extLst>
              <a:ext uri="{FF2B5EF4-FFF2-40B4-BE49-F238E27FC236}">
                <a16:creationId xmlns:a16="http://schemas.microsoft.com/office/drawing/2014/main" id="{D1A73932-CC18-89CD-D532-1703E19B2482}"/>
              </a:ext>
            </a:extLst>
          </p:cNvPr>
          <p:cNvSpPr txBox="1"/>
          <p:nvPr/>
        </p:nvSpPr>
        <p:spPr bwMode="auto">
          <a:xfrm>
            <a:off x="6096000" y="1105444"/>
            <a:ext cx="2229163" cy="82732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mn-ea"/>
                <a:ea typeface="+mn-ea"/>
              </a:rPr>
              <a:t>数据太大，传输效率低</a:t>
            </a:r>
            <a:endParaRPr lang="en-US" altLang="zh-CN" sz="1600" dirty="0">
              <a:latin typeface="+mn-ea"/>
              <a:ea typeface="+mn-ea"/>
            </a:endParaRPr>
          </a:p>
          <a:p>
            <a:r>
              <a:rPr lang="zh-CN" altLang="en-US" sz="1600" dirty="0">
                <a:latin typeface="+mn-ea"/>
                <a:ea typeface="+mn-ea"/>
              </a:rPr>
              <a:t>数据太短，检测不到 </a:t>
            </a:r>
            <a:endParaRPr lang="en-US" altLang="zh-CN" sz="1600" dirty="0">
              <a:latin typeface="+mn-ea"/>
              <a:ea typeface="+mn-ea"/>
            </a:endParaRPr>
          </a:p>
          <a:p>
            <a:r>
              <a:rPr lang="zh-CN" altLang="en-US" sz="1600" dirty="0">
                <a:latin typeface="+mn-ea"/>
                <a:ea typeface="+mn-ea"/>
              </a:rPr>
              <a:t>最大</a:t>
            </a:r>
            <a:r>
              <a:rPr lang="en-US" altLang="zh-CN" sz="1600" dirty="0">
                <a:latin typeface="+mn-ea"/>
                <a:ea typeface="+mn-ea"/>
              </a:rPr>
              <a:t>1518B</a:t>
            </a:r>
            <a:r>
              <a:rPr lang="zh-CN" altLang="en-US" sz="1600" dirty="0">
                <a:latin typeface="+mn-ea"/>
                <a:ea typeface="+mn-ea"/>
              </a:rPr>
              <a:t>，最小</a:t>
            </a:r>
            <a:r>
              <a:rPr lang="en-US" altLang="zh-CN" sz="1600" dirty="0">
                <a:latin typeface="+mn-ea"/>
                <a:ea typeface="+mn-ea"/>
              </a:rPr>
              <a:t>64B</a:t>
            </a:r>
            <a:endParaRPr lang="zh-CN" altLang="en-US" sz="1600" dirty="0">
              <a:latin typeface="+mn-ea"/>
              <a:ea typeface="+mn-ea"/>
            </a:endParaRPr>
          </a:p>
        </p:txBody>
      </p:sp>
    </p:spTree>
    <p:extLst>
      <p:ext uri="{BB962C8B-B14F-4D97-AF65-F5344CB8AC3E}">
        <p14:creationId xmlns:p14="http://schemas.microsoft.com/office/powerpoint/2010/main" val="67235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en-US" altLang="zh-CN"/>
              <a:t>IEEE802.3</a:t>
            </a:r>
            <a:r>
              <a:rPr lang="zh-CN" altLang="en-US"/>
              <a:t>帧格式</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IEEE802.3</a:t>
            </a:r>
            <a:r>
              <a:rPr lang="zh-CN" altLang="en-US" dirty="0"/>
              <a:t>帧长度字段值小于等于</a:t>
            </a:r>
            <a:r>
              <a:rPr lang="en-US" altLang="zh-CN" dirty="0"/>
              <a:t>1500 (0x05DC)</a:t>
            </a:r>
            <a:r>
              <a:rPr lang="zh-CN" altLang="en-US" dirty="0"/>
              <a:t>。</a:t>
            </a:r>
            <a:endParaRPr lang="en-US" altLang="zh-CN" dirty="0"/>
          </a:p>
          <a:p>
            <a:endParaRPr lang="zh-CN" altLang="en-US" dirty="0"/>
          </a:p>
        </p:txBody>
      </p:sp>
      <p:grpSp>
        <p:nvGrpSpPr>
          <p:cNvPr id="27652" name="Group 32"/>
          <p:cNvGrpSpPr>
            <a:grpSpLocks/>
          </p:cNvGrpSpPr>
          <p:nvPr/>
        </p:nvGrpSpPr>
        <p:grpSpPr bwMode="auto">
          <a:xfrm>
            <a:off x="2279651" y="1768475"/>
            <a:ext cx="7561263" cy="1963738"/>
            <a:chOff x="755650" y="1768475"/>
            <a:chExt cx="7560766" cy="1964258"/>
          </a:xfrm>
        </p:grpSpPr>
        <p:sp>
          <p:nvSpPr>
            <p:cNvPr id="11" name="矩形 10"/>
            <p:cNvSpPr/>
            <p:nvPr/>
          </p:nvSpPr>
          <p:spPr bwMode="auto">
            <a:xfrm>
              <a:off x="762000" y="2060848"/>
              <a:ext cx="1039913"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D.MAC</a:t>
              </a:r>
            </a:p>
          </p:txBody>
        </p:sp>
        <p:sp>
          <p:nvSpPr>
            <p:cNvPr id="12" name="矩形 11"/>
            <p:cNvSpPr/>
            <p:nvPr/>
          </p:nvSpPr>
          <p:spPr bwMode="auto">
            <a:xfrm>
              <a:off x="5743011" y="2060577"/>
              <a:ext cx="1665447"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14" name="矩形 13"/>
            <p:cNvSpPr/>
            <p:nvPr/>
          </p:nvSpPr>
          <p:spPr bwMode="auto">
            <a:xfrm>
              <a:off x="1825726" y="2060575"/>
              <a:ext cx="1039913"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S.MAC</a:t>
              </a:r>
            </a:p>
          </p:txBody>
        </p:sp>
        <p:sp>
          <p:nvSpPr>
            <p:cNvPr id="15" name="矩形 14"/>
            <p:cNvSpPr/>
            <p:nvPr/>
          </p:nvSpPr>
          <p:spPr bwMode="auto">
            <a:xfrm>
              <a:off x="2892629" y="2060575"/>
              <a:ext cx="1039913"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Length</a:t>
              </a:r>
            </a:p>
          </p:txBody>
        </p:sp>
        <p:sp>
          <p:nvSpPr>
            <p:cNvPr id="16" name="矩形 15"/>
            <p:cNvSpPr/>
            <p:nvPr/>
          </p:nvSpPr>
          <p:spPr bwMode="auto">
            <a:xfrm>
              <a:off x="7399258" y="2060575"/>
              <a:ext cx="831930"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FCS</a:t>
              </a:r>
            </a:p>
          </p:txBody>
        </p:sp>
        <p:sp>
          <p:nvSpPr>
            <p:cNvPr id="17" name="矩形 16"/>
            <p:cNvSpPr/>
            <p:nvPr/>
          </p:nvSpPr>
          <p:spPr bwMode="auto">
            <a:xfrm>
              <a:off x="3957944" y="2060575"/>
              <a:ext cx="749371"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LLC</a:t>
              </a:r>
            </a:p>
          </p:txBody>
        </p:sp>
        <p:sp>
          <p:nvSpPr>
            <p:cNvPr id="18" name="矩形 17"/>
            <p:cNvSpPr/>
            <p:nvPr/>
          </p:nvSpPr>
          <p:spPr bwMode="auto">
            <a:xfrm>
              <a:off x="4712297" y="2060575"/>
              <a:ext cx="1039913"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SNAP</a:t>
              </a:r>
            </a:p>
          </p:txBody>
        </p:sp>
        <p:sp>
          <p:nvSpPr>
            <p:cNvPr id="20" name="Rectangle 4"/>
            <p:cNvSpPr>
              <a:spLocks noChangeArrowheads="1"/>
            </p:cNvSpPr>
            <p:nvPr/>
          </p:nvSpPr>
          <p:spPr bwMode="auto">
            <a:xfrm>
              <a:off x="5244111" y="3312046"/>
              <a:ext cx="1239466"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Org Code</a:t>
              </a:r>
            </a:p>
          </p:txBody>
        </p:sp>
        <p:sp>
          <p:nvSpPr>
            <p:cNvPr id="21" name="Rectangle 5"/>
            <p:cNvSpPr>
              <a:spLocks noChangeArrowheads="1"/>
            </p:cNvSpPr>
            <p:nvPr/>
          </p:nvSpPr>
          <p:spPr bwMode="auto">
            <a:xfrm>
              <a:off x="6503988" y="3312046"/>
              <a:ext cx="1008062"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Type</a:t>
              </a:r>
              <a:endParaRPr lang="zh-CN" altLang="en-US" sz="1400" dirty="0">
                <a:solidFill>
                  <a:schemeClr val="bg1"/>
                </a:solidFill>
                <a:latin typeface="+mn-ea"/>
                <a:ea typeface="+mn-ea"/>
              </a:endParaRPr>
            </a:p>
          </p:txBody>
        </p:sp>
        <p:sp>
          <p:nvSpPr>
            <p:cNvPr id="22" name="任意多边形 21"/>
            <p:cNvSpPr/>
            <p:nvPr/>
          </p:nvSpPr>
          <p:spPr bwMode="auto">
            <a:xfrm>
              <a:off x="4709853" y="2498918"/>
              <a:ext cx="2808102" cy="79237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8567"/>
                <a:gd name="connsiteX1" fmla="*/ 1568989 w 4344892"/>
                <a:gd name="connsiteY1" fmla="*/ 0 h 1498567"/>
                <a:gd name="connsiteX2" fmla="*/ 4344892 w 4344892"/>
                <a:gd name="connsiteY2" fmla="*/ 1497724 h 1498567"/>
                <a:gd name="connsiteX3" fmla="*/ 724329 w 4344892"/>
                <a:gd name="connsiteY3" fmla="*/ 1498567 h 1498567"/>
                <a:gd name="connsiteX4" fmla="*/ 0 w 4344892"/>
                <a:gd name="connsiteY4" fmla="*/ 0 h 1498567"/>
                <a:gd name="connsiteX0" fmla="*/ 0 w 4586306"/>
                <a:gd name="connsiteY0" fmla="*/ 0 h 1498567"/>
                <a:gd name="connsiteX1" fmla="*/ 1568989 w 4586306"/>
                <a:gd name="connsiteY1" fmla="*/ 0 h 1498567"/>
                <a:gd name="connsiteX2" fmla="*/ 4586306 w 4586306"/>
                <a:gd name="connsiteY2" fmla="*/ 1498567 h 1498567"/>
                <a:gd name="connsiteX3" fmla="*/ 724329 w 4586306"/>
                <a:gd name="connsiteY3" fmla="*/ 1498567 h 1498567"/>
                <a:gd name="connsiteX4" fmla="*/ 0 w 4586306"/>
                <a:gd name="connsiteY4" fmla="*/ 0 h 1498567"/>
                <a:gd name="connsiteX0" fmla="*/ 0 w 4706785"/>
                <a:gd name="connsiteY0" fmla="*/ 985 h 1498567"/>
                <a:gd name="connsiteX1" fmla="*/ 1689468 w 4706785"/>
                <a:gd name="connsiteY1" fmla="*/ 0 h 1498567"/>
                <a:gd name="connsiteX2" fmla="*/ 4706785 w 4706785"/>
                <a:gd name="connsiteY2" fmla="*/ 1498567 h 1498567"/>
                <a:gd name="connsiteX3" fmla="*/ 844808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844808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965494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976137 w 4706785"/>
                <a:gd name="connsiteY3" fmla="*/ 1486561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855450 w 4706785"/>
                <a:gd name="connsiteY3" fmla="*/ 1486561 h 1498567"/>
                <a:gd name="connsiteX4" fmla="*/ 0 w 4706785"/>
                <a:gd name="connsiteY4" fmla="*/ 985 h 1498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785" h="1498567">
                  <a:moveTo>
                    <a:pt x="0" y="985"/>
                  </a:moveTo>
                  <a:lnTo>
                    <a:pt x="1689468" y="0"/>
                  </a:lnTo>
                  <a:lnTo>
                    <a:pt x="4706785" y="1498567"/>
                  </a:lnTo>
                  <a:lnTo>
                    <a:pt x="855450" y="1486561"/>
                  </a:lnTo>
                  <a:lnTo>
                    <a:pt x="0" y="985"/>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27682" name="TextBox 22"/>
            <p:cNvSpPr txBox="1">
              <a:spLocks noChangeArrowheads="1"/>
            </p:cNvSpPr>
            <p:nvPr/>
          </p:nvSpPr>
          <p:spPr bwMode="auto">
            <a:xfrm>
              <a:off x="755650" y="1768475"/>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7683" name="TextBox 23"/>
            <p:cNvSpPr txBox="1">
              <a:spLocks noChangeArrowheads="1"/>
            </p:cNvSpPr>
            <p:nvPr/>
          </p:nvSpPr>
          <p:spPr bwMode="auto">
            <a:xfrm>
              <a:off x="1763713" y="1768475"/>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7684" name="TextBox 24"/>
            <p:cNvSpPr txBox="1">
              <a:spLocks noChangeArrowheads="1"/>
            </p:cNvSpPr>
            <p:nvPr/>
          </p:nvSpPr>
          <p:spPr bwMode="auto">
            <a:xfrm>
              <a:off x="2843213" y="176847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 B</a:t>
              </a:r>
              <a:endParaRPr lang="zh-CN" altLang="en-US" sz="1200">
                <a:latin typeface="+mn-ea"/>
                <a:ea typeface="+mn-ea"/>
              </a:endParaRPr>
            </a:p>
          </p:txBody>
        </p:sp>
        <p:sp>
          <p:nvSpPr>
            <p:cNvPr id="27685" name="TextBox 25"/>
            <p:cNvSpPr txBox="1">
              <a:spLocks noChangeArrowheads="1"/>
            </p:cNvSpPr>
            <p:nvPr/>
          </p:nvSpPr>
          <p:spPr bwMode="auto">
            <a:xfrm>
              <a:off x="5651500" y="1768475"/>
              <a:ext cx="1903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38-1492 B</a:t>
              </a:r>
              <a:endParaRPr lang="zh-CN" altLang="en-US" sz="1200">
                <a:latin typeface="+mn-ea"/>
                <a:ea typeface="+mn-ea"/>
              </a:endParaRPr>
            </a:p>
          </p:txBody>
        </p:sp>
        <p:sp>
          <p:nvSpPr>
            <p:cNvPr id="27686" name="TextBox 26"/>
            <p:cNvSpPr txBox="1">
              <a:spLocks noChangeArrowheads="1"/>
            </p:cNvSpPr>
            <p:nvPr/>
          </p:nvSpPr>
          <p:spPr bwMode="auto">
            <a:xfrm>
              <a:off x="7305178" y="1768475"/>
              <a:ext cx="1011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 B</a:t>
              </a:r>
              <a:endParaRPr lang="zh-CN" altLang="en-US" sz="1200">
                <a:latin typeface="+mn-ea"/>
                <a:ea typeface="+mn-ea"/>
              </a:endParaRPr>
            </a:p>
          </p:txBody>
        </p:sp>
        <p:sp>
          <p:nvSpPr>
            <p:cNvPr id="28" name="Rectangle 4"/>
            <p:cNvSpPr>
              <a:spLocks noChangeArrowheads="1"/>
            </p:cNvSpPr>
            <p:nvPr/>
          </p:nvSpPr>
          <p:spPr bwMode="auto">
            <a:xfrm>
              <a:off x="2643188" y="3312046"/>
              <a:ext cx="115252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S.SAP</a:t>
              </a:r>
            </a:p>
          </p:txBody>
        </p:sp>
        <p:sp>
          <p:nvSpPr>
            <p:cNvPr id="29" name="Rectangle 5"/>
            <p:cNvSpPr>
              <a:spLocks noChangeArrowheads="1"/>
            </p:cNvSpPr>
            <p:nvPr/>
          </p:nvSpPr>
          <p:spPr bwMode="auto">
            <a:xfrm>
              <a:off x="3815897" y="3312046"/>
              <a:ext cx="1009650"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Control</a:t>
              </a:r>
              <a:endParaRPr lang="zh-CN" altLang="en-US" sz="1400" dirty="0">
                <a:solidFill>
                  <a:schemeClr val="bg1"/>
                </a:solidFill>
                <a:latin typeface="+mn-ea"/>
                <a:ea typeface="+mn-ea"/>
              </a:endParaRPr>
            </a:p>
          </p:txBody>
        </p:sp>
        <p:sp>
          <p:nvSpPr>
            <p:cNvPr id="30" name="任意多边形 29"/>
            <p:cNvSpPr/>
            <p:nvPr/>
          </p:nvSpPr>
          <p:spPr bwMode="auto">
            <a:xfrm>
              <a:off x="1403307" y="2492567"/>
              <a:ext cx="3430363" cy="79237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1276" h="1498567">
                  <a:moveTo>
                    <a:pt x="4301816" y="0"/>
                  </a:moveTo>
                  <a:lnTo>
                    <a:pt x="5508730" y="0"/>
                  </a:lnTo>
                  <a:lnTo>
                    <a:pt x="5751276" y="1498567"/>
                  </a:lnTo>
                  <a:lnTo>
                    <a:pt x="0" y="1498567"/>
                  </a:lnTo>
                  <a:lnTo>
                    <a:pt x="430181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31" name="Rectangle 4"/>
            <p:cNvSpPr>
              <a:spLocks noChangeArrowheads="1"/>
            </p:cNvSpPr>
            <p:nvPr/>
          </p:nvSpPr>
          <p:spPr bwMode="auto">
            <a:xfrm>
              <a:off x="1467148" y="3310128"/>
              <a:ext cx="115252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D.SAP</a:t>
              </a:r>
            </a:p>
          </p:txBody>
        </p:sp>
        <p:sp>
          <p:nvSpPr>
            <p:cNvPr id="27697" name="TextBox 31"/>
            <p:cNvSpPr txBox="1">
              <a:spLocks noChangeArrowheads="1"/>
            </p:cNvSpPr>
            <p:nvPr/>
          </p:nvSpPr>
          <p:spPr bwMode="auto">
            <a:xfrm>
              <a:off x="1547813" y="306863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a:t>
              </a:r>
              <a:endParaRPr lang="zh-CN" altLang="en-US" sz="1200">
                <a:latin typeface="+mn-ea"/>
                <a:ea typeface="+mn-ea"/>
              </a:endParaRPr>
            </a:p>
          </p:txBody>
        </p:sp>
        <p:sp>
          <p:nvSpPr>
            <p:cNvPr id="27698" name="TextBox 32"/>
            <p:cNvSpPr txBox="1">
              <a:spLocks noChangeArrowheads="1"/>
            </p:cNvSpPr>
            <p:nvPr/>
          </p:nvSpPr>
          <p:spPr bwMode="auto">
            <a:xfrm>
              <a:off x="2627313" y="3068638"/>
              <a:ext cx="10112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a:t>
              </a:r>
              <a:endParaRPr lang="zh-CN" altLang="en-US" sz="1200">
                <a:latin typeface="+mn-ea"/>
                <a:ea typeface="+mn-ea"/>
              </a:endParaRPr>
            </a:p>
          </p:txBody>
        </p:sp>
        <p:sp>
          <p:nvSpPr>
            <p:cNvPr id="27699" name="TextBox 33"/>
            <p:cNvSpPr txBox="1">
              <a:spLocks noChangeArrowheads="1"/>
            </p:cNvSpPr>
            <p:nvPr/>
          </p:nvSpPr>
          <p:spPr bwMode="auto">
            <a:xfrm>
              <a:off x="3851275" y="3068638"/>
              <a:ext cx="10112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a:t>
              </a:r>
              <a:endParaRPr lang="zh-CN" altLang="en-US" sz="1200">
                <a:latin typeface="+mn-ea"/>
                <a:ea typeface="+mn-ea"/>
              </a:endParaRPr>
            </a:p>
          </p:txBody>
        </p:sp>
        <p:sp>
          <p:nvSpPr>
            <p:cNvPr id="27700" name="TextBox 34"/>
            <p:cNvSpPr txBox="1">
              <a:spLocks noChangeArrowheads="1"/>
            </p:cNvSpPr>
            <p:nvPr/>
          </p:nvSpPr>
          <p:spPr bwMode="auto">
            <a:xfrm>
              <a:off x="5219700" y="306863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3 B</a:t>
              </a:r>
              <a:endParaRPr lang="zh-CN" altLang="en-US" sz="1200" dirty="0">
                <a:latin typeface="+mn-ea"/>
                <a:ea typeface="+mn-ea"/>
              </a:endParaRPr>
            </a:p>
          </p:txBody>
        </p:sp>
        <p:sp>
          <p:nvSpPr>
            <p:cNvPr id="27701" name="TextBox 35"/>
            <p:cNvSpPr txBox="1">
              <a:spLocks noChangeArrowheads="1"/>
            </p:cNvSpPr>
            <p:nvPr/>
          </p:nvSpPr>
          <p:spPr bwMode="auto">
            <a:xfrm>
              <a:off x="6588125" y="306863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 B</a:t>
              </a:r>
              <a:endParaRPr lang="zh-CN" altLang="en-US" sz="1200" dirty="0">
                <a:latin typeface="+mn-ea"/>
                <a:ea typeface="+mn-ea"/>
              </a:endParaRPr>
            </a:p>
          </p:txBody>
        </p:sp>
        <p:sp>
          <p:nvSpPr>
            <p:cNvPr id="27702" name="TextBox 24"/>
            <p:cNvSpPr txBox="1">
              <a:spLocks noChangeArrowheads="1"/>
            </p:cNvSpPr>
            <p:nvPr/>
          </p:nvSpPr>
          <p:spPr bwMode="auto">
            <a:xfrm>
              <a:off x="3851920" y="176847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3B</a:t>
              </a:r>
              <a:endParaRPr lang="zh-CN" altLang="en-US" sz="1200">
                <a:latin typeface="+mn-ea"/>
                <a:ea typeface="+mn-ea"/>
              </a:endParaRPr>
            </a:p>
          </p:txBody>
        </p:sp>
        <p:sp>
          <p:nvSpPr>
            <p:cNvPr id="27703" name="TextBox 24"/>
            <p:cNvSpPr txBox="1">
              <a:spLocks noChangeArrowheads="1"/>
            </p:cNvSpPr>
            <p:nvPr/>
          </p:nvSpPr>
          <p:spPr bwMode="auto">
            <a:xfrm>
              <a:off x="4716016" y="176847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5B</a:t>
              </a:r>
              <a:endParaRPr lang="zh-CN" altLang="en-US" sz="1200">
                <a:latin typeface="+mn-ea"/>
                <a:ea typeface="+mn-ea"/>
              </a:endParaRPr>
            </a:p>
          </p:txBody>
        </p:sp>
      </p:grpSp>
    </p:spTree>
    <p:extLst>
      <p:ext uri="{BB962C8B-B14F-4D97-AF65-F5344CB8AC3E}">
        <p14:creationId xmlns:p14="http://schemas.microsoft.com/office/powerpoint/2010/main" val="473231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zh-CN" altLang="en-US"/>
              <a:t>数据帧传输</a:t>
            </a:r>
            <a:endParaRPr lang="zh-CN" altLang="en-US" dirty="0"/>
          </a:p>
        </p:txBody>
      </p:sp>
      <p:sp>
        <p:nvSpPr>
          <p:cNvPr id="4" name="文本占位符 3"/>
          <p:cNvSpPr>
            <a:spLocks noGrp="1"/>
          </p:cNvSpPr>
          <p:nvPr>
            <p:ph type="body" sz="quarter" idx="10"/>
          </p:nvPr>
        </p:nvSpPr>
        <p:spPr>
          <a:xfrm>
            <a:off x="912285" y="1701328"/>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数据链路层基于</a:t>
            </a:r>
            <a:r>
              <a:rPr lang="en-US" altLang="zh-CN" dirty="0"/>
              <a:t>MAC</a:t>
            </a:r>
            <a:r>
              <a:rPr lang="zh-CN" altLang="en-US" dirty="0"/>
              <a:t>地址进行帧的传输。</a:t>
            </a:r>
          </a:p>
          <a:p>
            <a:endParaRPr lang="zh-CN" altLang="en-US" dirty="0"/>
          </a:p>
        </p:txBody>
      </p:sp>
      <p:grpSp>
        <p:nvGrpSpPr>
          <p:cNvPr id="29701" name="Group 18"/>
          <p:cNvGrpSpPr>
            <a:grpSpLocks/>
          </p:cNvGrpSpPr>
          <p:nvPr/>
        </p:nvGrpSpPr>
        <p:grpSpPr bwMode="auto">
          <a:xfrm>
            <a:off x="2876204" y="2295589"/>
            <a:ext cx="6414254" cy="2624055"/>
            <a:chOff x="1107730" y="2697111"/>
            <a:chExt cx="6414191" cy="2623982"/>
          </a:xfrm>
        </p:grpSpPr>
        <p:pic>
          <p:nvPicPr>
            <p:cNvPr id="2971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697111"/>
              <a:ext cx="3609975" cy="12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7"/>
            <p:cNvSpPr>
              <a:spLocks noChangeArrowheads="1"/>
            </p:cNvSpPr>
            <p:nvPr/>
          </p:nvSpPr>
          <p:spPr bwMode="auto">
            <a:xfrm>
              <a:off x="1835150" y="4005263"/>
              <a:ext cx="1152525"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D.MAC</a:t>
              </a:r>
            </a:p>
          </p:txBody>
        </p:sp>
        <p:sp>
          <p:nvSpPr>
            <p:cNvPr id="22" name="Rectangle 8"/>
            <p:cNvSpPr>
              <a:spLocks noChangeArrowheads="1"/>
            </p:cNvSpPr>
            <p:nvPr/>
          </p:nvSpPr>
          <p:spPr bwMode="auto">
            <a:xfrm>
              <a:off x="2987824" y="4005263"/>
              <a:ext cx="331311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cxnSp>
          <p:nvCxnSpPr>
            <p:cNvPr id="29711" name="直接箭头连接符 29"/>
            <p:cNvCxnSpPr>
              <a:cxnSpLocks noChangeShapeType="1"/>
            </p:cNvCxnSpPr>
            <p:nvPr/>
          </p:nvCxnSpPr>
          <p:spPr bwMode="auto">
            <a:xfrm>
              <a:off x="2266950" y="4581525"/>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9712" name="直接箭头连接符 29"/>
            <p:cNvCxnSpPr>
              <a:cxnSpLocks noChangeShapeType="1"/>
            </p:cNvCxnSpPr>
            <p:nvPr/>
          </p:nvCxnSpPr>
          <p:spPr bwMode="auto">
            <a:xfrm>
              <a:off x="3135313" y="2963863"/>
              <a:ext cx="2376487"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9713" name="TextBox 14"/>
            <p:cNvSpPr txBox="1">
              <a:spLocks noChangeArrowheads="1"/>
            </p:cNvSpPr>
            <p:nvPr/>
          </p:nvSpPr>
          <p:spPr bwMode="auto">
            <a:xfrm>
              <a:off x="1107730" y="3216275"/>
              <a:ext cx="2437503"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MAC</a:t>
              </a:r>
              <a:r>
                <a:rPr lang="zh-CN" altLang="en-US" sz="1400" dirty="0">
                  <a:latin typeface="+mn-ea"/>
                  <a:ea typeface="+mn-ea"/>
                </a:rPr>
                <a:t>：</a:t>
              </a:r>
              <a:r>
                <a:rPr lang="en-US" altLang="zh-CN" sz="1400" dirty="0">
                  <a:latin typeface="+mn-ea"/>
                  <a:ea typeface="+mn-ea"/>
                </a:rPr>
                <a:t>00-02-03-04-05-06</a:t>
              </a:r>
              <a:endParaRPr lang="zh-CN" altLang="en-US" sz="1400" dirty="0">
                <a:latin typeface="+mn-ea"/>
                <a:ea typeface="+mn-ea"/>
              </a:endParaRPr>
            </a:p>
          </p:txBody>
        </p:sp>
        <p:sp>
          <p:nvSpPr>
            <p:cNvPr id="29714" name="TextBox 15"/>
            <p:cNvSpPr txBox="1">
              <a:spLocks noChangeArrowheads="1"/>
            </p:cNvSpPr>
            <p:nvPr/>
          </p:nvSpPr>
          <p:spPr bwMode="auto">
            <a:xfrm>
              <a:off x="5084418" y="3189288"/>
              <a:ext cx="2437503"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MAC</a:t>
              </a:r>
              <a:r>
                <a:rPr lang="zh-CN" altLang="en-US" sz="1400">
                  <a:latin typeface="+mn-ea"/>
                  <a:ea typeface="+mn-ea"/>
                </a:rPr>
                <a:t>：</a:t>
              </a:r>
              <a:r>
                <a:rPr lang="en-US" altLang="zh-CN" sz="1400">
                  <a:latin typeface="+mn-ea"/>
                  <a:ea typeface="+mn-ea"/>
                </a:rPr>
                <a:t>00-03-04-05-06-07</a:t>
              </a:r>
              <a:endParaRPr lang="zh-CN" altLang="en-US" sz="1400">
                <a:latin typeface="+mn-ea"/>
                <a:ea typeface="+mn-ea"/>
              </a:endParaRPr>
            </a:p>
          </p:txBody>
        </p:sp>
        <p:sp>
          <p:nvSpPr>
            <p:cNvPr id="29715" name="TextBox 16"/>
            <p:cNvSpPr txBox="1">
              <a:spLocks noChangeArrowheads="1"/>
            </p:cNvSpPr>
            <p:nvPr/>
          </p:nvSpPr>
          <p:spPr bwMode="auto">
            <a:xfrm>
              <a:off x="1483968" y="5013325"/>
              <a:ext cx="2437503"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MAC</a:t>
              </a:r>
              <a:r>
                <a:rPr lang="zh-CN" altLang="en-US" sz="1400" dirty="0">
                  <a:latin typeface="+mn-ea"/>
                  <a:ea typeface="+mn-ea"/>
                </a:rPr>
                <a:t>：</a:t>
              </a:r>
              <a:r>
                <a:rPr lang="en-US" altLang="zh-CN" sz="1400" dirty="0">
                  <a:latin typeface="+mn-ea"/>
                  <a:ea typeface="+mn-ea"/>
                </a:rPr>
                <a:t>00-03-04-05-06-07</a:t>
              </a:r>
              <a:endParaRPr lang="zh-CN" altLang="en-US" sz="1400" dirty="0">
                <a:latin typeface="+mn-ea"/>
                <a:ea typeface="+mn-ea"/>
              </a:endParaRPr>
            </a:p>
          </p:txBody>
        </p:sp>
      </p:grpSp>
      <p:sp>
        <p:nvSpPr>
          <p:cNvPr id="29702" name="TextBox 8"/>
          <p:cNvSpPr txBox="1">
            <a:spLocks noChangeArrowheads="1"/>
          </p:cNvSpPr>
          <p:nvPr/>
        </p:nvSpPr>
        <p:spPr bwMode="auto">
          <a:xfrm>
            <a:off x="3792428" y="16287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9703" name="TextBox 9"/>
          <p:cNvSpPr txBox="1">
            <a:spLocks noChangeArrowheads="1"/>
          </p:cNvSpPr>
          <p:nvPr/>
        </p:nvSpPr>
        <p:spPr bwMode="auto">
          <a:xfrm>
            <a:off x="7900989" y="16287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pic>
        <p:nvPicPr>
          <p:cNvPr id="23" name="图片 22" descr="PC.png"/>
          <p:cNvPicPr>
            <a:picLocks noChangeAspect="1"/>
          </p:cNvPicPr>
          <p:nvPr/>
        </p:nvPicPr>
        <p:blipFill>
          <a:blip r:embed="rId4" cstate="print"/>
          <a:stretch>
            <a:fillRect/>
          </a:stretch>
        </p:blipFill>
        <p:spPr>
          <a:xfrm>
            <a:off x="3451599" y="2007938"/>
            <a:ext cx="987161" cy="758139"/>
          </a:xfrm>
          <a:prstGeom prst="rect">
            <a:avLst/>
          </a:prstGeom>
        </p:spPr>
      </p:pic>
      <p:pic>
        <p:nvPicPr>
          <p:cNvPr id="24" name="图片 23" descr="PC.png"/>
          <p:cNvPicPr>
            <a:picLocks noChangeAspect="1"/>
          </p:cNvPicPr>
          <p:nvPr/>
        </p:nvPicPr>
        <p:blipFill>
          <a:blip r:embed="rId4" cstate="print"/>
          <a:stretch>
            <a:fillRect/>
          </a:stretch>
        </p:blipFill>
        <p:spPr>
          <a:xfrm>
            <a:off x="7962855" y="2007938"/>
            <a:ext cx="987161" cy="758139"/>
          </a:xfrm>
          <a:prstGeom prst="rect">
            <a:avLst/>
          </a:prstGeom>
        </p:spPr>
      </p:pic>
    </p:spTree>
    <p:extLst>
      <p:ext uri="{BB962C8B-B14F-4D97-AF65-F5344CB8AC3E}">
        <p14:creationId xmlns:p14="http://schemas.microsoft.com/office/powerpoint/2010/main" val="156265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zh-CN" altLang="en-US"/>
              <a:t>以太网的</a:t>
            </a:r>
            <a:r>
              <a:rPr lang="en-US" altLang="zh-CN"/>
              <a:t>MAC</a:t>
            </a:r>
            <a:r>
              <a:rPr lang="zh-CN" altLang="en-US"/>
              <a:t>地址</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MAC</a:t>
            </a:r>
            <a:r>
              <a:rPr lang="zh-CN" altLang="en-US" dirty="0"/>
              <a:t>地址由两部分组成，分别是供应商代码和序列号。其中前</a:t>
            </a:r>
            <a:r>
              <a:rPr lang="en-US" altLang="zh-CN" dirty="0"/>
              <a:t>24</a:t>
            </a:r>
            <a:r>
              <a:rPr lang="zh-CN" altLang="en-US" dirty="0"/>
              <a:t>位代表该供应商代码，由</a:t>
            </a:r>
            <a:r>
              <a:rPr lang="en-US" altLang="zh-CN" dirty="0"/>
              <a:t>IEEE</a:t>
            </a:r>
            <a:r>
              <a:rPr lang="zh-CN" altLang="en-US" dirty="0"/>
              <a:t>管理和分配。剩下的</a:t>
            </a:r>
            <a:r>
              <a:rPr lang="en-US" altLang="zh-CN" dirty="0"/>
              <a:t>24</a:t>
            </a:r>
            <a:r>
              <a:rPr lang="zh-CN" altLang="en-US" dirty="0"/>
              <a:t>位序列号由厂商自己分配。</a:t>
            </a:r>
          </a:p>
          <a:p>
            <a:endParaRPr lang="zh-CN" altLang="en-US" dirty="0"/>
          </a:p>
        </p:txBody>
      </p:sp>
      <p:grpSp>
        <p:nvGrpSpPr>
          <p:cNvPr id="31748" name="Group 15"/>
          <p:cNvGrpSpPr>
            <a:grpSpLocks/>
          </p:cNvGrpSpPr>
          <p:nvPr/>
        </p:nvGrpSpPr>
        <p:grpSpPr bwMode="auto">
          <a:xfrm>
            <a:off x="2999960" y="1835150"/>
            <a:ext cx="6069428" cy="2107645"/>
            <a:chOff x="1475960" y="1835150"/>
            <a:chExt cx="6069428" cy="2107645"/>
          </a:xfrm>
        </p:grpSpPr>
        <p:sp>
          <p:nvSpPr>
            <p:cNvPr id="11" name="Rectangle 7"/>
            <p:cNvSpPr>
              <a:spLocks noChangeArrowheads="1"/>
            </p:cNvSpPr>
            <p:nvPr/>
          </p:nvSpPr>
          <p:spPr bwMode="auto">
            <a:xfrm>
              <a:off x="1496715" y="2276475"/>
              <a:ext cx="3024187"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24 bits</a:t>
              </a:r>
            </a:p>
          </p:txBody>
        </p:sp>
        <p:sp>
          <p:nvSpPr>
            <p:cNvPr id="12" name="Rectangle 8"/>
            <p:cNvSpPr>
              <a:spLocks noChangeArrowheads="1"/>
            </p:cNvSpPr>
            <p:nvPr/>
          </p:nvSpPr>
          <p:spPr bwMode="auto">
            <a:xfrm>
              <a:off x="4520902" y="2276475"/>
              <a:ext cx="302418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24 bits</a:t>
              </a:r>
            </a:p>
          </p:txBody>
        </p:sp>
        <p:sp>
          <p:nvSpPr>
            <p:cNvPr id="31756" name="Line 9"/>
            <p:cNvSpPr>
              <a:spLocks noChangeShapeType="1"/>
            </p:cNvSpPr>
            <p:nvPr/>
          </p:nvSpPr>
          <p:spPr bwMode="auto">
            <a:xfrm>
              <a:off x="1479550" y="183515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57" name="Line 10"/>
            <p:cNvSpPr>
              <a:spLocks noChangeShapeType="1"/>
            </p:cNvSpPr>
            <p:nvPr/>
          </p:nvSpPr>
          <p:spPr bwMode="auto">
            <a:xfrm>
              <a:off x="7545388" y="1844675"/>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58" name="Line 11"/>
            <p:cNvSpPr>
              <a:spLocks noChangeShapeType="1"/>
            </p:cNvSpPr>
            <p:nvPr/>
          </p:nvSpPr>
          <p:spPr bwMode="auto">
            <a:xfrm flipH="1" flipV="1">
              <a:off x="1475960" y="2060575"/>
              <a:ext cx="277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59" name="Line 12"/>
            <p:cNvSpPr>
              <a:spLocks noChangeShapeType="1"/>
            </p:cNvSpPr>
            <p:nvPr/>
          </p:nvSpPr>
          <p:spPr bwMode="auto">
            <a:xfrm flipV="1">
              <a:off x="4824328" y="2060575"/>
              <a:ext cx="270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60" name="Text Box 13"/>
            <p:cNvSpPr txBox="1">
              <a:spLocks noChangeArrowheads="1"/>
            </p:cNvSpPr>
            <p:nvPr/>
          </p:nvSpPr>
          <p:spPr bwMode="auto">
            <a:xfrm>
              <a:off x="4203345" y="1927225"/>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48 bits</a:t>
              </a:r>
            </a:p>
          </p:txBody>
        </p:sp>
        <p:pic>
          <p:nvPicPr>
            <p:cNvPr id="31761" name="Picture 5" descr="F:\2012项目\美化图标\平面\0421png\43\未标题-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2781300"/>
              <a:ext cx="649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TextBox 19"/>
            <p:cNvSpPr txBox="1">
              <a:spLocks noChangeArrowheads="1"/>
            </p:cNvSpPr>
            <p:nvPr/>
          </p:nvSpPr>
          <p:spPr bwMode="auto">
            <a:xfrm>
              <a:off x="2674198" y="3573463"/>
              <a:ext cx="612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OUI</a:t>
              </a:r>
            </a:p>
          </p:txBody>
        </p:sp>
        <p:sp>
          <p:nvSpPr>
            <p:cNvPr id="31763" name="TextBox 20"/>
            <p:cNvSpPr txBox="1">
              <a:spLocks noChangeArrowheads="1"/>
            </p:cNvSpPr>
            <p:nvPr/>
          </p:nvSpPr>
          <p:spPr bwMode="auto">
            <a:xfrm>
              <a:off x="5446007" y="357346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由供应商分配</a:t>
              </a:r>
              <a:endParaRPr lang="en-US" altLang="zh-CN" sz="1400" dirty="0">
                <a:latin typeface="+mn-ea"/>
                <a:ea typeface="+mn-ea"/>
              </a:endParaRPr>
            </a:p>
          </p:txBody>
        </p:sp>
        <p:pic>
          <p:nvPicPr>
            <p:cNvPr id="31764" name="Picture 8" descr="F:\2012项目\美化图标\平面\0421png\43\未标题-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2798763"/>
              <a:ext cx="6477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9331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a:t>单播</a:t>
            </a:r>
            <a:endParaRPr lang="zh-CN" altLang="en-US" dirty="0"/>
          </a:p>
        </p:txBody>
      </p:sp>
      <p:grpSp>
        <p:nvGrpSpPr>
          <p:cNvPr id="33796" name="Group 33"/>
          <p:cNvGrpSpPr>
            <a:grpSpLocks/>
          </p:cNvGrpSpPr>
          <p:nvPr/>
        </p:nvGrpSpPr>
        <p:grpSpPr bwMode="auto">
          <a:xfrm>
            <a:off x="3290889" y="3437898"/>
            <a:ext cx="5616575" cy="1665204"/>
            <a:chOff x="1766888" y="3437785"/>
            <a:chExt cx="5616575" cy="1665727"/>
          </a:xfrm>
        </p:grpSpPr>
        <p:grpSp>
          <p:nvGrpSpPr>
            <p:cNvPr id="33811" name="组合 41"/>
            <p:cNvGrpSpPr>
              <a:grpSpLocks/>
            </p:cNvGrpSpPr>
            <p:nvPr/>
          </p:nvGrpSpPr>
          <p:grpSpPr bwMode="auto">
            <a:xfrm>
              <a:off x="1766888" y="3437785"/>
              <a:ext cx="5616575" cy="1665727"/>
              <a:chOff x="611188" y="3201988"/>
              <a:chExt cx="7210425" cy="2181225"/>
            </a:xfrm>
          </p:grpSpPr>
          <p:pic>
            <p:nvPicPr>
              <p:cNvPr id="3382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2131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29" name="直接箭头连接符 29"/>
              <p:cNvCxnSpPr>
                <a:cxnSpLocks noChangeShapeType="1"/>
              </p:cNvCxnSpPr>
              <p:nvPr/>
            </p:nvCxnSpPr>
            <p:spPr bwMode="auto">
              <a:xfrm>
                <a:off x="3276600" y="4365625"/>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3830" name="直接箭头连接符 35"/>
              <p:cNvCxnSpPr>
                <a:cxnSpLocks noChangeShapeType="1"/>
              </p:cNvCxnSpPr>
              <p:nvPr/>
            </p:nvCxnSpPr>
            <p:spPr bwMode="auto">
              <a:xfrm flipV="1">
                <a:off x="5180410" y="3508391"/>
                <a:ext cx="0" cy="504599"/>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3831" name="直接箭头连接符 29"/>
              <p:cNvCxnSpPr>
                <a:cxnSpLocks noChangeShapeType="1"/>
              </p:cNvCxnSpPr>
              <p:nvPr/>
            </p:nvCxnSpPr>
            <p:spPr bwMode="auto">
              <a:xfrm>
                <a:off x="1835696" y="3501008"/>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33812" name="组合 55"/>
            <p:cNvGrpSpPr>
              <a:grpSpLocks/>
            </p:cNvGrpSpPr>
            <p:nvPr/>
          </p:nvGrpSpPr>
          <p:grpSpPr bwMode="auto">
            <a:xfrm>
              <a:off x="4046538" y="4502150"/>
              <a:ext cx="142875" cy="142875"/>
              <a:chOff x="323528" y="3429000"/>
              <a:chExt cx="360040" cy="368424"/>
            </a:xfrm>
          </p:grpSpPr>
          <p:cxnSp>
            <p:nvCxnSpPr>
              <p:cNvPr id="33818" name="直接连接符 50"/>
              <p:cNvCxnSpPr>
                <a:cxnSpLocks noChangeShapeType="1"/>
              </p:cNvCxnSpPr>
              <p:nvPr/>
            </p:nvCxnSpPr>
            <p:spPr bwMode="auto">
              <a:xfrm>
                <a:off x="395536" y="3429000"/>
                <a:ext cx="288032" cy="36004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cxnSp>
            <p:nvCxnSpPr>
              <p:cNvPr id="33819" name="直接连接符 53"/>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grpSp>
          <p:nvGrpSpPr>
            <p:cNvPr id="33813" name="组合 56"/>
            <p:cNvGrpSpPr>
              <a:grpSpLocks/>
            </p:cNvGrpSpPr>
            <p:nvPr/>
          </p:nvGrpSpPr>
          <p:grpSpPr bwMode="auto">
            <a:xfrm>
              <a:off x="6605588" y="4497388"/>
              <a:ext cx="142875" cy="142875"/>
              <a:chOff x="323528" y="3429000"/>
              <a:chExt cx="360040" cy="368424"/>
            </a:xfrm>
          </p:grpSpPr>
          <p:cxnSp>
            <p:nvCxnSpPr>
              <p:cNvPr id="33816" name="直接连接符 57"/>
              <p:cNvCxnSpPr>
                <a:cxnSpLocks noChangeShapeType="1"/>
              </p:cNvCxnSpPr>
              <p:nvPr/>
            </p:nvCxnSpPr>
            <p:spPr bwMode="auto">
              <a:xfrm>
                <a:off x="395536" y="3429000"/>
                <a:ext cx="288032" cy="36004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cxnSp>
            <p:nvCxnSpPr>
              <p:cNvPr id="33817" name="直接连接符 58"/>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cxnSp>
          <p:nvCxnSpPr>
            <p:cNvPr id="33814" name="直接箭头连接符 29"/>
            <p:cNvCxnSpPr>
              <a:cxnSpLocks noChangeShapeType="1"/>
            </p:cNvCxnSpPr>
            <p:nvPr/>
          </p:nvCxnSpPr>
          <p:spPr bwMode="auto">
            <a:xfrm>
              <a:off x="6326188" y="4319588"/>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3815" name="TextBox 8"/>
            <p:cNvSpPr txBox="1">
              <a:spLocks noChangeArrowheads="1"/>
            </p:cNvSpPr>
            <p:nvPr/>
          </p:nvSpPr>
          <p:spPr bwMode="auto">
            <a:xfrm>
              <a:off x="3032760" y="3686175"/>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单播</a:t>
              </a:r>
            </a:p>
          </p:txBody>
        </p:sp>
      </p:grpSp>
      <p:sp>
        <p:nvSpPr>
          <p:cNvPr id="33797" name="TextBox 8"/>
          <p:cNvSpPr txBox="1">
            <a:spLocks noChangeArrowheads="1"/>
          </p:cNvSpPr>
          <p:nvPr/>
        </p:nvSpPr>
        <p:spPr bwMode="auto">
          <a:xfrm>
            <a:off x="5788564" y="1639889"/>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48 bits</a:t>
            </a:r>
          </a:p>
        </p:txBody>
      </p:sp>
      <p:sp>
        <p:nvSpPr>
          <p:cNvPr id="34" name="Rectangle 7"/>
          <p:cNvSpPr>
            <a:spLocks noChangeArrowheads="1"/>
          </p:cNvSpPr>
          <p:nvPr/>
        </p:nvSpPr>
        <p:spPr bwMode="auto">
          <a:xfrm>
            <a:off x="3087688" y="1916113"/>
            <a:ext cx="93585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7 bits</a:t>
            </a:r>
          </a:p>
        </p:txBody>
      </p:sp>
      <p:sp>
        <p:nvSpPr>
          <p:cNvPr id="35" name="Rectangle 8"/>
          <p:cNvSpPr>
            <a:spLocks noChangeArrowheads="1"/>
          </p:cNvSpPr>
          <p:nvPr/>
        </p:nvSpPr>
        <p:spPr bwMode="auto">
          <a:xfrm>
            <a:off x="4383642" y="1916113"/>
            <a:ext cx="466510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36" name="Rectangle 7"/>
          <p:cNvSpPr>
            <a:spLocks noChangeArrowheads="1"/>
          </p:cNvSpPr>
          <p:nvPr/>
        </p:nvSpPr>
        <p:spPr bwMode="auto">
          <a:xfrm>
            <a:off x="4023544" y="1916832"/>
            <a:ext cx="350894"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defRPr/>
            </a:pPr>
            <a:r>
              <a:rPr lang="en-US" altLang="zh-CN" sz="1600">
                <a:solidFill>
                  <a:schemeClr val="bg1"/>
                </a:solidFill>
                <a:latin typeface="+mn-ea"/>
                <a:ea typeface="+mn-ea"/>
              </a:rPr>
              <a:t>0</a:t>
            </a:r>
          </a:p>
        </p:txBody>
      </p:sp>
      <p:sp>
        <p:nvSpPr>
          <p:cNvPr id="33807" name="TextBox 8"/>
          <p:cNvSpPr txBox="1">
            <a:spLocks noChangeArrowheads="1"/>
          </p:cNvSpPr>
          <p:nvPr/>
        </p:nvSpPr>
        <p:spPr bwMode="auto">
          <a:xfrm>
            <a:off x="3859103" y="24923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3808" name="TextBox 9"/>
          <p:cNvSpPr txBox="1">
            <a:spLocks noChangeArrowheads="1"/>
          </p:cNvSpPr>
          <p:nvPr/>
        </p:nvSpPr>
        <p:spPr bwMode="auto">
          <a:xfrm>
            <a:off x="6461126" y="24923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sp>
        <p:nvSpPr>
          <p:cNvPr id="33809" name="TextBox 8"/>
          <p:cNvSpPr txBox="1">
            <a:spLocks noChangeArrowheads="1"/>
          </p:cNvSpPr>
          <p:nvPr/>
        </p:nvSpPr>
        <p:spPr bwMode="auto">
          <a:xfrm>
            <a:off x="5083176" y="5516564"/>
            <a:ext cx="646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C</a:t>
            </a:r>
            <a:endParaRPr lang="zh-CN" altLang="en-US" sz="1200" dirty="0">
              <a:latin typeface="+mn-ea"/>
              <a:ea typeface="+mn-ea"/>
            </a:endParaRPr>
          </a:p>
        </p:txBody>
      </p:sp>
      <p:sp>
        <p:nvSpPr>
          <p:cNvPr id="33810" name="TextBox 9"/>
          <p:cNvSpPr txBox="1">
            <a:spLocks noChangeArrowheads="1"/>
          </p:cNvSpPr>
          <p:nvPr/>
        </p:nvSpPr>
        <p:spPr bwMode="auto">
          <a:xfrm>
            <a:off x="7677002" y="551656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D</a:t>
            </a:r>
            <a:endParaRPr lang="zh-CN" altLang="en-US" sz="1200" dirty="0">
              <a:latin typeface="+mn-ea"/>
              <a:ea typeface="+mn-ea"/>
            </a:endParaRPr>
          </a:p>
        </p:txBody>
      </p:sp>
      <p:pic>
        <p:nvPicPr>
          <p:cNvPr id="37" name="图片 36" descr="PC.png"/>
          <p:cNvPicPr>
            <a:picLocks noChangeAspect="1"/>
          </p:cNvPicPr>
          <p:nvPr/>
        </p:nvPicPr>
        <p:blipFill>
          <a:blip r:embed="rId5" cstate="print"/>
          <a:stretch>
            <a:fillRect/>
          </a:stretch>
        </p:blipFill>
        <p:spPr>
          <a:xfrm>
            <a:off x="3673044" y="2822371"/>
            <a:ext cx="790644" cy="607214"/>
          </a:xfrm>
          <a:prstGeom prst="rect">
            <a:avLst/>
          </a:prstGeom>
        </p:spPr>
      </p:pic>
      <p:pic>
        <p:nvPicPr>
          <p:cNvPr id="39" name="图片 38" descr="PC.png"/>
          <p:cNvPicPr>
            <a:picLocks noChangeAspect="1"/>
          </p:cNvPicPr>
          <p:nvPr/>
        </p:nvPicPr>
        <p:blipFill>
          <a:blip r:embed="rId5" cstate="print"/>
          <a:stretch>
            <a:fillRect/>
          </a:stretch>
        </p:blipFill>
        <p:spPr>
          <a:xfrm>
            <a:off x="6217170" y="2827811"/>
            <a:ext cx="790644" cy="607214"/>
          </a:xfrm>
          <a:prstGeom prst="rect">
            <a:avLst/>
          </a:prstGeom>
        </p:spPr>
      </p:pic>
      <p:pic>
        <p:nvPicPr>
          <p:cNvPr id="41" name="图片 40" descr="PC.png"/>
          <p:cNvPicPr>
            <a:picLocks noChangeAspect="1"/>
          </p:cNvPicPr>
          <p:nvPr/>
        </p:nvPicPr>
        <p:blipFill>
          <a:blip r:embed="rId5" cstate="print"/>
          <a:stretch>
            <a:fillRect/>
          </a:stretch>
        </p:blipFill>
        <p:spPr>
          <a:xfrm>
            <a:off x="5027442" y="4855076"/>
            <a:ext cx="790644" cy="607214"/>
          </a:xfrm>
          <a:prstGeom prst="rect">
            <a:avLst/>
          </a:prstGeom>
        </p:spPr>
      </p:pic>
      <p:pic>
        <p:nvPicPr>
          <p:cNvPr id="42" name="图片 41" descr="PC.png"/>
          <p:cNvPicPr>
            <a:picLocks noChangeAspect="1"/>
          </p:cNvPicPr>
          <p:nvPr/>
        </p:nvPicPr>
        <p:blipFill>
          <a:blip r:embed="rId5" cstate="print"/>
          <a:stretch>
            <a:fillRect/>
          </a:stretch>
        </p:blipFill>
        <p:spPr>
          <a:xfrm>
            <a:off x="7560141" y="4855076"/>
            <a:ext cx="790644" cy="607214"/>
          </a:xfrm>
          <a:prstGeom prst="rect">
            <a:avLst/>
          </a:prstGeom>
        </p:spPr>
      </p:pic>
    </p:spTree>
    <p:extLst>
      <p:ext uri="{BB962C8B-B14F-4D97-AF65-F5344CB8AC3E}">
        <p14:creationId xmlns:p14="http://schemas.microsoft.com/office/powerpoint/2010/main" val="363415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a:t>广播</a:t>
            </a:r>
            <a:endParaRPr lang="zh-CN" altLang="en-US" dirty="0"/>
          </a:p>
        </p:txBody>
      </p:sp>
      <p:grpSp>
        <p:nvGrpSpPr>
          <p:cNvPr id="35844" name="Group 61"/>
          <p:cNvGrpSpPr>
            <a:grpSpLocks/>
          </p:cNvGrpSpPr>
          <p:nvPr/>
        </p:nvGrpSpPr>
        <p:grpSpPr bwMode="auto">
          <a:xfrm>
            <a:off x="3071815" y="1557339"/>
            <a:ext cx="5978524" cy="3546475"/>
            <a:chOff x="1548167" y="1557338"/>
            <a:chExt cx="5978319" cy="3546475"/>
          </a:xfrm>
        </p:grpSpPr>
        <p:pic>
          <p:nvPicPr>
            <p:cNvPr id="3584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98" y="4270375"/>
              <a:ext cx="9366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538" y="3446463"/>
              <a:ext cx="95254"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229" y="4270375"/>
              <a:ext cx="9366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42" y="3438525"/>
              <a:ext cx="9366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97" y="4216400"/>
              <a:ext cx="561681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4" name="TextBox 8"/>
            <p:cNvSpPr txBox="1">
              <a:spLocks noChangeArrowheads="1"/>
            </p:cNvSpPr>
            <p:nvPr/>
          </p:nvSpPr>
          <p:spPr bwMode="auto">
            <a:xfrm>
              <a:off x="4264702" y="1557338"/>
              <a:ext cx="6767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48 bits</a:t>
              </a:r>
            </a:p>
          </p:txBody>
        </p:sp>
        <p:grpSp>
          <p:nvGrpSpPr>
            <p:cNvPr id="35855" name="Group 41"/>
            <p:cNvGrpSpPr>
              <a:grpSpLocks/>
            </p:cNvGrpSpPr>
            <p:nvPr/>
          </p:nvGrpSpPr>
          <p:grpSpPr bwMode="auto">
            <a:xfrm>
              <a:off x="1548167" y="1916832"/>
              <a:ext cx="5978319" cy="431800"/>
              <a:chOff x="1548167" y="1916832"/>
              <a:chExt cx="5978319" cy="431800"/>
            </a:xfrm>
          </p:grpSpPr>
          <p:sp>
            <p:nvSpPr>
              <p:cNvPr id="74" name="Rectangle 7"/>
              <p:cNvSpPr>
                <a:spLocks noChangeArrowheads="1"/>
              </p:cNvSpPr>
              <p:nvPr/>
            </p:nvSpPr>
            <p:spPr bwMode="auto">
              <a:xfrm>
                <a:off x="1548167"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5" name="Rectangle 7"/>
              <p:cNvSpPr>
                <a:spLocks noChangeArrowheads="1"/>
              </p:cNvSpPr>
              <p:nvPr/>
            </p:nvSpPr>
            <p:spPr bwMode="auto">
              <a:xfrm>
                <a:off x="2558048"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6" name="Rectangle 7"/>
              <p:cNvSpPr>
                <a:spLocks noChangeArrowheads="1"/>
              </p:cNvSpPr>
              <p:nvPr/>
            </p:nvSpPr>
            <p:spPr bwMode="auto">
              <a:xfrm>
                <a:off x="3575685"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7" name="Rectangle 7"/>
              <p:cNvSpPr>
                <a:spLocks noChangeArrowheads="1"/>
              </p:cNvSpPr>
              <p:nvPr/>
            </p:nvSpPr>
            <p:spPr bwMode="auto">
              <a:xfrm>
                <a:off x="4600813"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8" name="Rectangle 7"/>
              <p:cNvSpPr>
                <a:spLocks noChangeArrowheads="1"/>
              </p:cNvSpPr>
              <p:nvPr/>
            </p:nvSpPr>
            <p:spPr bwMode="auto">
              <a:xfrm>
                <a:off x="5565492"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9" name="Rectangle 7"/>
              <p:cNvSpPr>
                <a:spLocks noChangeArrowheads="1"/>
              </p:cNvSpPr>
              <p:nvPr/>
            </p:nvSpPr>
            <p:spPr bwMode="auto">
              <a:xfrm>
                <a:off x="6520646"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grpSp>
        <p:cxnSp>
          <p:nvCxnSpPr>
            <p:cNvPr id="35856" name="直接箭头连接符 29"/>
            <p:cNvCxnSpPr>
              <a:cxnSpLocks noChangeShapeType="1"/>
            </p:cNvCxnSpPr>
            <p:nvPr/>
          </p:nvCxnSpPr>
          <p:spPr bwMode="auto">
            <a:xfrm>
              <a:off x="3839561" y="4320290"/>
              <a:ext cx="0" cy="384251"/>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5857" name="TextBox 8"/>
            <p:cNvSpPr txBox="1">
              <a:spLocks noChangeArrowheads="1"/>
            </p:cNvSpPr>
            <p:nvPr/>
          </p:nvSpPr>
          <p:spPr bwMode="auto">
            <a:xfrm>
              <a:off x="3032349" y="3686175"/>
              <a:ext cx="492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广播</a:t>
              </a:r>
            </a:p>
          </p:txBody>
        </p:sp>
        <p:cxnSp>
          <p:nvCxnSpPr>
            <p:cNvPr id="35862" name="直接箭头连接符 35"/>
            <p:cNvCxnSpPr>
              <a:cxnSpLocks noChangeShapeType="1"/>
            </p:cNvCxnSpPr>
            <p:nvPr/>
          </p:nvCxnSpPr>
          <p:spPr bwMode="auto">
            <a:xfrm flipV="1">
              <a:off x="5325417" y="3671773"/>
              <a:ext cx="0" cy="38534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3" name="直接箭头连接符 29"/>
            <p:cNvCxnSpPr>
              <a:cxnSpLocks noChangeShapeType="1"/>
            </p:cNvCxnSpPr>
            <p:nvPr/>
          </p:nvCxnSpPr>
          <p:spPr bwMode="auto">
            <a:xfrm>
              <a:off x="2720045" y="3666135"/>
              <a:ext cx="0" cy="38430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4" name="直接箭头连接符 29"/>
            <p:cNvCxnSpPr>
              <a:cxnSpLocks noChangeShapeType="1"/>
            </p:cNvCxnSpPr>
            <p:nvPr/>
          </p:nvCxnSpPr>
          <p:spPr bwMode="auto">
            <a:xfrm>
              <a:off x="6325512" y="4319588"/>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sp>
        <p:nvSpPr>
          <p:cNvPr id="35845" name="TextBox 8"/>
          <p:cNvSpPr txBox="1">
            <a:spLocks noChangeArrowheads="1"/>
          </p:cNvSpPr>
          <p:nvPr/>
        </p:nvSpPr>
        <p:spPr bwMode="auto">
          <a:xfrm>
            <a:off x="3859103" y="24923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5846" name="TextBox 9"/>
          <p:cNvSpPr txBox="1">
            <a:spLocks noChangeArrowheads="1"/>
          </p:cNvSpPr>
          <p:nvPr/>
        </p:nvSpPr>
        <p:spPr bwMode="auto">
          <a:xfrm>
            <a:off x="6461126" y="24923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sp>
        <p:nvSpPr>
          <p:cNvPr id="35847" name="TextBox 8"/>
          <p:cNvSpPr txBox="1">
            <a:spLocks noChangeArrowheads="1"/>
          </p:cNvSpPr>
          <p:nvPr/>
        </p:nvSpPr>
        <p:spPr bwMode="auto">
          <a:xfrm>
            <a:off x="5083176" y="5516564"/>
            <a:ext cx="646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C</a:t>
            </a:r>
            <a:endParaRPr lang="zh-CN" altLang="en-US" sz="1200" dirty="0">
              <a:latin typeface="+mn-ea"/>
              <a:ea typeface="+mn-ea"/>
            </a:endParaRPr>
          </a:p>
        </p:txBody>
      </p:sp>
      <p:sp>
        <p:nvSpPr>
          <p:cNvPr id="35848" name="TextBox 9"/>
          <p:cNvSpPr txBox="1">
            <a:spLocks noChangeArrowheads="1"/>
          </p:cNvSpPr>
          <p:nvPr/>
        </p:nvSpPr>
        <p:spPr bwMode="auto">
          <a:xfrm>
            <a:off x="7677002" y="551656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D</a:t>
            </a:r>
            <a:endParaRPr lang="zh-CN" altLang="en-US" sz="1200" dirty="0">
              <a:latin typeface="+mn-ea"/>
              <a:ea typeface="+mn-ea"/>
            </a:endParaRPr>
          </a:p>
        </p:txBody>
      </p:sp>
      <p:pic>
        <p:nvPicPr>
          <p:cNvPr id="34" name="图片 33" descr="PC.png"/>
          <p:cNvPicPr>
            <a:picLocks noChangeAspect="1"/>
          </p:cNvPicPr>
          <p:nvPr/>
        </p:nvPicPr>
        <p:blipFill>
          <a:blip r:embed="rId5" cstate="print"/>
          <a:stretch>
            <a:fillRect/>
          </a:stretch>
        </p:blipFill>
        <p:spPr>
          <a:xfrm>
            <a:off x="3681102" y="2852332"/>
            <a:ext cx="790644" cy="607214"/>
          </a:xfrm>
          <a:prstGeom prst="rect">
            <a:avLst/>
          </a:prstGeom>
        </p:spPr>
      </p:pic>
      <p:pic>
        <p:nvPicPr>
          <p:cNvPr id="35" name="图片 34" descr="PC.png"/>
          <p:cNvPicPr>
            <a:picLocks noChangeAspect="1"/>
          </p:cNvPicPr>
          <p:nvPr/>
        </p:nvPicPr>
        <p:blipFill>
          <a:blip r:embed="rId5" cstate="print"/>
          <a:stretch>
            <a:fillRect/>
          </a:stretch>
        </p:blipFill>
        <p:spPr>
          <a:xfrm>
            <a:off x="6260987" y="2852332"/>
            <a:ext cx="790644" cy="607214"/>
          </a:xfrm>
          <a:prstGeom prst="rect">
            <a:avLst/>
          </a:prstGeom>
        </p:spPr>
      </p:pic>
      <p:pic>
        <p:nvPicPr>
          <p:cNvPr id="36" name="图片 35" descr="PC.png"/>
          <p:cNvPicPr>
            <a:picLocks noChangeAspect="1"/>
          </p:cNvPicPr>
          <p:nvPr/>
        </p:nvPicPr>
        <p:blipFill>
          <a:blip r:embed="rId5" cstate="print"/>
          <a:stretch>
            <a:fillRect/>
          </a:stretch>
        </p:blipFill>
        <p:spPr>
          <a:xfrm>
            <a:off x="5069628" y="4816891"/>
            <a:ext cx="790644" cy="607214"/>
          </a:xfrm>
          <a:prstGeom prst="rect">
            <a:avLst/>
          </a:prstGeom>
        </p:spPr>
      </p:pic>
      <p:pic>
        <p:nvPicPr>
          <p:cNvPr id="37" name="图片 36" descr="PC.png"/>
          <p:cNvPicPr>
            <a:picLocks noChangeAspect="1"/>
          </p:cNvPicPr>
          <p:nvPr/>
        </p:nvPicPr>
        <p:blipFill>
          <a:blip r:embed="rId5" cstate="print"/>
          <a:stretch>
            <a:fillRect/>
          </a:stretch>
        </p:blipFill>
        <p:spPr>
          <a:xfrm>
            <a:off x="7592214" y="4811320"/>
            <a:ext cx="790644" cy="607214"/>
          </a:xfrm>
          <a:prstGeom prst="rect">
            <a:avLst/>
          </a:prstGeom>
        </p:spPr>
      </p:pic>
    </p:spTree>
    <p:extLst>
      <p:ext uri="{BB962C8B-B14F-4D97-AF65-F5344CB8AC3E}">
        <p14:creationId xmlns:p14="http://schemas.microsoft.com/office/powerpoint/2010/main" val="3411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9"/>
          <p:cNvSpPr>
            <a:spLocks noGrp="1"/>
          </p:cNvSpPr>
          <p:nvPr>
            <p:ph type="title"/>
          </p:nvPr>
        </p:nvSpPr>
        <p:spPr/>
        <p:txBody>
          <a:bodyPr/>
          <a:lstStyle/>
          <a:p>
            <a:r>
              <a:rPr lang="zh-CN" altLang="en-US"/>
              <a:t>组播</a:t>
            </a:r>
            <a:endParaRPr lang="zh-CN" altLang="en-US" dirty="0"/>
          </a:p>
        </p:txBody>
      </p:sp>
      <p:grpSp>
        <p:nvGrpSpPr>
          <p:cNvPr id="37892" name="Group 28"/>
          <p:cNvGrpSpPr>
            <a:grpSpLocks/>
          </p:cNvGrpSpPr>
          <p:nvPr/>
        </p:nvGrpSpPr>
        <p:grpSpPr bwMode="auto">
          <a:xfrm>
            <a:off x="3290889" y="3437900"/>
            <a:ext cx="5616575" cy="1665204"/>
            <a:chOff x="1766888" y="3437784"/>
            <a:chExt cx="5616575" cy="1665726"/>
          </a:xfrm>
        </p:grpSpPr>
        <p:grpSp>
          <p:nvGrpSpPr>
            <p:cNvPr id="37907" name="组合 41"/>
            <p:cNvGrpSpPr>
              <a:grpSpLocks/>
            </p:cNvGrpSpPr>
            <p:nvPr/>
          </p:nvGrpSpPr>
          <p:grpSpPr bwMode="auto">
            <a:xfrm>
              <a:off x="1766888" y="3437784"/>
              <a:ext cx="5616575" cy="1665726"/>
              <a:chOff x="611188" y="3201988"/>
              <a:chExt cx="7210425" cy="2181225"/>
            </a:xfrm>
          </p:grpSpPr>
          <p:pic>
            <p:nvPicPr>
              <p:cNvPr id="3791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2131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922" name="直接箭头连接符 29"/>
              <p:cNvCxnSpPr>
                <a:cxnSpLocks noChangeShapeType="1"/>
              </p:cNvCxnSpPr>
              <p:nvPr/>
            </p:nvCxnSpPr>
            <p:spPr bwMode="auto">
              <a:xfrm>
                <a:off x="3276600" y="4365625"/>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7923" name="直接箭头连接符 35"/>
              <p:cNvCxnSpPr>
                <a:cxnSpLocks noChangeShapeType="1"/>
              </p:cNvCxnSpPr>
              <p:nvPr/>
            </p:nvCxnSpPr>
            <p:spPr bwMode="auto">
              <a:xfrm flipV="1">
                <a:off x="5180410" y="3508391"/>
                <a:ext cx="0" cy="504599"/>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7924" name="直接箭头连接符 29"/>
              <p:cNvCxnSpPr>
                <a:cxnSpLocks noChangeShapeType="1"/>
              </p:cNvCxnSpPr>
              <p:nvPr/>
            </p:nvCxnSpPr>
            <p:spPr bwMode="auto">
              <a:xfrm>
                <a:off x="1835696" y="3501008"/>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37908" name="组合 55"/>
            <p:cNvGrpSpPr>
              <a:grpSpLocks/>
            </p:cNvGrpSpPr>
            <p:nvPr/>
          </p:nvGrpSpPr>
          <p:grpSpPr bwMode="auto">
            <a:xfrm>
              <a:off x="4046538" y="4502150"/>
              <a:ext cx="142875" cy="142875"/>
              <a:chOff x="323528" y="3429000"/>
              <a:chExt cx="360040" cy="368424"/>
            </a:xfrm>
          </p:grpSpPr>
          <p:cxnSp>
            <p:nvCxnSpPr>
              <p:cNvPr id="37911" name="直接连接符 50"/>
              <p:cNvCxnSpPr>
                <a:cxnSpLocks noChangeShapeType="1"/>
              </p:cNvCxnSpPr>
              <p:nvPr/>
            </p:nvCxnSpPr>
            <p:spPr bwMode="auto">
              <a:xfrm>
                <a:off x="395536" y="3429000"/>
                <a:ext cx="288032" cy="36004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cxnSp>
            <p:nvCxnSpPr>
              <p:cNvPr id="37912" name="直接连接符 53"/>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cxnSp>
          <p:nvCxnSpPr>
            <p:cNvPr id="37909" name="直接箭头连接符 29"/>
            <p:cNvCxnSpPr>
              <a:cxnSpLocks noChangeShapeType="1"/>
            </p:cNvCxnSpPr>
            <p:nvPr/>
          </p:nvCxnSpPr>
          <p:spPr bwMode="auto">
            <a:xfrm>
              <a:off x="6326188" y="4319588"/>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7910" name="TextBox 8"/>
            <p:cNvSpPr txBox="1">
              <a:spLocks noChangeArrowheads="1"/>
            </p:cNvSpPr>
            <p:nvPr/>
          </p:nvSpPr>
          <p:spPr bwMode="auto">
            <a:xfrm>
              <a:off x="3031965" y="3686175"/>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组播</a:t>
              </a:r>
            </a:p>
          </p:txBody>
        </p:sp>
      </p:grpSp>
      <p:sp>
        <p:nvSpPr>
          <p:cNvPr id="37893" name="TextBox 8"/>
          <p:cNvSpPr txBox="1">
            <a:spLocks noChangeArrowheads="1"/>
          </p:cNvSpPr>
          <p:nvPr/>
        </p:nvSpPr>
        <p:spPr bwMode="auto">
          <a:xfrm>
            <a:off x="5788564" y="1557339"/>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48 bits</a:t>
            </a:r>
          </a:p>
        </p:txBody>
      </p:sp>
      <p:sp>
        <p:nvSpPr>
          <p:cNvPr id="31" name="Rectangle 7"/>
          <p:cNvSpPr>
            <a:spLocks noChangeArrowheads="1"/>
          </p:cNvSpPr>
          <p:nvPr/>
        </p:nvSpPr>
        <p:spPr bwMode="auto">
          <a:xfrm>
            <a:off x="3087688" y="1916113"/>
            <a:ext cx="93585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7 bits</a:t>
            </a:r>
          </a:p>
        </p:txBody>
      </p:sp>
      <p:sp>
        <p:nvSpPr>
          <p:cNvPr id="32" name="Rectangle 8"/>
          <p:cNvSpPr>
            <a:spLocks noChangeArrowheads="1"/>
          </p:cNvSpPr>
          <p:nvPr/>
        </p:nvSpPr>
        <p:spPr bwMode="auto">
          <a:xfrm>
            <a:off x="4383642" y="1916113"/>
            <a:ext cx="466510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33" name="Rectangle 7"/>
          <p:cNvSpPr>
            <a:spLocks noChangeArrowheads="1"/>
          </p:cNvSpPr>
          <p:nvPr/>
        </p:nvSpPr>
        <p:spPr bwMode="auto">
          <a:xfrm>
            <a:off x="4023544" y="1916832"/>
            <a:ext cx="350894"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defRPr/>
            </a:pPr>
            <a:r>
              <a:rPr lang="en-US" altLang="zh-CN" sz="1600" dirty="0">
                <a:solidFill>
                  <a:schemeClr val="bg1"/>
                </a:solidFill>
                <a:latin typeface="+mn-ea"/>
                <a:ea typeface="+mn-ea"/>
              </a:rPr>
              <a:t>1</a:t>
            </a:r>
          </a:p>
        </p:txBody>
      </p:sp>
      <p:sp>
        <p:nvSpPr>
          <p:cNvPr id="37903" name="TextBox 8"/>
          <p:cNvSpPr txBox="1">
            <a:spLocks noChangeArrowheads="1"/>
          </p:cNvSpPr>
          <p:nvPr/>
        </p:nvSpPr>
        <p:spPr bwMode="auto">
          <a:xfrm>
            <a:off x="3859103" y="24923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7904" name="TextBox 9"/>
          <p:cNvSpPr txBox="1">
            <a:spLocks noChangeArrowheads="1"/>
          </p:cNvSpPr>
          <p:nvPr/>
        </p:nvSpPr>
        <p:spPr bwMode="auto">
          <a:xfrm>
            <a:off x="6461126" y="24923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B</a:t>
            </a:r>
            <a:endParaRPr lang="zh-CN" altLang="en-US" sz="1200">
              <a:latin typeface="+mn-ea"/>
              <a:ea typeface="+mn-ea"/>
            </a:endParaRPr>
          </a:p>
        </p:txBody>
      </p:sp>
      <p:sp>
        <p:nvSpPr>
          <p:cNvPr id="37905" name="TextBox 8"/>
          <p:cNvSpPr txBox="1">
            <a:spLocks noChangeArrowheads="1"/>
          </p:cNvSpPr>
          <p:nvPr/>
        </p:nvSpPr>
        <p:spPr bwMode="auto">
          <a:xfrm>
            <a:off x="5083176" y="5516564"/>
            <a:ext cx="646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C</a:t>
            </a:r>
            <a:endParaRPr lang="zh-CN" altLang="en-US" sz="1200">
              <a:latin typeface="+mn-ea"/>
              <a:ea typeface="+mn-ea"/>
            </a:endParaRPr>
          </a:p>
        </p:txBody>
      </p:sp>
      <p:sp>
        <p:nvSpPr>
          <p:cNvPr id="37906" name="TextBox 9"/>
          <p:cNvSpPr txBox="1">
            <a:spLocks noChangeArrowheads="1"/>
          </p:cNvSpPr>
          <p:nvPr/>
        </p:nvSpPr>
        <p:spPr bwMode="auto">
          <a:xfrm>
            <a:off x="7677002" y="551656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D</a:t>
            </a:r>
            <a:endParaRPr lang="zh-CN" altLang="en-US" sz="1200" dirty="0">
              <a:latin typeface="+mn-ea"/>
              <a:ea typeface="+mn-ea"/>
            </a:endParaRPr>
          </a:p>
        </p:txBody>
      </p:sp>
      <p:pic>
        <p:nvPicPr>
          <p:cNvPr id="34" name="图片 33" descr="PC.png"/>
          <p:cNvPicPr>
            <a:picLocks noChangeAspect="1"/>
          </p:cNvPicPr>
          <p:nvPr/>
        </p:nvPicPr>
        <p:blipFill>
          <a:blip r:embed="rId5" cstate="print"/>
          <a:stretch>
            <a:fillRect/>
          </a:stretch>
        </p:blipFill>
        <p:spPr>
          <a:xfrm>
            <a:off x="3732243" y="2852630"/>
            <a:ext cx="790644" cy="607214"/>
          </a:xfrm>
          <a:prstGeom prst="rect">
            <a:avLst/>
          </a:prstGeom>
        </p:spPr>
      </p:pic>
      <p:pic>
        <p:nvPicPr>
          <p:cNvPr id="35" name="图片 34" descr="PC.png"/>
          <p:cNvPicPr>
            <a:picLocks noChangeAspect="1"/>
          </p:cNvPicPr>
          <p:nvPr/>
        </p:nvPicPr>
        <p:blipFill>
          <a:blip r:embed="rId5" cstate="print"/>
          <a:stretch>
            <a:fillRect/>
          </a:stretch>
        </p:blipFill>
        <p:spPr>
          <a:xfrm>
            <a:off x="6301985" y="2852630"/>
            <a:ext cx="790644" cy="607214"/>
          </a:xfrm>
          <a:prstGeom prst="rect">
            <a:avLst/>
          </a:prstGeom>
        </p:spPr>
      </p:pic>
      <p:pic>
        <p:nvPicPr>
          <p:cNvPr id="36" name="图片 35" descr="PC.png"/>
          <p:cNvPicPr>
            <a:picLocks noChangeAspect="1"/>
          </p:cNvPicPr>
          <p:nvPr/>
        </p:nvPicPr>
        <p:blipFill>
          <a:blip r:embed="rId5" cstate="print"/>
          <a:stretch>
            <a:fillRect/>
          </a:stretch>
        </p:blipFill>
        <p:spPr>
          <a:xfrm>
            <a:off x="5059158" y="4904295"/>
            <a:ext cx="790644" cy="607214"/>
          </a:xfrm>
          <a:prstGeom prst="rect">
            <a:avLst/>
          </a:prstGeom>
        </p:spPr>
      </p:pic>
      <p:pic>
        <p:nvPicPr>
          <p:cNvPr id="37" name="图片 36" descr="PC.png"/>
          <p:cNvPicPr>
            <a:picLocks noChangeAspect="1"/>
          </p:cNvPicPr>
          <p:nvPr/>
        </p:nvPicPr>
        <p:blipFill>
          <a:blip r:embed="rId5" cstate="print"/>
          <a:stretch>
            <a:fillRect/>
          </a:stretch>
        </p:blipFill>
        <p:spPr>
          <a:xfrm>
            <a:off x="3681102" y="2852332"/>
            <a:ext cx="790644" cy="607214"/>
          </a:xfrm>
          <a:prstGeom prst="rect">
            <a:avLst/>
          </a:prstGeom>
        </p:spPr>
      </p:pic>
      <p:pic>
        <p:nvPicPr>
          <p:cNvPr id="38" name="图片 37" descr="PC.png"/>
          <p:cNvPicPr>
            <a:picLocks noChangeAspect="1"/>
          </p:cNvPicPr>
          <p:nvPr/>
        </p:nvPicPr>
        <p:blipFill>
          <a:blip r:embed="rId5" cstate="print"/>
          <a:stretch>
            <a:fillRect/>
          </a:stretch>
        </p:blipFill>
        <p:spPr>
          <a:xfrm>
            <a:off x="7608853" y="4902430"/>
            <a:ext cx="790644" cy="607214"/>
          </a:xfrm>
          <a:prstGeom prst="rect">
            <a:avLst/>
          </a:prstGeom>
        </p:spPr>
      </p:pic>
    </p:spTree>
    <p:extLst>
      <p:ext uri="{BB962C8B-B14F-4D97-AF65-F5344CB8AC3E}">
        <p14:creationId xmlns:p14="http://schemas.microsoft.com/office/powerpoint/2010/main" val="335162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
          <p:cNvSpPr>
            <a:spLocks noGrp="1"/>
          </p:cNvSpPr>
          <p:nvPr>
            <p:ph type="title"/>
          </p:nvPr>
        </p:nvSpPr>
        <p:spPr/>
        <p:txBody>
          <a:bodyPr/>
          <a:lstStyle/>
          <a:p>
            <a:r>
              <a:rPr lang="zh-CN" altLang="en-US"/>
              <a:t>数据帧的发送和接收</a:t>
            </a: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当主机接收到的数据帧所包含的目的</a:t>
            </a:r>
            <a:r>
              <a:rPr lang="en-US" altLang="zh-CN" dirty="0"/>
              <a:t>MAC</a:t>
            </a:r>
            <a:r>
              <a:rPr lang="zh-CN" altLang="en-US" dirty="0"/>
              <a:t>地址是自己时，会把以太网封装剥掉后送往上层协议。</a:t>
            </a:r>
          </a:p>
          <a:p>
            <a:endParaRPr lang="zh-CN" altLang="en-US" dirty="0"/>
          </a:p>
        </p:txBody>
      </p:sp>
      <p:grpSp>
        <p:nvGrpSpPr>
          <p:cNvPr id="39941" name="Group 29"/>
          <p:cNvGrpSpPr>
            <a:grpSpLocks/>
          </p:cNvGrpSpPr>
          <p:nvPr/>
        </p:nvGrpSpPr>
        <p:grpSpPr bwMode="auto">
          <a:xfrm>
            <a:off x="2482851" y="1484313"/>
            <a:ext cx="7339013" cy="3224212"/>
            <a:chOff x="958850" y="1484313"/>
            <a:chExt cx="7338921" cy="3223673"/>
          </a:xfrm>
        </p:grpSpPr>
        <p:grpSp>
          <p:nvGrpSpPr>
            <p:cNvPr id="39942" name="组合 10"/>
            <p:cNvGrpSpPr>
              <a:grpSpLocks/>
            </p:cNvGrpSpPr>
            <p:nvPr/>
          </p:nvGrpSpPr>
          <p:grpSpPr bwMode="auto">
            <a:xfrm>
              <a:off x="1512888" y="2318538"/>
              <a:ext cx="6480175" cy="873924"/>
              <a:chOff x="591627" y="3196145"/>
              <a:chExt cx="8317209" cy="1145666"/>
            </a:xfrm>
          </p:grpSpPr>
          <p:pic>
            <p:nvPicPr>
              <p:cNvPr id="3998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019" y="3196145"/>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536" y="3201982"/>
                <a:ext cx="120650" cy="109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27" y="4221161"/>
                <a:ext cx="8317209"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9943" name="直接箭头连接符 29"/>
            <p:cNvCxnSpPr>
              <a:cxnSpLocks noChangeShapeType="1"/>
            </p:cNvCxnSpPr>
            <p:nvPr/>
          </p:nvCxnSpPr>
          <p:spPr bwMode="auto">
            <a:xfrm>
              <a:off x="2254250" y="2997200"/>
              <a:ext cx="4751388"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40" name="矩形 32"/>
            <p:cNvSpPr/>
            <p:nvPr/>
          </p:nvSpPr>
          <p:spPr bwMode="auto">
            <a:xfrm>
              <a:off x="958850" y="3357942"/>
              <a:ext cx="75105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MAC B</a:t>
              </a:r>
            </a:p>
          </p:txBody>
        </p:sp>
        <p:sp>
          <p:nvSpPr>
            <p:cNvPr id="41" name="矩形 33"/>
            <p:cNvSpPr/>
            <p:nvPr/>
          </p:nvSpPr>
          <p:spPr bwMode="auto">
            <a:xfrm>
              <a:off x="3112550" y="3357563"/>
              <a:ext cx="1264289" cy="28695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mn-ea"/>
                  <a:ea typeface="+mn-ea"/>
                </a:rPr>
                <a:t>Data</a:t>
              </a:r>
              <a:endParaRPr lang="zh-CN" altLang="en-US" sz="1200" b="1" dirty="0">
                <a:solidFill>
                  <a:schemeClr val="bg1"/>
                </a:solidFill>
                <a:latin typeface="+mn-ea"/>
                <a:ea typeface="+mn-ea"/>
              </a:endParaRPr>
            </a:p>
          </p:txBody>
        </p:sp>
        <p:sp>
          <p:nvSpPr>
            <p:cNvPr id="43" name="矩形 34"/>
            <p:cNvSpPr/>
            <p:nvPr/>
          </p:nvSpPr>
          <p:spPr bwMode="auto">
            <a:xfrm>
              <a:off x="1720822" y="3357942"/>
              <a:ext cx="75621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MAC A</a:t>
              </a:r>
            </a:p>
          </p:txBody>
        </p:sp>
        <p:sp>
          <p:nvSpPr>
            <p:cNvPr id="44" name="矩形 35"/>
            <p:cNvSpPr/>
            <p:nvPr/>
          </p:nvSpPr>
          <p:spPr bwMode="auto">
            <a:xfrm>
              <a:off x="2494225" y="3357563"/>
              <a:ext cx="768544" cy="287337"/>
            </a:xfrm>
            <a:prstGeom prst="rect">
              <a:avLst/>
            </a:prstGeom>
            <a:solidFill>
              <a:schemeClr val="bg1">
                <a:lumMod val="50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0x0800</a:t>
              </a:r>
            </a:p>
          </p:txBody>
        </p:sp>
        <p:sp>
          <p:nvSpPr>
            <p:cNvPr id="46" name="矩形 36"/>
            <p:cNvSpPr/>
            <p:nvPr/>
          </p:nvSpPr>
          <p:spPr bwMode="auto">
            <a:xfrm>
              <a:off x="4364911" y="3357563"/>
              <a:ext cx="626189"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FCS</a:t>
              </a:r>
            </a:p>
          </p:txBody>
        </p:sp>
        <p:grpSp>
          <p:nvGrpSpPr>
            <p:cNvPr id="39959" name="组合 31"/>
            <p:cNvGrpSpPr>
              <a:grpSpLocks/>
            </p:cNvGrpSpPr>
            <p:nvPr/>
          </p:nvGrpSpPr>
          <p:grpSpPr bwMode="auto">
            <a:xfrm>
              <a:off x="5638800" y="3357563"/>
              <a:ext cx="2503488" cy="287337"/>
              <a:chOff x="3595688" y="4076700"/>
              <a:chExt cx="4487971" cy="360363"/>
            </a:xfrm>
          </p:grpSpPr>
          <p:sp>
            <p:nvSpPr>
              <p:cNvPr id="59" name="矩形 37"/>
              <p:cNvSpPr/>
              <p:nvPr/>
            </p:nvSpPr>
            <p:spPr bwMode="auto">
              <a:xfrm>
                <a:off x="3595688" y="4076700"/>
                <a:ext cx="122396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200" b="1" dirty="0">
                    <a:solidFill>
                      <a:schemeClr val="bg1"/>
                    </a:solidFill>
                    <a:latin typeface="+mn-ea"/>
                    <a:ea typeface="+mn-ea"/>
                  </a:rPr>
                  <a:t>IP</a:t>
                </a:r>
                <a:endParaRPr lang="zh-CN" altLang="en-US" sz="1200" b="1" dirty="0">
                  <a:solidFill>
                    <a:schemeClr val="bg1"/>
                  </a:solidFill>
                  <a:latin typeface="+mn-ea"/>
                  <a:ea typeface="+mn-ea"/>
                </a:endParaRPr>
              </a:p>
            </p:txBody>
          </p:sp>
          <p:sp>
            <p:nvSpPr>
              <p:cNvPr id="60" name="矩形 38"/>
              <p:cNvSpPr/>
              <p:nvPr/>
            </p:nvSpPr>
            <p:spPr bwMode="auto">
              <a:xfrm>
                <a:off x="4843572" y="4076700"/>
                <a:ext cx="3240087"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mn-ea"/>
                    <a:ea typeface="+mn-ea"/>
                  </a:rPr>
                  <a:t>Data</a:t>
                </a:r>
                <a:endParaRPr lang="zh-CN" altLang="en-US" sz="1200" b="1" dirty="0">
                  <a:solidFill>
                    <a:schemeClr val="bg1"/>
                  </a:solidFill>
                  <a:latin typeface="+mn-ea"/>
                  <a:ea typeface="+mn-ea"/>
                </a:endParaRPr>
              </a:p>
            </p:txBody>
          </p:sp>
        </p:grpSp>
        <p:cxnSp>
          <p:nvCxnSpPr>
            <p:cNvPr id="39960" name="直接箭头连接符 35"/>
            <p:cNvCxnSpPr>
              <a:cxnSpLocks noChangeShapeType="1"/>
            </p:cNvCxnSpPr>
            <p:nvPr/>
          </p:nvCxnSpPr>
          <p:spPr bwMode="auto">
            <a:xfrm flipV="1">
              <a:off x="7294563" y="2555875"/>
              <a:ext cx="0" cy="360363"/>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9961" name="直接箭头连接符 35"/>
            <p:cNvCxnSpPr>
              <a:cxnSpLocks noChangeShapeType="1"/>
            </p:cNvCxnSpPr>
            <p:nvPr/>
          </p:nvCxnSpPr>
          <p:spPr bwMode="auto">
            <a:xfrm flipV="1">
              <a:off x="2254250" y="2516188"/>
              <a:ext cx="0" cy="358775"/>
            </a:xfrm>
            <a:prstGeom prst="straightConnector1">
              <a:avLst/>
            </a:prstGeom>
            <a:noFill/>
            <a:ln w="25400"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39962" name="直接箭头连接符 29"/>
            <p:cNvCxnSpPr>
              <a:cxnSpLocks noChangeShapeType="1"/>
            </p:cNvCxnSpPr>
            <p:nvPr/>
          </p:nvCxnSpPr>
          <p:spPr bwMode="auto">
            <a:xfrm>
              <a:off x="7440613" y="2997200"/>
              <a:ext cx="433387"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9963" name="直接箭头连接符 29"/>
            <p:cNvCxnSpPr>
              <a:cxnSpLocks noChangeShapeType="1"/>
            </p:cNvCxnSpPr>
            <p:nvPr/>
          </p:nvCxnSpPr>
          <p:spPr bwMode="auto">
            <a:xfrm>
              <a:off x="1565275" y="2997200"/>
              <a:ext cx="431800" cy="0"/>
            </a:xfrm>
            <a:prstGeom prst="straightConnector1">
              <a:avLst/>
            </a:prstGeom>
            <a:noFill/>
            <a:ln w="25400"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39964" name="TextBox 8"/>
            <p:cNvSpPr txBox="1">
              <a:spLocks noChangeArrowheads="1"/>
            </p:cNvSpPr>
            <p:nvPr/>
          </p:nvSpPr>
          <p:spPr bwMode="auto">
            <a:xfrm>
              <a:off x="1713601" y="1484313"/>
              <a:ext cx="646324"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9965" name="TextBox 9"/>
            <p:cNvSpPr txBox="1">
              <a:spLocks noChangeArrowheads="1"/>
            </p:cNvSpPr>
            <p:nvPr/>
          </p:nvSpPr>
          <p:spPr bwMode="auto">
            <a:xfrm>
              <a:off x="6833327" y="1500188"/>
              <a:ext cx="638308"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B</a:t>
              </a:r>
              <a:endParaRPr lang="zh-CN" altLang="en-US" sz="1200">
                <a:latin typeface="+mn-ea"/>
                <a:ea typeface="+mn-ea"/>
              </a:endParaRPr>
            </a:p>
          </p:txBody>
        </p:sp>
        <p:sp>
          <p:nvSpPr>
            <p:cNvPr id="55" name="矩形 41"/>
            <p:cNvSpPr/>
            <p:nvPr/>
          </p:nvSpPr>
          <p:spPr bwMode="auto">
            <a:xfrm>
              <a:off x="5800098" y="4364905"/>
              <a:ext cx="1810512" cy="283464"/>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mn-ea"/>
                  <a:ea typeface="+mn-ea"/>
                </a:rPr>
                <a:t>Data</a:t>
              </a:r>
              <a:endParaRPr lang="zh-CN" altLang="en-US" sz="1200" b="1" dirty="0">
                <a:solidFill>
                  <a:schemeClr val="bg1"/>
                </a:solidFill>
                <a:latin typeface="+mn-ea"/>
                <a:ea typeface="+mn-ea"/>
              </a:endParaRPr>
            </a:p>
          </p:txBody>
        </p:sp>
        <p:sp>
          <p:nvSpPr>
            <p:cNvPr id="56" name="矩形 44"/>
            <p:cNvSpPr/>
            <p:nvPr/>
          </p:nvSpPr>
          <p:spPr bwMode="auto">
            <a:xfrm rot="540000">
              <a:off x="7671632" y="4415763"/>
              <a:ext cx="626139" cy="28765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FCS</a:t>
              </a:r>
            </a:p>
          </p:txBody>
        </p:sp>
        <p:cxnSp>
          <p:nvCxnSpPr>
            <p:cNvPr id="39972" name="直接箭头连接符 35"/>
            <p:cNvCxnSpPr>
              <a:cxnSpLocks noChangeShapeType="1"/>
            </p:cNvCxnSpPr>
            <p:nvPr/>
          </p:nvCxnSpPr>
          <p:spPr bwMode="auto">
            <a:xfrm flipV="1">
              <a:off x="6659563" y="3789040"/>
              <a:ext cx="0" cy="360362"/>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58" name="矩形 32"/>
            <p:cNvSpPr/>
            <p:nvPr/>
          </p:nvSpPr>
          <p:spPr bwMode="auto">
            <a:xfrm rot="21120000">
              <a:off x="4975717" y="4421028"/>
              <a:ext cx="75105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ETH_II</a:t>
              </a:r>
            </a:p>
          </p:txBody>
        </p:sp>
      </p:grpSp>
      <p:pic>
        <p:nvPicPr>
          <p:cNvPr id="37" name="图片 36" descr="PC.png"/>
          <p:cNvPicPr>
            <a:picLocks noChangeAspect="1"/>
          </p:cNvPicPr>
          <p:nvPr/>
        </p:nvPicPr>
        <p:blipFill>
          <a:blip r:embed="rId5" cstate="print"/>
          <a:stretch>
            <a:fillRect/>
          </a:stretch>
        </p:blipFill>
        <p:spPr>
          <a:xfrm>
            <a:off x="3210412" y="1773547"/>
            <a:ext cx="790644" cy="607214"/>
          </a:xfrm>
          <a:prstGeom prst="rect">
            <a:avLst/>
          </a:prstGeom>
        </p:spPr>
      </p:pic>
      <p:pic>
        <p:nvPicPr>
          <p:cNvPr id="38" name="图片 37" descr="PC.png"/>
          <p:cNvPicPr>
            <a:picLocks noChangeAspect="1"/>
          </p:cNvPicPr>
          <p:nvPr/>
        </p:nvPicPr>
        <p:blipFill>
          <a:blip r:embed="rId5" cstate="print"/>
          <a:stretch>
            <a:fillRect/>
          </a:stretch>
        </p:blipFill>
        <p:spPr>
          <a:xfrm>
            <a:off x="8281238" y="1764617"/>
            <a:ext cx="790644" cy="607214"/>
          </a:xfrm>
          <a:prstGeom prst="rect">
            <a:avLst/>
          </a:prstGeom>
        </p:spPr>
      </p:pic>
    </p:spTree>
    <p:extLst>
      <p:ext uri="{BB962C8B-B14F-4D97-AF65-F5344CB8AC3E}">
        <p14:creationId xmlns:p14="http://schemas.microsoft.com/office/powerpoint/2010/main" val="401397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a:t>网络设备如何确定以太网数据帧的上层协议？</a:t>
            </a:r>
            <a:endParaRPr lang="en-US" altLang="zh-CN" dirty="0"/>
          </a:p>
          <a:p>
            <a:pPr lvl="1"/>
            <a:r>
              <a:rPr lang="zh-CN" altLang="en-US" dirty="0"/>
              <a:t>终端设备接收到数据帧时，会如何处理？</a:t>
            </a:r>
          </a:p>
        </p:txBody>
      </p:sp>
    </p:spTree>
    <p:extLst>
      <p:ext uri="{BB962C8B-B14F-4D97-AF65-F5344CB8AC3E}">
        <p14:creationId xmlns:p14="http://schemas.microsoft.com/office/powerpoint/2010/main" val="6711715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323182"/>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dirty="0">
                <a:latin typeface="+mn-ea"/>
              </a:rPr>
              <a:t>网络中传输数据时需要定义并遵循一些标准，以太网是根据</a:t>
            </a:r>
            <a:r>
              <a:rPr lang="en-US" altLang="zh-CN" dirty="0">
                <a:latin typeface="+mn-ea"/>
              </a:rPr>
              <a:t>IEEE 802.3</a:t>
            </a:r>
            <a:r>
              <a:rPr lang="zh-CN" altLang="en-US" dirty="0">
                <a:latin typeface="+mn-ea"/>
              </a:rPr>
              <a:t>标准来管理和控制数据帧的。了解</a:t>
            </a:r>
            <a:r>
              <a:rPr lang="en-US" altLang="zh-CN" dirty="0">
                <a:latin typeface="+mn-ea"/>
              </a:rPr>
              <a:t>IEEE 802.3</a:t>
            </a:r>
            <a:r>
              <a:rPr lang="zh-CN" altLang="en-US" dirty="0">
                <a:latin typeface="+mn-ea"/>
              </a:rPr>
              <a:t>标准是充分理解以太网中链路层通信的基础。</a:t>
            </a:r>
            <a:endParaRPr lang="en-US" altLang="zh-CN" dirty="0">
              <a:latin typeface="+mn-ea"/>
            </a:endParaRPr>
          </a:p>
          <a:p>
            <a:endParaRPr lang="zh-CN" altLang="en-US" dirty="0">
              <a:latin typeface="+mn-ea"/>
            </a:endParaRPr>
          </a:p>
          <a:p>
            <a:endParaRPr lang="zh-CN" altLang="en-US" dirty="0"/>
          </a:p>
          <a:p>
            <a:endParaRPr lang="zh-CN" altLang="en-US" dirty="0"/>
          </a:p>
        </p:txBody>
      </p:sp>
    </p:spTree>
    <p:extLst>
      <p:ext uri="{BB962C8B-B14F-4D97-AF65-F5344CB8AC3E}">
        <p14:creationId xmlns:p14="http://schemas.microsoft.com/office/powerpoint/2010/main" val="200897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理解分层模型的作用</a:t>
            </a:r>
            <a:endParaRPr lang="en-US" altLang="zh-CN" dirty="0"/>
          </a:p>
          <a:p>
            <a:pPr lvl="1"/>
            <a:r>
              <a:rPr lang="zh-CN" altLang="en-US" dirty="0"/>
              <a:t>掌握以太网中数据帧的结构</a:t>
            </a:r>
            <a:endParaRPr lang="en-US" altLang="zh-CN" dirty="0"/>
          </a:p>
          <a:p>
            <a:pPr lvl="1"/>
            <a:r>
              <a:rPr lang="zh-CN" altLang="en-US" dirty="0"/>
              <a:t>掌握</a:t>
            </a:r>
            <a:r>
              <a:rPr lang="en-US" altLang="zh-CN" dirty="0"/>
              <a:t>MAC</a:t>
            </a:r>
            <a:r>
              <a:rPr lang="zh-CN" altLang="en-US" dirty="0"/>
              <a:t>地址的作用</a:t>
            </a:r>
            <a:endParaRPr lang="en-US" altLang="zh-CN" dirty="0"/>
          </a:p>
          <a:p>
            <a:pPr lvl="1"/>
            <a:r>
              <a:rPr lang="zh-CN" altLang="en-US" dirty="0"/>
              <a:t>掌握以太网中数据转发的过程</a:t>
            </a:r>
            <a:endParaRPr lang="en-US" altLang="zh-CN" dirty="0"/>
          </a:p>
        </p:txBody>
      </p:sp>
    </p:spTree>
    <p:extLst>
      <p:ext uri="{BB962C8B-B14F-4D97-AF65-F5344CB8AC3E}">
        <p14:creationId xmlns:p14="http://schemas.microsoft.com/office/powerpoint/2010/main" val="261751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a:t>网络通信协议</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不同的协议栈用于定义和管理不同网络的数据转发规则。</a:t>
            </a:r>
          </a:p>
          <a:p>
            <a:endParaRPr lang="zh-CN" altLang="en-US" dirty="0"/>
          </a:p>
        </p:txBody>
      </p:sp>
      <p:grpSp>
        <p:nvGrpSpPr>
          <p:cNvPr id="13317" name="Group 22"/>
          <p:cNvGrpSpPr>
            <a:grpSpLocks/>
          </p:cNvGrpSpPr>
          <p:nvPr/>
        </p:nvGrpSpPr>
        <p:grpSpPr bwMode="auto">
          <a:xfrm>
            <a:off x="2063750" y="1674813"/>
            <a:ext cx="8027988" cy="3338512"/>
            <a:chOff x="539750" y="1674813"/>
            <a:chExt cx="8027988" cy="3338512"/>
          </a:xfrm>
        </p:grpSpPr>
        <p:pic>
          <p:nvPicPr>
            <p:cNvPr id="13318" name="Picture 14" descr="F:\2012项目\美化图标\项目\3\小丹\修改项目\14\青块.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674813"/>
              <a:ext cx="13763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3" descr="F:\2012项目\美化图标\项目\3\小丹\修改项目\14\绿块.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74813"/>
              <a:ext cx="13763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3" descr="F:\2012项目\美化图标\项目\3\小丹\修改项目\14\橙块.pn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674813"/>
              <a:ext cx="13747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2" descr="F:\2012项目\美化图标\项目\3\小丹\修改项目\14\蓝块.pn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1674813"/>
              <a:ext cx="13747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36" descr="C:\Users\dh\Desktop\ppt\新文件夹\56\22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417887"/>
              <a:ext cx="8027988"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Box 32"/>
            <p:cNvSpPr txBox="1">
              <a:spLocks noChangeArrowheads="1"/>
            </p:cNvSpPr>
            <p:nvPr/>
          </p:nvSpPr>
          <p:spPr bwMode="auto">
            <a:xfrm>
              <a:off x="3081475" y="2265363"/>
              <a:ext cx="109267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TCP/IP</a:t>
              </a:r>
              <a:endParaRPr lang="zh-CN" altLang="en-US" b="1" dirty="0">
                <a:solidFill>
                  <a:schemeClr val="bg1"/>
                </a:solidFill>
                <a:latin typeface="+mn-ea"/>
                <a:ea typeface="+mn-ea"/>
              </a:endParaRPr>
            </a:p>
          </p:txBody>
        </p:sp>
        <p:sp>
          <p:nvSpPr>
            <p:cNvPr id="13324" name="TextBox 33"/>
            <p:cNvSpPr txBox="1">
              <a:spLocks noChangeArrowheads="1"/>
            </p:cNvSpPr>
            <p:nvPr/>
          </p:nvSpPr>
          <p:spPr bwMode="auto">
            <a:xfrm>
              <a:off x="1457790" y="2265363"/>
              <a:ext cx="65594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OSI</a:t>
              </a:r>
              <a:endParaRPr lang="zh-CN" altLang="en-US" b="1" dirty="0">
                <a:solidFill>
                  <a:schemeClr val="bg1"/>
                </a:solidFill>
                <a:latin typeface="+mn-ea"/>
                <a:ea typeface="+mn-ea"/>
              </a:endParaRPr>
            </a:p>
          </p:txBody>
        </p:sp>
        <p:sp>
          <p:nvSpPr>
            <p:cNvPr id="13325" name="TextBox 34"/>
            <p:cNvSpPr txBox="1">
              <a:spLocks noChangeArrowheads="1"/>
            </p:cNvSpPr>
            <p:nvPr/>
          </p:nvSpPr>
          <p:spPr bwMode="auto">
            <a:xfrm>
              <a:off x="4746943" y="2265363"/>
              <a:ext cx="12804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a:solidFill>
                    <a:schemeClr val="bg1"/>
                  </a:solidFill>
                  <a:latin typeface="+mn-ea"/>
                  <a:ea typeface="+mn-ea"/>
                </a:rPr>
                <a:t>IPX/SPX</a:t>
              </a:r>
              <a:endParaRPr lang="zh-CN" altLang="en-US" b="1">
                <a:solidFill>
                  <a:schemeClr val="bg1"/>
                </a:solidFill>
                <a:latin typeface="+mn-ea"/>
                <a:ea typeface="+mn-ea"/>
              </a:endParaRPr>
            </a:p>
          </p:txBody>
        </p:sp>
        <p:sp>
          <p:nvSpPr>
            <p:cNvPr id="13326" name="TextBox 35"/>
            <p:cNvSpPr txBox="1">
              <a:spLocks noChangeArrowheads="1"/>
            </p:cNvSpPr>
            <p:nvPr/>
          </p:nvSpPr>
          <p:spPr bwMode="auto">
            <a:xfrm>
              <a:off x="6582626" y="2265363"/>
              <a:ext cx="7761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a:solidFill>
                    <a:schemeClr val="bg1"/>
                  </a:solidFill>
                  <a:latin typeface="+mn-ea"/>
                  <a:ea typeface="+mn-ea"/>
                </a:rPr>
                <a:t>SNA</a:t>
              </a:r>
              <a:endParaRPr lang="zh-CN" altLang="en-US" b="1">
                <a:solidFill>
                  <a:schemeClr val="bg1"/>
                </a:solidFill>
                <a:latin typeface="+mn-ea"/>
                <a:ea typeface="+mn-ea"/>
              </a:endParaRPr>
            </a:p>
          </p:txBody>
        </p:sp>
        <p:sp>
          <p:nvSpPr>
            <p:cNvPr id="9231" name="TextBox 36"/>
            <p:cNvSpPr txBox="1">
              <a:spLocks noChangeArrowheads="1"/>
            </p:cNvSpPr>
            <p:nvPr/>
          </p:nvSpPr>
          <p:spPr bwMode="auto">
            <a:xfrm>
              <a:off x="2200275" y="3443288"/>
              <a:ext cx="877888" cy="369887"/>
            </a:xfrm>
            <a:prstGeom prst="rect">
              <a:avLst/>
            </a:prstGeom>
            <a:noFill/>
            <a:ln w="9525">
              <a:noFill/>
              <a:miter lim="800000"/>
              <a:headEnd/>
              <a:tailEnd/>
            </a:ln>
          </p:spPr>
          <p:txBody>
            <a:bodyPr wrap="none">
              <a:spAutoFit/>
            </a:bodyPr>
            <a:lstStyle/>
            <a:p>
              <a:pPr algn="ctr">
                <a:defRPr/>
              </a:pPr>
              <a:r>
                <a:rPr lang="zh-CN" altLang="en-US" sz="1800" b="1" dirty="0">
                  <a:latin typeface="+mn-ea"/>
                  <a:ea typeface="+mn-ea"/>
                </a:rPr>
                <a:t>局域网</a:t>
              </a:r>
            </a:p>
          </p:txBody>
        </p:sp>
        <p:sp>
          <p:nvSpPr>
            <p:cNvPr id="9232" name="TextBox 37"/>
            <p:cNvSpPr txBox="1">
              <a:spLocks noChangeArrowheads="1"/>
            </p:cNvSpPr>
            <p:nvPr/>
          </p:nvSpPr>
          <p:spPr bwMode="auto">
            <a:xfrm>
              <a:off x="5922963" y="3455988"/>
              <a:ext cx="876300" cy="369887"/>
            </a:xfrm>
            <a:prstGeom prst="rect">
              <a:avLst/>
            </a:prstGeom>
            <a:noFill/>
            <a:ln w="9525">
              <a:noFill/>
              <a:miter lim="800000"/>
              <a:headEnd/>
              <a:tailEnd/>
            </a:ln>
          </p:spPr>
          <p:txBody>
            <a:bodyPr wrap="none">
              <a:spAutoFit/>
            </a:bodyPr>
            <a:lstStyle/>
            <a:p>
              <a:pPr algn="ctr">
                <a:defRPr/>
              </a:pPr>
              <a:r>
                <a:rPr lang="zh-CN" altLang="en-US" sz="1800" b="1" dirty="0">
                  <a:latin typeface="+mn-ea"/>
                  <a:ea typeface="+mn-ea"/>
                </a:rPr>
                <a:t>广域网</a:t>
              </a:r>
            </a:p>
          </p:txBody>
        </p:sp>
        <p:sp>
          <p:nvSpPr>
            <p:cNvPr id="13329" name="TextBox 38"/>
            <p:cNvSpPr txBox="1">
              <a:spLocks noChangeArrowheads="1"/>
            </p:cNvSpPr>
            <p:nvPr/>
          </p:nvSpPr>
          <p:spPr bwMode="auto">
            <a:xfrm>
              <a:off x="2032788" y="4005064"/>
              <a:ext cx="1003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IEEE 802</a:t>
              </a:r>
              <a:endParaRPr lang="zh-CN" altLang="en-US" sz="1600" dirty="0">
                <a:latin typeface="+mn-ea"/>
                <a:ea typeface="+mn-ea"/>
              </a:endParaRPr>
            </a:p>
          </p:txBody>
        </p:sp>
        <p:sp>
          <p:nvSpPr>
            <p:cNvPr id="13331" name="TextBox 41"/>
            <p:cNvSpPr txBox="1">
              <a:spLocks noChangeArrowheads="1"/>
            </p:cNvSpPr>
            <p:nvPr/>
          </p:nvSpPr>
          <p:spPr bwMode="auto">
            <a:xfrm>
              <a:off x="6316376" y="3994150"/>
              <a:ext cx="5597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PPP</a:t>
              </a:r>
              <a:endParaRPr lang="zh-CN" altLang="en-US" sz="1600" dirty="0">
                <a:latin typeface="+mn-ea"/>
                <a:ea typeface="+mn-ea"/>
              </a:endParaRPr>
            </a:p>
          </p:txBody>
        </p:sp>
        <p:sp>
          <p:nvSpPr>
            <p:cNvPr id="13332" name="TextBox 42"/>
            <p:cNvSpPr txBox="1">
              <a:spLocks noChangeArrowheads="1"/>
            </p:cNvSpPr>
            <p:nvPr/>
          </p:nvSpPr>
          <p:spPr bwMode="auto">
            <a:xfrm>
              <a:off x="7340829" y="3994150"/>
              <a:ext cx="7409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HDLC</a:t>
              </a:r>
              <a:endParaRPr lang="zh-CN" altLang="en-US" sz="1600" dirty="0">
                <a:latin typeface="+mn-ea"/>
                <a:ea typeface="+mn-ea"/>
              </a:endParaRPr>
            </a:p>
          </p:txBody>
        </p:sp>
      </p:grpSp>
      <p:sp>
        <p:nvSpPr>
          <p:cNvPr id="23" name="TextBox 38"/>
          <p:cNvSpPr txBox="1">
            <a:spLocks noChangeArrowheads="1"/>
          </p:cNvSpPr>
          <p:nvPr/>
        </p:nvSpPr>
        <p:spPr bwMode="auto">
          <a:xfrm>
            <a:off x="6491288" y="3985246"/>
            <a:ext cx="1008062" cy="338137"/>
          </a:xfrm>
          <a:prstGeom prst="rect">
            <a:avLst/>
          </a:prstGeom>
          <a:noFill/>
          <a:ln w="9525">
            <a:noFill/>
            <a:miter lim="800000"/>
            <a:headEnd/>
            <a:tailEnd/>
          </a:ln>
        </p:spPr>
        <p:txBody>
          <a:bodyPr>
            <a:spAutoFit/>
          </a:bodyPr>
          <a:lstStyle/>
          <a:p>
            <a:pPr algn="ctr">
              <a:defRPr/>
            </a:pPr>
            <a:r>
              <a:rPr lang="zh-CN" altLang="en-US" sz="1600" dirty="0">
                <a:latin typeface="+mn-ea"/>
                <a:ea typeface="+mn-ea"/>
              </a:rPr>
              <a:t>以太网</a:t>
            </a:r>
          </a:p>
        </p:txBody>
      </p:sp>
    </p:spTree>
    <p:extLst>
      <p:ext uri="{BB962C8B-B14F-4D97-AF65-F5344CB8AC3E}">
        <p14:creationId xmlns:p14="http://schemas.microsoft.com/office/powerpoint/2010/main" val="222121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zh-CN" altLang="en-US"/>
              <a:t>分层模型</a:t>
            </a:r>
            <a:r>
              <a:rPr lang="en-US" altLang="zh-CN"/>
              <a:t>-OSI</a:t>
            </a:r>
            <a:endParaRPr lang="zh-CN" altLang="en-US" dirty="0"/>
          </a:p>
        </p:txBody>
      </p:sp>
      <p:grpSp>
        <p:nvGrpSpPr>
          <p:cNvPr id="15364" name="组合 47"/>
          <p:cNvGrpSpPr>
            <a:grpSpLocks/>
          </p:cNvGrpSpPr>
          <p:nvPr/>
        </p:nvGrpSpPr>
        <p:grpSpPr bwMode="auto">
          <a:xfrm>
            <a:off x="2298008" y="1543050"/>
            <a:ext cx="7607992" cy="4630738"/>
            <a:chOff x="774008" y="1543050"/>
            <a:chExt cx="7607992" cy="4630738"/>
          </a:xfrm>
        </p:grpSpPr>
        <p:sp>
          <p:nvSpPr>
            <p:cNvPr id="15365" name="Text Box 20"/>
            <p:cNvSpPr txBox="1">
              <a:spLocks noChangeArrowheads="1"/>
            </p:cNvSpPr>
            <p:nvPr/>
          </p:nvSpPr>
          <p:spPr bwMode="auto">
            <a:xfrm>
              <a:off x="5861050" y="3695700"/>
              <a:ext cx="25146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a:solidFill>
                    <a:srgbClr val="000000"/>
                  </a:solidFill>
                  <a:latin typeface="+mn-ea"/>
                  <a:ea typeface="+mn-ea"/>
                </a:rPr>
                <a:t>建立、维护、管理端到端连接</a:t>
              </a:r>
            </a:p>
          </p:txBody>
        </p:sp>
        <p:grpSp>
          <p:nvGrpSpPr>
            <p:cNvPr id="15366" name="组合 47"/>
            <p:cNvGrpSpPr>
              <a:grpSpLocks/>
            </p:cNvGrpSpPr>
            <p:nvPr/>
          </p:nvGrpSpPr>
          <p:grpSpPr bwMode="auto">
            <a:xfrm>
              <a:off x="774008" y="1543050"/>
              <a:ext cx="7607992" cy="4630738"/>
              <a:chOff x="774008" y="1543050"/>
              <a:chExt cx="7607992" cy="4630738"/>
            </a:xfrm>
          </p:grpSpPr>
          <p:sp>
            <p:nvSpPr>
              <p:cNvPr id="15367" name="Text Box 4"/>
              <p:cNvSpPr txBox="1">
                <a:spLocks noChangeArrowheads="1"/>
              </p:cNvSpPr>
              <p:nvPr/>
            </p:nvSpPr>
            <p:spPr bwMode="auto">
              <a:xfrm>
                <a:off x="774008" y="1699826"/>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7</a:t>
                </a:r>
              </a:p>
            </p:txBody>
          </p:sp>
          <p:sp>
            <p:nvSpPr>
              <p:cNvPr id="15368" name="Text Box 5"/>
              <p:cNvSpPr txBox="1">
                <a:spLocks noChangeArrowheads="1"/>
              </p:cNvSpPr>
              <p:nvPr/>
            </p:nvSpPr>
            <p:spPr bwMode="auto">
              <a:xfrm>
                <a:off x="774008" y="2332444"/>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6</a:t>
                </a:r>
              </a:p>
            </p:txBody>
          </p:sp>
          <p:sp>
            <p:nvSpPr>
              <p:cNvPr id="15369" name="Text Box 6"/>
              <p:cNvSpPr txBox="1">
                <a:spLocks noChangeArrowheads="1"/>
              </p:cNvSpPr>
              <p:nvPr/>
            </p:nvSpPr>
            <p:spPr bwMode="auto">
              <a:xfrm>
                <a:off x="774008" y="2988082"/>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5</a:t>
                </a:r>
              </a:p>
            </p:txBody>
          </p:sp>
          <p:sp>
            <p:nvSpPr>
              <p:cNvPr id="15370" name="Text Box 7"/>
              <p:cNvSpPr txBox="1">
                <a:spLocks noChangeArrowheads="1"/>
              </p:cNvSpPr>
              <p:nvPr/>
            </p:nvSpPr>
            <p:spPr bwMode="auto">
              <a:xfrm>
                <a:off x="774008" y="3631813"/>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4</a:t>
                </a:r>
              </a:p>
            </p:txBody>
          </p:sp>
          <p:sp>
            <p:nvSpPr>
              <p:cNvPr id="15371" name="Text Box 8"/>
              <p:cNvSpPr txBox="1">
                <a:spLocks noChangeArrowheads="1"/>
              </p:cNvSpPr>
              <p:nvPr/>
            </p:nvSpPr>
            <p:spPr bwMode="auto">
              <a:xfrm>
                <a:off x="774008" y="4280307"/>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3</a:t>
                </a:r>
              </a:p>
            </p:txBody>
          </p:sp>
          <p:sp>
            <p:nvSpPr>
              <p:cNvPr id="15372" name="Text Box 9"/>
              <p:cNvSpPr txBox="1">
                <a:spLocks noChangeArrowheads="1"/>
              </p:cNvSpPr>
              <p:nvPr/>
            </p:nvSpPr>
            <p:spPr bwMode="auto">
              <a:xfrm>
                <a:off x="788295" y="4928007"/>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2</a:t>
                </a:r>
              </a:p>
            </p:txBody>
          </p:sp>
          <p:sp>
            <p:nvSpPr>
              <p:cNvPr id="15373" name="Text Box 10"/>
              <p:cNvSpPr txBox="1">
                <a:spLocks noChangeArrowheads="1"/>
              </p:cNvSpPr>
              <p:nvPr/>
            </p:nvSpPr>
            <p:spPr bwMode="auto">
              <a:xfrm>
                <a:off x="798513" y="5575300"/>
                <a:ext cx="287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1</a:t>
                </a:r>
              </a:p>
            </p:txBody>
          </p:sp>
          <p:sp>
            <p:nvSpPr>
              <p:cNvPr id="15374" name="Text Box 17"/>
              <p:cNvSpPr txBox="1">
                <a:spLocks noChangeArrowheads="1"/>
              </p:cNvSpPr>
              <p:nvPr/>
            </p:nvSpPr>
            <p:spPr bwMode="auto">
              <a:xfrm>
                <a:off x="5861050" y="1628800"/>
                <a:ext cx="2156657"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dirty="0">
                    <a:solidFill>
                      <a:srgbClr val="000000"/>
                    </a:solidFill>
                    <a:latin typeface="+mn-ea"/>
                    <a:ea typeface="+mn-ea"/>
                  </a:rPr>
                  <a:t>为应用程序提供网络服务</a:t>
                </a:r>
              </a:p>
            </p:txBody>
          </p:sp>
          <p:sp>
            <p:nvSpPr>
              <p:cNvPr id="82" name="Line 39"/>
              <p:cNvSpPr>
                <a:spLocks noChangeShapeType="1"/>
              </p:cNvSpPr>
              <p:nvPr/>
            </p:nvSpPr>
            <p:spPr bwMode="auto">
              <a:xfrm>
                <a:off x="4284663" y="1827213"/>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76" name="Text Box 18"/>
              <p:cNvSpPr txBox="1">
                <a:spLocks noChangeArrowheads="1"/>
              </p:cNvSpPr>
              <p:nvPr/>
            </p:nvSpPr>
            <p:spPr bwMode="auto">
              <a:xfrm>
                <a:off x="5861050" y="2276872"/>
                <a:ext cx="2156657"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a:solidFill>
                      <a:srgbClr val="000000"/>
                    </a:solidFill>
                    <a:latin typeface="+mn-ea"/>
                    <a:ea typeface="+mn-ea"/>
                  </a:rPr>
                  <a:t>数据格式化，加密、解密</a:t>
                </a:r>
              </a:p>
            </p:txBody>
          </p:sp>
          <p:sp>
            <p:nvSpPr>
              <p:cNvPr id="84" name="Line 40"/>
              <p:cNvSpPr>
                <a:spLocks noChangeShapeType="1"/>
              </p:cNvSpPr>
              <p:nvPr/>
            </p:nvSpPr>
            <p:spPr bwMode="auto">
              <a:xfrm>
                <a:off x="4254500" y="2479675"/>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78" name="Text Box 19"/>
              <p:cNvSpPr txBox="1">
                <a:spLocks noChangeArrowheads="1"/>
              </p:cNvSpPr>
              <p:nvPr/>
            </p:nvSpPr>
            <p:spPr bwMode="auto">
              <a:xfrm>
                <a:off x="5861050" y="3004456"/>
                <a:ext cx="2336194"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a:solidFill>
                      <a:srgbClr val="000000"/>
                    </a:solidFill>
                    <a:latin typeface="+mn-ea"/>
                    <a:ea typeface="+mn-ea"/>
                  </a:rPr>
                  <a:t>建立、维护、管理会话连接</a:t>
                </a:r>
              </a:p>
            </p:txBody>
          </p:sp>
          <p:sp>
            <p:nvSpPr>
              <p:cNvPr id="86" name="Line 41"/>
              <p:cNvSpPr>
                <a:spLocks noChangeShapeType="1"/>
              </p:cNvSpPr>
              <p:nvPr/>
            </p:nvSpPr>
            <p:spPr bwMode="auto">
              <a:xfrm>
                <a:off x="4284663" y="3167063"/>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88" name="Line 42"/>
              <p:cNvSpPr>
                <a:spLocks noChangeShapeType="1"/>
              </p:cNvSpPr>
              <p:nvPr/>
            </p:nvSpPr>
            <p:spPr bwMode="auto">
              <a:xfrm>
                <a:off x="4284663" y="3857625"/>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1285" name="Text Box 21"/>
              <p:cNvSpPr txBox="1">
                <a:spLocks noChangeArrowheads="1"/>
              </p:cNvSpPr>
              <p:nvPr/>
            </p:nvSpPr>
            <p:spPr bwMode="auto">
              <a:xfrm>
                <a:off x="5848350" y="4292600"/>
                <a:ext cx="1609725" cy="525463"/>
              </a:xfrm>
              <a:prstGeom prst="rect">
                <a:avLst/>
              </a:prstGeom>
              <a:noFill/>
              <a:ln w="12700" algn="ctr">
                <a:noFill/>
                <a:miter lim="800000"/>
                <a:headEnd/>
                <a:tailEnd/>
              </a:ln>
            </p:spPr>
            <p:txBody>
              <a:bodyPr wrap="none" lIns="90000" tIns="46800" rIns="90000" bIns="46800">
                <a:spAutoFit/>
              </a:bodyPr>
              <a:lstStyle/>
              <a:p>
                <a:pPr algn="just" eaLnBrk="1" hangingPunct="1">
                  <a:defRPr/>
                </a:pPr>
                <a:r>
                  <a:rPr lang="en-US" altLang="zh-CN" sz="1400" dirty="0">
                    <a:solidFill>
                      <a:srgbClr val="000000"/>
                    </a:solidFill>
                    <a:latin typeface="+mn-ea"/>
                    <a:ea typeface="+mn-ea"/>
                    <a:cs typeface="Arial" pitchFamily="34" charset="0"/>
                  </a:rPr>
                  <a:t>IP</a:t>
                </a:r>
                <a:r>
                  <a:rPr kumimoji="1" lang="zh-CN" altLang="en-US" sz="1400" dirty="0">
                    <a:latin typeface="+mn-ea"/>
                    <a:ea typeface="+mn-ea"/>
                  </a:rPr>
                  <a:t>寻址和路由选择</a:t>
                </a:r>
              </a:p>
              <a:p>
                <a:pPr algn="just" eaLnBrk="1" hangingPunct="1">
                  <a:defRPr/>
                </a:pPr>
                <a:endParaRPr lang="zh-CN" altLang="en-US" sz="1400" dirty="0">
                  <a:solidFill>
                    <a:srgbClr val="000000"/>
                  </a:solidFill>
                  <a:latin typeface="+mn-ea"/>
                  <a:ea typeface="+mn-ea"/>
                </a:endParaRPr>
              </a:p>
            </p:txBody>
          </p:sp>
          <p:sp>
            <p:nvSpPr>
              <p:cNvPr id="90" name="Line 43"/>
              <p:cNvSpPr>
                <a:spLocks noChangeShapeType="1"/>
              </p:cNvSpPr>
              <p:nvPr/>
            </p:nvSpPr>
            <p:spPr bwMode="auto">
              <a:xfrm>
                <a:off x="4256088" y="4483100"/>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83" name="Text Box 22"/>
              <p:cNvSpPr txBox="1">
                <a:spLocks noChangeArrowheads="1"/>
              </p:cNvSpPr>
              <p:nvPr/>
            </p:nvSpPr>
            <p:spPr bwMode="auto">
              <a:xfrm>
                <a:off x="5861050" y="5013176"/>
                <a:ext cx="252095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solidFill>
                      <a:srgbClr val="000000"/>
                    </a:solidFill>
                    <a:latin typeface="+mn-ea"/>
                    <a:ea typeface="+mn-ea"/>
                  </a:rPr>
                  <a:t>控制网络层与物理层之间通信</a:t>
                </a:r>
              </a:p>
            </p:txBody>
          </p:sp>
          <p:sp>
            <p:nvSpPr>
              <p:cNvPr id="92" name="Line 44"/>
              <p:cNvSpPr>
                <a:spLocks noChangeShapeType="1"/>
              </p:cNvSpPr>
              <p:nvPr/>
            </p:nvSpPr>
            <p:spPr bwMode="auto">
              <a:xfrm>
                <a:off x="4284663" y="5192713"/>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85" name="Text Box 23"/>
              <p:cNvSpPr txBox="1">
                <a:spLocks noChangeArrowheads="1"/>
              </p:cNvSpPr>
              <p:nvPr/>
            </p:nvSpPr>
            <p:spPr bwMode="auto">
              <a:xfrm>
                <a:off x="5861050" y="5680075"/>
                <a:ext cx="1079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dirty="0">
                    <a:solidFill>
                      <a:srgbClr val="000000"/>
                    </a:solidFill>
                    <a:latin typeface="+mn-ea"/>
                    <a:ea typeface="+mn-ea"/>
                  </a:rPr>
                  <a:t>比特流传输</a:t>
                </a:r>
                <a:endParaRPr lang="en-US" altLang="zh-CN" sz="1400" dirty="0">
                  <a:solidFill>
                    <a:srgbClr val="000000"/>
                  </a:solidFill>
                  <a:latin typeface="+mn-ea"/>
                  <a:ea typeface="+mn-ea"/>
                </a:endParaRPr>
              </a:p>
            </p:txBody>
          </p:sp>
          <p:sp>
            <p:nvSpPr>
              <p:cNvPr id="94" name="Line 45"/>
              <p:cNvSpPr>
                <a:spLocks noChangeShapeType="1"/>
              </p:cNvSpPr>
              <p:nvPr/>
            </p:nvSpPr>
            <p:spPr bwMode="auto">
              <a:xfrm>
                <a:off x="4284663" y="5845175"/>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grpSp>
            <p:nvGrpSpPr>
              <p:cNvPr id="15387" name="组合 63"/>
              <p:cNvGrpSpPr>
                <a:grpSpLocks/>
              </p:cNvGrpSpPr>
              <p:nvPr/>
            </p:nvGrpSpPr>
            <p:grpSpPr bwMode="auto">
              <a:xfrm>
                <a:off x="1216025" y="1543050"/>
                <a:ext cx="3024188" cy="4630738"/>
                <a:chOff x="1216800" y="1700808"/>
                <a:chExt cx="3024000" cy="4630048"/>
              </a:xfrm>
            </p:grpSpPr>
            <p:grpSp>
              <p:nvGrpSpPr>
                <p:cNvPr id="15388" name="组合 25"/>
                <p:cNvGrpSpPr>
                  <a:grpSpLocks/>
                </p:cNvGrpSpPr>
                <p:nvPr/>
              </p:nvGrpSpPr>
              <p:grpSpPr bwMode="auto">
                <a:xfrm>
                  <a:off x="1216800" y="1700808"/>
                  <a:ext cx="3024000" cy="597600"/>
                  <a:chOff x="3348038" y="1341438"/>
                  <a:chExt cx="3240087" cy="719137"/>
                </a:xfrm>
              </p:grpSpPr>
              <p:pic>
                <p:nvPicPr>
                  <p:cNvPr id="15407"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8"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应用层</a:t>
                    </a:r>
                  </a:p>
                </p:txBody>
              </p:sp>
            </p:grpSp>
            <p:grpSp>
              <p:nvGrpSpPr>
                <p:cNvPr id="15389" name="组合 25"/>
                <p:cNvGrpSpPr>
                  <a:grpSpLocks/>
                </p:cNvGrpSpPr>
                <p:nvPr/>
              </p:nvGrpSpPr>
              <p:grpSpPr bwMode="auto">
                <a:xfrm>
                  <a:off x="1216800" y="2372883"/>
                  <a:ext cx="3024000" cy="597600"/>
                  <a:chOff x="3348038" y="1341438"/>
                  <a:chExt cx="3240087" cy="719137"/>
                </a:xfrm>
              </p:grpSpPr>
              <p:pic>
                <p:nvPicPr>
                  <p:cNvPr id="15405"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6"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表示层</a:t>
                    </a:r>
                    <a:endParaRPr lang="en-US" altLang="zh-CN" sz="1800">
                      <a:solidFill>
                        <a:schemeClr val="bg1"/>
                      </a:solidFill>
                      <a:latin typeface="+mn-ea"/>
                      <a:ea typeface="+mn-ea"/>
                    </a:endParaRPr>
                  </a:p>
                </p:txBody>
              </p:sp>
            </p:grpSp>
            <p:grpSp>
              <p:nvGrpSpPr>
                <p:cNvPr id="15390" name="组合 25"/>
                <p:cNvGrpSpPr>
                  <a:grpSpLocks/>
                </p:cNvGrpSpPr>
                <p:nvPr/>
              </p:nvGrpSpPr>
              <p:grpSpPr bwMode="auto">
                <a:xfrm>
                  <a:off x="1216800" y="3044958"/>
                  <a:ext cx="3024000" cy="597600"/>
                  <a:chOff x="3348038" y="1341438"/>
                  <a:chExt cx="3240087" cy="719137"/>
                </a:xfrm>
              </p:grpSpPr>
              <p:pic>
                <p:nvPicPr>
                  <p:cNvPr id="15403"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4"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会话层</a:t>
                    </a:r>
                    <a:endParaRPr lang="en-US" altLang="zh-CN" sz="1800">
                      <a:solidFill>
                        <a:schemeClr val="bg1"/>
                      </a:solidFill>
                      <a:latin typeface="+mn-ea"/>
                      <a:ea typeface="+mn-ea"/>
                    </a:endParaRPr>
                  </a:p>
                </p:txBody>
              </p:sp>
            </p:grpSp>
            <p:grpSp>
              <p:nvGrpSpPr>
                <p:cNvPr id="15391" name="组合 25"/>
                <p:cNvGrpSpPr>
                  <a:grpSpLocks/>
                </p:cNvGrpSpPr>
                <p:nvPr/>
              </p:nvGrpSpPr>
              <p:grpSpPr bwMode="auto">
                <a:xfrm>
                  <a:off x="1216800" y="3717033"/>
                  <a:ext cx="3024000" cy="597600"/>
                  <a:chOff x="3348038" y="1341438"/>
                  <a:chExt cx="3240087" cy="719137"/>
                </a:xfrm>
              </p:grpSpPr>
              <p:pic>
                <p:nvPicPr>
                  <p:cNvPr id="15401"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2" name="TextBox 41"/>
                  <p:cNvSpPr txBox="1">
                    <a:spLocks noChangeArrowheads="1"/>
                  </p:cNvSpPr>
                  <p:nvPr/>
                </p:nvSpPr>
                <p:spPr bwMode="auto">
                  <a:xfrm>
                    <a:off x="4407701"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传输层</a:t>
                    </a:r>
                    <a:endParaRPr lang="en-US" altLang="zh-CN" sz="1800">
                      <a:solidFill>
                        <a:schemeClr val="bg1"/>
                      </a:solidFill>
                      <a:latin typeface="+mn-ea"/>
                      <a:ea typeface="+mn-ea"/>
                    </a:endParaRPr>
                  </a:p>
                </p:txBody>
              </p:sp>
            </p:grpSp>
            <p:grpSp>
              <p:nvGrpSpPr>
                <p:cNvPr id="15392" name="组合 25"/>
                <p:cNvGrpSpPr>
                  <a:grpSpLocks/>
                </p:cNvGrpSpPr>
                <p:nvPr/>
              </p:nvGrpSpPr>
              <p:grpSpPr bwMode="auto">
                <a:xfrm>
                  <a:off x="1216800" y="4389108"/>
                  <a:ext cx="3024000" cy="597600"/>
                  <a:chOff x="3348038" y="1341438"/>
                  <a:chExt cx="3240087" cy="719137"/>
                </a:xfrm>
              </p:grpSpPr>
              <p:pic>
                <p:nvPicPr>
                  <p:cNvPr id="15399"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0"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网络层</a:t>
                    </a:r>
                    <a:endParaRPr lang="en-US" altLang="zh-CN" sz="1800">
                      <a:solidFill>
                        <a:schemeClr val="bg1"/>
                      </a:solidFill>
                      <a:latin typeface="+mn-ea"/>
                      <a:ea typeface="+mn-ea"/>
                    </a:endParaRPr>
                  </a:p>
                </p:txBody>
              </p:sp>
            </p:grpSp>
            <p:grpSp>
              <p:nvGrpSpPr>
                <p:cNvPr id="15393" name="组合 23"/>
                <p:cNvGrpSpPr>
                  <a:grpSpLocks/>
                </p:cNvGrpSpPr>
                <p:nvPr/>
              </p:nvGrpSpPr>
              <p:grpSpPr bwMode="auto">
                <a:xfrm>
                  <a:off x="1216800" y="5061183"/>
                  <a:ext cx="3024000" cy="597600"/>
                  <a:chOff x="3348038" y="4821238"/>
                  <a:chExt cx="3240087" cy="1279301"/>
                </a:xfrm>
              </p:grpSpPr>
              <p:pic>
                <p:nvPicPr>
                  <p:cNvPr id="15397" name="Picture 34" descr="C:\Users\hk\Desktop\图标美化\终稿\55\8.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8" name="TextBox 36"/>
                  <p:cNvSpPr txBox="1">
                    <a:spLocks noChangeArrowheads="1"/>
                  </p:cNvSpPr>
                  <p:nvPr/>
                </p:nvSpPr>
                <p:spPr bwMode="auto">
                  <a:xfrm>
                    <a:off x="4160393" y="4906345"/>
                    <a:ext cx="1434408" cy="79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数据链路层</a:t>
                    </a:r>
                    <a:endParaRPr lang="en-US" altLang="zh-CN" sz="1800">
                      <a:solidFill>
                        <a:schemeClr val="bg1"/>
                      </a:solidFill>
                      <a:latin typeface="+mn-ea"/>
                      <a:ea typeface="+mn-ea"/>
                    </a:endParaRPr>
                  </a:p>
                </p:txBody>
              </p:sp>
            </p:grpSp>
            <p:grpSp>
              <p:nvGrpSpPr>
                <p:cNvPr id="15394" name="组合 23"/>
                <p:cNvGrpSpPr>
                  <a:grpSpLocks/>
                </p:cNvGrpSpPr>
                <p:nvPr/>
              </p:nvGrpSpPr>
              <p:grpSpPr bwMode="auto">
                <a:xfrm>
                  <a:off x="1216800" y="5733256"/>
                  <a:ext cx="3024000" cy="597600"/>
                  <a:chOff x="3348038" y="4821238"/>
                  <a:chExt cx="3240087" cy="1279301"/>
                </a:xfrm>
              </p:grpSpPr>
              <p:pic>
                <p:nvPicPr>
                  <p:cNvPr id="15395" name="Picture 34" descr="C:\Users\hk\Desktop\图标美化\终稿\55\8.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TextBox 36"/>
                  <p:cNvSpPr txBox="1">
                    <a:spLocks noChangeArrowheads="1"/>
                  </p:cNvSpPr>
                  <p:nvPr/>
                </p:nvSpPr>
                <p:spPr bwMode="auto">
                  <a:xfrm>
                    <a:off x="4407705" y="4906345"/>
                    <a:ext cx="939784" cy="79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物理层</a:t>
                    </a:r>
                    <a:endParaRPr lang="en-US" altLang="zh-CN" sz="1800" dirty="0">
                      <a:solidFill>
                        <a:schemeClr val="bg1"/>
                      </a:solidFill>
                      <a:latin typeface="+mn-ea"/>
                      <a:ea typeface="+mn-ea"/>
                    </a:endParaRPr>
                  </a:p>
                </p:txBody>
              </p:sp>
            </p:grpSp>
          </p:grpSp>
        </p:grpSp>
      </p:grpSp>
    </p:spTree>
    <p:extLst>
      <p:ext uri="{BB962C8B-B14F-4D97-AF65-F5344CB8AC3E}">
        <p14:creationId xmlns:p14="http://schemas.microsoft.com/office/powerpoint/2010/main" val="130331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23"/>
          <p:cNvGrpSpPr>
            <a:grpSpLocks/>
          </p:cNvGrpSpPr>
          <p:nvPr/>
        </p:nvGrpSpPr>
        <p:grpSpPr bwMode="auto">
          <a:xfrm>
            <a:off x="5592764" y="4608514"/>
            <a:ext cx="3240087" cy="1279525"/>
            <a:chOff x="3348038" y="4821238"/>
            <a:chExt cx="3240087" cy="1279301"/>
          </a:xfrm>
        </p:grpSpPr>
        <p:pic>
          <p:nvPicPr>
            <p:cNvPr id="17424" name="Picture 34" descr="C:\Users\hk\Desktop\图标美化\终稿\55\8.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TextBox 36"/>
            <p:cNvSpPr txBox="1">
              <a:spLocks noChangeArrowheads="1"/>
            </p:cNvSpPr>
            <p:nvPr/>
          </p:nvSpPr>
          <p:spPr bwMode="auto">
            <a:xfrm>
              <a:off x="4208182" y="5180985"/>
              <a:ext cx="133882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网络接口层</a:t>
              </a:r>
            </a:p>
          </p:txBody>
        </p:sp>
      </p:grpSp>
      <p:sp>
        <p:nvSpPr>
          <p:cNvPr id="17411" name="标题 5"/>
          <p:cNvSpPr>
            <a:spLocks noGrp="1"/>
          </p:cNvSpPr>
          <p:nvPr>
            <p:ph type="title"/>
          </p:nvPr>
        </p:nvSpPr>
        <p:spPr/>
        <p:txBody>
          <a:bodyPr/>
          <a:lstStyle/>
          <a:p>
            <a:r>
              <a:rPr lang="zh-CN" altLang="en-US"/>
              <a:t>分层模型</a:t>
            </a:r>
            <a:r>
              <a:rPr lang="en-US" altLang="zh-CN"/>
              <a:t>-TCP/IP</a:t>
            </a:r>
            <a:endParaRPr lang="zh-CN" altLang="en-US" dirty="0"/>
          </a:p>
        </p:txBody>
      </p:sp>
      <p:grpSp>
        <p:nvGrpSpPr>
          <p:cNvPr id="17413" name="组合 22"/>
          <p:cNvGrpSpPr>
            <a:grpSpLocks/>
          </p:cNvGrpSpPr>
          <p:nvPr/>
        </p:nvGrpSpPr>
        <p:grpSpPr bwMode="auto">
          <a:xfrm>
            <a:off x="5592764" y="3752850"/>
            <a:ext cx="3240087" cy="719138"/>
            <a:chOff x="3348038" y="4125913"/>
            <a:chExt cx="3240087" cy="719137"/>
          </a:xfrm>
        </p:grpSpPr>
        <p:pic>
          <p:nvPicPr>
            <p:cNvPr id="17422"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125913"/>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Box 37"/>
            <p:cNvSpPr txBox="1">
              <a:spLocks noChangeArrowheads="1"/>
            </p:cNvSpPr>
            <p:nvPr/>
          </p:nvSpPr>
          <p:spPr bwMode="auto">
            <a:xfrm>
              <a:off x="4439013" y="4221163"/>
              <a:ext cx="877163"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网络层</a:t>
              </a:r>
            </a:p>
          </p:txBody>
        </p:sp>
      </p:grpSp>
      <p:grpSp>
        <p:nvGrpSpPr>
          <p:cNvPr id="17414" name="组合 21"/>
          <p:cNvGrpSpPr>
            <a:grpSpLocks/>
          </p:cNvGrpSpPr>
          <p:nvPr/>
        </p:nvGrpSpPr>
        <p:grpSpPr bwMode="auto">
          <a:xfrm>
            <a:off x="5592764" y="2762251"/>
            <a:ext cx="3240087" cy="720725"/>
            <a:chOff x="3348038" y="3429000"/>
            <a:chExt cx="3240087" cy="720725"/>
          </a:xfrm>
        </p:grpSpPr>
        <p:pic>
          <p:nvPicPr>
            <p:cNvPr id="1742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32400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TextBox 38"/>
            <p:cNvSpPr txBox="1">
              <a:spLocks noChangeArrowheads="1"/>
            </p:cNvSpPr>
            <p:nvPr/>
          </p:nvSpPr>
          <p:spPr bwMode="auto">
            <a:xfrm>
              <a:off x="4439012" y="350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传输层</a:t>
              </a:r>
            </a:p>
          </p:txBody>
        </p:sp>
      </p:grpSp>
      <p:grpSp>
        <p:nvGrpSpPr>
          <p:cNvPr id="17415" name="组合 25"/>
          <p:cNvGrpSpPr>
            <a:grpSpLocks/>
          </p:cNvGrpSpPr>
          <p:nvPr/>
        </p:nvGrpSpPr>
        <p:grpSpPr bwMode="auto">
          <a:xfrm>
            <a:off x="5592764" y="1773239"/>
            <a:ext cx="3240087" cy="719137"/>
            <a:chOff x="3348038" y="1341438"/>
            <a:chExt cx="3240087" cy="719137"/>
          </a:xfrm>
        </p:grpSpPr>
        <p:pic>
          <p:nvPicPr>
            <p:cNvPr id="17418"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Box 41"/>
            <p:cNvSpPr txBox="1">
              <a:spLocks noChangeArrowheads="1"/>
            </p:cNvSpPr>
            <p:nvPr/>
          </p:nvSpPr>
          <p:spPr bwMode="auto">
            <a:xfrm>
              <a:off x="4439012" y="14128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应用层</a:t>
              </a:r>
            </a:p>
          </p:txBody>
        </p:sp>
      </p:grpSp>
      <p:pic>
        <p:nvPicPr>
          <p:cNvPr id="17416" name="Picture 2" descr="F:\2012项目\美化图标\项目\4\新文件夹\57\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1" y="3357564"/>
            <a:ext cx="20415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Rectangle 11"/>
          <p:cNvSpPr>
            <a:spLocks noChangeArrowheads="1"/>
          </p:cNvSpPr>
          <p:nvPr/>
        </p:nvSpPr>
        <p:spPr bwMode="auto">
          <a:xfrm>
            <a:off x="2730500" y="3789364"/>
            <a:ext cx="1612900" cy="414337"/>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dirty="0">
                <a:solidFill>
                  <a:srgbClr val="333333"/>
                </a:solidFill>
                <a:latin typeface="+mn-ea"/>
                <a:ea typeface="+mn-ea"/>
              </a:rPr>
              <a:t>TCP/IP</a:t>
            </a:r>
            <a:endParaRPr lang="zh-CN" altLang="en-US" dirty="0">
              <a:solidFill>
                <a:srgbClr val="333333"/>
              </a:solidFill>
              <a:latin typeface="+mn-ea"/>
              <a:ea typeface="+mn-ea"/>
            </a:endParaRPr>
          </a:p>
        </p:txBody>
      </p:sp>
    </p:spTree>
    <p:extLst>
      <p:ext uri="{BB962C8B-B14F-4D97-AF65-F5344CB8AC3E}">
        <p14:creationId xmlns:p14="http://schemas.microsoft.com/office/powerpoint/2010/main" val="153565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23"/>
          <p:cNvGrpSpPr>
            <a:grpSpLocks/>
          </p:cNvGrpSpPr>
          <p:nvPr/>
        </p:nvGrpSpPr>
        <p:grpSpPr bwMode="auto">
          <a:xfrm>
            <a:off x="2638425" y="4668839"/>
            <a:ext cx="3240088" cy="1279525"/>
            <a:chOff x="3348038" y="4821238"/>
            <a:chExt cx="3240087" cy="1279301"/>
          </a:xfrm>
        </p:grpSpPr>
        <p:pic>
          <p:nvPicPr>
            <p:cNvPr id="19516" name="Picture 34" descr="C:\Users\hk\Desktop\图标美化\终稿\55\8.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7" name="TextBox 36"/>
            <p:cNvSpPr txBox="1">
              <a:spLocks noChangeArrowheads="1"/>
            </p:cNvSpPr>
            <p:nvPr/>
          </p:nvSpPr>
          <p:spPr bwMode="auto">
            <a:xfrm>
              <a:off x="4208182" y="5180985"/>
              <a:ext cx="133882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网络接口层</a:t>
              </a:r>
            </a:p>
          </p:txBody>
        </p:sp>
      </p:grpSp>
      <p:sp>
        <p:nvSpPr>
          <p:cNvPr id="19459" name="标题 9"/>
          <p:cNvSpPr>
            <a:spLocks noGrp="1"/>
          </p:cNvSpPr>
          <p:nvPr>
            <p:ph type="title"/>
          </p:nvPr>
        </p:nvSpPr>
        <p:spPr/>
        <p:txBody>
          <a:bodyPr/>
          <a:lstStyle/>
          <a:p>
            <a:r>
              <a:rPr lang="zh-CN" altLang="en-US"/>
              <a:t>数据封装</a:t>
            </a:r>
            <a:endParaRPr lang="zh-CN" altLang="en-US" dirty="0"/>
          </a:p>
        </p:txBody>
      </p:sp>
      <p:grpSp>
        <p:nvGrpSpPr>
          <p:cNvPr id="19460" name="组合 141"/>
          <p:cNvGrpSpPr>
            <a:grpSpLocks/>
          </p:cNvGrpSpPr>
          <p:nvPr/>
        </p:nvGrpSpPr>
        <p:grpSpPr bwMode="auto">
          <a:xfrm>
            <a:off x="7392989" y="3716339"/>
            <a:ext cx="1381125" cy="395287"/>
            <a:chOff x="5579838" y="3961352"/>
            <a:chExt cx="1381404" cy="360363"/>
          </a:xfrm>
        </p:grpSpPr>
        <p:sp>
          <p:nvSpPr>
            <p:cNvPr id="87" name="矩形 33"/>
            <p:cNvSpPr/>
            <p:nvPr/>
          </p:nvSpPr>
          <p:spPr bwMode="auto">
            <a:xfrm>
              <a:off x="5953130" y="3961353"/>
              <a:ext cx="1008112"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sp>
          <p:nvSpPr>
            <p:cNvPr id="96" name="矩形 95"/>
            <p:cNvSpPr/>
            <p:nvPr/>
          </p:nvSpPr>
          <p:spPr bwMode="auto">
            <a:xfrm>
              <a:off x="5579838" y="3961352"/>
              <a:ext cx="36063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grpSp>
      <p:grpSp>
        <p:nvGrpSpPr>
          <p:cNvPr id="19461" name="组合 76"/>
          <p:cNvGrpSpPr>
            <a:grpSpLocks/>
          </p:cNvGrpSpPr>
          <p:nvPr/>
        </p:nvGrpSpPr>
        <p:grpSpPr bwMode="auto">
          <a:xfrm>
            <a:off x="6311901" y="5649914"/>
            <a:ext cx="2462213" cy="401637"/>
            <a:chOff x="5004048" y="5681302"/>
            <a:chExt cx="2461177" cy="366712"/>
          </a:xfrm>
        </p:grpSpPr>
        <p:cxnSp>
          <p:nvCxnSpPr>
            <p:cNvPr id="19497" name="直接连接符 39"/>
            <p:cNvCxnSpPr>
              <a:cxnSpLocks noChangeShapeType="1"/>
            </p:cNvCxnSpPr>
            <p:nvPr/>
          </p:nvCxnSpPr>
          <p:spPr bwMode="auto">
            <a:xfrm>
              <a:off x="5004048"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98" name="直接连接符 39"/>
            <p:cNvCxnSpPr>
              <a:cxnSpLocks noChangeShapeType="1"/>
            </p:cNvCxnSpPr>
            <p:nvPr/>
          </p:nvCxnSpPr>
          <p:spPr bwMode="auto">
            <a:xfrm rot="-5400000">
              <a:off x="5184425" y="5868401"/>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99" name="直接连接符 39"/>
            <p:cNvCxnSpPr>
              <a:cxnSpLocks noChangeShapeType="1"/>
            </p:cNvCxnSpPr>
            <p:nvPr/>
          </p:nvCxnSpPr>
          <p:spPr bwMode="auto">
            <a:xfrm>
              <a:off x="5364037" y="5687037"/>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0" name="直接连接符 39"/>
            <p:cNvCxnSpPr>
              <a:cxnSpLocks noChangeShapeType="1"/>
            </p:cNvCxnSpPr>
            <p:nvPr/>
          </p:nvCxnSpPr>
          <p:spPr bwMode="auto">
            <a:xfrm rot="-5400000">
              <a:off x="5538667" y="5860914"/>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1" name="直接连接符 39"/>
            <p:cNvCxnSpPr>
              <a:cxnSpLocks noChangeShapeType="1"/>
            </p:cNvCxnSpPr>
            <p:nvPr/>
          </p:nvCxnSpPr>
          <p:spPr bwMode="auto">
            <a:xfrm rot="-5400000">
              <a:off x="5891153" y="5860914"/>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2" name="直接连接符 39"/>
            <p:cNvCxnSpPr>
              <a:cxnSpLocks noChangeShapeType="1"/>
            </p:cNvCxnSpPr>
            <p:nvPr/>
          </p:nvCxnSpPr>
          <p:spPr bwMode="auto">
            <a:xfrm>
              <a:off x="6057515" y="5692772"/>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3" name="直接连接符 39"/>
            <p:cNvCxnSpPr>
              <a:cxnSpLocks noChangeShapeType="1"/>
            </p:cNvCxnSpPr>
            <p:nvPr/>
          </p:nvCxnSpPr>
          <p:spPr bwMode="auto">
            <a:xfrm rot="-5400000">
              <a:off x="6232144" y="5866649"/>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4" name="直接连接符 39"/>
            <p:cNvCxnSpPr>
              <a:cxnSpLocks noChangeShapeType="1"/>
            </p:cNvCxnSpPr>
            <p:nvPr/>
          </p:nvCxnSpPr>
          <p:spPr bwMode="auto">
            <a:xfrm>
              <a:off x="5710776"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5" name="直接连接符 39"/>
            <p:cNvCxnSpPr>
              <a:cxnSpLocks noChangeShapeType="1"/>
            </p:cNvCxnSpPr>
            <p:nvPr/>
          </p:nvCxnSpPr>
          <p:spPr bwMode="auto">
            <a:xfrm>
              <a:off x="6398506"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6" name="直接连接符 39"/>
            <p:cNvCxnSpPr>
              <a:cxnSpLocks noChangeShapeType="1"/>
            </p:cNvCxnSpPr>
            <p:nvPr/>
          </p:nvCxnSpPr>
          <p:spPr bwMode="auto">
            <a:xfrm rot="-5400000">
              <a:off x="6578883" y="5868402"/>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7" name="直接连接符 39"/>
            <p:cNvCxnSpPr>
              <a:cxnSpLocks noChangeShapeType="1"/>
            </p:cNvCxnSpPr>
            <p:nvPr/>
          </p:nvCxnSpPr>
          <p:spPr bwMode="auto">
            <a:xfrm>
              <a:off x="6745245" y="5687038"/>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8" name="直接连接符 39"/>
            <p:cNvCxnSpPr>
              <a:cxnSpLocks noChangeShapeType="1"/>
            </p:cNvCxnSpPr>
            <p:nvPr/>
          </p:nvCxnSpPr>
          <p:spPr bwMode="auto">
            <a:xfrm rot="-5400000">
              <a:off x="6933125" y="5860915"/>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9" name="直接连接符 39"/>
            <p:cNvCxnSpPr>
              <a:cxnSpLocks noChangeShapeType="1"/>
            </p:cNvCxnSpPr>
            <p:nvPr/>
          </p:nvCxnSpPr>
          <p:spPr bwMode="auto">
            <a:xfrm>
              <a:off x="7105236"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30" name="矩形 33"/>
          <p:cNvSpPr/>
          <p:nvPr/>
        </p:nvSpPr>
        <p:spPr bwMode="auto">
          <a:xfrm>
            <a:off x="8175409" y="1988841"/>
            <a:ext cx="598828" cy="393509"/>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grpSp>
        <p:nvGrpSpPr>
          <p:cNvPr id="19465" name="组合 140"/>
          <p:cNvGrpSpPr>
            <a:grpSpLocks/>
          </p:cNvGrpSpPr>
          <p:nvPr/>
        </p:nvGrpSpPr>
        <p:grpSpPr bwMode="auto">
          <a:xfrm>
            <a:off x="7793039" y="2852738"/>
            <a:ext cx="981075" cy="393700"/>
            <a:chOff x="6001803" y="3198859"/>
            <a:chExt cx="981606" cy="360363"/>
          </a:xfrm>
        </p:grpSpPr>
        <p:sp>
          <p:nvSpPr>
            <p:cNvPr id="95" name="矩形 94"/>
            <p:cNvSpPr/>
            <p:nvPr/>
          </p:nvSpPr>
          <p:spPr bwMode="auto">
            <a:xfrm>
              <a:off x="6001803" y="3198859"/>
              <a:ext cx="36063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132" name="矩形 33"/>
            <p:cNvSpPr/>
            <p:nvPr/>
          </p:nvSpPr>
          <p:spPr bwMode="auto">
            <a:xfrm>
              <a:off x="6384833" y="3198859"/>
              <a:ext cx="59857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grpSp>
      <p:grpSp>
        <p:nvGrpSpPr>
          <p:cNvPr id="19466" name="组合 142"/>
          <p:cNvGrpSpPr>
            <a:grpSpLocks/>
          </p:cNvGrpSpPr>
          <p:nvPr/>
        </p:nvGrpSpPr>
        <p:grpSpPr bwMode="auto">
          <a:xfrm>
            <a:off x="7032625" y="4927600"/>
            <a:ext cx="1741488" cy="393700"/>
            <a:chOff x="5373348" y="5040422"/>
            <a:chExt cx="1741444" cy="360363"/>
          </a:xfrm>
        </p:grpSpPr>
        <p:sp>
          <p:nvSpPr>
            <p:cNvPr id="89" name="矩形 33"/>
            <p:cNvSpPr/>
            <p:nvPr/>
          </p:nvSpPr>
          <p:spPr bwMode="auto">
            <a:xfrm>
              <a:off x="5746640" y="5040422"/>
              <a:ext cx="113887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sp>
          <p:nvSpPr>
            <p:cNvPr id="97" name="矩形 96"/>
            <p:cNvSpPr/>
            <p:nvPr/>
          </p:nvSpPr>
          <p:spPr bwMode="auto">
            <a:xfrm>
              <a:off x="5373348" y="5040422"/>
              <a:ext cx="36063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133" name="矩形 132"/>
            <p:cNvSpPr/>
            <p:nvPr/>
          </p:nvSpPr>
          <p:spPr bwMode="auto">
            <a:xfrm>
              <a:off x="6898768" y="5040422"/>
              <a:ext cx="216024"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grpSp>
      <p:grpSp>
        <p:nvGrpSpPr>
          <p:cNvPr id="19467" name="组合 22"/>
          <p:cNvGrpSpPr>
            <a:grpSpLocks/>
          </p:cNvGrpSpPr>
          <p:nvPr/>
        </p:nvGrpSpPr>
        <p:grpSpPr bwMode="auto">
          <a:xfrm>
            <a:off x="2638425" y="3813175"/>
            <a:ext cx="3240088" cy="719138"/>
            <a:chOff x="3348038" y="4125913"/>
            <a:chExt cx="3240087" cy="719137"/>
          </a:xfrm>
        </p:grpSpPr>
        <p:pic>
          <p:nvPicPr>
            <p:cNvPr id="1948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125913"/>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1" name="TextBox 37"/>
            <p:cNvSpPr txBox="1">
              <a:spLocks noChangeArrowheads="1"/>
            </p:cNvSpPr>
            <p:nvPr/>
          </p:nvSpPr>
          <p:spPr bwMode="auto">
            <a:xfrm>
              <a:off x="4439013" y="4221163"/>
              <a:ext cx="877163"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网络层</a:t>
              </a:r>
            </a:p>
          </p:txBody>
        </p:sp>
      </p:grpSp>
      <p:grpSp>
        <p:nvGrpSpPr>
          <p:cNvPr id="19468" name="组合 21"/>
          <p:cNvGrpSpPr>
            <a:grpSpLocks/>
          </p:cNvGrpSpPr>
          <p:nvPr/>
        </p:nvGrpSpPr>
        <p:grpSpPr bwMode="auto">
          <a:xfrm>
            <a:off x="2638425" y="2822576"/>
            <a:ext cx="3240088" cy="720725"/>
            <a:chOff x="3348038" y="3429000"/>
            <a:chExt cx="3240087" cy="720725"/>
          </a:xfrm>
        </p:grpSpPr>
        <p:pic>
          <p:nvPicPr>
            <p:cNvPr id="19478"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32400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9" name="TextBox 38"/>
            <p:cNvSpPr txBox="1">
              <a:spLocks noChangeArrowheads="1"/>
            </p:cNvSpPr>
            <p:nvPr/>
          </p:nvSpPr>
          <p:spPr bwMode="auto">
            <a:xfrm>
              <a:off x="4439012" y="350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传输层</a:t>
              </a:r>
            </a:p>
          </p:txBody>
        </p:sp>
      </p:grpSp>
      <p:grpSp>
        <p:nvGrpSpPr>
          <p:cNvPr id="19469" name="组合 25"/>
          <p:cNvGrpSpPr>
            <a:grpSpLocks/>
          </p:cNvGrpSpPr>
          <p:nvPr/>
        </p:nvGrpSpPr>
        <p:grpSpPr bwMode="auto">
          <a:xfrm>
            <a:off x="2638425" y="1833564"/>
            <a:ext cx="3240088" cy="719137"/>
            <a:chOff x="3348038" y="1341438"/>
            <a:chExt cx="3240087" cy="719137"/>
          </a:xfrm>
        </p:grpSpPr>
        <p:pic>
          <p:nvPicPr>
            <p:cNvPr id="19476"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7" name="TextBox 41"/>
            <p:cNvSpPr txBox="1">
              <a:spLocks noChangeArrowheads="1"/>
            </p:cNvSpPr>
            <p:nvPr/>
          </p:nvSpPr>
          <p:spPr bwMode="auto">
            <a:xfrm>
              <a:off x="4439012" y="14128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应用层</a:t>
              </a:r>
            </a:p>
          </p:txBody>
        </p:sp>
      </p:grpSp>
      <p:sp>
        <p:nvSpPr>
          <p:cNvPr id="19470" name="Text Box 232"/>
          <p:cNvSpPr txBox="1">
            <a:spLocks noChangeArrowheads="1"/>
          </p:cNvSpPr>
          <p:nvPr/>
        </p:nvSpPr>
        <p:spPr bwMode="auto">
          <a:xfrm>
            <a:off x="8917528" y="2852738"/>
            <a:ext cx="8402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rgbClr val="990000"/>
                </a:solidFill>
                <a:latin typeface="+mn-ea"/>
                <a:ea typeface="+mn-ea"/>
              </a:rPr>
              <a:t>Segment</a:t>
            </a:r>
          </a:p>
        </p:txBody>
      </p:sp>
      <p:sp>
        <p:nvSpPr>
          <p:cNvPr id="19471" name="Text Box 233"/>
          <p:cNvSpPr txBox="1">
            <a:spLocks noChangeArrowheads="1"/>
          </p:cNvSpPr>
          <p:nvPr/>
        </p:nvSpPr>
        <p:spPr bwMode="auto">
          <a:xfrm>
            <a:off x="9010650" y="3716338"/>
            <a:ext cx="6540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solidFill>
                  <a:srgbClr val="990000"/>
                </a:solidFill>
                <a:latin typeface="+mn-ea"/>
                <a:ea typeface="+mn-ea"/>
              </a:rPr>
              <a:t>Packet</a:t>
            </a:r>
          </a:p>
        </p:txBody>
      </p:sp>
      <p:sp>
        <p:nvSpPr>
          <p:cNvPr id="19472" name="Text Box 234"/>
          <p:cNvSpPr txBox="1">
            <a:spLocks noChangeArrowheads="1"/>
          </p:cNvSpPr>
          <p:nvPr/>
        </p:nvSpPr>
        <p:spPr bwMode="auto">
          <a:xfrm>
            <a:off x="9016914" y="4941889"/>
            <a:ext cx="6415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solidFill>
                  <a:srgbClr val="990000"/>
                </a:solidFill>
                <a:latin typeface="+mn-ea"/>
                <a:ea typeface="+mn-ea"/>
              </a:rPr>
              <a:t>Frame</a:t>
            </a:r>
          </a:p>
        </p:txBody>
      </p:sp>
      <p:sp>
        <p:nvSpPr>
          <p:cNvPr id="19473" name="Text Box 235"/>
          <p:cNvSpPr txBox="1">
            <a:spLocks noChangeArrowheads="1"/>
          </p:cNvSpPr>
          <p:nvPr/>
        </p:nvSpPr>
        <p:spPr bwMode="auto">
          <a:xfrm>
            <a:off x="9147561" y="5661026"/>
            <a:ext cx="3802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solidFill>
                  <a:srgbClr val="990000"/>
                </a:solidFill>
                <a:latin typeface="+mn-ea"/>
                <a:ea typeface="+mn-ea"/>
              </a:rPr>
              <a:t>Bit</a:t>
            </a:r>
          </a:p>
        </p:txBody>
      </p:sp>
      <p:sp>
        <p:nvSpPr>
          <p:cNvPr id="19474" name="Text Box 293"/>
          <p:cNvSpPr txBox="1">
            <a:spLocks noChangeArrowheads="1"/>
          </p:cNvSpPr>
          <p:nvPr/>
        </p:nvSpPr>
        <p:spPr bwMode="auto">
          <a:xfrm>
            <a:off x="9043988" y="1628776"/>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rgbClr val="990000"/>
                </a:solidFill>
                <a:latin typeface="+mn-ea"/>
                <a:ea typeface="+mn-ea"/>
              </a:rPr>
              <a:t>PDU</a:t>
            </a:r>
          </a:p>
        </p:txBody>
      </p:sp>
    </p:spTree>
    <p:extLst>
      <p:ext uri="{BB962C8B-B14F-4D97-AF65-F5344CB8AC3E}">
        <p14:creationId xmlns:p14="http://schemas.microsoft.com/office/powerpoint/2010/main" val="341087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zh-CN" altLang="en-US"/>
              <a:t>终端之间的通信</a:t>
            </a:r>
            <a:endParaRPr lang="zh-CN" altLang="en-US" dirty="0"/>
          </a:p>
        </p:txBody>
      </p:sp>
      <p:sp>
        <p:nvSpPr>
          <p:cNvPr id="4" name="文本占位符 3"/>
          <p:cNvSpPr>
            <a:spLocks noGrp="1"/>
          </p:cNvSpPr>
          <p:nvPr>
            <p:ph type="body" sz="quarter" idx="4294967295"/>
          </p:nvPr>
        </p:nvSpPr>
        <p:spPr>
          <a:xfrm>
            <a:off x="1631950" y="1233488"/>
            <a:ext cx="10560050" cy="4679950"/>
          </a:xfrm>
        </p:spPr>
        <p:txBody>
          <a:bodyPr/>
          <a:lstStyle/>
          <a:p>
            <a:endParaRPr lang="en-US" altLang="zh-CN" sz="2400" dirty="0">
              <a:cs typeface="Arial" charset="0"/>
            </a:endParaRPr>
          </a:p>
          <a:p>
            <a:endParaRPr lang="en-US" altLang="zh-CN" sz="2400" dirty="0">
              <a:cs typeface="Arial" charset="0"/>
            </a:endParaRPr>
          </a:p>
          <a:p>
            <a:endParaRPr lang="en-US" altLang="zh-CN" sz="2400" dirty="0">
              <a:cs typeface="Arial" charset="0"/>
            </a:endParaRPr>
          </a:p>
          <a:p>
            <a:endParaRPr lang="en-US" altLang="zh-CN" sz="2400" dirty="0">
              <a:cs typeface="Arial" charset="0"/>
            </a:endParaRPr>
          </a:p>
          <a:p>
            <a:endParaRPr lang="en-US" altLang="zh-CN" sz="2400" dirty="0">
              <a:cs typeface="Arial" charset="0"/>
            </a:endParaRPr>
          </a:p>
          <a:p>
            <a:endParaRPr lang="en-US" altLang="zh-CN" sz="2400" dirty="0">
              <a:cs typeface="Arial" charset="0"/>
            </a:endParaRPr>
          </a:p>
          <a:p>
            <a:endParaRPr lang="en-US" altLang="zh-CN" sz="2400" dirty="0">
              <a:cs typeface="Arial" charset="0"/>
            </a:endParaRPr>
          </a:p>
          <a:p>
            <a:r>
              <a:rPr lang="zh-CN" altLang="en-US" sz="2400" dirty="0">
                <a:cs typeface="Arial" charset="0"/>
              </a:rPr>
              <a:t>数据链路层控制数据帧在物理链路上传输。</a:t>
            </a:r>
          </a:p>
          <a:p>
            <a:endParaRPr lang="zh-CN" altLang="en-US" dirty="0"/>
          </a:p>
        </p:txBody>
      </p:sp>
      <p:grpSp>
        <p:nvGrpSpPr>
          <p:cNvPr id="21509" name="Group 24"/>
          <p:cNvGrpSpPr>
            <a:grpSpLocks/>
          </p:cNvGrpSpPr>
          <p:nvPr/>
        </p:nvGrpSpPr>
        <p:grpSpPr bwMode="auto">
          <a:xfrm>
            <a:off x="2820989" y="2071689"/>
            <a:ext cx="6118225" cy="2365375"/>
            <a:chOff x="1117798" y="2071688"/>
            <a:chExt cx="6118498" cy="2365747"/>
          </a:xfrm>
        </p:grpSpPr>
        <p:pic>
          <p:nvPicPr>
            <p:cNvPr id="2151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413" y="2852738"/>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8"/>
            <p:cNvSpPr txBox="1">
              <a:spLocks noChangeArrowheads="1"/>
            </p:cNvSpPr>
            <p:nvPr/>
          </p:nvSpPr>
          <p:spPr bwMode="auto">
            <a:xfrm>
              <a:off x="2247775" y="2071688"/>
              <a:ext cx="646361" cy="27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1514" name="TextBox 9"/>
            <p:cNvSpPr txBox="1">
              <a:spLocks noChangeArrowheads="1"/>
            </p:cNvSpPr>
            <p:nvPr/>
          </p:nvSpPr>
          <p:spPr bwMode="auto">
            <a:xfrm>
              <a:off x="6356265" y="2071688"/>
              <a:ext cx="638344" cy="27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sp>
          <p:nvSpPr>
            <p:cNvPr id="21" name="矩形 12"/>
            <p:cNvSpPr/>
            <p:nvPr/>
          </p:nvSpPr>
          <p:spPr bwMode="auto">
            <a:xfrm>
              <a:off x="1979712" y="4076700"/>
              <a:ext cx="122396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Header</a:t>
              </a:r>
              <a:endParaRPr lang="zh-CN" altLang="en-US" sz="2000" dirty="0">
                <a:solidFill>
                  <a:schemeClr val="bg1"/>
                </a:solidFill>
                <a:latin typeface="+mn-ea"/>
                <a:ea typeface="+mn-ea"/>
              </a:endParaRPr>
            </a:p>
          </p:txBody>
        </p:sp>
        <p:sp>
          <p:nvSpPr>
            <p:cNvPr id="22" name="矩形 14"/>
            <p:cNvSpPr/>
            <p:nvPr/>
          </p:nvSpPr>
          <p:spPr bwMode="auto">
            <a:xfrm>
              <a:off x="3227596" y="4076700"/>
              <a:ext cx="3240087"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Data</a:t>
              </a:r>
              <a:endParaRPr lang="zh-CN" altLang="en-US" sz="2000" dirty="0">
                <a:solidFill>
                  <a:schemeClr val="bg1"/>
                </a:solidFill>
                <a:latin typeface="+mn-ea"/>
                <a:ea typeface="+mn-ea"/>
              </a:endParaRPr>
            </a:p>
          </p:txBody>
        </p:sp>
        <p:sp>
          <p:nvSpPr>
            <p:cNvPr id="21521" name="TextBox 15"/>
            <p:cNvSpPr txBox="1">
              <a:spLocks noChangeArrowheads="1"/>
            </p:cNvSpPr>
            <p:nvPr/>
          </p:nvSpPr>
          <p:spPr bwMode="auto">
            <a:xfrm>
              <a:off x="1117798" y="4067175"/>
              <a:ext cx="415530" cy="36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帧</a:t>
              </a:r>
            </a:p>
          </p:txBody>
        </p:sp>
        <p:sp>
          <p:nvSpPr>
            <p:cNvPr id="24" name="矩形 11"/>
            <p:cNvSpPr/>
            <p:nvPr/>
          </p:nvSpPr>
          <p:spPr bwMode="auto">
            <a:xfrm>
              <a:off x="6484800" y="4077072"/>
              <a:ext cx="75149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Trailer</a:t>
              </a:r>
              <a:endParaRPr lang="zh-CN" altLang="en-US" sz="1600" dirty="0">
                <a:solidFill>
                  <a:schemeClr val="bg1"/>
                </a:solidFill>
                <a:latin typeface="+mn-ea"/>
                <a:ea typeface="+mn-ea"/>
              </a:endParaRPr>
            </a:p>
          </p:txBody>
        </p:sp>
      </p:grpSp>
      <p:pic>
        <p:nvPicPr>
          <p:cNvPr id="18" name="图片 17" descr="PC.png"/>
          <p:cNvPicPr>
            <a:picLocks noChangeAspect="1"/>
          </p:cNvPicPr>
          <p:nvPr/>
        </p:nvPicPr>
        <p:blipFill>
          <a:blip r:embed="rId4" cstate="print"/>
          <a:stretch>
            <a:fillRect/>
          </a:stretch>
        </p:blipFill>
        <p:spPr>
          <a:xfrm>
            <a:off x="3593000" y="2519207"/>
            <a:ext cx="987161" cy="758139"/>
          </a:xfrm>
          <a:prstGeom prst="rect">
            <a:avLst/>
          </a:prstGeom>
        </p:spPr>
      </p:pic>
      <p:pic>
        <p:nvPicPr>
          <p:cNvPr id="20" name="图片 19" descr="PC.png"/>
          <p:cNvPicPr>
            <a:picLocks noChangeAspect="1"/>
          </p:cNvPicPr>
          <p:nvPr/>
        </p:nvPicPr>
        <p:blipFill>
          <a:blip r:embed="rId4" cstate="print"/>
          <a:stretch>
            <a:fillRect/>
          </a:stretch>
        </p:blipFill>
        <p:spPr>
          <a:xfrm>
            <a:off x="8069902" y="2519206"/>
            <a:ext cx="987161" cy="758139"/>
          </a:xfrm>
          <a:prstGeom prst="rect">
            <a:avLst/>
          </a:prstGeom>
        </p:spPr>
      </p:pic>
    </p:spTree>
    <p:extLst>
      <p:ext uri="{BB962C8B-B14F-4D97-AF65-F5344CB8AC3E}">
        <p14:creationId xmlns:p14="http://schemas.microsoft.com/office/powerpoint/2010/main" val="174659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zh-CN" altLang="en-US"/>
              <a:t>帧格式</a:t>
            </a:r>
          </a:p>
        </p:txBody>
      </p:sp>
      <p:pic>
        <p:nvPicPr>
          <p:cNvPr id="2355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4" y="2565400"/>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25"/>
          <p:cNvSpPr txBox="1">
            <a:spLocks noChangeArrowheads="1"/>
          </p:cNvSpPr>
          <p:nvPr/>
        </p:nvSpPr>
        <p:spPr bwMode="auto">
          <a:xfrm>
            <a:off x="2273539" y="3463926"/>
            <a:ext cx="10996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err="1">
                <a:latin typeface="+mn-ea"/>
                <a:ea typeface="+mn-ea"/>
              </a:rPr>
              <a:t>Ethernet_II</a:t>
            </a:r>
            <a:endParaRPr lang="zh-CN" altLang="en-US" sz="1400" dirty="0">
              <a:latin typeface="+mn-ea"/>
              <a:ea typeface="+mn-ea"/>
            </a:endParaRPr>
          </a:p>
        </p:txBody>
      </p:sp>
      <p:sp>
        <p:nvSpPr>
          <p:cNvPr id="23559" name="TextBox 30"/>
          <p:cNvSpPr txBox="1">
            <a:spLocks noChangeArrowheads="1"/>
          </p:cNvSpPr>
          <p:nvPr/>
        </p:nvSpPr>
        <p:spPr bwMode="auto">
          <a:xfrm>
            <a:off x="2311159" y="4327526"/>
            <a:ext cx="10021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IEEE802.3</a:t>
            </a:r>
            <a:endParaRPr lang="zh-CN" altLang="en-US" sz="1400">
              <a:latin typeface="+mn-ea"/>
              <a:ea typeface="+mn-ea"/>
            </a:endParaRPr>
          </a:p>
        </p:txBody>
      </p:sp>
      <p:sp>
        <p:nvSpPr>
          <p:cNvPr id="24" name="矩形 23"/>
          <p:cNvSpPr/>
          <p:nvPr/>
        </p:nvSpPr>
        <p:spPr bwMode="auto">
          <a:xfrm>
            <a:off x="3529013" y="3473451"/>
            <a:ext cx="900046"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D.MAC</a:t>
            </a:r>
          </a:p>
        </p:txBody>
      </p:sp>
      <p:sp>
        <p:nvSpPr>
          <p:cNvPr id="25" name="矩形 24"/>
          <p:cNvSpPr/>
          <p:nvPr/>
        </p:nvSpPr>
        <p:spPr bwMode="auto">
          <a:xfrm>
            <a:off x="6055992" y="3473451"/>
            <a:ext cx="2160428"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27" name="矩形 26"/>
          <p:cNvSpPr/>
          <p:nvPr/>
        </p:nvSpPr>
        <p:spPr bwMode="auto">
          <a:xfrm>
            <a:off x="4438282" y="3473451"/>
            <a:ext cx="900047"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S.MAC</a:t>
            </a:r>
          </a:p>
        </p:txBody>
      </p:sp>
      <p:sp>
        <p:nvSpPr>
          <p:cNvPr id="28" name="矩形 27"/>
          <p:cNvSpPr/>
          <p:nvPr/>
        </p:nvSpPr>
        <p:spPr bwMode="auto">
          <a:xfrm>
            <a:off x="5333783" y="3473451"/>
            <a:ext cx="72067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Type</a:t>
            </a:r>
          </a:p>
        </p:txBody>
      </p:sp>
      <p:sp>
        <p:nvSpPr>
          <p:cNvPr id="34" name="矩形 33"/>
          <p:cNvSpPr/>
          <p:nvPr/>
        </p:nvSpPr>
        <p:spPr bwMode="auto">
          <a:xfrm>
            <a:off x="8209029" y="3473451"/>
            <a:ext cx="900046"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FCS</a:t>
            </a:r>
          </a:p>
        </p:txBody>
      </p:sp>
      <p:sp>
        <p:nvSpPr>
          <p:cNvPr id="29" name="矩形 28"/>
          <p:cNvSpPr/>
          <p:nvPr/>
        </p:nvSpPr>
        <p:spPr bwMode="auto">
          <a:xfrm>
            <a:off x="3502026" y="4337051"/>
            <a:ext cx="900105"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D.MAC</a:t>
            </a:r>
          </a:p>
        </p:txBody>
      </p:sp>
      <p:sp>
        <p:nvSpPr>
          <p:cNvPr id="30" name="矩形 29"/>
          <p:cNvSpPr/>
          <p:nvPr/>
        </p:nvSpPr>
        <p:spPr bwMode="auto">
          <a:xfrm>
            <a:off x="7751453" y="4337051"/>
            <a:ext cx="1441439"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32" name="矩形 31"/>
          <p:cNvSpPr/>
          <p:nvPr/>
        </p:nvSpPr>
        <p:spPr bwMode="auto">
          <a:xfrm>
            <a:off x="4383408" y="4337051"/>
            <a:ext cx="900106"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S.MAC</a:t>
            </a:r>
          </a:p>
        </p:txBody>
      </p:sp>
      <p:sp>
        <p:nvSpPr>
          <p:cNvPr id="33" name="矩形 32"/>
          <p:cNvSpPr/>
          <p:nvPr/>
        </p:nvSpPr>
        <p:spPr bwMode="auto">
          <a:xfrm>
            <a:off x="5294844" y="4337051"/>
            <a:ext cx="90010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Length</a:t>
            </a:r>
          </a:p>
        </p:txBody>
      </p:sp>
      <p:sp>
        <p:nvSpPr>
          <p:cNvPr id="35" name="矩形 34"/>
          <p:cNvSpPr/>
          <p:nvPr/>
        </p:nvSpPr>
        <p:spPr bwMode="auto">
          <a:xfrm>
            <a:off x="9191630" y="4337051"/>
            <a:ext cx="720720"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FCS</a:t>
            </a:r>
          </a:p>
        </p:txBody>
      </p:sp>
      <p:sp>
        <p:nvSpPr>
          <p:cNvPr id="36" name="矩形 35"/>
          <p:cNvSpPr/>
          <p:nvPr/>
        </p:nvSpPr>
        <p:spPr bwMode="auto">
          <a:xfrm>
            <a:off x="6204694" y="4337051"/>
            <a:ext cx="64769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LLC</a:t>
            </a:r>
          </a:p>
        </p:txBody>
      </p:sp>
      <p:sp>
        <p:nvSpPr>
          <p:cNvPr id="37" name="矩形 36"/>
          <p:cNvSpPr/>
          <p:nvPr/>
        </p:nvSpPr>
        <p:spPr bwMode="auto">
          <a:xfrm>
            <a:off x="6852607" y="4337051"/>
            <a:ext cx="90010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SNAP</a:t>
            </a:r>
          </a:p>
        </p:txBody>
      </p:sp>
      <p:sp>
        <p:nvSpPr>
          <p:cNvPr id="23596" name="TextBox 37"/>
          <p:cNvSpPr txBox="1">
            <a:spLocks noChangeArrowheads="1"/>
          </p:cNvSpPr>
          <p:nvPr/>
        </p:nvSpPr>
        <p:spPr bwMode="auto">
          <a:xfrm>
            <a:off x="3891505" y="5057776"/>
            <a:ext cx="50884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  Length/Type &gt;= 1536 (0x0600)	                       </a:t>
            </a:r>
            <a:r>
              <a:rPr lang="en-US" altLang="zh-CN" sz="1400" dirty="0" err="1">
                <a:latin typeface="+mn-ea"/>
                <a:ea typeface="+mn-ea"/>
              </a:rPr>
              <a:t>Ethernet_II</a:t>
            </a:r>
            <a:endParaRPr lang="zh-CN" altLang="en-US" sz="1400" dirty="0">
              <a:latin typeface="+mn-ea"/>
              <a:ea typeface="+mn-ea"/>
            </a:endParaRPr>
          </a:p>
        </p:txBody>
      </p:sp>
      <p:sp>
        <p:nvSpPr>
          <p:cNvPr id="23597" name="TextBox 38"/>
          <p:cNvSpPr txBox="1">
            <a:spLocks noChangeArrowheads="1"/>
          </p:cNvSpPr>
          <p:nvPr/>
        </p:nvSpPr>
        <p:spPr bwMode="auto">
          <a:xfrm>
            <a:off x="3989742" y="5445126"/>
            <a:ext cx="49300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Length/Type</a:t>
            </a:r>
            <a:r>
              <a:rPr kumimoji="1" lang="en-US" altLang="zh-CN" sz="1400" dirty="0">
                <a:solidFill>
                  <a:srgbClr val="990000"/>
                </a:solidFill>
                <a:latin typeface="+mn-ea"/>
                <a:ea typeface="+mn-ea"/>
              </a:rPr>
              <a:t> </a:t>
            </a:r>
            <a:r>
              <a:rPr lang="en-US" altLang="zh-CN" sz="1400" dirty="0">
                <a:latin typeface="+mn-ea"/>
                <a:ea typeface="+mn-ea"/>
              </a:rPr>
              <a:t>&lt;= 1500 (0x05DC)                       IEEE802.3</a:t>
            </a:r>
            <a:endParaRPr lang="zh-CN" altLang="en-US" sz="1400" dirty="0">
              <a:latin typeface="+mn-ea"/>
              <a:ea typeface="+mn-ea"/>
            </a:endParaRPr>
          </a:p>
        </p:txBody>
      </p:sp>
      <p:sp>
        <p:nvSpPr>
          <p:cNvPr id="23599" name="TextBox 8"/>
          <p:cNvSpPr txBox="1">
            <a:spLocks noChangeArrowheads="1"/>
          </p:cNvSpPr>
          <p:nvPr/>
        </p:nvSpPr>
        <p:spPr bwMode="auto">
          <a:xfrm>
            <a:off x="3714642" y="1773239"/>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3600" name="TextBox 9"/>
          <p:cNvSpPr txBox="1">
            <a:spLocks noChangeArrowheads="1"/>
          </p:cNvSpPr>
          <p:nvPr/>
        </p:nvSpPr>
        <p:spPr bwMode="auto">
          <a:xfrm>
            <a:off x="7823201" y="1773239"/>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B</a:t>
            </a:r>
            <a:endParaRPr lang="zh-CN" altLang="en-US" sz="1200">
              <a:latin typeface="+mn-ea"/>
              <a:ea typeface="+mn-ea"/>
            </a:endParaRPr>
          </a:p>
        </p:txBody>
      </p:sp>
      <p:pic>
        <p:nvPicPr>
          <p:cNvPr id="31" name="图片 30" descr="PC.png"/>
          <p:cNvPicPr>
            <a:picLocks noChangeAspect="1"/>
          </p:cNvPicPr>
          <p:nvPr/>
        </p:nvPicPr>
        <p:blipFill>
          <a:blip r:embed="rId4" cstate="print"/>
          <a:stretch>
            <a:fillRect/>
          </a:stretch>
        </p:blipFill>
        <p:spPr>
          <a:xfrm>
            <a:off x="3430632" y="2246655"/>
            <a:ext cx="987161" cy="758139"/>
          </a:xfrm>
          <a:prstGeom prst="rect">
            <a:avLst/>
          </a:prstGeom>
        </p:spPr>
      </p:pic>
      <p:pic>
        <p:nvPicPr>
          <p:cNvPr id="38" name="图片 37" descr="PC.png"/>
          <p:cNvPicPr>
            <a:picLocks noChangeAspect="1"/>
          </p:cNvPicPr>
          <p:nvPr/>
        </p:nvPicPr>
        <p:blipFill>
          <a:blip r:embed="rId4" cstate="print"/>
          <a:stretch>
            <a:fillRect/>
          </a:stretch>
        </p:blipFill>
        <p:spPr>
          <a:xfrm>
            <a:off x="7929435" y="2246655"/>
            <a:ext cx="987161" cy="758139"/>
          </a:xfrm>
          <a:prstGeom prst="rect">
            <a:avLst/>
          </a:prstGeom>
        </p:spPr>
      </p:pic>
      <p:sp>
        <p:nvSpPr>
          <p:cNvPr id="2" name="文本框 1">
            <a:extLst>
              <a:ext uri="{FF2B5EF4-FFF2-40B4-BE49-F238E27FC236}">
                <a16:creationId xmlns:a16="http://schemas.microsoft.com/office/drawing/2014/main" id="{170B15E4-FF7F-9490-4D40-3FFE2B7DFD4D}"/>
              </a:ext>
            </a:extLst>
          </p:cNvPr>
          <p:cNvSpPr txBox="1"/>
          <p:nvPr/>
        </p:nvSpPr>
        <p:spPr bwMode="auto">
          <a:xfrm>
            <a:off x="5282157" y="4728830"/>
            <a:ext cx="9467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a:latin typeface="+mn-ea"/>
                <a:ea typeface="+mn-ea"/>
              </a:rPr>
              <a:t>数据帧长度</a:t>
            </a:r>
          </a:p>
        </p:txBody>
      </p:sp>
    </p:spTree>
    <p:extLst>
      <p:ext uri="{BB962C8B-B14F-4D97-AF65-F5344CB8AC3E}">
        <p14:creationId xmlns:p14="http://schemas.microsoft.com/office/powerpoint/2010/main" val="2059042528"/>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64567</TotalTime>
  <Words>2915</Words>
  <Application>Microsoft Office PowerPoint</Application>
  <PresentationFormat>宽屏</PresentationFormat>
  <Paragraphs>293</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FrutigerNext LT Light</vt:lpstr>
      <vt:lpstr>FrutigerNext LT Medium</vt:lpstr>
      <vt:lpstr>FrutigerNext LT Regular</vt:lpstr>
      <vt:lpstr>微软雅黑</vt:lpstr>
      <vt:lpstr>Arial</vt:lpstr>
      <vt:lpstr>Wingdings</vt:lpstr>
      <vt:lpstr>培训与认证部-母版</vt:lpstr>
      <vt:lpstr>以太网帧结构</vt:lpstr>
      <vt:lpstr>PowerPoint 演示文稿</vt:lpstr>
      <vt:lpstr>PowerPoint 演示文稿</vt:lpstr>
      <vt:lpstr>网络通信协议</vt:lpstr>
      <vt:lpstr>分层模型-OSI</vt:lpstr>
      <vt:lpstr>分层模型-TCP/IP</vt:lpstr>
      <vt:lpstr>数据封装</vt:lpstr>
      <vt:lpstr>终端之间的通信</vt:lpstr>
      <vt:lpstr>帧格式</vt:lpstr>
      <vt:lpstr>Ethernet_II帧格式</vt:lpstr>
      <vt:lpstr>IEEE802.3帧格式</vt:lpstr>
      <vt:lpstr>数据帧传输</vt:lpstr>
      <vt:lpstr>以太网的MAC地址</vt:lpstr>
      <vt:lpstr>单播</vt:lpstr>
      <vt:lpstr>广播</vt:lpstr>
      <vt:lpstr>组播</vt:lpstr>
      <vt:lpstr>数据帧的发送和接收</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陈 文龙</cp:lastModifiedBy>
  <cp:revision>2479</cp:revision>
  <dcterms:created xsi:type="dcterms:W3CDTF">2003-08-21T06:48:56Z</dcterms:created>
  <dcterms:modified xsi:type="dcterms:W3CDTF">2022-07-14T07:42:21Z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(3)ASr6o6M9RXohPyZB7yMZdl9QMYMlItfhK3BjICwjGZjlrXPfnvUYFYYCUqujrIW439VRDKT9
mFzFG36BCfJn9navZePWlsNbebLXHSfaj+kuvS6AE/cIBMxcuHmnkVaY0I4JV7akZtyp9ZWH
ssPVXXwarM2vfd2bGuCkA7CBA02+HyutOng8y8iOw7yK2CXcbCHlyzmiIipNoZjse0mwMXGy
aldKvlWSKQaQjAXabB</vt:lpwstr>
  </property>
  <property fmtid="{D5CDD505-2E9C-101B-9397-08002B2CF9AE}" pid="18" name="_2015_ms_pID_7253431">
    <vt:lpwstr>Cjsq/6/MdFLVzQSmHY8waqX66FHxWdaSTtFgC05lZdL0zzTc7bzgAA
0PqYoDz19AYImX7pZfdvBL5wa3fRLjy4UB9Oa4GhZaCH9qmVnicDNew7Dij4ovsZ9DwTYnGe
fYKyjAxhFrOzraeoS7C14+uVacYnryc7ofPVT8Bi5ui5NNWf8SPnR7dC6zKo2EVqULR9JJWw
3MJutGKkrsGbaHBX7Vah/gV3KgbZusuIx1DU</vt:lpwstr>
  </property>
  <property fmtid="{D5CDD505-2E9C-101B-9397-08002B2CF9AE}" pid="19" name="_2015_ms_pID_7253432">
    <vt:lpwstr>+SOXjkkY9FZgEANo1+ebJtCaaKFyuTuSSNs7
jDgWnRUyku53616GhchECBT2Ua6EzQ==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