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74" autoAdjust="0"/>
    <p:restoredTop sz="95837" autoAdjust="0"/>
  </p:normalViewPr>
  <p:slideViewPr>
    <p:cSldViewPr showGuides="1">
      <p:cViewPr varScale="1">
        <p:scale>
          <a:sx n="91" d="100"/>
          <a:sy n="91" d="100"/>
        </p:scale>
        <p:origin x="48" y="244"/>
      </p:cViewPr>
      <p:guideLst>
        <p:guide orient="horz" pos="459"/>
        <p:guide pos="3840"/>
      </p:guideLst>
    </p:cSldViewPr>
  </p:slideViewPr>
  <p:notesTextViewPr>
    <p:cViewPr>
      <p:scale>
        <a:sx n="150" d="100"/>
        <a:sy n="150" d="100"/>
      </p:scale>
      <p:origin x="0" y="0"/>
    </p:cViewPr>
  </p:notesTextViewPr>
  <p:sorterViewPr>
    <p:cViewPr>
      <p:scale>
        <a:sx n="66" d="100"/>
        <a:sy n="66" d="100"/>
      </p:scale>
      <p:origin x="0" y="3576"/>
    </p:cViewPr>
  </p:sorterViewPr>
  <p:notesViewPr>
    <p:cSldViewPr showGuides="1">
      <p:cViewPr varScale="1">
        <p:scale>
          <a:sx n="51" d="100"/>
          <a:sy n="51" d="100"/>
        </p:scale>
        <p:origin x="1344" y="4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251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备注占位符 2"/>
          <p:cNvSpPr>
            <a:spLocks noGrp="1"/>
          </p:cNvSpPr>
          <p:nvPr>
            <p:ph type="body" idx="1"/>
          </p:nvPr>
        </p:nvSpPr>
        <p:spPr/>
        <p:txBody>
          <a:bodyPr/>
          <a:lstStyle/>
          <a:p>
            <a:r>
              <a:rPr lang="en-US" altLang="zh-CN"/>
              <a:t>32</a:t>
            </a:r>
            <a:r>
              <a:rPr lang="zh-CN" altLang="en-US"/>
              <a:t>位的</a:t>
            </a:r>
            <a:r>
              <a:rPr lang="en-US" altLang="zh-CN"/>
              <a:t>IP</a:t>
            </a:r>
            <a:r>
              <a:rPr lang="zh-CN" altLang="en-US"/>
              <a:t>地址分为</a:t>
            </a:r>
            <a:r>
              <a:rPr lang="en-US" altLang="zh-CN"/>
              <a:t>4</a:t>
            </a:r>
            <a:r>
              <a:rPr lang="zh-CN" altLang="en-US"/>
              <a:t>个字节，每个字节有</a:t>
            </a:r>
            <a:r>
              <a:rPr lang="en-US" altLang="zh-CN"/>
              <a:t>256</a:t>
            </a:r>
            <a:r>
              <a:rPr lang="zh-CN" altLang="en-US"/>
              <a:t>个取值。因此，理论上</a:t>
            </a:r>
            <a:r>
              <a:rPr lang="en-US" altLang="zh-CN"/>
              <a:t>IPv4</a:t>
            </a:r>
            <a:r>
              <a:rPr lang="zh-CN" altLang="en-US"/>
              <a:t>可以有</a:t>
            </a:r>
            <a:r>
              <a:rPr lang="en-US" altLang="zh-CN"/>
              <a:t>4,294,967,296</a:t>
            </a:r>
            <a:r>
              <a:rPr lang="zh-CN" altLang="en-US"/>
              <a:t>个</a:t>
            </a:r>
            <a:r>
              <a:rPr lang="en-US" altLang="zh-CN"/>
              <a:t>IP</a:t>
            </a:r>
            <a:r>
              <a:rPr lang="zh-CN" altLang="en-US"/>
              <a:t>地址，但实际上只有其中一部分地址可以分配给网络设备使用。本例中，</a:t>
            </a:r>
            <a:r>
              <a:rPr lang="en-US" altLang="zh-CN"/>
              <a:t>IP</a:t>
            </a:r>
            <a:r>
              <a:rPr lang="zh-CN" altLang="en-US"/>
              <a:t>地址的前三个字节表示网络号，最后一个字节表示该网络上网络设备可用的地址范围。将二进制格式的</a:t>
            </a:r>
            <a:r>
              <a:rPr lang="en-US" altLang="zh-CN"/>
              <a:t>IP</a:t>
            </a:r>
            <a:r>
              <a:rPr lang="zh-CN" altLang="en-US"/>
              <a:t>地址转换为十进制格式时，需要把二进制中每一位</a:t>
            </a:r>
            <a:r>
              <a:rPr lang="en-US" altLang="zh-CN"/>
              <a:t>1</a:t>
            </a:r>
            <a:r>
              <a:rPr lang="zh-CN" altLang="en-US"/>
              <a:t>所代表的值加在一起，得出</a:t>
            </a:r>
            <a:r>
              <a:rPr lang="en-US" altLang="zh-CN"/>
              <a:t>IP</a:t>
            </a:r>
            <a:r>
              <a:rPr lang="zh-CN" altLang="en-US"/>
              <a:t>地址的十进制值。</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1991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a:t>IPv4</a:t>
            </a:r>
            <a:r>
              <a:rPr lang="zh-CN" altLang="en-US"/>
              <a:t>地址被划分为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五类，每类地址的网络号包含不同的字节数。</a:t>
            </a:r>
            <a:r>
              <a:rPr lang="en-US" altLang="zh-CN"/>
              <a:t>A</a:t>
            </a:r>
            <a:r>
              <a:rPr lang="zh-CN" altLang="en-US"/>
              <a:t>类，</a:t>
            </a:r>
            <a:r>
              <a:rPr lang="en-US" altLang="zh-CN"/>
              <a:t>B</a:t>
            </a:r>
            <a:r>
              <a:rPr lang="zh-CN" altLang="en-US"/>
              <a:t>类和</a:t>
            </a:r>
            <a:r>
              <a:rPr lang="en-US" altLang="zh-CN"/>
              <a:t>C</a:t>
            </a:r>
            <a:r>
              <a:rPr lang="zh-CN" altLang="en-US"/>
              <a:t>类地址为可分配</a:t>
            </a:r>
            <a:r>
              <a:rPr lang="en-US" altLang="zh-CN"/>
              <a:t>IP</a:t>
            </a:r>
            <a:r>
              <a:rPr lang="zh-CN" altLang="en-US"/>
              <a:t>地址，每类地址支持的网络数和主机数不同。比如，</a:t>
            </a:r>
            <a:r>
              <a:rPr lang="en-US" altLang="zh-CN"/>
              <a:t>A</a:t>
            </a:r>
            <a:r>
              <a:rPr lang="zh-CN" altLang="en-US"/>
              <a:t>类地址可支持</a:t>
            </a:r>
            <a:r>
              <a:rPr lang="en-US" altLang="zh-CN"/>
              <a:t>126</a:t>
            </a:r>
            <a:r>
              <a:rPr lang="zh-CN" altLang="en-US"/>
              <a:t>个网络，每个网络支持</a:t>
            </a:r>
            <a:r>
              <a:rPr lang="en-US" altLang="zh-CN"/>
              <a:t>224 </a:t>
            </a:r>
            <a:r>
              <a:rPr lang="zh-CN" altLang="en-US"/>
              <a:t>（</a:t>
            </a:r>
            <a:r>
              <a:rPr lang="en-US" altLang="zh-CN"/>
              <a:t>16,777,216 )</a:t>
            </a:r>
            <a:r>
              <a:rPr lang="zh-CN" altLang="en-US"/>
              <a:t>个主机地址，另外每个网段中的网络地址和广播地址不能分配给主机。</a:t>
            </a:r>
            <a:r>
              <a:rPr lang="en-US" altLang="zh-CN"/>
              <a:t>C</a:t>
            </a:r>
            <a:r>
              <a:rPr lang="zh-CN" altLang="en-US"/>
              <a:t>类地址支持</a:t>
            </a:r>
            <a:r>
              <a:rPr lang="en-US" altLang="zh-CN"/>
              <a:t>200</a:t>
            </a:r>
            <a:r>
              <a:rPr lang="zh-CN" altLang="en-US"/>
              <a:t>多万个网络，每个网络支持</a:t>
            </a:r>
            <a:r>
              <a:rPr lang="en-US" altLang="zh-CN"/>
              <a:t>256</a:t>
            </a:r>
            <a:r>
              <a:rPr lang="zh-CN" altLang="en-US"/>
              <a:t>个主机地址，其中</a:t>
            </a:r>
            <a:r>
              <a:rPr lang="en-US" altLang="zh-CN"/>
              <a:t>254</a:t>
            </a:r>
            <a:r>
              <a:rPr lang="zh-CN" altLang="en-US"/>
              <a:t>个地址可以分配给主机使用。</a:t>
            </a:r>
            <a:endParaRPr lang="en-US" altLang="zh-CN"/>
          </a:p>
          <a:p>
            <a:r>
              <a:rPr lang="en-US" altLang="zh-CN"/>
              <a:t>D</a:t>
            </a:r>
            <a:r>
              <a:rPr lang="zh-CN" altLang="en-US"/>
              <a:t>类地址为组播地址。主机收到以</a:t>
            </a:r>
            <a:r>
              <a:rPr lang="en-US" altLang="zh-CN"/>
              <a:t>D</a:t>
            </a:r>
            <a:r>
              <a:rPr lang="zh-CN" altLang="en-US"/>
              <a:t>类地址为目的地址的报文后，且该主机是该组播组成员，就会接收并处理该报文。各类</a:t>
            </a:r>
            <a:r>
              <a:rPr lang="en-US" altLang="zh-CN"/>
              <a:t>IP</a:t>
            </a:r>
            <a:r>
              <a:rPr lang="zh-CN" altLang="en-US"/>
              <a:t>地址可以通过第一个字节中的比特位进行区分。如</a:t>
            </a:r>
            <a:r>
              <a:rPr lang="en-US" altLang="zh-CN"/>
              <a:t>A</a:t>
            </a:r>
            <a:r>
              <a:rPr lang="zh-CN" altLang="en-US"/>
              <a:t>类地址第一字节的最高位固定为</a:t>
            </a:r>
            <a:r>
              <a:rPr lang="en-US" altLang="zh-CN"/>
              <a:t>0</a:t>
            </a:r>
            <a:r>
              <a:rPr lang="zh-CN" altLang="en-US"/>
              <a:t>，</a:t>
            </a:r>
            <a:r>
              <a:rPr lang="en-US" altLang="zh-CN"/>
              <a:t>B</a:t>
            </a:r>
            <a:r>
              <a:rPr lang="zh-CN" altLang="en-US"/>
              <a:t>类地址第一字节的高两位固定为</a:t>
            </a:r>
            <a:r>
              <a:rPr lang="en-US" altLang="zh-CN"/>
              <a:t>10</a:t>
            </a:r>
            <a:r>
              <a:rPr lang="zh-CN" altLang="en-US"/>
              <a:t>，</a:t>
            </a:r>
            <a:r>
              <a:rPr lang="en-US" altLang="zh-CN"/>
              <a:t>C</a:t>
            </a:r>
            <a:r>
              <a:rPr lang="zh-CN" altLang="en-US"/>
              <a:t>类地址第一字节的高三位固定为</a:t>
            </a:r>
            <a:r>
              <a:rPr lang="en-US" altLang="zh-CN"/>
              <a:t>110</a:t>
            </a:r>
            <a:r>
              <a:rPr lang="zh-CN" altLang="en-US"/>
              <a:t>，</a:t>
            </a:r>
            <a:r>
              <a:rPr lang="en-US" altLang="zh-CN"/>
              <a:t>D</a:t>
            </a:r>
            <a:r>
              <a:rPr lang="zh-CN" altLang="en-US"/>
              <a:t>类地址第一字节的高四位固定为</a:t>
            </a:r>
            <a:r>
              <a:rPr lang="en-US" altLang="zh-CN"/>
              <a:t>1110</a:t>
            </a:r>
            <a:r>
              <a:rPr lang="zh-CN" altLang="en-US"/>
              <a:t>，</a:t>
            </a:r>
            <a:r>
              <a:rPr lang="en-US" altLang="zh-CN"/>
              <a:t>E</a:t>
            </a:r>
            <a:r>
              <a:rPr lang="zh-CN" altLang="en-US"/>
              <a:t>类地址第一字节的高四位固定为</a:t>
            </a:r>
            <a:r>
              <a:rPr lang="en-US" altLang="zh-CN"/>
              <a:t>1111</a:t>
            </a:r>
            <a:r>
              <a:rPr lang="zh-CN" altLang="en-US"/>
              <a:t>。</a:t>
            </a:r>
            <a:endParaRPr lang="en-US" altLang="zh-CN"/>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6592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en-US" altLang="zh-CN" dirty="0"/>
              <a:t>IPv4</a:t>
            </a:r>
            <a:r>
              <a:rPr lang="zh-CN" altLang="en-US" dirty="0"/>
              <a:t>中的部分</a:t>
            </a:r>
            <a:r>
              <a:rPr lang="en-US" altLang="zh-CN" dirty="0"/>
              <a:t>IP</a:t>
            </a:r>
            <a:r>
              <a:rPr lang="zh-CN" altLang="en-US" dirty="0"/>
              <a:t>地址被保留用作特殊用途。为节省</a:t>
            </a:r>
            <a:r>
              <a:rPr lang="en-US" altLang="zh-CN" dirty="0"/>
              <a:t>IPv4</a:t>
            </a:r>
            <a:r>
              <a:rPr lang="zh-CN" altLang="en-US" dirty="0"/>
              <a:t>地址，</a:t>
            </a:r>
            <a:r>
              <a:rPr lang="en-US" altLang="zh-CN" dirty="0"/>
              <a:t>A</a:t>
            </a:r>
            <a:r>
              <a:rPr lang="zh-CN" altLang="en-US" dirty="0"/>
              <a:t>、</a:t>
            </a:r>
            <a:r>
              <a:rPr lang="en-US" altLang="zh-CN" dirty="0"/>
              <a:t>B</a:t>
            </a:r>
            <a:r>
              <a:rPr lang="zh-CN" altLang="en-US" dirty="0"/>
              <a:t>、</a:t>
            </a:r>
            <a:r>
              <a:rPr lang="en-US" altLang="zh-CN" dirty="0"/>
              <a:t>C</a:t>
            </a:r>
            <a:r>
              <a:rPr lang="zh-CN" altLang="en-US" dirty="0"/>
              <a:t>类地址段中都预留了特定范围的地址作为私网地址。现在，世界上所有终端系统和网络设备需要的</a:t>
            </a:r>
            <a:r>
              <a:rPr lang="en-US" altLang="zh-CN" dirty="0"/>
              <a:t>IP</a:t>
            </a:r>
            <a:r>
              <a:rPr lang="zh-CN" altLang="en-US" dirty="0"/>
              <a:t>地址总数已经超过了</a:t>
            </a:r>
            <a:r>
              <a:rPr lang="en-US" altLang="zh-CN" dirty="0"/>
              <a:t>32</a:t>
            </a:r>
            <a:r>
              <a:rPr lang="zh-CN" altLang="en-US" dirty="0"/>
              <a:t>位</a:t>
            </a:r>
            <a:r>
              <a:rPr lang="en-US" altLang="zh-CN" dirty="0"/>
              <a:t>IPv4</a:t>
            </a:r>
            <a:r>
              <a:rPr lang="zh-CN" altLang="en-US" dirty="0"/>
              <a:t>地址所能支持的最大地址数</a:t>
            </a:r>
            <a:r>
              <a:rPr lang="en-US" altLang="zh-CN" dirty="0"/>
              <a:t>4,294,967,296</a:t>
            </a:r>
            <a:r>
              <a:rPr lang="zh-CN" altLang="en-US" dirty="0"/>
              <a:t>。为主机分配私网地址节省了公网地址，可以用来缓解</a:t>
            </a:r>
            <a:r>
              <a:rPr lang="en-US" altLang="zh-CN" dirty="0"/>
              <a:t>IP</a:t>
            </a:r>
            <a:r>
              <a:rPr lang="zh-CN" altLang="en-US" dirty="0"/>
              <a:t>地址短缺的问题。企业网络中普遍使用私网地址，不同企业网络中的私网地址可以重叠。默认情况下，网络中的主机无法使用私网地址与公网通信；当需要与公网通信时，私网地址必须转换成公网地址。还有其他一些特殊</a:t>
            </a:r>
            <a:r>
              <a:rPr lang="en-US" altLang="zh-CN" dirty="0"/>
              <a:t>IP</a:t>
            </a:r>
            <a:r>
              <a:rPr lang="zh-CN" altLang="en-US" dirty="0"/>
              <a:t>地址，如</a:t>
            </a:r>
            <a:r>
              <a:rPr lang="en-US" altLang="zh-CN" dirty="0"/>
              <a:t>127.0.0.0</a:t>
            </a:r>
            <a:r>
              <a:rPr lang="zh-CN" altLang="en-US" dirty="0"/>
              <a:t>网段中的地址为环回地址，用于诊断网络是否正常。</a:t>
            </a:r>
            <a:r>
              <a:rPr lang="en-US" altLang="zh-CN" dirty="0"/>
              <a:t>IPv4</a:t>
            </a:r>
            <a:r>
              <a:rPr lang="zh-CN" altLang="en-US" dirty="0"/>
              <a:t>中的第一个地址</a:t>
            </a:r>
            <a:r>
              <a:rPr lang="en-US" altLang="zh-CN" dirty="0"/>
              <a:t>0.0.0.0</a:t>
            </a:r>
            <a:r>
              <a:rPr lang="zh-CN" altLang="en-US" dirty="0"/>
              <a:t>表示任何网络，这个地址的作用将在路由原理中详细介绍。</a:t>
            </a:r>
            <a:r>
              <a:rPr lang="en-US" altLang="zh-CN" dirty="0"/>
              <a:t>IPv4</a:t>
            </a:r>
            <a:r>
              <a:rPr lang="zh-CN" altLang="en-US" dirty="0"/>
              <a:t>中的最后一个地址</a:t>
            </a:r>
            <a:r>
              <a:rPr lang="en-US" altLang="zh-CN" dirty="0"/>
              <a:t>255.255.255.255</a:t>
            </a:r>
            <a:r>
              <a:rPr lang="zh-CN" altLang="en-US" dirty="0"/>
              <a:t>是</a:t>
            </a:r>
            <a:r>
              <a:rPr lang="en-US" altLang="zh-CN" dirty="0"/>
              <a:t>0.0.0.0</a:t>
            </a:r>
            <a:r>
              <a:rPr lang="zh-CN" altLang="en-US" dirty="0"/>
              <a:t>网络中的广播地址。</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80953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a:t>源主机必须要知道目的主机的</a:t>
            </a:r>
            <a:r>
              <a:rPr lang="en-US" altLang="zh-CN"/>
              <a:t>IP</a:t>
            </a:r>
            <a:r>
              <a:rPr lang="zh-CN" altLang="en-US"/>
              <a:t>地址后才能将数据发送到目的地。源主机向其他目的主机发送报文之前，需要检查目的</a:t>
            </a:r>
            <a:r>
              <a:rPr lang="en-US" altLang="zh-CN"/>
              <a:t>IP</a:t>
            </a:r>
            <a:r>
              <a:rPr lang="zh-CN" altLang="en-US"/>
              <a:t>地址和源</a:t>
            </a:r>
            <a:r>
              <a:rPr lang="en-US" altLang="zh-CN"/>
              <a:t>IP</a:t>
            </a:r>
            <a:r>
              <a:rPr lang="zh-CN" altLang="en-US"/>
              <a:t>地址是否属于同一个网段。如果是，则报文将被下发到底层协议进行以太网封装处理。如果目的地址和源地址属于不同网段，则主机需要获取下一跳路由器的</a:t>
            </a:r>
            <a:r>
              <a:rPr lang="en-US" altLang="zh-CN"/>
              <a:t>IP</a:t>
            </a:r>
            <a:r>
              <a:rPr lang="zh-CN" altLang="en-US"/>
              <a:t>地址，然后将报文下发到底层协议处理。</a:t>
            </a:r>
            <a:endParaRPr lang="en-US" altLang="zh-CN"/>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654547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zh-CN" altLang="en-US"/>
              <a:t>子网掩码用于区分网络部分和主机部分。子网掩码与</a:t>
            </a:r>
            <a:r>
              <a:rPr lang="en-US" altLang="zh-CN"/>
              <a:t>IP</a:t>
            </a:r>
            <a:r>
              <a:rPr lang="zh-CN" altLang="en-US"/>
              <a:t>地址的表示方法相同。每个</a:t>
            </a:r>
            <a:r>
              <a:rPr lang="en-US" altLang="zh-CN"/>
              <a:t>IP</a:t>
            </a:r>
            <a:r>
              <a:rPr lang="zh-CN" altLang="en-US"/>
              <a:t>地址和子网掩码一起可以用来唯一的标识一个网段中的某台网络设备。子网掩码中的</a:t>
            </a:r>
            <a:r>
              <a:rPr lang="en-US" altLang="zh-CN"/>
              <a:t>1</a:t>
            </a:r>
            <a:r>
              <a:rPr lang="zh-CN" altLang="en-US"/>
              <a:t>表示网络位，</a:t>
            </a:r>
            <a:r>
              <a:rPr lang="en-US" altLang="zh-CN"/>
              <a:t>0</a:t>
            </a:r>
            <a:r>
              <a:rPr lang="zh-CN" altLang="en-US"/>
              <a:t>表示主机位。</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91113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a:t>每类</a:t>
            </a:r>
            <a:r>
              <a:rPr lang="en-US" altLang="zh-CN"/>
              <a:t>IP</a:t>
            </a:r>
            <a:r>
              <a:rPr lang="zh-CN" altLang="en-US"/>
              <a:t>地址有一个缺省子网掩码。</a:t>
            </a:r>
            <a:r>
              <a:rPr lang="en-US" altLang="zh-CN"/>
              <a:t>A</a:t>
            </a:r>
            <a:r>
              <a:rPr lang="zh-CN" altLang="en-US"/>
              <a:t>类地址的缺省子网掩码为</a:t>
            </a:r>
            <a:r>
              <a:rPr lang="en-US" altLang="zh-CN"/>
              <a:t>8</a:t>
            </a:r>
            <a:r>
              <a:rPr lang="zh-CN" altLang="en-US"/>
              <a:t>位，即第一个字节表示网络位，其他三个字节表示主机位。</a:t>
            </a:r>
            <a:r>
              <a:rPr lang="en-US" altLang="zh-CN"/>
              <a:t>B</a:t>
            </a:r>
            <a:r>
              <a:rPr lang="zh-CN" altLang="en-US"/>
              <a:t>类地址的缺省子网掩码为</a:t>
            </a:r>
            <a:r>
              <a:rPr lang="en-US" altLang="zh-CN"/>
              <a:t>16</a:t>
            </a:r>
            <a:r>
              <a:rPr lang="zh-CN" altLang="en-US"/>
              <a:t>位，因此</a:t>
            </a:r>
            <a:r>
              <a:rPr lang="en-US" altLang="zh-CN"/>
              <a:t>B</a:t>
            </a:r>
            <a:r>
              <a:rPr lang="zh-CN" altLang="en-US"/>
              <a:t>类地址支持更多的网络，但是主机数也相应减少。</a:t>
            </a:r>
            <a:r>
              <a:rPr lang="en-US" altLang="zh-CN"/>
              <a:t>C</a:t>
            </a:r>
            <a:r>
              <a:rPr lang="zh-CN" altLang="en-US"/>
              <a:t>类地址的缺省子网掩码为</a:t>
            </a:r>
            <a:r>
              <a:rPr lang="en-US" altLang="zh-CN"/>
              <a:t>24</a:t>
            </a:r>
            <a:r>
              <a:rPr lang="zh-CN" altLang="en-US"/>
              <a:t>位，支持的网络最多，同时也限制了单个网络中主机的数量。</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04789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a:t>通过子网掩码可以判断主机所属的网段、网段上的广播地址以及网段上支持的主机数。图中这个例子，主机地址为</a:t>
            </a:r>
            <a:r>
              <a:rPr lang="en-US" altLang="zh-CN"/>
              <a:t>192.168.1.7</a:t>
            </a:r>
            <a:r>
              <a:rPr lang="zh-CN" altLang="en-US"/>
              <a:t>，子网掩码为</a:t>
            </a:r>
            <a:r>
              <a:rPr lang="en-US" altLang="zh-CN"/>
              <a:t>24</a:t>
            </a:r>
            <a:r>
              <a:rPr lang="zh-CN" altLang="en-US"/>
              <a:t>位（</a:t>
            </a:r>
            <a:r>
              <a:rPr lang="en-US" altLang="zh-CN"/>
              <a:t>C</a:t>
            </a:r>
            <a:r>
              <a:rPr lang="zh-CN" altLang="en-US"/>
              <a:t>类</a:t>
            </a:r>
            <a:r>
              <a:rPr lang="en-US" altLang="zh-CN"/>
              <a:t>IP</a:t>
            </a:r>
            <a:r>
              <a:rPr lang="zh-CN" altLang="en-US"/>
              <a:t>地址的缺省掩码），从中我们可以判断该主机位于</a:t>
            </a:r>
            <a:r>
              <a:rPr lang="en-US" altLang="zh-CN"/>
              <a:t>192.168.1.0/24</a:t>
            </a:r>
            <a:r>
              <a:rPr lang="zh-CN" altLang="en-US"/>
              <a:t>网段。将</a:t>
            </a:r>
            <a:r>
              <a:rPr lang="en-US" altLang="zh-CN"/>
              <a:t>IP</a:t>
            </a:r>
            <a:r>
              <a:rPr lang="zh-CN" altLang="en-US"/>
              <a:t>地址中的主机位全部置为</a:t>
            </a:r>
            <a:r>
              <a:rPr lang="en-US" altLang="zh-CN"/>
              <a:t>1</a:t>
            </a:r>
            <a:r>
              <a:rPr lang="zh-CN" altLang="en-US"/>
              <a:t>，并转换为十进制数，即可得到该网段的广播地址</a:t>
            </a:r>
            <a:r>
              <a:rPr lang="en-US" altLang="zh-CN"/>
              <a:t>192.168.1.255</a:t>
            </a:r>
            <a:r>
              <a:rPr lang="zh-CN" altLang="en-US"/>
              <a:t>。网段中支持的主机数为</a:t>
            </a:r>
            <a:r>
              <a:rPr lang="en-US" altLang="zh-CN"/>
              <a:t>2n</a:t>
            </a:r>
            <a:r>
              <a:rPr lang="zh-CN" altLang="en-US"/>
              <a:t>，</a:t>
            </a:r>
            <a:r>
              <a:rPr lang="en-US" altLang="zh-CN"/>
              <a:t>n</a:t>
            </a:r>
            <a:r>
              <a:rPr lang="zh-CN" altLang="en-US"/>
              <a:t>为主机位的个数。本例中</a:t>
            </a:r>
            <a:r>
              <a:rPr lang="en-US" altLang="zh-CN"/>
              <a:t>n=8</a:t>
            </a:r>
            <a:r>
              <a:rPr lang="zh-CN" altLang="en-US"/>
              <a:t>，</a:t>
            </a:r>
            <a:r>
              <a:rPr lang="en-US" altLang="zh-CN"/>
              <a:t>28=256</a:t>
            </a:r>
            <a:r>
              <a:rPr lang="zh-CN" altLang="en-US"/>
              <a:t>，减去本网段的网络地址和广播地址，可知该网段支持</a:t>
            </a:r>
            <a:r>
              <a:rPr lang="en-US" altLang="zh-CN"/>
              <a:t>254</a:t>
            </a:r>
            <a:r>
              <a:rPr lang="zh-CN" altLang="en-US"/>
              <a:t>个有效主机地址。</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74909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备注占位符 2"/>
          <p:cNvSpPr>
            <a:spLocks noGrp="1"/>
          </p:cNvSpPr>
          <p:nvPr>
            <p:ph type="body" idx="1"/>
          </p:nvPr>
        </p:nvSpPr>
        <p:spPr/>
        <p:txBody>
          <a:bodyPr/>
          <a:lstStyle/>
          <a:p>
            <a:r>
              <a:rPr lang="zh-CN" altLang="en-US"/>
              <a:t>本例说明如何根据</a:t>
            </a:r>
            <a:r>
              <a:rPr lang="en-US" altLang="zh-CN"/>
              <a:t>B</a:t>
            </a:r>
            <a:r>
              <a:rPr lang="zh-CN" altLang="en-US"/>
              <a:t>类</a:t>
            </a:r>
            <a:r>
              <a:rPr lang="en-US" altLang="zh-CN"/>
              <a:t>IP</a:t>
            </a:r>
            <a:r>
              <a:rPr lang="zh-CN" altLang="en-US"/>
              <a:t>地址及其子网掩码判断主机所属的网段、网段中的广播地址以及有效主机地址数量。判断过程与</a:t>
            </a:r>
            <a:r>
              <a:rPr lang="en-US" altLang="zh-CN"/>
              <a:t>C</a:t>
            </a:r>
            <a:r>
              <a:rPr lang="zh-CN" altLang="en-US"/>
              <a:t>类地址类似。</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35261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备注占位符 2"/>
          <p:cNvSpPr>
            <a:spLocks noGrp="1"/>
          </p:cNvSpPr>
          <p:nvPr>
            <p:ph type="body" idx="1"/>
          </p:nvPr>
        </p:nvSpPr>
        <p:spPr/>
        <p:txBody>
          <a:bodyPr/>
          <a:lstStyle/>
          <a:p>
            <a:r>
              <a:rPr lang="zh-CN" altLang="en-US"/>
              <a:t>如果企业网络中希望通过规划多个网段来隔离物理网络上的主机，使用缺省子网掩码就会存在一定的局限性。网络中划分多个网段后，每个网段中的实际主机数量可能很有限，导致很多地址未被使用。如图所示的场景下，如果使用缺省子网掩码的编址方案，则地址使用率很低。</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96636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备注占位符 2"/>
          <p:cNvSpPr>
            <a:spLocks noGrp="1"/>
          </p:cNvSpPr>
          <p:nvPr>
            <p:ph type="body" idx="1"/>
          </p:nvPr>
        </p:nvSpPr>
        <p:spPr/>
        <p:txBody>
          <a:bodyPr/>
          <a:lstStyle/>
          <a:p>
            <a:r>
              <a:rPr lang="zh-CN" altLang="en-US" dirty="0"/>
              <a:t>采用可变长子网掩码可解决上述问题。缺省子网掩码可以进一步划分，成为变长子网掩码（</a:t>
            </a:r>
            <a:r>
              <a:rPr lang="en-US" altLang="zh-CN" dirty="0"/>
              <a:t>VLSM</a:t>
            </a:r>
            <a:r>
              <a:rPr lang="zh-CN" altLang="en-US" dirty="0"/>
              <a:t>）。通过改变子网掩码，可以将网络划分为多个子网。本例中的地址为</a:t>
            </a:r>
            <a:r>
              <a:rPr lang="en-US" altLang="zh-CN" dirty="0"/>
              <a:t>C</a:t>
            </a:r>
            <a:r>
              <a:rPr lang="zh-CN" altLang="en-US" dirty="0"/>
              <a:t>类地址，缺省子网掩码为</a:t>
            </a:r>
            <a:r>
              <a:rPr lang="en-US" altLang="zh-CN" dirty="0"/>
              <a:t>24</a:t>
            </a:r>
            <a:r>
              <a:rPr lang="zh-CN" altLang="en-US" dirty="0"/>
              <a:t>位。现借用一个主机位作为网络位，借用的主机位变成子网位。一个子网位有两个取值</a:t>
            </a:r>
            <a:r>
              <a:rPr lang="en-US" altLang="zh-CN" dirty="0"/>
              <a:t>0</a:t>
            </a:r>
            <a:r>
              <a:rPr lang="zh-CN" altLang="en-US" dirty="0"/>
              <a:t>和</a:t>
            </a:r>
            <a:r>
              <a:rPr lang="en-US" altLang="zh-CN" dirty="0"/>
              <a:t>1</a:t>
            </a:r>
            <a:r>
              <a:rPr lang="zh-CN" altLang="en-US" dirty="0"/>
              <a:t>，因此可划分两个子网。该比特位设置为</a:t>
            </a:r>
            <a:r>
              <a:rPr lang="en-US" altLang="zh-CN" dirty="0"/>
              <a:t>0</a:t>
            </a:r>
            <a:r>
              <a:rPr lang="zh-CN" altLang="en-US" dirty="0"/>
              <a:t>，则子网号为</a:t>
            </a:r>
            <a:r>
              <a:rPr lang="en-US" altLang="zh-CN" dirty="0"/>
              <a:t>0</a:t>
            </a:r>
            <a:r>
              <a:rPr lang="zh-CN" altLang="en-US" dirty="0"/>
              <a:t>，该比特位设置为</a:t>
            </a:r>
            <a:r>
              <a:rPr lang="en-US" altLang="zh-CN" dirty="0"/>
              <a:t>1</a:t>
            </a:r>
            <a:r>
              <a:rPr lang="zh-CN" altLang="en-US" dirty="0"/>
              <a:t>，则子网号为</a:t>
            </a:r>
            <a:r>
              <a:rPr lang="en-US" altLang="zh-CN" dirty="0"/>
              <a:t>128。</a:t>
            </a:r>
            <a:r>
              <a:rPr lang="zh-CN" altLang="en-US" dirty="0"/>
              <a:t>将剩余的主机位都设置为</a:t>
            </a:r>
            <a:r>
              <a:rPr lang="en-US" altLang="zh-CN" dirty="0"/>
              <a:t>0</a:t>
            </a:r>
            <a:r>
              <a:rPr lang="zh-CN" altLang="en-US" dirty="0"/>
              <a:t>，即可得到划分后的子网地址；将剩余的主机位都设置为</a:t>
            </a:r>
            <a:r>
              <a:rPr lang="en-US" altLang="zh-CN" dirty="0"/>
              <a:t>1</a:t>
            </a:r>
            <a:r>
              <a:rPr lang="zh-CN" altLang="en-US" dirty="0"/>
              <a:t>，即可得到子网的广播地址。每个子网中支持的主机数为</a:t>
            </a:r>
            <a:r>
              <a:rPr lang="en-US" altLang="zh-CN" dirty="0"/>
              <a:t>27-2</a:t>
            </a:r>
            <a:r>
              <a:rPr lang="zh-CN" altLang="en-US" dirty="0"/>
              <a:t>（减去子网地址和广播地址），即</a:t>
            </a:r>
            <a:r>
              <a:rPr lang="en-US" altLang="zh-CN" dirty="0"/>
              <a:t>126</a:t>
            </a:r>
            <a:r>
              <a:rPr lang="zh-CN" altLang="en-US" dirty="0"/>
              <a:t>个主机地址。</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75990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2962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备注占位符 2"/>
          <p:cNvSpPr>
            <a:spLocks noGrp="1"/>
          </p:cNvSpPr>
          <p:nvPr>
            <p:ph type="body" idx="1"/>
          </p:nvPr>
        </p:nvSpPr>
        <p:spPr/>
        <p:txBody>
          <a:bodyPr/>
          <a:lstStyle/>
          <a:p>
            <a:r>
              <a:rPr lang="zh-CN" altLang="en-US" dirty="0"/>
              <a:t>可变长子网掩码缓解了使用缺省子网掩码导致的地址浪费问题，同时也为企业网络提供了更为有效的编址方案。本例中需要使用可变长子网掩码来划分多个子网，借用一定数量的主机位作为子网位的同时，剩余的主机位必须保证有足够的</a:t>
            </a:r>
            <a:r>
              <a:rPr lang="en-US" altLang="zh-CN" dirty="0"/>
              <a:t>IP</a:t>
            </a:r>
            <a:r>
              <a:rPr lang="zh-CN" altLang="en-US" dirty="0"/>
              <a:t>地址供每个子网上的所有主机使用。</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98170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备注占位符 2"/>
          <p:cNvSpPr>
            <a:spLocks noGrp="1"/>
          </p:cNvSpPr>
          <p:nvPr>
            <p:ph type="body" idx="1"/>
          </p:nvPr>
        </p:nvSpPr>
        <p:spPr/>
        <p:txBody>
          <a:bodyPr/>
          <a:lstStyle/>
          <a:p>
            <a:r>
              <a:rPr lang="zh-CN" altLang="en-US"/>
              <a:t>无类域间路由</a:t>
            </a:r>
            <a:r>
              <a:rPr lang="en-US" altLang="zh-CN"/>
              <a:t>CIDR</a:t>
            </a:r>
            <a:r>
              <a:rPr lang="zh-CN" altLang="en-US"/>
              <a:t>（</a:t>
            </a:r>
            <a:r>
              <a:rPr lang="en-US" altLang="zh-CN"/>
              <a:t>Classless Inter Domain Routing</a:t>
            </a:r>
            <a:r>
              <a:rPr lang="zh-CN" altLang="en-US"/>
              <a:t>）由</a:t>
            </a:r>
            <a:r>
              <a:rPr lang="en-US" altLang="zh-CN"/>
              <a:t>RFC1817</a:t>
            </a:r>
            <a:r>
              <a:rPr lang="zh-CN" altLang="en-US"/>
              <a:t>定义。</a:t>
            </a:r>
            <a:r>
              <a:rPr lang="en-US" altLang="zh-CN"/>
              <a:t>CIDR</a:t>
            </a:r>
            <a:r>
              <a:rPr lang="zh-CN" altLang="en-US"/>
              <a:t>突破了传统</a:t>
            </a:r>
            <a:r>
              <a:rPr lang="en-US" altLang="zh-CN"/>
              <a:t>IP</a:t>
            </a:r>
            <a:r>
              <a:rPr lang="zh-CN" altLang="en-US"/>
              <a:t>地址的分类边界，将路由表中的若干条路由汇聚为一条路由，减少了路由表的规模，提高了路由器的可扩展性。</a:t>
            </a:r>
          </a:p>
          <a:p>
            <a:r>
              <a:rPr lang="zh-CN" altLang="en-US"/>
              <a:t>如上图所示，一个企业分配到了一段</a:t>
            </a:r>
            <a:r>
              <a:rPr lang="en-US" altLang="zh-CN"/>
              <a:t>A</a:t>
            </a:r>
            <a:r>
              <a:rPr lang="zh-CN" altLang="en-US"/>
              <a:t>类网络地址，</a:t>
            </a:r>
            <a:r>
              <a:rPr lang="en-US" altLang="zh-CN"/>
              <a:t>10.24.0.0/22</a:t>
            </a:r>
            <a:r>
              <a:rPr lang="zh-CN" altLang="en-US"/>
              <a:t>。该企业准备把这些</a:t>
            </a:r>
            <a:r>
              <a:rPr lang="en-US" altLang="zh-CN"/>
              <a:t>A</a:t>
            </a:r>
            <a:r>
              <a:rPr lang="zh-CN" altLang="en-US"/>
              <a:t>类网络分配给各个用户群，目前已经分配了四个网段给用户。如果没有实施</a:t>
            </a:r>
            <a:r>
              <a:rPr lang="en-US" altLang="zh-CN"/>
              <a:t>CIDR</a:t>
            </a:r>
            <a:r>
              <a:rPr lang="zh-CN" altLang="en-US"/>
              <a:t>技术，企业路由器的路由表中会有四条下连网段的路由条目，并且会把它通告给其他路由器。通过实施</a:t>
            </a:r>
            <a:r>
              <a:rPr lang="en-US" altLang="zh-CN"/>
              <a:t>CIDR</a:t>
            </a:r>
            <a:r>
              <a:rPr lang="zh-CN" altLang="en-US"/>
              <a:t>技术，我们可以在企业的路由器上把这四条路由</a:t>
            </a:r>
            <a:r>
              <a:rPr lang="en-US" altLang="zh-CN"/>
              <a:t>10.24.0.0/24</a:t>
            </a:r>
            <a:r>
              <a:rPr lang="zh-CN" altLang="en-US"/>
              <a:t>，</a:t>
            </a:r>
            <a:r>
              <a:rPr lang="en-US" altLang="zh-CN"/>
              <a:t>10.24.1.0/24</a:t>
            </a:r>
            <a:r>
              <a:rPr lang="zh-CN" altLang="en-US"/>
              <a:t>，</a:t>
            </a:r>
            <a:r>
              <a:rPr lang="en-US" altLang="zh-CN"/>
              <a:t>10.24.2.0/24</a:t>
            </a:r>
            <a:r>
              <a:rPr lang="zh-CN" altLang="en-US"/>
              <a:t>，</a:t>
            </a:r>
            <a:r>
              <a:rPr lang="en-US" altLang="zh-CN"/>
              <a:t>10.24.3.0/24</a:t>
            </a:r>
            <a:r>
              <a:rPr lang="zh-CN" altLang="en-US"/>
              <a:t>汇聚成一条路由</a:t>
            </a:r>
            <a:r>
              <a:rPr lang="en-US" altLang="zh-CN"/>
              <a:t>10.24.0.0/22</a:t>
            </a:r>
            <a:r>
              <a:rPr lang="zh-CN" altLang="en-US"/>
              <a:t>。这样，企业路由器只需通告</a:t>
            </a:r>
            <a:r>
              <a:rPr lang="en-US" altLang="zh-CN"/>
              <a:t>10.24.0.0/22</a:t>
            </a:r>
            <a:r>
              <a:rPr lang="zh-CN" altLang="en-US"/>
              <a:t>这一条路由，大大减小了路由表的规模。</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550977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备注占位符 2"/>
          <p:cNvSpPr>
            <a:spLocks noGrp="1"/>
          </p:cNvSpPr>
          <p:nvPr>
            <p:ph type="body" idx="1"/>
          </p:nvPr>
        </p:nvSpPr>
        <p:spPr/>
        <p:txBody>
          <a:bodyPr/>
          <a:lstStyle/>
          <a:p>
            <a:r>
              <a:rPr lang="zh-CN" altLang="en-US"/>
              <a:t>报文转发过程中，首先需要确定转发路径以及通往目的网段的接口，然后将报文封装在以太帧中通过指定的物理接口转发出去。如果目的主机与源主机不在同一网段，报文需要先转发到网关，然后通过网关将报文转发到目的网段。</a:t>
            </a:r>
            <a:endParaRPr lang="en-US" altLang="zh-CN"/>
          </a:p>
          <a:p>
            <a:r>
              <a:rPr lang="zh-CN" altLang="en-US"/>
              <a:t>网关是指接收并处理本地网段主机发送的报文并转发到目的网段的设备。为实现此功能，网关必须知道目的网段的</a:t>
            </a:r>
            <a:r>
              <a:rPr lang="en-US" altLang="zh-CN"/>
              <a:t>IP</a:t>
            </a:r>
            <a:r>
              <a:rPr lang="zh-CN" altLang="en-US"/>
              <a:t>地址。网关设备上连接本地网段的接口地址即为该网段的网关地址。</a:t>
            </a:r>
          </a:p>
          <a:p>
            <a:endParaRPr lang="zh-CN" altLang="en-US"/>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30569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备注占位符 2"/>
          <p:cNvSpPr>
            <a:spLocks noGrp="1"/>
          </p:cNvSpPr>
          <p:nvPr>
            <p:ph type="body" idx="1"/>
          </p:nvPr>
        </p:nvSpPr>
        <p:spPr/>
        <p:txBody>
          <a:bodyPr/>
          <a:lstStyle/>
          <a:p>
            <a:r>
              <a:rPr lang="zh-CN" altLang="en-US"/>
              <a:t>网络中转发的</a:t>
            </a:r>
            <a:r>
              <a:rPr lang="en-US" altLang="zh-CN"/>
              <a:t>IP</a:t>
            </a:r>
            <a:r>
              <a:rPr lang="zh-CN" altLang="en-US"/>
              <a:t>报文的长度可以不同，但如果报文长度超过了数据链路所支持的最大长度，则报文就需要分割成若干个较小的片段才能够在链路上传输。将报文分割成多个片段的过程叫做分片。</a:t>
            </a:r>
            <a:endParaRPr lang="en-US" altLang="zh-CN"/>
          </a:p>
          <a:p>
            <a:r>
              <a:rPr lang="zh-CN" altLang="en-US"/>
              <a:t>接收端根据分片报文中的标识符（</a:t>
            </a:r>
            <a:r>
              <a:rPr lang="en-US" altLang="zh-CN"/>
              <a:t>Identification</a:t>
            </a:r>
            <a:r>
              <a:rPr lang="zh-CN" altLang="en-US"/>
              <a:t>），标志（</a:t>
            </a:r>
            <a:r>
              <a:rPr lang="en-US" altLang="zh-CN"/>
              <a:t>Flags)</a:t>
            </a:r>
            <a:r>
              <a:rPr lang="zh-CN" altLang="en-US"/>
              <a:t>，及片偏移（</a:t>
            </a:r>
            <a:r>
              <a:rPr lang="en-US" altLang="zh-CN"/>
              <a:t>Fragment Offset</a:t>
            </a:r>
            <a:r>
              <a:rPr lang="zh-CN" altLang="en-US"/>
              <a:t>）字段对分片报文进行重组。标识符用于识别属于同一个数据包的分片，以区别于同一主机或其他主机发送的其它数据包分片，保证分片被正确的重新组合。标志字段用于判断是否已经收到最后一个分片。最后一个分片的标志字段设置为</a:t>
            </a:r>
            <a:r>
              <a:rPr lang="en-US" altLang="zh-CN"/>
              <a:t>0</a:t>
            </a:r>
            <a:r>
              <a:rPr lang="zh-CN" altLang="en-US"/>
              <a:t>，其他分片的标志字段设置为</a:t>
            </a:r>
            <a:r>
              <a:rPr lang="en-US" altLang="zh-CN"/>
              <a:t>1</a:t>
            </a:r>
            <a:r>
              <a:rPr lang="zh-CN" altLang="en-US"/>
              <a:t>，目的端在收到标志字段为</a:t>
            </a:r>
            <a:r>
              <a:rPr lang="en-US" altLang="zh-CN"/>
              <a:t>0</a:t>
            </a:r>
            <a:r>
              <a:rPr lang="zh-CN" altLang="en-US"/>
              <a:t>的分片后，开始重组报文。片偏移字段表示每个分片在原始报文中的位置。第一个分片的片偏移为</a:t>
            </a:r>
            <a:r>
              <a:rPr lang="en-US" altLang="zh-CN"/>
              <a:t>0</a:t>
            </a:r>
            <a:r>
              <a:rPr lang="zh-CN" altLang="en-US"/>
              <a:t>，第二个分片的片偏移表示紧跟第一个分片后的第一个比特的位置。比如，如果首片报文包含</a:t>
            </a:r>
            <a:r>
              <a:rPr lang="en-US" altLang="zh-CN"/>
              <a:t>1259</a:t>
            </a:r>
            <a:r>
              <a:rPr lang="zh-CN" altLang="en-US"/>
              <a:t>比特，那么第二分片报文的片偏移字段值就应该为</a:t>
            </a:r>
            <a:r>
              <a:rPr lang="en-US" altLang="zh-CN"/>
              <a:t>1260</a:t>
            </a:r>
            <a:r>
              <a:rPr lang="zh-CN" altLang="en-US"/>
              <a:t>。</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78823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备注占位符 2"/>
          <p:cNvSpPr>
            <a:spLocks noGrp="1"/>
          </p:cNvSpPr>
          <p:nvPr>
            <p:ph type="body" idx="1"/>
          </p:nvPr>
        </p:nvSpPr>
        <p:spPr/>
        <p:txBody>
          <a:bodyPr/>
          <a:lstStyle/>
          <a:p>
            <a:r>
              <a:rPr lang="zh-CN" altLang="en-US"/>
              <a:t>报文在网段间转发时，如果网络设备上的路由规划不合理，就可能会出现环路，导致报文在网络中无限循环，无法到达目的端。环路发生后，所有发往这个目的地的报文都会被循环转发，随着这种报文逐渐增多，网络将会发生拥塞。</a:t>
            </a:r>
            <a:endParaRPr lang="en-US" altLang="zh-CN"/>
          </a:p>
          <a:p>
            <a:r>
              <a:rPr lang="zh-CN" altLang="en-US"/>
              <a:t>为避免环路导致的网络拥塞，</a:t>
            </a:r>
            <a:r>
              <a:rPr lang="en-US" altLang="zh-CN"/>
              <a:t>IP</a:t>
            </a:r>
            <a:r>
              <a:rPr lang="zh-CN" altLang="en-US"/>
              <a:t>报文头中包含一个生存时间</a:t>
            </a:r>
            <a:r>
              <a:rPr lang="en-US" altLang="zh-CN"/>
              <a:t>TTL</a:t>
            </a:r>
            <a:r>
              <a:rPr lang="zh-CN" altLang="en-US"/>
              <a:t>（</a:t>
            </a:r>
            <a:r>
              <a:rPr lang="en-US" altLang="zh-CN"/>
              <a:t>Time To Live</a:t>
            </a:r>
            <a:r>
              <a:rPr lang="zh-CN" altLang="en-US"/>
              <a:t>）字段。报文每经过一台三层设备，</a:t>
            </a:r>
            <a:r>
              <a:rPr lang="en-US" altLang="zh-CN"/>
              <a:t>TTL</a:t>
            </a:r>
            <a:r>
              <a:rPr lang="zh-CN" altLang="en-US"/>
              <a:t>值减</a:t>
            </a:r>
            <a:r>
              <a:rPr lang="en-US" altLang="zh-CN"/>
              <a:t>1。</a:t>
            </a:r>
            <a:r>
              <a:rPr lang="zh-CN" altLang="en-US"/>
              <a:t>初始</a:t>
            </a:r>
            <a:r>
              <a:rPr lang="en-US" altLang="zh-CN"/>
              <a:t>TTL</a:t>
            </a:r>
            <a:r>
              <a:rPr lang="zh-CN" altLang="en-US"/>
              <a:t>值由源端设备设置。当报文中的</a:t>
            </a:r>
            <a:r>
              <a:rPr lang="en-US" altLang="zh-CN"/>
              <a:t>TTL</a:t>
            </a:r>
            <a:r>
              <a:rPr lang="zh-CN" altLang="en-US"/>
              <a:t>降为</a:t>
            </a:r>
            <a:r>
              <a:rPr lang="en-US" altLang="zh-CN"/>
              <a:t>0</a:t>
            </a:r>
            <a:r>
              <a:rPr lang="zh-CN" altLang="en-US"/>
              <a:t>时，报文会被丢弃。同时，丢弃报文的设备会根据报文头中的源</a:t>
            </a:r>
            <a:r>
              <a:rPr lang="en-US" altLang="zh-CN"/>
              <a:t>IP</a:t>
            </a:r>
            <a:r>
              <a:rPr lang="zh-CN" altLang="en-US"/>
              <a:t>地址向源端发送</a:t>
            </a:r>
            <a:r>
              <a:rPr lang="en-US" altLang="zh-CN"/>
              <a:t>ICMP</a:t>
            </a:r>
            <a:r>
              <a:rPr lang="zh-CN" altLang="en-US"/>
              <a:t>错误消息。</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69123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备注占位符 2"/>
          <p:cNvSpPr>
            <a:spLocks noGrp="1"/>
          </p:cNvSpPr>
          <p:nvPr>
            <p:ph type="body" idx="1"/>
          </p:nvPr>
        </p:nvSpPr>
        <p:spPr/>
        <p:txBody>
          <a:bodyPr/>
          <a:lstStyle/>
          <a:p>
            <a:r>
              <a:rPr lang="zh-CN" altLang="en-US"/>
              <a:t>目的端的网络层在接收并处理报文以后，需要决定下一步对报文该做如何处理。</a:t>
            </a:r>
            <a:r>
              <a:rPr lang="en-US" altLang="zh-CN"/>
              <a:t>IP</a:t>
            </a:r>
            <a:r>
              <a:rPr lang="zh-CN" altLang="en-US"/>
              <a:t>报文头中的协议字段标识了将会继续处理报文的协议。与以太帧头中的</a:t>
            </a:r>
            <a:r>
              <a:rPr lang="en-US" altLang="zh-CN"/>
              <a:t>Type</a:t>
            </a:r>
            <a:r>
              <a:rPr lang="zh-CN" altLang="en-US"/>
              <a:t>字段类似，协议字段也是一个十六进制数。该字段可以标识网络层协议，如</a:t>
            </a:r>
            <a:r>
              <a:rPr lang="en-US" altLang="zh-CN"/>
              <a:t>ICMP</a:t>
            </a:r>
            <a:r>
              <a:rPr lang="zh-CN" altLang="en-US"/>
              <a:t>（</a:t>
            </a:r>
            <a:r>
              <a:rPr lang="en-US" altLang="zh-CN"/>
              <a:t>Internet Control Message Protocol</a:t>
            </a:r>
            <a:r>
              <a:rPr lang="zh-CN" altLang="en-US"/>
              <a:t>，因特网控制报文协议），也可以标识上层协议，如</a:t>
            </a:r>
            <a:r>
              <a:rPr lang="en-US" altLang="zh-CN"/>
              <a:t>TCP</a:t>
            </a:r>
            <a:r>
              <a:rPr lang="zh-CN" altLang="en-US"/>
              <a:t>（</a:t>
            </a:r>
            <a:r>
              <a:rPr lang="en-US" altLang="zh-CN"/>
              <a:t>Transmission Control Protocol</a:t>
            </a:r>
            <a:r>
              <a:rPr lang="zh-CN" altLang="en-US"/>
              <a:t>，传输控制协议，对应值</a:t>
            </a:r>
            <a:r>
              <a:rPr lang="en-US" altLang="zh-CN"/>
              <a:t>0x06</a:t>
            </a:r>
            <a:r>
              <a:rPr lang="zh-CN" altLang="en-US"/>
              <a:t>）、</a:t>
            </a:r>
            <a:r>
              <a:rPr lang="en-US" altLang="zh-CN"/>
              <a:t>UDP</a:t>
            </a:r>
            <a:r>
              <a:rPr lang="zh-CN" altLang="en-US"/>
              <a:t>（</a:t>
            </a:r>
            <a:r>
              <a:rPr lang="en-US" altLang="zh-CN"/>
              <a:t>User Datagram Protocol</a:t>
            </a:r>
            <a:r>
              <a:rPr lang="zh-CN" altLang="en-US"/>
              <a:t>，用户数据包协议，对应值</a:t>
            </a:r>
            <a:r>
              <a:rPr lang="en-US" altLang="zh-CN"/>
              <a:t>0x11</a:t>
            </a:r>
            <a:r>
              <a:rPr lang="zh-CN" altLang="en-US"/>
              <a:t>）。</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841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r>
              <a:rPr lang="en-US" altLang="zh-CN"/>
              <a:t>32</a:t>
            </a:r>
            <a:r>
              <a:rPr lang="zh-CN" altLang="en-US"/>
              <a:t>位的</a:t>
            </a:r>
            <a:r>
              <a:rPr lang="en-US" altLang="zh-CN"/>
              <a:t>IP</a:t>
            </a:r>
            <a:r>
              <a:rPr lang="zh-CN" altLang="en-US"/>
              <a:t>子网掩码用于区分</a:t>
            </a:r>
            <a:r>
              <a:rPr lang="en-US" altLang="zh-CN"/>
              <a:t>IP</a:t>
            </a:r>
            <a:r>
              <a:rPr lang="zh-CN" altLang="en-US"/>
              <a:t>地址中的网络号和主机号。网络号表示网络或子网，主机号表示网络或子网中的主机。</a:t>
            </a:r>
            <a:endParaRPr lang="en-US" altLang="zh-CN"/>
          </a:p>
          <a:p>
            <a:r>
              <a:rPr lang="zh-CN" altLang="en-US"/>
              <a:t>如果网络中存在环路，则</a:t>
            </a:r>
            <a:r>
              <a:rPr lang="en-US" altLang="zh-CN"/>
              <a:t>IP</a:t>
            </a:r>
            <a:r>
              <a:rPr lang="zh-CN" altLang="en-US"/>
              <a:t>报文可能会在网络中循环而无法到达目的端。</a:t>
            </a:r>
            <a:r>
              <a:rPr lang="en-US" altLang="zh-CN"/>
              <a:t>TTL</a:t>
            </a:r>
            <a:r>
              <a:rPr lang="zh-CN" altLang="en-US"/>
              <a:t>字段限定了</a:t>
            </a:r>
            <a:r>
              <a:rPr lang="en-US" altLang="zh-CN"/>
              <a:t>IP</a:t>
            </a:r>
            <a:r>
              <a:rPr lang="zh-CN" altLang="en-US"/>
              <a:t>报文的生存时间，保证无法到达目的端的报文最终被丢弃。</a:t>
            </a:r>
            <a:endParaRPr lang="en-US" altLang="zh-CN"/>
          </a:p>
          <a:p>
            <a:r>
              <a:rPr lang="zh-CN" altLang="en-US"/>
              <a:t>网关是指接收并处理本地网段主机发送的报文并转发到目的网段的设备。</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94084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753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89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zh-CN" altLang="en-US"/>
              <a:t>在剥掉帧的头部和尾部之前，网络设备需要根据帧头中</a:t>
            </a:r>
            <a:r>
              <a:rPr lang="en-US" altLang="zh-CN"/>
              <a:t>Type</a:t>
            </a:r>
            <a:r>
              <a:rPr lang="zh-CN" altLang="en-US"/>
              <a:t>字段确定下一步将帧发送到哪个上层协议进行处理。本例中的帧头部</a:t>
            </a:r>
            <a:r>
              <a:rPr lang="en-US" altLang="zh-CN"/>
              <a:t>Type</a:t>
            </a:r>
            <a:r>
              <a:rPr lang="zh-CN" altLang="en-US"/>
              <a:t>字段表示该帧需要上送到</a:t>
            </a:r>
            <a:r>
              <a:rPr lang="en-US" altLang="zh-CN"/>
              <a:t>IP</a:t>
            </a:r>
            <a:r>
              <a:rPr lang="zh-CN" altLang="en-US"/>
              <a:t>协议进行处理。以下将介绍帧的头部和尾部被剥掉后，</a:t>
            </a:r>
            <a:r>
              <a:rPr lang="en-US" altLang="zh-CN"/>
              <a:t>IP</a:t>
            </a:r>
            <a:r>
              <a:rPr lang="zh-CN" altLang="en-US"/>
              <a:t>协议将如何处理帧中的数据。</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5759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a:t>IP</a:t>
            </a:r>
            <a:r>
              <a:rPr lang="zh-CN" altLang="en-US"/>
              <a:t>报文头部信息用于指导网络设备对报文进行路由和分片。同一个网段内的数据转发通过链路层即可实现，而跨网段的数据转发需要使用网络设备的路由功能。分片是指数据包超过一定长度时，需要被划分成不同的片段使其能够在网络中传输。</a:t>
            </a:r>
            <a:endParaRPr lang="en-US" altLang="zh-CN"/>
          </a:p>
          <a:p>
            <a:r>
              <a:rPr lang="en-US" altLang="zh-CN"/>
              <a:t>IP</a:t>
            </a:r>
            <a:r>
              <a:rPr lang="zh-CN" altLang="en-US"/>
              <a:t>报文头部长度为</a:t>
            </a:r>
            <a:r>
              <a:rPr lang="en-US" altLang="zh-CN"/>
              <a:t>20</a:t>
            </a:r>
            <a:r>
              <a:rPr lang="zh-CN" altLang="en-US"/>
              <a:t>到</a:t>
            </a:r>
            <a:r>
              <a:rPr lang="en-US" altLang="zh-CN"/>
              <a:t>60</a:t>
            </a:r>
            <a:r>
              <a:rPr lang="zh-CN" altLang="en-US"/>
              <a:t>字节，报文头中的信息可以用来指导网络设备如何将报文从源设备发送到目的设备。其中，版本字段表示当前支持的</a:t>
            </a:r>
            <a:r>
              <a:rPr lang="en-US" altLang="zh-CN"/>
              <a:t>IP</a:t>
            </a:r>
            <a:r>
              <a:rPr lang="zh-CN" altLang="en-US"/>
              <a:t>协议版本，当前的版本号为</a:t>
            </a:r>
            <a:r>
              <a:rPr lang="en-US" altLang="zh-CN"/>
              <a:t>4</a:t>
            </a:r>
            <a:r>
              <a:rPr lang="zh-CN" altLang="en-US"/>
              <a:t>。</a:t>
            </a:r>
            <a:r>
              <a:rPr lang="en-US" altLang="zh-CN"/>
              <a:t>DS</a:t>
            </a:r>
            <a:r>
              <a:rPr lang="zh-CN" altLang="en-US"/>
              <a:t>字段早期用来表示业务类型，现在用于支持</a:t>
            </a:r>
            <a:r>
              <a:rPr lang="en-US" altLang="zh-CN"/>
              <a:t>QoS</a:t>
            </a:r>
            <a:r>
              <a:rPr lang="zh-CN" altLang="en-US"/>
              <a:t>中的差分服务模型，实现网络流量优化。</a:t>
            </a:r>
            <a:endParaRPr lang="en-US" altLang="zh-CN"/>
          </a:p>
          <a:p>
            <a:r>
              <a:rPr lang="zh-CN" altLang="en-US"/>
              <a:t>源和目的</a:t>
            </a:r>
            <a:r>
              <a:rPr lang="en-US" altLang="zh-CN"/>
              <a:t>IP</a:t>
            </a:r>
            <a:r>
              <a:rPr lang="zh-CN" altLang="en-US"/>
              <a:t>地址是分配给主机的逻辑地址，用于在网络层标识报文的发送方和接收方。根据源和目的</a:t>
            </a:r>
            <a:r>
              <a:rPr lang="en-US" altLang="zh-CN"/>
              <a:t>IP</a:t>
            </a:r>
            <a:r>
              <a:rPr lang="zh-CN" altLang="en-US"/>
              <a:t>地址可以判断目的端是否与发送端位于同一网段，如果二者不在同一网段，则需要采用路由机制进行跨网段转发。</a:t>
            </a:r>
          </a:p>
          <a:p>
            <a:endParaRPr lang="zh-CN" altLang="en-US" dirty="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190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a:t>IPv4</a:t>
            </a:r>
            <a:r>
              <a:rPr lang="zh-CN" altLang="en-US"/>
              <a:t>地址为</a:t>
            </a:r>
            <a:r>
              <a:rPr lang="en-US" altLang="zh-CN"/>
              <a:t>32</a:t>
            </a:r>
            <a:r>
              <a:rPr lang="zh-CN" altLang="en-US"/>
              <a:t>比特的二进制数，通常用点分十进制表示。</a:t>
            </a:r>
            <a:r>
              <a:rPr lang="en-US" altLang="zh-CN"/>
              <a:t>IP</a:t>
            </a:r>
            <a:r>
              <a:rPr lang="zh-CN" altLang="en-US"/>
              <a:t>地址用来标识网络中的设备，具有</a:t>
            </a:r>
            <a:r>
              <a:rPr lang="en-US" altLang="zh-CN"/>
              <a:t>IP</a:t>
            </a:r>
            <a:r>
              <a:rPr lang="zh-CN" altLang="en-US"/>
              <a:t>地址的设备可以在同一网段内或跨网段通信。</a:t>
            </a:r>
            <a:r>
              <a:rPr lang="en-US" altLang="zh-CN"/>
              <a:t>IP</a:t>
            </a:r>
            <a:r>
              <a:rPr lang="zh-CN" altLang="en-US"/>
              <a:t>地址包括两部分，第一部分是网络号，表示</a:t>
            </a:r>
            <a:r>
              <a:rPr lang="en-US" altLang="zh-CN"/>
              <a:t>IP</a:t>
            </a:r>
            <a:r>
              <a:rPr lang="zh-CN" altLang="en-US"/>
              <a:t>地址所属的网段，第二部分是主机号，用来唯一标识本网段上的某台网络设备。</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8245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a:t>每个网段上都有两个特殊地址不能分配给主机或网络设备。第一个是该网段的网络地址，该</a:t>
            </a:r>
            <a:r>
              <a:rPr lang="en-US" altLang="zh-CN"/>
              <a:t>IP</a:t>
            </a:r>
            <a:r>
              <a:rPr lang="zh-CN" altLang="en-US"/>
              <a:t>地址的主机位为全</a:t>
            </a:r>
            <a:r>
              <a:rPr lang="en-US" altLang="zh-CN"/>
              <a:t>0</a:t>
            </a:r>
            <a:r>
              <a:rPr lang="zh-CN" altLang="en-US"/>
              <a:t>，表示一个网段。第二个地址是该网段中的广播地址，目的地址为广播地址的报文会被该网段中的所有网络设备接收。广播地址的主机位为全</a:t>
            </a:r>
            <a:r>
              <a:rPr lang="en-US" altLang="zh-CN"/>
              <a:t>1</a:t>
            </a:r>
            <a:r>
              <a:rPr lang="zh-CN" altLang="en-US"/>
              <a:t>。除网络地址和广播地址以外的其他</a:t>
            </a:r>
            <a:r>
              <a:rPr lang="en-US" altLang="zh-CN"/>
              <a:t>IP</a:t>
            </a:r>
            <a:r>
              <a:rPr lang="zh-CN" altLang="en-US"/>
              <a:t>地址都可以作为网络设备的</a:t>
            </a:r>
            <a:r>
              <a:rPr lang="en-US" altLang="zh-CN"/>
              <a:t>IP</a:t>
            </a:r>
            <a:r>
              <a:rPr lang="zh-CN" altLang="en-US"/>
              <a:t>地址。</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2689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a:t>网络中的数据可以采用二进制、十进制或十六进制来表示，了解这些进制对理解</a:t>
            </a:r>
            <a:r>
              <a:rPr lang="en-US" altLang="zh-CN"/>
              <a:t>IP</a:t>
            </a:r>
            <a:r>
              <a:rPr lang="zh-CN" altLang="en-US"/>
              <a:t>网络基础知识很有必要。每种进制使用不同的基值表示每一位的数值。二进制每一位只有</a:t>
            </a:r>
            <a:r>
              <a:rPr lang="en-US" altLang="zh-CN"/>
              <a:t>0</a:t>
            </a:r>
            <a:r>
              <a:rPr lang="zh-CN" altLang="en-US"/>
              <a:t>和</a:t>
            </a:r>
            <a:r>
              <a:rPr lang="en-US" altLang="zh-CN"/>
              <a:t>1</a:t>
            </a:r>
            <a:r>
              <a:rPr lang="zh-CN" altLang="en-US"/>
              <a:t>两个值，基值为</a:t>
            </a:r>
            <a:r>
              <a:rPr lang="en-US" altLang="zh-CN"/>
              <a:t>2</a:t>
            </a:r>
            <a:r>
              <a:rPr lang="zh-CN" altLang="en-US"/>
              <a:t>，二进制数的每一位都可以用</a:t>
            </a:r>
            <a:r>
              <a:rPr lang="en-US" altLang="zh-CN"/>
              <a:t>2</a:t>
            </a:r>
            <a:r>
              <a:rPr lang="zh-CN" altLang="en-US"/>
              <a:t>的</a:t>
            </a:r>
            <a:r>
              <a:rPr lang="en-US" altLang="zh-CN"/>
              <a:t>x</a:t>
            </a:r>
            <a:r>
              <a:rPr lang="zh-CN" altLang="en-US"/>
              <a:t>次幂来表示，</a:t>
            </a:r>
            <a:r>
              <a:rPr lang="en-US" altLang="zh-CN"/>
              <a:t>x</a:t>
            </a:r>
            <a:r>
              <a:rPr lang="zh-CN" altLang="en-US"/>
              <a:t>表示二进制数的位数。十六进制的每一位可以有</a:t>
            </a:r>
            <a:r>
              <a:rPr lang="en-US" altLang="zh-CN"/>
              <a:t>16</a:t>
            </a:r>
            <a:r>
              <a:rPr lang="zh-CN" altLang="en-US"/>
              <a:t>个数值，范围为</a:t>
            </a:r>
            <a:r>
              <a:rPr lang="en-US" altLang="zh-CN"/>
              <a:t>0-F</a:t>
            </a:r>
            <a:r>
              <a:rPr lang="zh-CN" altLang="en-US"/>
              <a:t>（即</a:t>
            </a:r>
            <a:r>
              <a:rPr lang="en-US" altLang="zh-CN"/>
              <a:t>0-9</a:t>
            </a:r>
            <a:r>
              <a:rPr lang="zh-CN" altLang="en-US"/>
              <a:t>和</a:t>
            </a:r>
            <a:r>
              <a:rPr lang="en-US" altLang="zh-CN"/>
              <a:t>A-F</a:t>
            </a:r>
            <a:r>
              <a:rPr lang="zh-CN" altLang="en-US"/>
              <a:t>），</a:t>
            </a:r>
            <a:r>
              <a:rPr lang="en-US" altLang="zh-CN"/>
              <a:t>A</a:t>
            </a:r>
            <a:r>
              <a:rPr lang="zh-CN" altLang="en-US"/>
              <a:t>对应十进制的</a:t>
            </a:r>
            <a:r>
              <a:rPr lang="en-US" altLang="zh-CN"/>
              <a:t>10</a:t>
            </a:r>
            <a:r>
              <a:rPr lang="zh-CN" altLang="en-US"/>
              <a:t>，</a:t>
            </a:r>
            <a:r>
              <a:rPr lang="en-US" altLang="zh-CN"/>
              <a:t>F</a:t>
            </a:r>
            <a:r>
              <a:rPr lang="zh-CN" altLang="en-US"/>
              <a:t>对应十进制的</a:t>
            </a:r>
            <a:r>
              <a:rPr lang="en-US" altLang="zh-CN"/>
              <a:t>15</a:t>
            </a:r>
            <a:r>
              <a:rPr lang="zh-CN" altLang="en-US"/>
              <a:t>（二进制的</a:t>
            </a:r>
            <a:r>
              <a:rPr lang="en-US" altLang="zh-CN"/>
              <a:t>1111</a:t>
            </a:r>
            <a:r>
              <a:rPr lang="zh-CN" altLang="en-US"/>
              <a:t>）。</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7842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en-US" altLang="zh-CN"/>
              <a:t>IP</a:t>
            </a:r>
            <a:r>
              <a:rPr lang="zh-CN" altLang="en-US"/>
              <a:t>地址以字节为单位分为四段，每字节包含</a:t>
            </a:r>
            <a:r>
              <a:rPr lang="en-US" altLang="zh-CN"/>
              <a:t>8</a:t>
            </a:r>
            <a:r>
              <a:rPr lang="zh-CN" altLang="en-US"/>
              <a:t>个比特，可以表示</a:t>
            </a:r>
            <a:r>
              <a:rPr lang="en-US" altLang="zh-CN"/>
              <a:t>0</a:t>
            </a:r>
            <a:r>
              <a:rPr lang="zh-CN" altLang="en-US"/>
              <a:t>到</a:t>
            </a:r>
            <a:r>
              <a:rPr lang="en-US" altLang="zh-CN"/>
              <a:t>255</a:t>
            </a:r>
            <a:r>
              <a:rPr lang="zh-CN" altLang="en-US"/>
              <a:t>，共</a:t>
            </a:r>
            <a:r>
              <a:rPr lang="en-US" altLang="zh-CN"/>
              <a:t>256</a:t>
            </a:r>
            <a:r>
              <a:rPr lang="zh-CN" altLang="en-US"/>
              <a:t>个数值。从二进制到十进制转换表中可以看到每一位二进制数所代表的十进制数。上面的表格举例说明了</a:t>
            </a:r>
            <a:r>
              <a:rPr lang="en-US" altLang="zh-CN"/>
              <a:t>8</a:t>
            </a:r>
            <a:r>
              <a:rPr lang="zh-CN" altLang="en-US"/>
              <a:t>位二进制数转换为十进制数和十六进制数的情况。从表格中也可以看到全</a:t>
            </a:r>
            <a:r>
              <a:rPr lang="en-US" altLang="zh-CN"/>
              <a:t>0</a:t>
            </a:r>
            <a:r>
              <a:rPr lang="zh-CN" altLang="en-US"/>
              <a:t>和全</a:t>
            </a:r>
            <a:r>
              <a:rPr lang="en-US" altLang="zh-CN"/>
              <a:t>1</a:t>
            </a:r>
            <a:r>
              <a:rPr lang="zh-CN" altLang="en-US"/>
              <a:t>所对应的十进制数和十六进制数。</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2770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92239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en-US" altLang="zh-CN"/>
              <a:t>IP</a:t>
            </a:r>
            <a:r>
              <a:rPr lang="zh-CN" altLang="en-US"/>
              <a:t>编址</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558064334"/>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a:t>二进制和十进制转换</a:t>
            </a:r>
            <a:endParaRPr lang="en-US" altLang="zh-CN"/>
          </a:p>
        </p:txBody>
      </p:sp>
      <p:grpSp>
        <p:nvGrpSpPr>
          <p:cNvPr id="25604" name="Group 30"/>
          <p:cNvGrpSpPr>
            <a:grpSpLocks/>
          </p:cNvGrpSpPr>
          <p:nvPr/>
        </p:nvGrpSpPr>
        <p:grpSpPr bwMode="auto">
          <a:xfrm>
            <a:off x="2281239" y="1916114"/>
            <a:ext cx="7559675" cy="2592387"/>
            <a:chOff x="757456" y="1916113"/>
            <a:chExt cx="7558960" cy="2593007"/>
          </a:xfrm>
        </p:grpSpPr>
        <p:sp>
          <p:nvSpPr>
            <p:cNvPr id="32" name="Rectangle 5"/>
            <p:cNvSpPr>
              <a:spLocks noChangeArrowheads="1"/>
            </p:cNvSpPr>
            <p:nvPr/>
          </p:nvSpPr>
          <p:spPr bwMode="auto">
            <a:xfrm>
              <a:off x="5060362"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a:t>
              </a:r>
            </a:p>
          </p:txBody>
        </p:sp>
        <p:sp>
          <p:nvSpPr>
            <p:cNvPr id="25608" name="矩形 15"/>
            <p:cNvSpPr>
              <a:spLocks noChangeArrowheads="1"/>
            </p:cNvSpPr>
            <p:nvPr/>
          </p:nvSpPr>
          <p:spPr bwMode="auto">
            <a:xfrm>
              <a:off x="3680229" y="1916113"/>
              <a:ext cx="877080" cy="42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25609" name="矩形 16"/>
            <p:cNvSpPr>
              <a:spLocks noChangeArrowheads="1"/>
            </p:cNvSpPr>
            <p:nvPr/>
          </p:nvSpPr>
          <p:spPr bwMode="auto">
            <a:xfrm>
              <a:off x="7064779" y="1917700"/>
              <a:ext cx="877080" cy="42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rgbClr val="006699"/>
                  </a:solidFill>
                  <a:latin typeface="+mn-ea"/>
                  <a:ea typeface="+mn-ea"/>
                </a:rPr>
                <a:t>主机位</a:t>
              </a:r>
              <a:endParaRPr lang="en-US" altLang="zh-CN" sz="1800" dirty="0">
                <a:solidFill>
                  <a:srgbClr val="006699"/>
                </a:solidFill>
                <a:latin typeface="+mn-ea"/>
                <a:ea typeface="+mn-ea"/>
              </a:endParaRPr>
            </a:p>
          </p:txBody>
        </p:sp>
        <p:sp>
          <p:nvSpPr>
            <p:cNvPr id="35" name="Rectangle 5"/>
            <p:cNvSpPr>
              <a:spLocks noChangeArrowheads="1"/>
            </p:cNvSpPr>
            <p:nvPr/>
          </p:nvSpPr>
          <p:spPr bwMode="auto">
            <a:xfrm>
              <a:off x="1752769"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a:t>
              </a:r>
            </a:p>
          </p:txBody>
        </p:sp>
        <p:sp>
          <p:nvSpPr>
            <p:cNvPr id="36" name="Rectangle 5"/>
            <p:cNvSpPr>
              <a:spLocks noChangeArrowheads="1"/>
            </p:cNvSpPr>
            <p:nvPr/>
          </p:nvSpPr>
          <p:spPr bwMode="auto">
            <a:xfrm>
              <a:off x="3404178"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168.</a:t>
              </a:r>
            </a:p>
          </p:txBody>
        </p:sp>
        <p:sp>
          <p:nvSpPr>
            <p:cNvPr id="37" name="Rectangle 5"/>
            <p:cNvSpPr>
              <a:spLocks noChangeArrowheads="1"/>
            </p:cNvSpPr>
            <p:nvPr/>
          </p:nvSpPr>
          <p:spPr bwMode="auto">
            <a:xfrm>
              <a:off x="6716473" y="4077072"/>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1</a:t>
              </a:r>
            </a:p>
          </p:txBody>
        </p:sp>
        <p:sp>
          <p:nvSpPr>
            <p:cNvPr id="38" name="Rectangle 5"/>
            <p:cNvSpPr>
              <a:spLocks noChangeArrowheads="1"/>
            </p:cNvSpPr>
            <p:nvPr/>
          </p:nvSpPr>
          <p:spPr bwMode="auto">
            <a:xfrm>
              <a:off x="5060288"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00000001.</a:t>
              </a:r>
            </a:p>
          </p:txBody>
        </p:sp>
        <p:sp>
          <p:nvSpPr>
            <p:cNvPr id="39" name="Rectangle 5"/>
            <p:cNvSpPr>
              <a:spLocks noChangeArrowheads="1"/>
            </p:cNvSpPr>
            <p:nvPr/>
          </p:nvSpPr>
          <p:spPr bwMode="auto">
            <a:xfrm>
              <a:off x="1752695"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a:t>
              </a:r>
            </a:p>
          </p:txBody>
        </p:sp>
        <p:sp>
          <p:nvSpPr>
            <p:cNvPr id="40" name="Rectangle 5"/>
            <p:cNvSpPr>
              <a:spLocks noChangeArrowheads="1"/>
            </p:cNvSpPr>
            <p:nvPr/>
          </p:nvSpPr>
          <p:spPr bwMode="auto">
            <a:xfrm>
              <a:off x="3404104"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10101000.</a:t>
              </a:r>
            </a:p>
          </p:txBody>
        </p:sp>
        <p:sp>
          <p:nvSpPr>
            <p:cNvPr id="41" name="Rectangle 5"/>
            <p:cNvSpPr>
              <a:spLocks noChangeArrowheads="1"/>
            </p:cNvSpPr>
            <p:nvPr/>
          </p:nvSpPr>
          <p:spPr bwMode="auto">
            <a:xfrm>
              <a:off x="6716399" y="2492896"/>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00000001</a:t>
              </a:r>
            </a:p>
          </p:txBody>
        </p:sp>
        <p:sp>
          <p:nvSpPr>
            <p:cNvPr id="42" name="Rectangle 5"/>
            <p:cNvSpPr>
              <a:spLocks noChangeArrowheads="1"/>
            </p:cNvSpPr>
            <p:nvPr/>
          </p:nvSpPr>
          <p:spPr bwMode="auto">
            <a:xfrm>
              <a:off x="5060288"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2</a:t>
              </a:r>
              <a:r>
                <a:rPr lang="en-US" altLang="zh-CN" sz="1800" baseline="30000" dirty="0">
                  <a:solidFill>
                    <a:schemeClr val="tx2"/>
                  </a:solidFill>
                  <a:latin typeface="+mn-ea"/>
                  <a:ea typeface="+mn-ea"/>
                </a:rPr>
                <a:t>0</a:t>
              </a:r>
            </a:p>
          </p:txBody>
        </p:sp>
        <p:sp>
          <p:nvSpPr>
            <p:cNvPr id="43" name="Rectangle 5"/>
            <p:cNvSpPr>
              <a:spLocks noChangeArrowheads="1"/>
            </p:cNvSpPr>
            <p:nvPr/>
          </p:nvSpPr>
          <p:spPr bwMode="auto">
            <a:xfrm>
              <a:off x="1752695"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2</a:t>
              </a:r>
              <a:r>
                <a:rPr lang="en-US" altLang="zh-CN" sz="1800" baseline="30000" dirty="0">
                  <a:solidFill>
                    <a:schemeClr val="tx2"/>
                  </a:solidFill>
                  <a:latin typeface="+mn-ea"/>
                  <a:ea typeface="+mn-ea"/>
                </a:rPr>
                <a:t>7</a:t>
              </a:r>
              <a:r>
                <a:rPr lang="en-US" altLang="zh-CN" sz="1800" dirty="0">
                  <a:solidFill>
                    <a:schemeClr val="tx2"/>
                  </a:solidFill>
                  <a:latin typeface="+mn-ea"/>
                  <a:ea typeface="+mn-ea"/>
                </a:rPr>
                <a:t>+2</a:t>
              </a:r>
              <a:r>
                <a:rPr lang="en-US" altLang="zh-CN" sz="1800" baseline="30000" dirty="0">
                  <a:solidFill>
                    <a:schemeClr val="tx2"/>
                  </a:solidFill>
                  <a:latin typeface="+mn-ea"/>
                  <a:ea typeface="+mn-ea"/>
                </a:rPr>
                <a:t>6</a:t>
              </a:r>
            </a:p>
          </p:txBody>
        </p:sp>
        <p:sp>
          <p:nvSpPr>
            <p:cNvPr id="44" name="Rectangle 5"/>
            <p:cNvSpPr>
              <a:spLocks noChangeArrowheads="1"/>
            </p:cNvSpPr>
            <p:nvPr/>
          </p:nvSpPr>
          <p:spPr bwMode="auto">
            <a:xfrm>
              <a:off x="3404104"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2</a:t>
              </a:r>
              <a:r>
                <a:rPr lang="en-US" altLang="zh-CN" sz="1800" baseline="30000" dirty="0">
                  <a:solidFill>
                    <a:schemeClr val="tx2"/>
                  </a:solidFill>
                  <a:latin typeface="+mn-ea"/>
                  <a:ea typeface="+mn-ea"/>
                </a:rPr>
                <a:t>7</a:t>
              </a:r>
              <a:r>
                <a:rPr lang="en-US" altLang="zh-CN" sz="1800" dirty="0">
                  <a:solidFill>
                    <a:schemeClr val="tx2"/>
                  </a:solidFill>
                  <a:latin typeface="+mn-ea"/>
                  <a:ea typeface="+mn-ea"/>
                </a:rPr>
                <a:t>+2</a:t>
              </a:r>
              <a:r>
                <a:rPr lang="en-US" altLang="zh-CN" sz="1800" baseline="30000" dirty="0">
                  <a:solidFill>
                    <a:schemeClr val="tx2"/>
                  </a:solidFill>
                  <a:latin typeface="+mn-ea"/>
                  <a:ea typeface="+mn-ea"/>
                </a:rPr>
                <a:t>5</a:t>
              </a:r>
              <a:r>
                <a:rPr lang="en-US" altLang="zh-CN" sz="1800" dirty="0">
                  <a:solidFill>
                    <a:schemeClr val="tx2"/>
                  </a:solidFill>
                  <a:latin typeface="+mn-ea"/>
                  <a:ea typeface="+mn-ea"/>
                </a:rPr>
                <a:t>+2</a:t>
              </a:r>
              <a:r>
                <a:rPr lang="en-US" altLang="zh-CN" sz="1800" baseline="30000" dirty="0">
                  <a:solidFill>
                    <a:schemeClr val="tx2"/>
                  </a:solidFill>
                  <a:latin typeface="+mn-ea"/>
                  <a:ea typeface="+mn-ea"/>
                </a:rPr>
                <a:t>3</a:t>
              </a:r>
            </a:p>
          </p:txBody>
        </p:sp>
        <p:sp>
          <p:nvSpPr>
            <p:cNvPr id="45" name="Rectangle 5"/>
            <p:cNvSpPr>
              <a:spLocks noChangeArrowheads="1"/>
            </p:cNvSpPr>
            <p:nvPr/>
          </p:nvSpPr>
          <p:spPr bwMode="auto">
            <a:xfrm>
              <a:off x="6716399" y="3284984"/>
              <a:ext cx="1599943" cy="43204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2</a:t>
              </a:r>
              <a:r>
                <a:rPr lang="en-US" altLang="zh-CN" sz="1800" baseline="30000" dirty="0">
                  <a:solidFill>
                    <a:srgbClr val="006699"/>
                  </a:solidFill>
                  <a:latin typeface="+mn-ea"/>
                  <a:ea typeface="+mn-ea"/>
                </a:rPr>
                <a:t>0</a:t>
              </a:r>
            </a:p>
          </p:txBody>
        </p:sp>
        <p:sp>
          <p:nvSpPr>
            <p:cNvPr id="25643" name="Rectangle 58"/>
            <p:cNvSpPr>
              <a:spLocks noChangeArrowheads="1"/>
            </p:cNvSpPr>
            <p:nvPr/>
          </p:nvSpPr>
          <p:spPr bwMode="auto">
            <a:xfrm>
              <a:off x="757456" y="2636838"/>
              <a:ext cx="615513" cy="24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二进制</a:t>
              </a:r>
              <a:endParaRPr lang="en-US" altLang="zh-CN" sz="1600" dirty="0">
                <a:latin typeface="+mn-ea"/>
                <a:ea typeface="+mn-ea"/>
              </a:endParaRPr>
            </a:p>
          </p:txBody>
        </p:sp>
        <p:sp>
          <p:nvSpPr>
            <p:cNvPr id="25644" name="Rectangle 58"/>
            <p:cNvSpPr>
              <a:spLocks noChangeArrowheads="1"/>
            </p:cNvSpPr>
            <p:nvPr/>
          </p:nvSpPr>
          <p:spPr bwMode="auto">
            <a:xfrm>
              <a:off x="801113" y="4221163"/>
              <a:ext cx="615513" cy="24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十进制</a:t>
              </a:r>
              <a:endParaRPr lang="en-US" altLang="zh-CN" sz="1600" dirty="0">
                <a:latin typeface="+mn-ea"/>
                <a:ea typeface="+mn-ea"/>
              </a:endParaRPr>
            </a:p>
          </p:txBody>
        </p:sp>
      </p:grpSp>
    </p:spTree>
    <p:extLst>
      <p:ext uri="{BB962C8B-B14F-4D97-AF65-F5344CB8AC3E}">
        <p14:creationId xmlns:p14="http://schemas.microsoft.com/office/powerpoint/2010/main" val="394998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en-US" altLang="zh-CN"/>
              <a:t>IP</a:t>
            </a:r>
            <a:r>
              <a:rPr lang="zh-CN" altLang="en-US"/>
              <a:t>地址分类</a:t>
            </a:r>
            <a:endParaRPr lang="zh-CN" altLang="en-US" dirty="0"/>
          </a:p>
        </p:txBody>
      </p:sp>
      <p:grpSp>
        <p:nvGrpSpPr>
          <p:cNvPr id="27652" name="Group 22"/>
          <p:cNvGrpSpPr>
            <a:grpSpLocks/>
          </p:cNvGrpSpPr>
          <p:nvPr/>
        </p:nvGrpSpPr>
        <p:grpSpPr bwMode="auto">
          <a:xfrm>
            <a:off x="2432005" y="1555751"/>
            <a:ext cx="6472284" cy="4392613"/>
            <a:chOff x="907348" y="1555830"/>
            <a:chExt cx="6472940" cy="4393202"/>
          </a:xfrm>
        </p:grpSpPr>
        <p:sp>
          <p:nvSpPr>
            <p:cNvPr id="27653" name="Rectangle 58"/>
            <p:cNvSpPr>
              <a:spLocks noChangeArrowheads="1"/>
            </p:cNvSpPr>
            <p:nvPr/>
          </p:nvSpPr>
          <p:spPr bwMode="auto">
            <a:xfrm>
              <a:off x="908935" y="2060575"/>
              <a:ext cx="306205"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a:t>
              </a:r>
              <a:r>
                <a:rPr lang="zh-CN" altLang="en-US" sz="1400" dirty="0">
                  <a:latin typeface="+mn-ea"/>
                  <a:ea typeface="+mn-ea"/>
                </a:rPr>
                <a:t>类</a:t>
              </a:r>
              <a:endParaRPr lang="en-US" altLang="zh-CN" sz="1400" dirty="0">
                <a:latin typeface="+mn-ea"/>
                <a:ea typeface="+mn-ea"/>
              </a:endParaRPr>
            </a:p>
          </p:txBody>
        </p:sp>
        <p:sp>
          <p:nvSpPr>
            <p:cNvPr id="27654" name="Rectangle 55"/>
            <p:cNvSpPr>
              <a:spLocks noChangeArrowheads="1"/>
            </p:cNvSpPr>
            <p:nvPr/>
          </p:nvSpPr>
          <p:spPr bwMode="auto">
            <a:xfrm>
              <a:off x="4276603" y="2030413"/>
              <a:ext cx="1162296" cy="2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solidFill>
                    <a:schemeClr val="bg1"/>
                  </a:solidFill>
                  <a:latin typeface="+mn-ea"/>
                  <a:ea typeface="+mn-ea"/>
                </a:rPr>
                <a:t>Host (24bit)</a:t>
              </a:r>
            </a:p>
          </p:txBody>
        </p:sp>
        <p:sp>
          <p:nvSpPr>
            <p:cNvPr id="27655" name="Rectangle 58"/>
            <p:cNvSpPr>
              <a:spLocks noChangeArrowheads="1"/>
            </p:cNvSpPr>
            <p:nvPr/>
          </p:nvSpPr>
          <p:spPr bwMode="auto">
            <a:xfrm>
              <a:off x="912155" y="2959100"/>
              <a:ext cx="299762" cy="2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B</a:t>
              </a:r>
              <a:r>
                <a:rPr lang="zh-CN" altLang="en-US" sz="1400" dirty="0">
                  <a:latin typeface="+mn-ea"/>
                  <a:ea typeface="+mn-ea"/>
                </a:rPr>
                <a:t>类</a:t>
              </a:r>
              <a:endParaRPr lang="en-US" altLang="zh-CN" sz="1400" dirty="0">
                <a:latin typeface="+mn-ea"/>
                <a:ea typeface="+mn-ea"/>
              </a:endParaRPr>
            </a:p>
          </p:txBody>
        </p:sp>
        <p:sp>
          <p:nvSpPr>
            <p:cNvPr id="27656" name="Rectangle 58"/>
            <p:cNvSpPr>
              <a:spLocks noChangeArrowheads="1"/>
            </p:cNvSpPr>
            <p:nvPr/>
          </p:nvSpPr>
          <p:spPr bwMode="auto">
            <a:xfrm>
              <a:off x="907348" y="3803650"/>
              <a:ext cx="309380" cy="2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C</a:t>
              </a:r>
              <a:r>
                <a:rPr lang="zh-CN" altLang="en-US" sz="1400">
                  <a:latin typeface="+mn-ea"/>
                  <a:ea typeface="+mn-ea"/>
                </a:rPr>
                <a:t>类</a:t>
              </a:r>
              <a:endParaRPr lang="en-US" altLang="zh-CN" sz="1400">
                <a:latin typeface="+mn-ea"/>
                <a:ea typeface="+mn-ea"/>
              </a:endParaRPr>
            </a:p>
          </p:txBody>
        </p:sp>
        <p:sp>
          <p:nvSpPr>
            <p:cNvPr id="27657" name="Rectangle 58"/>
            <p:cNvSpPr>
              <a:spLocks noChangeArrowheads="1"/>
            </p:cNvSpPr>
            <p:nvPr/>
          </p:nvSpPr>
          <p:spPr bwMode="auto">
            <a:xfrm>
              <a:off x="912064" y="4738688"/>
              <a:ext cx="315824"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D</a:t>
              </a:r>
              <a:r>
                <a:rPr lang="zh-CN" altLang="en-US" sz="1400">
                  <a:latin typeface="+mn-ea"/>
                  <a:ea typeface="+mn-ea"/>
                </a:rPr>
                <a:t>类</a:t>
              </a:r>
              <a:endParaRPr lang="en-US" altLang="zh-CN" sz="1400">
                <a:latin typeface="+mn-ea"/>
                <a:ea typeface="+mn-ea"/>
              </a:endParaRPr>
            </a:p>
          </p:txBody>
        </p:sp>
        <p:sp>
          <p:nvSpPr>
            <p:cNvPr id="27658" name="Rectangle 58"/>
            <p:cNvSpPr>
              <a:spLocks noChangeArrowheads="1"/>
            </p:cNvSpPr>
            <p:nvPr/>
          </p:nvSpPr>
          <p:spPr bwMode="auto">
            <a:xfrm>
              <a:off x="916212" y="5661025"/>
              <a:ext cx="278951" cy="2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E</a:t>
              </a:r>
              <a:r>
                <a:rPr lang="zh-CN" altLang="en-US" sz="1400">
                  <a:latin typeface="+mn-ea"/>
                  <a:ea typeface="+mn-ea"/>
                </a:rPr>
                <a:t>类</a:t>
              </a:r>
              <a:endParaRPr lang="en-US" altLang="zh-CN" sz="1400">
                <a:latin typeface="+mn-ea"/>
                <a:ea typeface="+mn-ea"/>
              </a:endParaRPr>
            </a:p>
          </p:txBody>
        </p:sp>
        <p:sp>
          <p:nvSpPr>
            <p:cNvPr id="27659" name="Rectangle 5"/>
            <p:cNvSpPr>
              <a:spLocks noChangeArrowheads="1"/>
            </p:cNvSpPr>
            <p:nvPr/>
          </p:nvSpPr>
          <p:spPr bwMode="auto">
            <a:xfrm>
              <a:off x="1820863" y="2490867"/>
              <a:ext cx="2672797"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a:latin typeface="+mn-ea"/>
                  <a:ea typeface="+mn-ea"/>
                </a:rPr>
                <a:t>128.0.0.0~191.255.255.255</a:t>
              </a:r>
              <a:r>
                <a:rPr kumimoji="1" lang="en-US" altLang="zh-CN" sz="1400">
                  <a:latin typeface="+mn-ea"/>
                  <a:ea typeface="+mn-ea"/>
                </a:rPr>
                <a:t> </a:t>
              </a:r>
            </a:p>
          </p:txBody>
        </p:sp>
        <p:sp>
          <p:nvSpPr>
            <p:cNvPr id="27660" name="Rectangle 6"/>
            <p:cNvSpPr>
              <a:spLocks noChangeArrowheads="1"/>
            </p:cNvSpPr>
            <p:nvPr/>
          </p:nvSpPr>
          <p:spPr bwMode="auto">
            <a:xfrm>
              <a:off x="1822450" y="3370342"/>
              <a:ext cx="2672797"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a:latin typeface="+mn-ea"/>
                  <a:ea typeface="+mn-ea"/>
                </a:rPr>
                <a:t>192.0.0.0~223.255.255.255</a:t>
              </a:r>
              <a:r>
                <a:rPr kumimoji="1" lang="en-US" altLang="zh-CN" sz="1400">
                  <a:latin typeface="+mn-ea"/>
                  <a:ea typeface="+mn-ea"/>
                </a:rPr>
                <a:t> </a:t>
              </a:r>
            </a:p>
          </p:txBody>
        </p:sp>
        <p:sp>
          <p:nvSpPr>
            <p:cNvPr id="27661" name="Rectangle 7"/>
            <p:cNvSpPr>
              <a:spLocks noChangeArrowheads="1"/>
            </p:cNvSpPr>
            <p:nvPr/>
          </p:nvSpPr>
          <p:spPr bwMode="auto">
            <a:xfrm>
              <a:off x="1820863" y="4291013"/>
              <a:ext cx="2619894"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a:latin typeface="+mn-ea"/>
                  <a:ea typeface="+mn-ea"/>
                </a:rPr>
                <a:t>224.0.0.0~239.255.255.255</a:t>
              </a:r>
            </a:p>
          </p:txBody>
        </p:sp>
        <p:sp>
          <p:nvSpPr>
            <p:cNvPr id="27662" name="Rectangle 8"/>
            <p:cNvSpPr>
              <a:spLocks noChangeArrowheads="1"/>
            </p:cNvSpPr>
            <p:nvPr/>
          </p:nvSpPr>
          <p:spPr bwMode="auto">
            <a:xfrm>
              <a:off x="1820863" y="5211763"/>
              <a:ext cx="2619894"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dirty="0">
                  <a:latin typeface="+mn-ea"/>
                  <a:ea typeface="+mn-ea"/>
                </a:rPr>
                <a:t>240.0.0.0~255.255.255.255</a:t>
              </a:r>
            </a:p>
          </p:txBody>
        </p:sp>
        <p:sp>
          <p:nvSpPr>
            <p:cNvPr id="27663" name="Rectangle 4"/>
            <p:cNvSpPr>
              <a:spLocks noChangeArrowheads="1"/>
            </p:cNvSpPr>
            <p:nvPr/>
          </p:nvSpPr>
          <p:spPr bwMode="auto">
            <a:xfrm>
              <a:off x="1820863" y="1555830"/>
              <a:ext cx="2451560" cy="30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kumimoji="1" lang="en-US" altLang="zh-CN" sz="1400" b="1" dirty="0">
                  <a:latin typeface="+mn-ea"/>
                  <a:ea typeface="+mn-ea"/>
                </a:rPr>
                <a:t>0.0.0.0~127.255.255.255</a:t>
              </a:r>
              <a:r>
                <a:rPr kumimoji="1" lang="en-US" altLang="zh-CN" sz="1400" b="1" dirty="0">
                  <a:solidFill>
                    <a:srgbClr val="990000"/>
                  </a:solidFill>
                  <a:latin typeface="+mn-ea"/>
                  <a:ea typeface="+mn-ea"/>
                </a:rPr>
                <a:t> </a:t>
              </a:r>
            </a:p>
          </p:txBody>
        </p:sp>
        <p:sp>
          <p:nvSpPr>
            <p:cNvPr id="36" name="Rectangle 5"/>
            <p:cNvSpPr>
              <a:spLocks noChangeArrowheads="1"/>
            </p:cNvSpPr>
            <p:nvPr/>
          </p:nvSpPr>
          <p:spPr bwMode="auto">
            <a:xfrm>
              <a:off x="1763713" y="1917700"/>
              <a:ext cx="1990685"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0    </a:t>
              </a:r>
              <a:r>
                <a:rPr lang="zh-CN" altLang="en-US" sz="1600" dirty="0">
                  <a:solidFill>
                    <a:schemeClr val="bg1"/>
                  </a:solidFill>
                  <a:latin typeface="+mn-ea"/>
                  <a:ea typeface="+mn-ea"/>
                </a:rPr>
                <a:t>网络位</a:t>
              </a:r>
              <a:r>
                <a:rPr lang="en-US" altLang="zh-CN" sz="1600" dirty="0">
                  <a:solidFill>
                    <a:schemeClr val="bg1"/>
                  </a:solidFill>
                  <a:latin typeface="+mn-ea"/>
                  <a:ea typeface="+mn-ea"/>
                </a:rPr>
                <a:t> (8bit)</a:t>
              </a:r>
            </a:p>
          </p:txBody>
        </p:sp>
        <p:sp>
          <p:nvSpPr>
            <p:cNvPr id="35" name="Rectangle 5"/>
            <p:cNvSpPr>
              <a:spLocks noChangeArrowheads="1"/>
            </p:cNvSpPr>
            <p:nvPr/>
          </p:nvSpPr>
          <p:spPr bwMode="auto">
            <a:xfrm>
              <a:off x="3683302" y="1917700"/>
              <a:ext cx="369698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zh-CN" altLang="en-US" sz="1600" dirty="0">
                  <a:solidFill>
                    <a:schemeClr val="bg1"/>
                  </a:solidFill>
                  <a:latin typeface="+mn-ea"/>
                  <a:ea typeface="+mn-ea"/>
                </a:rPr>
                <a:t>主机位</a:t>
              </a:r>
              <a:r>
                <a:rPr lang="en-US" altLang="zh-CN" sz="1600" dirty="0">
                  <a:solidFill>
                    <a:schemeClr val="bg1"/>
                  </a:solidFill>
                  <a:latin typeface="+mn-ea"/>
                  <a:ea typeface="+mn-ea"/>
                </a:rPr>
                <a:t>(24bit)</a:t>
              </a:r>
            </a:p>
          </p:txBody>
        </p:sp>
        <p:sp>
          <p:nvSpPr>
            <p:cNvPr id="38" name="Rectangle 5"/>
            <p:cNvSpPr>
              <a:spLocks noChangeArrowheads="1"/>
            </p:cNvSpPr>
            <p:nvPr/>
          </p:nvSpPr>
          <p:spPr bwMode="auto">
            <a:xfrm>
              <a:off x="1763713" y="2852738"/>
              <a:ext cx="2664271"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10      </a:t>
              </a:r>
              <a:r>
                <a:rPr lang="zh-CN" altLang="en-US" sz="1600" dirty="0">
                  <a:solidFill>
                    <a:schemeClr val="bg1"/>
                  </a:solidFill>
                  <a:latin typeface="+mn-ea"/>
                  <a:ea typeface="+mn-ea"/>
                </a:rPr>
                <a:t>网络位</a:t>
              </a:r>
              <a:r>
                <a:rPr lang="en-US" altLang="zh-CN" sz="1600" dirty="0">
                  <a:solidFill>
                    <a:schemeClr val="bg1"/>
                  </a:solidFill>
                  <a:latin typeface="+mn-ea"/>
                  <a:ea typeface="+mn-ea"/>
                </a:rPr>
                <a:t> (16bit)</a:t>
              </a:r>
            </a:p>
          </p:txBody>
        </p:sp>
        <p:sp>
          <p:nvSpPr>
            <p:cNvPr id="37" name="Rectangle 5"/>
            <p:cNvSpPr>
              <a:spLocks noChangeArrowheads="1"/>
            </p:cNvSpPr>
            <p:nvPr/>
          </p:nvSpPr>
          <p:spPr bwMode="auto">
            <a:xfrm>
              <a:off x="4427985" y="2852738"/>
              <a:ext cx="295230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zh-CN" altLang="en-US" sz="1600" dirty="0">
                  <a:solidFill>
                    <a:schemeClr val="bg1"/>
                  </a:solidFill>
                  <a:latin typeface="+mn-ea"/>
                  <a:ea typeface="+mn-ea"/>
                </a:rPr>
                <a:t>主机位</a:t>
              </a:r>
              <a:r>
                <a:rPr lang="en-US" altLang="zh-CN" sz="1600" dirty="0">
                  <a:solidFill>
                    <a:schemeClr val="bg1"/>
                  </a:solidFill>
                  <a:latin typeface="+mn-ea"/>
                  <a:ea typeface="+mn-ea"/>
                </a:rPr>
                <a:t>(16bit)</a:t>
              </a:r>
            </a:p>
          </p:txBody>
        </p:sp>
        <p:sp>
          <p:nvSpPr>
            <p:cNvPr id="39" name="Rectangle 5"/>
            <p:cNvSpPr>
              <a:spLocks noChangeArrowheads="1"/>
            </p:cNvSpPr>
            <p:nvPr/>
          </p:nvSpPr>
          <p:spPr bwMode="auto">
            <a:xfrm>
              <a:off x="1763713" y="3788882"/>
              <a:ext cx="3698309" cy="4279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110           </a:t>
              </a:r>
              <a:r>
                <a:rPr lang="zh-CN" altLang="en-US" sz="1600" dirty="0">
                  <a:solidFill>
                    <a:schemeClr val="bg1"/>
                  </a:solidFill>
                  <a:latin typeface="+mn-ea"/>
                  <a:ea typeface="+mn-ea"/>
                </a:rPr>
                <a:t>网络位</a:t>
              </a:r>
              <a:r>
                <a:rPr lang="en-US" altLang="zh-CN" sz="1600" dirty="0">
                  <a:solidFill>
                    <a:schemeClr val="bg1"/>
                  </a:solidFill>
                  <a:latin typeface="+mn-ea"/>
                  <a:ea typeface="+mn-ea"/>
                </a:rPr>
                <a:t> (24bit)</a:t>
              </a:r>
            </a:p>
          </p:txBody>
        </p:sp>
        <p:sp>
          <p:nvSpPr>
            <p:cNvPr id="40" name="Rectangle 5"/>
            <p:cNvSpPr>
              <a:spLocks noChangeArrowheads="1"/>
            </p:cNvSpPr>
            <p:nvPr/>
          </p:nvSpPr>
          <p:spPr bwMode="auto">
            <a:xfrm>
              <a:off x="5462433" y="3784600"/>
              <a:ext cx="1917855" cy="43228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zh-CN" altLang="en-US" sz="1600" dirty="0">
                  <a:solidFill>
                    <a:schemeClr val="bg1"/>
                  </a:solidFill>
                  <a:latin typeface="+mn-ea"/>
                  <a:ea typeface="+mn-ea"/>
                </a:rPr>
                <a:t>主机位</a:t>
              </a:r>
              <a:r>
                <a:rPr lang="en-US" altLang="zh-CN" sz="1600" dirty="0">
                  <a:solidFill>
                    <a:schemeClr val="bg1"/>
                  </a:solidFill>
                  <a:latin typeface="+mn-ea"/>
                  <a:ea typeface="+mn-ea"/>
                </a:rPr>
                <a:t>(8bit)</a:t>
              </a:r>
            </a:p>
          </p:txBody>
        </p:sp>
        <p:sp>
          <p:nvSpPr>
            <p:cNvPr id="41" name="Rectangle 5"/>
            <p:cNvSpPr>
              <a:spLocks noChangeArrowheads="1"/>
            </p:cNvSpPr>
            <p:nvPr/>
          </p:nvSpPr>
          <p:spPr bwMode="auto">
            <a:xfrm>
              <a:off x="1763688" y="4653136"/>
              <a:ext cx="5616000"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1110                           </a:t>
              </a:r>
              <a:r>
                <a:rPr lang="zh-CN" altLang="en-US" sz="1600" dirty="0">
                  <a:solidFill>
                    <a:schemeClr val="bg1"/>
                  </a:solidFill>
                  <a:latin typeface="+mn-ea"/>
                  <a:ea typeface="+mn-ea"/>
                </a:rPr>
                <a:t>组播</a:t>
              </a:r>
              <a:endParaRPr lang="en-US" altLang="zh-CN" sz="1600" dirty="0">
                <a:solidFill>
                  <a:schemeClr val="bg1"/>
                </a:solidFill>
                <a:latin typeface="+mn-ea"/>
                <a:ea typeface="+mn-ea"/>
              </a:endParaRPr>
            </a:p>
          </p:txBody>
        </p:sp>
        <p:sp>
          <p:nvSpPr>
            <p:cNvPr id="42" name="Rectangle 5"/>
            <p:cNvSpPr>
              <a:spLocks noChangeArrowheads="1"/>
            </p:cNvSpPr>
            <p:nvPr/>
          </p:nvSpPr>
          <p:spPr bwMode="auto">
            <a:xfrm>
              <a:off x="1763688" y="5517232"/>
              <a:ext cx="5616000"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mn-ea"/>
                  <a:ea typeface="+mn-ea"/>
                </a:rPr>
                <a:t>1111                           </a:t>
              </a:r>
              <a:r>
                <a:rPr lang="zh-CN" altLang="en-US" sz="1600" dirty="0">
                  <a:solidFill>
                    <a:schemeClr val="bg1"/>
                  </a:solidFill>
                  <a:latin typeface="+mn-ea"/>
                  <a:ea typeface="+mn-ea"/>
                </a:rPr>
                <a:t>保留</a:t>
              </a:r>
              <a:endParaRPr lang="en-US" altLang="zh-CN" sz="1600" dirty="0">
                <a:solidFill>
                  <a:schemeClr val="bg1"/>
                </a:solidFill>
                <a:latin typeface="+mn-ea"/>
                <a:ea typeface="+mn-ea"/>
              </a:endParaRPr>
            </a:p>
          </p:txBody>
        </p:sp>
      </p:grpSp>
    </p:spTree>
    <p:extLst>
      <p:ext uri="{BB962C8B-B14F-4D97-AF65-F5344CB8AC3E}">
        <p14:creationId xmlns:p14="http://schemas.microsoft.com/office/powerpoint/2010/main" val="427725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en-US" altLang="zh-CN"/>
              <a:t>IP</a:t>
            </a:r>
            <a:r>
              <a:rPr lang="zh-CN" altLang="en-US"/>
              <a:t>地址类型</a:t>
            </a:r>
          </a:p>
        </p:txBody>
      </p:sp>
      <p:sp>
        <p:nvSpPr>
          <p:cNvPr id="29700" name="内容占位符 6"/>
          <p:cNvSpPr>
            <a:spLocks noGrp="1"/>
          </p:cNvSpPr>
          <p:nvPr>
            <p:ph type="body" sz="quarter" idx="10"/>
          </p:nvPr>
        </p:nvSpPr>
        <p:spPr/>
        <p:txBody>
          <a:bodyPr/>
          <a:lstStyle/>
          <a:p>
            <a:pPr lvl="1"/>
            <a:r>
              <a:rPr lang="zh-CN" altLang="en-US" dirty="0"/>
              <a:t>私有地址范围</a:t>
            </a:r>
            <a:endParaRPr lang="en-US" altLang="zh-CN" dirty="0"/>
          </a:p>
          <a:p>
            <a:pPr lvl="2"/>
            <a:r>
              <a:rPr lang="en-US" altLang="zh-CN" dirty="0"/>
              <a:t>10.0.0.0~10.255.255.255 </a:t>
            </a:r>
          </a:p>
          <a:p>
            <a:pPr lvl="2"/>
            <a:r>
              <a:rPr lang="en-US" altLang="zh-CN" dirty="0"/>
              <a:t>172.16.0.0~172.31.255.255</a:t>
            </a:r>
          </a:p>
          <a:p>
            <a:pPr lvl="2"/>
            <a:r>
              <a:rPr lang="en-US" altLang="zh-CN" dirty="0"/>
              <a:t>192.168.0.0~192.168.255.255</a:t>
            </a:r>
          </a:p>
          <a:p>
            <a:pPr lvl="1"/>
            <a:r>
              <a:rPr lang="zh-CN" altLang="en-US" dirty="0"/>
              <a:t>特殊地址</a:t>
            </a:r>
            <a:endParaRPr lang="en-US" altLang="zh-CN" dirty="0"/>
          </a:p>
          <a:p>
            <a:pPr lvl="2"/>
            <a:r>
              <a:rPr lang="en-US" altLang="zh-CN" dirty="0"/>
              <a:t>127.0.0.0~127.255.255.255</a:t>
            </a:r>
          </a:p>
          <a:p>
            <a:pPr lvl="2"/>
            <a:r>
              <a:rPr lang="en-US" altLang="zh-CN" dirty="0"/>
              <a:t>0.0.0.0</a:t>
            </a:r>
          </a:p>
          <a:p>
            <a:pPr lvl="2"/>
            <a:r>
              <a:rPr lang="en-US" altLang="zh-CN" dirty="0"/>
              <a:t>255.255.255.255</a:t>
            </a:r>
          </a:p>
          <a:p>
            <a:endParaRPr lang="zh-CN" altLang="en-US" dirty="0"/>
          </a:p>
        </p:txBody>
      </p:sp>
    </p:spTree>
    <p:extLst>
      <p:ext uri="{BB962C8B-B14F-4D97-AF65-F5344CB8AC3E}">
        <p14:creationId xmlns:p14="http://schemas.microsoft.com/office/powerpoint/2010/main" val="263667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zh-CN" altLang="en-US"/>
              <a:t>网络通信</a:t>
            </a:r>
          </a:p>
        </p:txBody>
      </p:sp>
      <p:grpSp>
        <p:nvGrpSpPr>
          <p:cNvPr id="31748" name="Group 33"/>
          <p:cNvGrpSpPr>
            <a:grpSpLocks/>
          </p:cNvGrpSpPr>
          <p:nvPr/>
        </p:nvGrpSpPr>
        <p:grpSpPr bwMode="auto">
          <a:xfrm>
            <a:off x="3284539" y="1539876"/>
            <a:ext cx="5616575" cy="4467225"/>
            <a:chOff x="1760538" y="1539875"/>
            <a:chExt cx="5616575" cy="4467196"/>
          </a:xfrm>
        </p:grpSpPr>
        <p:sp>
          <p:nvSpPr>
            <p:cNvPr id="24" name="Rectangle 5"/>
            <p:cNvSpPr>
              <a:spLocks noChangeArrowheads="1"/>
            </p:cNvSpPr>
            <p:nvPr/>
          </p:nvSpPr>
          <p:spPr bwMode="auto">
            <a:xfrm>
              <a:off x="4586398"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31752" name="矩形 15"/>
            <p:cNvSpPr>
              <a:spLocks noChangeArrowheads="1"/>
            </p:cNvSpPr>
            <p:nvPr/>
          </p:nvSpPr>
          <p:spPr bwMode="auto">
            <a:xfrm>
              <a:off x="3496831" y="4732439"/>
              <a:ext cx="877163" cy="42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微软雅黑" panose="020B0503020204020204" pitchFamily="34" charset="-122"/>
                  <a:ea typeface="微软雅黑" panose="020B0503020204020204" pitchFamily="34" charset="-122"/>
                </a:rPr>
                <a:t>网络位</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31753" name="矩形 16"/>
            <p:cNvSpPr>
              <a:spLocks noChangeArrowheads="1"/>
            </p:cNvSpPr>
            <p:nvPr/>
          </p:nvSpPr>
          <p:spPr bwMode="auto">
            <a:xfrm>
              <a:off x="6237651" y="4732439"/>
              <a:ext cx="877163" cy="42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rgbClr val="006699"/>
                  </a:solidFill>
                  <a:latin typeface="微软雅黑" panose="020B0503020204020204" pitchFamily="34" charset="-122"/>
                  <a:ea typeface="微软雅黑" panose="020B0503020204020204" pitchFamily="34" charset="-122"/>
                </a:rPr>
                <a:t>主机位</a:t>
              </a:r>
              <a:endParaRPr lang="en-US" altLang="zh-CN" sz="1800" dirty="0">
                <a:solidFill>
                  <a:srgbClr val="006699"/>
                </a:solidFill>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1912479"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b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28" name="Rectangle 5"/>
            <p:cNvSpPr>
              <a:spLocks noChangeArrowheads="1"/>
            </p:cNvSpPr>
            <p:nvPr/>
          </p:nvSpPr>
          <p:spPr bwMode="auto">
            <a:xfrm>
              <a:off x="3269713"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29" name="Rectangle 5"/>
            <p:cNvSpPr>
              <a:spLocks noChangeArrowheads="1"/>
            </p:cNvSpPr>
            <p:nvPr/>
          </p:nvSpPr>
          <p:spPr bwMode="auto">
            <a:xfrm>
              <a:off x="5954550" y="5142975"/>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grpSp>
          <p:nvGrpSpPr>
            <p:cNvPr id="31763" name="组合 41"/>
            <p:cNvGrpSpPr>
              <a:grpSpLocks/>
            </p:cNvGrpSpPr>
            <p:nvPr/>
          </p:nvGrpSpPr>
          <p:grpSpPr bwMode="auto">
            <a:xfrm>
              <a:off x="1760538" y="2322912"/>
              <a:ext cx="5616575" cy="1664888"/>
              <a:chOff x="611188" y="3201988"/>
              <a:chExt cx="7210425" cy="2181225"/>
            </a:xfrm>
          </p:grpSpPr>
          <p:pic>
            <p:nvPicPr>
              <p:cNvPr id="3178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04" y="4292600"/>
                <a:ext cx="120651"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2131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9" name="TextBox 8"/>
              <p:cNvSpPr txBox="1">
                <a:spLocks noChangeArrowheads="1"/>
              </p:cNvSpPr>
              <p:nvPr/>
            </p:nvSpPr>
            <p:spPr bwMode="auto">
              <a:xfrm>
                <a:off x="1641946" y="3304290"/>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192.168.1.1</a:t>
                </a:r>
                <a:endParaRPr lang="zh-CN" altLang="en-US" sz="1400" dirty="0">
                  <a:latin typeface="微软雅黑" panose="020B0503020204020204" pitchFamily="34" charset="-122"/>
                  <a:ea typeface="微软雅黑" panose="020B0503020204020204" pitchFamily="34" charset="-122"/>
                </a:endParaRPr>
              </a:p>
            </p:txBody>
          </p:sp>
          <p:sp>
            <p:nvSpPr>
              <p:cNvPr id="31790" name="TextBox 8"/>
              <p:cNvSpPr txBox="1">
                <a:spLocks noChangeArrowheads="1"/>
              </p:cNvSpPr>
              <p:nvPr/>
            </p:nvSpPr>
            <p:spPr bwMode="auto">
              <a:xfrm>
                <a:off x="1179738" y="4624882"/>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192.168.1.2</a:t>
                </a:r>
                <a:endParaRPr lang="zh-CN" altLang="en-US" sz="1400" dirty="0">
                  <a:latin typeface="微软雅黑" panose="020B0503020204020204" pitchFamily="34" charset="-122"/>
                  <a:ea typeface="微软雅黑" panose="020B0503020204020204" pitchFamily="34" charset="-122"/>
                </a:endParaRPr>
              </a:p>
            </p:txBody>
          </p:sp>
          <p:sp>
            <p:nvSpPr>
              <p:cNvPr id="31791" name="TextBox 8"/>
              <p:cNvSpPr txBox="1">
                <a:spLocks noChangeArrowheads="1"/>
              </p:cNvSpPr>
              <p:nvPr/>
            </p:nvSpPr>
            <p:spPr bwMode="auto">
              <a:xfrm>
                <a:off x="4995127" y="3330155"/>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192.168.2.1</a:t>
                </a:r>
                <a:endParaRPr lang="zh-CN" altLang="en-US" sz="1400" dirty="0">
                  <a:latin typeface="微软雅黑" panose="020B0503020204020204" pitchFamily="34" charset="-122"/>
                  <a:ea typeface="微软雅黑" panose="020B0503020204020204" pitchFamily="34" charset="-122"/>
                </a:endParaRPr>
              </a:p>
            </p:txBody>
          </p:sp>
          <p:sp>
            <p:nvSpPr>
              <p:cNvPr id="31792" name="TextBox 8"/>
              <p:cNvSpPr txBox="1">
                <a:spLocks noChangeArrowheads="1"/>
              </p:cNvSpPr>
              <p:nvPr/>
            </p:nvSpPr>
            <p:spPr bwMode="auto">
              <a:xfrm>
                <a:off x="5154727" y="4650747"/>
                <a:ext cx="1490329" cy="40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192.168.2.2</a:t>
                </a:r>
                <a:endParaRPr lang="zh-CN" altLang="en-US" sz="1400" dirty="0">
                  <a:latin typeface="微软雅黑" panose="020B0503020204020204" pitchFamily="34" charset="-122"/>
                  <a:ea typeface="微软雅黑" panose="020B0503020204020204" pitchFamily="34" charset="-122"/>
                </a:endParaRPr>
              </a:p>
            </p:txBody>
          </p:sp>
        </p:grpSp>
        <p:sp>
          <p:nvSpPr>
            <p:cNvPr id="30" name="Rectangle 5"/>
            <p:cNvSpPr>
              <a:spLocks noChangeArrowheads="1"/>
            </p:cNvSpPr>
            <p:nvPr/>
          </p:nvSpPr>
          <p:spPr bwMode="auto">
            <a:xfrm>
              <a:off x="4581623"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a:t>
              </a:r>
            </a:p>
          </p:txBody>
        </p:sp>
        <p:sp>
          <p:nvSpPr>
            <p:cNvPr id="31" name="Rectangle 5"/>
            <p:cNvSpPr>
              <a:spLocks noChangeArrowheads="1"/>
            </p:cNvSpPr>
            <p:nvPr/>
          </p:nvSpPr>
          <p:spPr bwMode="auto">
            <a:xfrm>
              <a:off x="1907704"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32" name="Rectangle 5"/>
            <p:cNvSpPr>
              <a:spLocks noChangeArrowheads="1"/>
            </p:cNvSpPr>
            <p:nvPr/>
          </p:nvSpPr>
          <p:spPr bwMode="auto">
            <a:xfrm>
              <a:off x="3264938"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33" name="Rectangle 5"/>
            <p:cNvSpPr>
              <a:spLocks noChangeArrowheads="1"/>
            </p:cNvSpPr>
            <p:nvPr/>
          </p:nvSpPr>
          <p:spPr bwMode="auto">
            <a:xfrm>
              <a:off x="5949775" y="5647031"/>
              <a:ext cx="137300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1776" name="TextBox 8"/>
            <p:cNvSpPr txBox="1">
              <a:spLocks noChangeArrowheads="1"/>
            </p:cNvSpPr>
            <p:nvPr/>
          </p:nvSpPr>
          <p:spPr bwMode="auto">
            <a:xfrm>
              <a:off x="2273191" y="1539875"/>
              <a:ext cx="646332"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31777" name="TextBox 8"/>
            <p:cNvSpPr txBox="1">
              <a:spLocks noChangeArrowheads="1"/>
            </p:cNvSpPr>
            <p:nvPr/>
          </p:nvSpPr>
          <p:spPr bwMode="auto">
            <a:xfrm>
              <a:off x="4837836" y="1571625"/>
              <a:ext cx="638316"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 B</a:t>
              </a:r>
              <a:endParaRPr lang="zh-CN" altLang="en-US" sz="1200">
                <a:latin typeface="微软雅黑" panose="020B0503020204020204" pitchFamily="34" charset="-122"/>
                <a:ea typeface="微软雅黑" panose="020B0503020204020204" pitchFamily="34" charset="-122"/>
              </a:endParaRPr>
            </a:p>
          </p:txBody>
        </p:sp>
        <p:sp>
          <p:nvSpPr>
            <p:cNvPr id="31778" name="TextBox 8"/>
            <p:cNvSpPr txBox="1">
              <a:spLocks noChangeArrowheads="1"/>
            </p:cNvSpPr>
            <p:nvPr/>
          </p:nvSpPr>
          <p:spPr bwMode="auto">
            <a:xfrm>
              <a:off x="3026669" y="4305300"/>
              <a:ext cx="603050"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C</a:t>
              </a:r>
              <a:endParaRPr lang="zh-CN" altLang="en-US" sz="1200">
                <a:latin typeface="微软雅黑" panose="020B0503020204020204" pitchFamily="34" charset="-122"/>
                <a:ea typeface="微软雅黑" panose="020B0503020204020204" pitchFamily="34" charset="-122"/>
              </a:endParaRPr>
            </a:p>
          </p:txBody>
        </p:sp>
        <p:sp>
          <p:nvSpPr>
            <p:cNvPr id="31779" name="TextBox 8"/>
            <p:cNvSpPr txBox="1">
              <a:spLocks noChangeArrowheads="1"/>
            </p:cNvSpPr>
            <p:nvPr/>
          </p:nvSpPr>
          <p:spPr bwMode="auto">
            <a:xfrm>
              <a:off x="6086327" y="4292600"/>
              <a:ext cx="654346"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D</a:t>
              </a:r>
              <a:endParaRPr lang="zh-CN" altLang="en-US" sz="1200" dirty="0">
                <a:latin typeface="微软雅黑" panose="020B0503020204020204" pitchFamily="34" charset="-122"/>
                <a:ea typeface="微软雅黑" panose="020B0503020204020204" pitchFamily="34" charset="-122"/>
              </a:endParaRPr>
            </a:p>
          </p:txBody>
        </p:sp>
      </p:grpSp>
      <p:pic>
        <p:nvPicPr>
          <p:cNvPr id="41" name="图片 40" descr="PC.png"/>
          <p:cNvPicPr>
            <a:picLocks noChangeAspect="1"/>
          </p:cNvPicPr>
          <p:nvPr/>
        </p:nvPicPr>
        <p:blipFill>
          <a:blip r:embed="rId5" cstate="print"/>
          <a:stretch>
            <a:fillRect/>
          </a:stretch>
        </p:blipFill>
        <p:spPr>
          <a:xfrm>
            <a:off x="3633655" y="1812454"/>
            <a:ext cx="790644" cy="607214"/>
          </a:xfrm>
          <a:prstGeom prst="rect">
            <a:avLst/>
          </a:prstGeom>
        </p:spPr>
      </p:pic>
      <p:pic>
        <p:nvPicPr>
          <p:cNvPr id="42" name="图片 41" descr="PC.png"/>
          <p:cNvPicPr>
            <a:picLocks noChangeAspect="1"/>
          </p:cNvPicPr>
          <p:nvPr/>
        </p:nvPicPr>
        <p:blipFill>
          <a:blip r:embed="rId5" cstate="print"/>
          <a:stretch>
            <a:fillRect/>
          </a:stretch>
        </p:blipFill>
        <p:spPr>
          <a:xfrm>
            <a:off x="6230332" y="1816875"/>
            <a:ext cx="790644" cy="607214"/>
          </a:xfrm>
          <a:prstGeom prst="rect">
            <a:avLst/>
          </a:prstGeom>
        </p:spPr>
      </p:pic>
      <p:pic>
        <p:nvPicPr>
          <p:cNvPr id="44" name="图片 43" descr="PC.png"/>
          <p:cNvPicPr>
            <a:picLocks noChangeAspect="1"/>
          </p:cNvPicPr>
          <p:nvPr/>
        </p:nvPicPr>
        <p:blipFill>
          <a:blip r:embed="rId5" cstate="print"/>
          <a:stretch>
            <a:fillRect/>
          </a:stretch>
        </p:blipFill>
        <p:spPr>
          <a:xfrm>
            <a:off x="4503127" y="3718304"/>
            <a:ext cx="790644" cy="607214"/>
          </a:xfrm>
          <a:prstGeom prst="rect">
            <a:avLst/>
          </a:prstGeom>
        </p:spPr>
      </p:pic>
      <p:pic>
        <p:nvPicPr>
          <p:cNvPr id="45" name="图片 44" descr="PC.png"/>
          <p:cNvPicPr>
            <a:picLocks noChangeAspect="1"/>
          </p:cNvPicPr>
          <p:nvPr/>
        </p:nvPicPr>
        <p:blipFill>
          <a:blip r:embed="rId5" cstate="print"/>
          <a:stretch>
            <a:fillRect/>
          </a:stretch>
        </p:blipFill>
        <p:spPr>
          <a:xfrm>
            <a:off x="7589311" y="3718304"/>
            <a:ext cx="790644" cy="607214"/>
          </a:xfrm>
          <a:prstGeom prst="rect">
            <a:avLst/>
          </a:prstGeom>
        </p:spPr>
      </p:pic>
    </p:spTree>
    <p:extLst>
      <p:ext uri="{BB962C8B-B14F-4D97-AF65-F5344CB8AC3E}">
        <p14:creationId xmlns:p14="http://schemas.microsoft.com/office/powerpoint/2010/main" val="2976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a:t>子网掩码</a:t>
            </a:r>
            <a:endParaRPr lang="zh-CN" altLang="en-US" dirty="0"/>
          </a:p>
        </p:txBody>
      </p:sp>
      <p:grpSp>
        <p:nvGrpSpPr>
          <p:cNvPr id="33796" name="Group 14"/>
          <p:cNvGrpSpPr>
            <a:grpSpLocks/>
          </p:cNvGrpSpPr>
          <p:nvPr/>
        </p:nvGrpSpPr>
        <p:grpSpPr bwMode="auto">
          <a:xfrm>
            <a:off x="3057526" y="1801813"/>
            <a:ext cx="5991225" cy="3289300"/>
            <a:chOff x="1317625" y="1801813"/>
            <a:chExt cx="5991225" cy="3289300"/>
          </a:xfrm>
        </p:grpSpPr>
        <p:sp>
          <p:nvSpPr>
            <p:cNvPr id="8" name="Rectangle 6"/>
            <p:cNvSpPr>
              <a:spLocks noChangeArrowheads="1"/>
            </p:cNvSpPr>
            <p:nvPr/>
          </p:nvSpPr>
          <p:spPr bwMode="auto">
            <a:xfrm>
              <a:off x="1331913" y="2235200"/>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192.168.1</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5219275" y="2235200"/>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12" name="Rectangle 6"/>
            <p:cNvSpPr>
              <a:spLocks noChangeArrowheads="1"/>
            </p:cNvSpPr>
            <p:nvPr/>
          </p:nvSpPr>
          <p:spPr bwMode="auto">
            <a:xfrm>
              <a:off x="1331913" y="2897188"/>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11000000.10101000.00000001</a:t>
              </a:r>
            </a:p>
          </p:txBody>
        </p:sp>
        <p:sp>
          <p:nvSpPr>
            <p:cNvPr id="11" name="Rectangle 5"/>
            <p:cNvSpPr>
              <a:spLocks noChangeArrowheads="1"/>
            </p:cNvSpPr>
            <p:nvPr/>
          </p:nvSpPr>
          <p:spPr bwMode="auto">
            <a:xfrm>
              <a:off x="5219275" y="289718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.00000000</a:t>
              </a:r>
            </a:p>
          </p:txBody>
        </p:sp>
        <p:sp>
          <p:nvSpPr>
            <p:cNvPr id="19473" name="矩形 12"/>
            <p:cNvSpPr>
              <a:spLocks noChangeArrowheads="1"/>
            </p:cNvSpPr>
            <p:nvPr/>
          </p:nvSpPr>
          <p:spPr bwMode="auto">
            <a:xfrm>
              <a:off x="2862625" y="1801813"/>
              <a:ext cx="877163" cy="424732"/>
            </a:xfrm>
            <a:prstGeom prst="rect">
              <a:avLst/>
            </a:prstGeom>
            <a:noFill/>
            <a:ln w="9525">
              <a:noFill/>
              <a:miter lim="800000"/>
              <a:headEnd/>
              <a:tailEnd/>
            </a:ln>
          </p:spPr>
          <p:txBody>
            <a:bodyPr wrap="none">
              <a:spAutoFit/>
            </a:bodyPr>
            <a:lstStyle/>
            <a:p>
              <a:pPr algn="ctr" defTabSz="784225">
                <a:lnSpc>
                  <a:spcPct val="120000"/>
                </a:lnSpc>
                <a:buClr>
                  <a:srgbClr val="990000"/>
                </a:buClr>
                <a:buSzPct val="85000"/>
                <a:defRPr/>
              </a:pPr>
              <a:r>
                <a:rPr lang="zh-CN" altLang="en-US" sz="1800" dirty="0">
                  <a:solidFill>
                    <a:schemeClr val="tx2"/>
                  </a:solidFill>
                  <a:latin typeface="微软雅黑" panose="020B0503020204020204" pitchFamily="34" charset="-122"/>
                  <a:ea typeface="微软雅黑" panose="020B0503020204020204" pitchFamily="34" charset="-122"/>
                </a:rPr>
                <a:t>网络位</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19474" name="矩形 13"/>
            <p:cNvSpPr>
              <a:spLocks noChangeArrowheads="1"/>
            </p:cNvSpPr>
            <p:nvPr/>
          </p:nvSpPr>
          <p:spPr bwMode="auto">
            <a:xfrm>
              <a:off x="5820137" y="1811338"/>
              <a:ext cx="877163" cy="424732"/>
            </a:xfrm>
            <a:prstGeom prst="rect">
              <a:avLst/>
            </a:prstGeom>
            <a:noFill/>
            <a:ln w="9525">
              <a:noFill/>
              <a:miter lim="800000"/>
              <a:headEnd/>
              <a:tailEnd/>
            </a:ln>
          </p:spPr>
          <p:txBody>
            <a:bodyPr wrap="none">
              <a:spAutoFit/>
            </a:bodyPr>
            <a:lstStyle/>
            <a:p>
              <a:pPr algn="ctr" defTabSz="784225">
                <a:lnSpc>
                  <a:spcPct val="120000"/>
                </a:lnSpc>
                <a:buClr>
                  <a:srgbClr val="990000"/>
                </a:buClr>
                <a:buSzPct val="85000"/>
                <a:defRPr/>
              </a:pPr>
              <a:r>
                <a:rPr lang="zh-CN" altLang="en-US" sz="1800" dirty="0">
                  <a:solidFill>
                    <a:srgbClr val="006699"/>
                  </a:solidFill>
                  <a:latin typeface="微软雅黑" panose="020B0503020204020204" pitchFamily="34" charset="-122"/>
                  <a:ea typeface="微软雅黑" panose="020B0503020204020204" pitchFamily="34" charset="-122"/>
                </a:rPr>
                <a:t>主机位</a:t>
              </a:r>
              <a:endParaRPr lang="en-US" altLang="zh-CN" sz="1800" dirty="0">
                <a:solidFill>
                  <a:srgbClr val="006699"/>
                </a:solidFill>
                <a:latin typeface="微软雅黑" panose="020B0503020204020204" pitchFamily="34" charset="-122"/>
                <a:ea typeface="微软雅黑" panose="020B0503020204020204" pitchFamily="34" charset="-122"/>
              </a:endParaRPr>
            </a:p>
          </p:txBody>
        </p:sp>
        <p:sp>
          <p:nvSpPr>
            <p:cNvPr id="17" name="Rectangle 6"/>
            <p:cNvSpPr>
              <a:spLocks noChangeArrowheads="1"/>
            </p:cNvSpPr>
            <p:nvPr/>
          </p:nvSpPr>
          <p:spPr bwMode="auto">
            <a:xfrm>
              <a:off x="1317625" y="4659313"/>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11111111.11111111.11111111</a:t>
              </a:r>
            </a:p>
          </p:txBody>
        </p:sp>
        <p:sp>
          <p:nvSpPr>
            <p:cNvPr id="16" name="Rectangle 5"/>
            <p:cNvSpPr>
              <a:spLocks noChangeArrowheads="1"/>
            </p:cNvSpPr>
            <p:nvPr/>
          </p:nvSpPr>
          <p:spPr bwMode="auto">
            <a:xfrm>
              <a:off x="5204988" y="4659313"/>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.00000000</a:t>
              </a:r>
            </a:p>
          </p:txBody>
        </p:sp>
        <p:sp>
          <p:nvSpPr>
            <p:cNvPr id="20" name="Rectangle 6"/>
            <p:cNvSpPr>
              <a:spLocks noChangeArrowheads="1"/>
            </p:cNvSpPr>
            <p:nvPr/>
          </p:nvSpPr>
          <p:spPr bwMode="auto">
            <a:xfrm>
              <a:off x="1331913" y="4010025"/>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255.255.255</a:t>
              </a:r>
            </a:p>
          </p:txBody>
        </p:sp>
        <p:sp>
          <p:nvSpPr>
            <p:cNvPr id="19" name="Rectangle 5"/>
            <p:cNvSpPr>
              <a:spLocks noChangeArrowheads="1"/>
            </p:cNvSpPr>
            <p:nvPr/>
          </p:nvSpPr>
          <p:spPr bwMode="auto">
            <a:xfrm>
              <a:off x="5219275" y="401002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19487" name="矩形 12"/>
            <p:cNvSpPr>
              <a:spLocks noChangeArrowheads="1"/>
            </p:cNvSpPr>
            <p:nvPr/>
          </p:nvSpPr>
          <p:spPr bwMode="auto">
            <a:xfrm>
              <a:off x="2732921" y="3573463"/>
              <a:ext cx="1107996" cy="424732"/>
            </a:xfrm>
            <a:prstGeom prst="rect">
              <a:avLst/>
            </a:prstGeom>
            <a:noFill/>
            <a:ln w="9525">
              <a:noFill/>
              <a:miter lim="800000"/>
              <a:headEnd/>
              <a:tailEnd/>
            </a:ln>
          </p:spPr>
          <p:txBody>
            <a:bodyPr wrap="none">
              <a:spAutoFit/>
            </a:bodyPr>
            <a:lstStyle/>
            <a:p>
              <a:pPr algn="ctr" defTabSz="784225">
                <a:lnSpc>
                  <a:spcPct val="120000"/>
                </a:lnSpc>
                <a:buClr>
                  <a:srgbClr val="990000"/>
                </a:buClr>
                <a:buSzPct val="85000"/>
                <a:defRPr/>
              </a:pPr>
              <a:r>
                <a:rPr lang="zh-CN" altLang="en-US" sz="1800" dirty="0">
                  <a:solidFill>
                    <a:schemeClr val="tx2"/>
                  </a:solidFill>
                  <a:latin typeface="微软雅黑" panose="020B0503020204020204" pitchFamily="34" charset="-122"/>
                  <a:ea typeface="微软雅黑" panose="020B0503020204020204" pitchFamily="34" charset="-122"/>
                </a:rPr>
                <a:t>子网掩码</a:t>
              </a:r>
              <a:endParaRPr lang="en-US" altLang="zh-CN" sz="18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1265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a:t>默认子网掩码</a:t>
            </a:r>
            <a:endParaRPr lang="zh-CN" altLang="en-US" dirty="0"/>
          </a:p>
        </p:txBody>
      </p:sp>
      <p:grpSp>
        <p:nvGrpSpPr>
          <p:cNvPr id="35844" name="Group 19"/>
          <p:cNvGrpSpPr>
            <a:grpSpLocks/>
          </p:cNvGrpSpPr>
          <p:nvPr/>
        </p:nvGrpSpPr>
        <p:grpSpPr bwMode="auto">
          <a:xfrm>
            <a:off x="3074988" y="2276475"/>
            <a:ext cx="6189662" cy="2305050"/>
            <a:chOff x="941270" y="1946275"/>
            <a:chExt cx="6189780" cy="2305050"/>
          </a:xfrm>
        </p:grpSpPr>
        <p:sp>
          <p:nvSpPr>
            <p:cNvPr id="35845" name="Rectangle 58"/>
            <p:cNvSpPr>
              <a:spLocks noChangeArrowheads="1"/>
            </p:cNvSpPr>
            <p:nvPr/>
          </p:nvSpPr>
          <p:spPr bwMode="auto">
            <a:xfrm>
              <a:off x="942076" y="2127250"/>
              <a:ext cx="3494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类</a:t>
              </a:r>
              <a:endParaRPr lang="en-US" altLang="zh-CN" sz="1600" dirty="0">
                <a:latin typeface="微软雅黑" panose="020B0503020204020204" pitchFamily="34" charset="-122"/>
                <a:ea typeface="微软雅黑" panose="020B0503020204020204" pitchFamily="34" charset="-122"/>
              </a:endParaRPr>
            </a:p>
          </p:txBody>
        </p:sp>
        <p:sp>
          <p:nvSpPr>
            <p:cNvPr id="35846" name="Rectangle 58"/>
            <p:cNvSpPr>
              <a:spLocks noChangeArrowheads="1"/>
            </p:cNvSpPr>
            <p:nvPr/>
          </p:nvSpPr>
          <p:spPr bwMode="auto">
            <a:xfrm>
              <a:off x="946880" y="3071813"/>
              <a:ext cx="341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类</a:t>
              </a:r>
              <a:endParaRPr lang="en-US" altLang="zh-CN" sz="1600" dirty="0">
                <a:latin typeface="微软雅黑" panose="020B0503020204020204" pitchFamily="34" charset="-122"/>
                <a:ea typeface="微软雅黑" panose="020B0503020204020204" pitchFamily="34" charset="-122"/>
              </a:endParaRPr>
            </a:p>
          </p:txBody>
        </p:sp>
        <p:sp>
          <p:nvSpPr>
            <p:cNvPr id="35847" name="Rectangle 58"/>
            <p:cNvSpPr>
              <a:spLocks noChangeArrowheads="1"/>
            </p:cNvSpPr>
            <p:nvPr/>
          </p:nvSpPr>
          <p:spPr bwMode="auto">
            <a:xfrm>
              <a:off x="941270" y="3975100"/>
              <a:ext cx="35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微软雅黑" panose="020B0503020204020204" pitchFamily="34" charset="-122"/>
                  <a:ea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rPr>
                <a:t>类</a:t>
              </a:r>
              <a:endParaRPr lang="en-US" altLang="zh-CN" sz="1600">
                <a:latin typeface="微软雅黑" panose="020B0503020204020204" pitchFamily="34" charset="-122"/>
                <a:ea typeface="微软雅黑" panose="020B0503020204020204" pitchFamily="34" charset="-122"/>
              </a:endParaRPr>
            </a:p>
          </p:txBody>
        </p:sp>
        <p:sp>
          <p:nvSpPr>
            <p:cNvPr id="34" name="Rectangle 6"/>
            <p:cNvSpPr>
              <a:spLocks noChangeArrowheads="1"/>
            </p:cNvSpPr>
            <p:nvPr/>
          </p:nvSpPr>
          <p:spPr bwMode="auto">
            <a:xfrm>
              <a:off x="1666875"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35" name="Rectangle 5"/>
            <p:cNvSpPr>
              <a:spLocks noChangeArrowheads="1"/>
            </p:cNvSpPr>
            <p:nvPr/>
          </p:nvSpPr>
          <p:spPr bwMode="auto">
            <a:xfrm>
              <a:off x="3027036"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6" name="Rectangle 5"/>
            <p:cNvSpPr>
              <a:spLocks noChangeArrowheads="1"/>
            </p:cNvSpPr>
            <p:nvPr/>
          </p:nvSpPr>
          <p:spPr bwMode="auto">
            <a:xfrm>
              <a:off x="4391903"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7" name="Rectangle 5"/>
            <p:cNvSpPr>
              <a:spLocks noChangeArrowheads="1"/>
            </p:cNvSpPr>
            <p:nvPr/>
          </p:nvSpPr>
          <p:spPr bwMode="auto">
            <a:xfrm>
              <a:off x="5761476" y="194627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38" name="Rectangle 6"/>
            <p:cNvSpPr>
              <a:spLocks noChangeArrowheads="1"/>
            </p:cNvSpPr>
            <p:nvPr/>
          </p:nvSpPr>
          <p:spPr bwMode="auto">
            <a:xfrm>
              <a:off x="1666875"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39" name="Rectangle 5"/>
            <p:cNvSpPr>
              <a:spLocks noChangeArrowheads="1"/>
            </p:cNvSpPr>
            <p:nvPr/>
          </p:nvSpPr>
          <p:spPr bwMode="auto">
            <a:xfrm>
              <a:off x="3027036"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0" name="Rectangle 5"/>
            <p:cNvSpPr>
              <a:spLocks noChangeArrowheads="1"/>
            </p:cNvSpPr>
            <p:nvPr/>
          </p:nvSpPr>
          <p:spPr bwMode="auto">
            <a:xfrm>
              <a:off x="4391903"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41" name="Rectangle 5"/>
            <p:cNvSpPr>
              <a:spLocks noChangeArrowheads="1"/>
            </p:cNvSpPr>
            <p:nvPr/>
          </p:nvSpPr>
          <p:spPr bwMode="auto">
            <a:xfrm>
              <a:off x="5761476" y="2882900"/>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sp>
          <p:nvSpPr>
            <p:cNvPr id="42" name="Rectangle 6"/>
            <p:cNvSpPr>
              <a:spLocks noChangeArrowheads="1"/>
            </p:cNvSpPr>
            <p:nvPr/>
          </p:nvSpPr>
          <p:spPr bwMode="auto">
            <a:xfrm>
              <a:off x="1666875"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3" name="Rectangle 5"/>
            <p:cNvSpPr>
              <a:spLocks noChangeArrowheads="1"/>
            </p:cNvSpPr>
            <p:nvPr/>
          </p:nvSpPr>
          <p:spPr bwMode="auto">
            <a:xfrm>
              <a:off x="3027036"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4" name="Rectangle 5"/>
            <p:cNvSpPr>
              <a:spLocks noChangeArrowheads="1"/>
            </p:cNvSpPr>
            <p:nvPr/>
          </p:nvSpPr>
          <p:spPr bwMode="auto">
            <a:xfrm>
              <a:off x="4391903"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45" name="Rectangle 5"/>
            <p:cNvSpPr>
              <a:spLocks noChangeArrowheads="1"/>
            </p:cNvSpPr>
            <p:nvPr/>
          </p:nvSpPr>
          <p:spPr bwMode="auto">
            <a:xfrm>
              <a:off x="5761476" y="3819525"/>
              <a:ext cx="1369574"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微软雅黑" panose="020B0503020204020204" pitchFamily="34" charset="-122"/>
                  <a:ea typeface="微软雅黑" panose="020B0503020204020204" pitchFamily="34" charset="-122"/>
                </a:rPr>
                <a:t>.0</a:t>
              </a:r>
            </a:p>
          </p:txBody>
        </p:sp>
      </p:grpSp>
    </p:spTree>
    <p:extLst>
      <p:ext uri="{BB962C8B-B14F-4D97-AF65-F5344CB8AC3E}">
        <p14:creationId xmlns:p14="http://schemas.microsoft.com/office/powerpoint/2010/main" val="61726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9"/>
          <p:cNvSpPr>
            <a:spLocks noGrp="1"/>
          </p:cNvSpPr>
          <p:nvPr>
            <p:ph type="title"/>
          </p:nvPr>
        </p:nvSpPr>
        <p:spPr/>
        <p:txBody>
          <a:bodyPr/>
          <a:lstStyle/>
          <a:p>
            <a:r>
              <a:rPr lang="zh-CN" altLang="en-US"/>
              <a:t>地址规划</a:t>
            </a:r>
            <a:endParaRPr lang="zh-CN" altLang="en-US" dirty="0"/>
          </a:p>
        </p:txBody>
      </p:sp>
      <p:grpSp>
        <p:nvGrpSpPr>
          <p:cNvPr id="37892" name="Group 33"/>
          <p:cNvGrpSpPr>
            <a:grpSpLocks/>
          </p:cNvGrpSpPr>
          <p:nvPr/>
        </p:nvGrpSpPr>
        <p:grpSpPr bwMode="auto">
          <a:xfrm>
            <a:off x="2273300" y="1341438"/>
            <a:ext cx="7423150" cy="4679950"/>
            <a:chOff x="749300" y="1557338"/>
            <a:chExt cx="7423150" cy="4679974"/>
          </a:xfrm>
        </p:grpSpPr>
        <p:sp>
          <p:nvSpPr>
            <p:cNvPr id="37893" name="Line 5"/>
            <p:cNvSpPr>
              <a:spLocks noChangeShapeType="1"/>
            </p:cNvSpPr>
            <p:nvPr/>
          </p:nvSpPr>
          <p:spPr bwMode="auto">
            <a:xfrm flipV="1">
              <a:off x="2700338" y="4005263"/>
              <a:ext cx="4103687"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894" name="Text Box 6"/>
            <p:cNvSpPr txBox="1">
              <a:spLocks noChangeArrowheads="1"/>
            </p:cNvSpPr>
            <p:nvPr/>
          </p:nvSpPr>
          <p:spPr bwMode="auto">
            <a:xfrm>
              <a:off x="749300" y="5289550"/>
              <a:ext cx="284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dirty="0">
                  <a:latin typeface="微软雅黑" panose="020B0503020204020204" pitchFamily="34" charset="-122"/>
                  <a:ea typeface="微软雅黑" panose="020B0503020204020204" pitchFamily="34" charset="-122"/>
                </a:rPr>
                <a:t>主机数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en-US" altLang="zh-CN" sz="1400" i="1" baseline="30000" dirty="0">
                  <a:latin typeface="微软雅黑" panose="020B0503020204020204" pitchFamily="34" charset="-122"/>
                  <a:ea typeface="微软雅黑" panose="020B0503020204020204" pitchFamily="34" charset="-122"/>
                </a:rPr>
                <a:t>n</a:t>
              </a:r>
            </a:p>
          </p:txBody>
        </p:sp>
        <p:sp>
          <p:nvSpPr>
            <p:cNvPr id="37895" name="Rectangle 5"/>
            <p:cNvSpPr>
              <a:spLocks noChangeArrowheads="1"/>
            </p:cNvSpPr>
            <p:nvPr/>
          </p:nvSpPr>
          <p:spPr bwMode="auto">
            <a:xfrm>
              <a:off x="2700338" y="4076700"/>
              <a:ext cx="5438775"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en-US" altLang="zh-CN" sz="2000" dirty="0">
                  <a:latin typeface="微软雅黑" panose="020B0503020204020204" pitchFamily="34" charset="-122"/>
                  <a:ea typeface="微软雅黑" panose="020B0503020204020204" pitchFamily="34" charset="-122"/>
                </a:rPr>
                <a:t>11000000  10101000  00000001   00000000</a:t>
              </a:r>
            </a:p>
          </p:txBody>
        </p:sp>
        <p:sp>
          <p:nvSpPr>
            <p:cNvPr id="37896" name="Rectangle 8"/>
            <p:cNvSpPr>
              <a:spLocks noChangeArrowheads="1"/>
            </p:cNvSpPr>
            <p:nvPr/>
          </p:nvSpPr>
          <p:spPr bwMode="auto">
            <a:xfrm>
              <a:off x="2700338" y="2884488"/>
              <a:ext cx="5472112"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a:latin typeface="微软雅黑" panose="020B0503020204020204" pitchFamily="34" charset="-122"/>
                  <a:ea typeface="微软雅黑" panose="020B0503020204020204" pitchFamily="34" charset="-122"/>
                </a:rPr>
                <a:t>11000000  10101000  00000001   00000111</a:t>
              </a:r>
            </a:p>
          </p:txBody>
        </p:sp>
        <p:sp>
          <p:nvSpPr>
            <p:cNvPr id="37897" name="Rectangle 10"/>
            <p:cNvSpPr>
              <a:spLocks noChangeArrowheads="1"/>
            </p:cNvSpPr>
            <p:nvPr/>
          </p:nvSpPr>
          <p:spPr bwMode="auto">
            <a:xfrm>
              <a:off x="2700338" y="3389313"/>
              <a:ext cx="5454650"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a:latin typeface="微软雅黑" panose="020B0503020204020204" pitchFamily="34" charset="-122"/>
                  <a:ea typeface="微软雅黑" panose="020B0503020204020204" pitchFamily="34" charset="-122"/>
                </a:rPr>
                <a:t>11111111  11111111  11111111   00000000</a:t>
              </a:r>
            </a:p>
          </p:txBody>
        </p:sp>
        <p:sp>
          <p:nvSpPr>
            <p:cNvPr id="37898" name="Text Box 11"/>
            <p:cNvSpPr txBox="1">
              <a:spLocks noChangeArrowheads="1"/>
            </p:cNvSpPr>
            <p:nvPr/>
          </p:nvSpPr>
          <p:spPr bwMode="auto">
            <a:xfrm>
              <a:off x="749300" y="1557338"/>
              <a:ext cx="760080"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400" dirty="0">
                  <a:latin typeface="微软雅黑" panose="020B0503020204020204" pitchFamily="34" charset="-122"/>
                  <a:ea typeface="微软雅黑" panose="020B0503020204020204" pitchFamily="34" charset="-122"/>
                </a:rPr>
                <a:t>IP </a:t>
              </a:r>
              <a:r>
                <a:rPr lang="zh-CN" altLang="en-US" sz="1400" dirty="0">
                  <a:latin typeface="微软雅黑" panose="020B0503020204020204" pitchFamily="34" charset="-122"/>
                  <a:ea typeface="微软雅黑" panose="020B0503020204020204" pitchFamily="34" charset="-122"/>
                </a:rPr>
                <a:t>地址</a:t>
              </a:r>
            </a:p>
          </p:txBody>
        </p:sp>
        <p:sp>
          <p:nvSpPr>
            <p:cNvPr id="37899" name="Text Box 13"/>
            <p:cNvSpPr txBox="1">
              <a:spLocks noChangeArrowheads="1"/>
            </p:cNvSpPr>
            <p:nvPr/>
          </p:nvSpPr>
          <p:spPr bwMode="auto">
            <a:xfrm>
              <a:off x="749300" y="4019550"/>
              <a:ext cx="902811" cy="5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网络地址</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二进制</a:t>
              </a:r>
              <a:r>
                <a:rPr lang="en-US" altLang="zh-CN" sz="1400" dirty="0">
                  <a:latin typeface="微软雅黑" panose="020B0503020204020204" pitchFamily="34" charset="-122"/>
                  <a:ea typeface="微软雅黑" panose="020B0503020204020204" pitchFamily="34" charset="-122"/>
                </a:rPr>
                <a:t>)</a:t>
              </a:r>
            </a:p>
          </p:txBody>
        </p:sp>
        <p:sp>
          <p:nvSpPr>
            <p:cNvPr id="37900" name="Text Box 14"/>
            <p:cNvSpPr txBox="1">
              <a:spLocks noChangeArrowheads="1"/>
            </p:cNvSpPr>
            <p:nvPr/>
          </p:nvSpPr>
          <p:spPr bwMode="auto">
            <a:xfrm>
              <a:off x="749300" y="4776788"/>
              <a:ext cx="902811"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dirty="0">
                  <a:latin typeface="微软雅黑" panose="020B0503020204020204" pitchFamily="34" charset="-122"/>
                  <a:ea typeface="微软雅黑" panose="020B0503020204020204" pitchFamily="34" charset="-122"/>
                </a:rPr>
                <a:t>网络地址</a:t>
              </a:r>
            </a:p>
          </p:txBody>
        </p:sp>
        <p:grpSp>
          <p:nvGrpSpPr>
            <p:cNvPr id="37901" name="Group 4"/>
            <p:cNvGrpSpPr>
              <a:grpSpLocks/>
            </p:cNvGrpSpPr>
            <p:nvPr/>
          </p:nvGrpSpPr>
          <p:grpSpPr bwMode="auto">
            <a:xfrm>
              <a:off x="2700338" y="1557338"/>
              <a:ext cx="5462587" cy="431800"/>
              <a:chOff x="748" y="2745"/>
              <a:chExt cx="1161" cy="254"/>
            </a:xfrm>
          </p:grpSpPr>
          <p:sp>
            <p:nvSpPr>
              <p:cNvPr id="60"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61"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62"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63"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.7</a:t>
                </a:r>
              </a:p>
            </p:txBody>
          </p:sp>
        </p:grpSp>
        <p:grpSp>
          <p:nvGrpSpPr>
            <p:cNvPr id="37902" name="Group 4"/>
            <p:cNvGrpSpPr>
              <a:grpSpLocks/>
            </p:cNvGrpSpPr>
            <p:nvPr/>
          </p:nvGrpSpPr>
          <p:grpSpPr bwMode="auto">
            <a:xfrm>
              <a:off x="2700338" y="2146300"/>
              <a:ext cx="5462587" cy="431800"/>
              <a:chOff x="748" y="2745"/>
              <a:chExt cx="1161" cy="254"/>
            </a:xfrm>
          </p:grpSpPr>
          <p:sp>
            <p:nvSpPr>
              <p:cNvPr id="56"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57"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58"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59"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sp>
          <p:nvSpPr>
            <p:cNvPr id="37903" name="Text Box 12"/>
            <p:cNvSpPr txBox="1">
              <a:spLocks noChangeArrowheads="1"/>
            </p:cNvSpPr>
            <p:nvPr/>
          </p:nvSpPr>
          <p:spPr bwMode="auto">
            <a:xfrm>
              <a:off x="749300" y="2127250"/>
              <a:ext cx="902811"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zh-CN" altLang="en-US" sz="1400" dirty="0">
                  <a:latin typeface="微软雅黑" panose="020B0503020204020204" pitchFamily="34" charset="-122"/>
                  <a:ea typeface="微软雅黑" panose="020B0503020204020204" pitchFamily="34" charset="-122"/>
                </a:rPr>
                <a:t>子网掩码</a:t>
              </a:r>
            </a:p>
          </p:txBody>
        </p:sp>
        <p:sp>
          <p:nvSpPr>
            <p:cNvPr id="37904" name="Line 4"/>
            <p:cNvSpPr>
              <a:spLocks noChangeShapeType="1"/>
            </p:cNvSpPr>
            <p:nvPr/>
          </p:nvSpPr>
          <p:spPr bwMode="auto">
            <a:xfrm flipV="1">
              <a:off x="6804025" y="2781300"/>
              <a:ext cx="0" cy="18288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905" name="Line 5"/>
            <p:cNvSpPr>
              <a:spLocks noChangeShapeType="1"/>
            </p:cNvSpPr>
            <p:nvPr/>
          </p:nvSpPr>
          <p:spPr bwMode="auto">
            <a:xfrm>
              <a:off x="6875463" y="4005263"/>
              <a:ext cx="1225550"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Rectangle 4"/>
            <p:cNvSpPr>
              <a:spLocks noChangeArrowheads="1"/>
            </p:cNvSpPr>
            <p:nvPr/>
          </p:nvSpPr>
          <p:spPr bwMode="auto">
            <a:xfrm>
              <a:off x="2699792" y="5301256"/>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256</a:t>
              </a:r>
            </a:p>
          </p:txBody>
        </p:sp>
        <p:sp>
          <p:nvSpPr>
            <p:cNvPr id="49" name="Rectangle 4"/>
            <p:cNvSpPr>
              <a:spLocks noChangeArrowheads="1"/>
            </p:cNvSpPr>
            <p:nvPr/>
          </p:nvSpPr>
          <p:spPr bwMode="auto">
            <a:xfrm>
              <a:off x="2699792" y="580531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254</a:t>
              </a:r>
            </a:p>
          </p:txBody>
        </p:sp>
        <p:sp>
          <p:nvSpPr>
            <p:cNvPr id="37912" name="Rectangle 27"/>
            <p:cNvSpPr>
              <a:spLocks noChangeArrowheads="1"/>
            </p:cNvSpPr>
            <p:nvPr/>
          </p:nvSpPr>
          <p:spPr bwMode="auto">
            <a:xfrm>
              <a:off x="749300" y="5815013"/>
              <a:ext cx="1646605"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dirty="0">
                  <a:latin typeface="微软雅黑" panose="020B0503020204020204" pitchFamily="34" charset="-122"/>
                  <a:ea typeface="微软雅黑" panose="020B0503020204020204" pitchFamily="34" charset="-122"/>
                </a:rPr>
                <a:t>可用主机数</a:t>
              </a:r>
              <a:r>
                <a:rPr lang="en-US" altLang="zh-CN" sz="1400" dirty="0">
                  <a:latin typeface="微软雅黑" panose="020B0503020204020204" pitchFamily="34" charset="-122"/>
                  <a:ea typeface="微软雅黑" panose="020B0503020204020204" pitchFamily="34" charset="-122"/>
                </a:rPr>
                <a:t>: 2</a:t>
              </a:r>
              <a:r>
                <a:rPr lang="en-US" altLang="zh-CN" sz="1400" baseline="30000" dirty="0">
                  <a:latin typeface="微软雅黑" panose="020B0503020204020204" pitchFamily="34" charset="-122"/>
                  <a:ea typeface="微软雅黑" panose="020B0503020204020204" pitchFamily="34" charset="-122"/>
                </a:rPr>
                <a:t>n</a:t>
              </a:r>
              <a:r>
                <a:rPr lang="en-US" altLang="zh-CN" sz="1400" dirty="0">
                  <a:latin typeface="微软雅黑" panose="020B0503020204020204" pitchFamily="34" charset="-122"/>
                  <a:ea typeface="微软雅黑" panose="020B0503020204020204" pitchFamily="34" charset="-122"/>
                </a:rPr>
                <a:t> - 2</a:t>
              </a:r>
            </a:p>
          </p:txBody>
        </p:sp>
        <p:grpSp>
          <p:nvGrpSpPr>
            <p:cNvPr id="37913" name="Group 4"/>
            <p:cNvGrpSpPr>
              <a:grpSpLocks/>
            </p:cNvGrpSpPr>
            <p:nvPr/>
          </p:nvGrpSpPr>
          <p:grpSpPr bwMode="auto">
            <a:xfrm>
              <a:off x="2700338" y="4797425"/>
              <a:ext cx="5462587" cy="431800"/>
              <a:chOff x="748" y="2745"/>
              <a:chExt cx="1161" cy="254"/>
            </a:xfrm>
          </p:grpSpPr>
          <p:sp>
            <p:nvSpPr>
              <p:cNvPr id="52"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53"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54"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55"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grpSp>
    </p:spTree>
    <p:extLst>
      <p:ext uri="{BB962C8B-B14F-4D97-AF65-F5344CB8AC3E}">
        <p14:creationId xmlns:p14="http://schemas.microsoft.com/office/powerpoint/2010/main" val="404700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
          <p:cNvSpPr>
            <a:spLocks noGrp="1"/>
          </p:cNvSpPr>
          <p:nvPr>
            <p:ph type="title"/>
          </p:nvPr>
        </p:nvSpPr>
        <p:spPr/>
        <p:txBody>
          <a:bodyPr/>
          <a:lstStyle/>
          <a:p>
            <a:r>
              <a:rPr lang="zh-CN" altLang="en-US"/>
              <a:t>地址规划举例</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根据给出的</a:t>
            </a:r>
            <a:r>
              <a:rPr lang="en-US" altLang="zh-CN" dirty="0"/>
              <a:t>IP</a:t>
            </a:r>
            <a:r>
              <a:rPr lang="zh-CN" altLang="en-US" dirty="0"/>
              <a:t>地址和子网掩码，请算出此网络中包含的主机地址数量以及可用主机地址的数量。</a:t>
            </a:r>
          </a:p>
          <a:p>
            <a:endParaRPr lang="zh-CN" altLang="en-US" dirty="0"/>
          </a:p>
        </p:txBody>
      </p:sp>
      <p:grpSp>
        <p:nvGrpSpPr>
          <p:cNvPr id="39940" name="Group 28"/>
          <p:cNvGrpSpPr>
            <a:grpSpLocks/>
          </p:cNvGrpSpPr>
          <p:nvPr/>
        </p:nvGrpSpPr>
        <p:grpSpPr bwMode="auto">
          <a:xfrm>
            <a:off x="2279650" y="1268413"/>
            <a:ext cx="7334250" cy="3600450"/>
            <a:chOff x="755650" y="1413246"/>
            <a:chExt cx="7334250" cy="3599930"/>
          </a:xfrm>
        </p:grpSpPr>
        <p:sp>
          <p:nvSpPr>
            <p:cNvPr id="39942" name="Rectangle 3"/>
            <p:cNvSpPr>
              <a:spLocks noChangeArrowheads="1"/>
            </p:cNvSpPr>
            <p:nvPr/>
          </p:nvSpPr>
          <p:spPr bwMode="auto">
            <a:xfrm>
              <a:off x="755650" y="1484683"/>
              <a:ext cx="1439863" cy="35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3688" indent="-29368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lnSpc>
                  <a:spcPct val="120000"/>
                </a:lnSpc>
                <a:spcBef>
                  <a:spcPct val="20000"/>
                </a:spcBef>
                <a:spcAft>
                  <a:spcPct val="20000"/>
                </a:spcAft>
                <a:buClr>
                  <a:srgbClr val="990000"/>
                </a:buClr>
                <a:buSzPct val="85000"/>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IP </a:t>
              </a:r>
              <a:r>
                <a:rPr lang="zh-CN" altLang="en-US" sz="1400" dirty="0">
                  <a:latin typeface="微软雅黑" panose="020B0503020204020204" pitchFamily="34" charset="-122"/>
                  <a:ea typeface="微软雅黑" panose="020B0503020204020204" pitchFamily="34" charset="-122"/>
                </a:rPr>
                <a:t>地址</a:t>
              </a:r>
              <a:endParaRPr lang="en-US" altLang="zh-CN" sz="1400" dirty="0">
                <a:latin typeface="微软雅黑" panose="020B0503020204020204" pitchFamily="34" charset="-122"/>
                <a:ea typeface="微软雅黑" panose="020B0503020204020204" pitchFamily="34" charset="-122"/>
              </a:endParaRPr>
            </a:p>
          </p:txBody>
        </p:sp>
        <p:grpSp>
          <p:nvGrpSpPr>
            <p:cNvPr id="39943" name="Group 4"/>
            <p:cNvGrpSpPr>
              <a:grpSpLocks/>
            </p:cNvGrpSpPr>
            <p:nvPr/>
          </p:nvGrpSpPr>
          <p:grpSpPr bwMode="auto">
            <a:xfrm>
              <a:off x="2627313" y="1413246"/>
              <a:ext cx="5462587" cy="431800"/>
              <a:chOff x="748" y="2745"/>
              <a:chExt cx="1161" cy="254"/>
            </a:xfrm>
          </p:grpSpPr>
          <p:sp>
            <p:nvSpPr>
              <p:cNvPr id="17"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46800"/>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172</a:t>
                </a:r>
              </a:p>
            </p:txBody>
          </p:sp>
          <p:sp>
            <p:nvSpPr>
              <p:cNvPr id="18"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a:t>
                </a:r>
              </a:p>
            </p:txBody>
          </p:sp>
          <p:sp>
            <p:nvSpPr>
              <p:cNvPr id="19"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20"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.7</a:t>
                </a:r>
              </a:p>
            </p:txBody>
          </p:sp>
        </p:grpSp>
        <p:sp>
          <p:nvSpPr>
            <p:cNvPr id="39944" name="Text Box 6"/>
            <p:cNvSpPr txBox="1">
              <a:spLocks noChangeArrowheads="1"/>
            </p:cNvSpPr>
            <p:nvPr/>
          </p:nvSpPr>
          <p:spPr bwMode="auto">
            <a:xfrm>
              <a:off x="755650" y="4004046"/>
              <a:ext cx="28448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293688" indent="-29368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lnSpc>
                  <a:spcPct val="120000"/>
                </a:lnSpc>
                <a:spcBef>
                  <a:spcPct val="20000"/>
                </a:spcBef>
                <a:spcAft>
                  <a:spcPct val="20000"/>
                </a:spcAft>
                <a:buClr>
                  <a:srgbClr val="990000"/>
                </a:buClr>
                <a:buSzPct val="85000"/>
              </a:pPr>
              <a:r>
                <a:rPr lang="zh-CN" altLang="en-US" sz="1400">
                  <a:latin typeface="微软雅黑" panose="020B0503020204020204" pitchFamily="34" charset="-122"/>
                  <a:ea typeface="微软雅黑" panose="020B0503020204020204" pitchFamily="34" charset="-122"/>
                </a:rPr>
                <a:t>主机数</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en-US" altLang="zh-CN" sz="1400" baseline="30000">
                  <a:latin typeface="微软雅黑" panose="020B0503020204020204" pitchFamily="34" charset="-122"/>
                  <a:ea typeface="微软雅黑" panose="020B0503020204020204" pitchFamily="34" charset="-122"/>
                </a:rPr>
                <a:t>n</a:t>
              </a:r>
            </a:p>
            <a:p>
              <a:pPr algn="l" eaLnBrk="1" hangingPunct="1">
                <a:lnSpc>
                  <a:spcPct val="120000"/>
                </a:lnSpc>
                <a:spcBef>
                  <a:spcPct val="20000"/>
                </a:spcBef>
                <a:spcAft>
                  <a:spcPct val="20000"/>
                </a:spcAft>
                <a:buClr>
                  <a:srgbClr val="990000"/>
                </a:buClr>
                <a:buSzPct val="85000"/>
              </a:pPr>
              <a:endParaRPr lang="en-US" altLang="zh-CN" sz="1400" baseline="30000">
                <a:latin typeface="微软雅黑" panose="020B0503020204020204" pitchFamily="34" charset="-122"/>
                <a:ea typeface="微软雅黑" panose="020B0503020204020204" pitchFamily="34" charset="-122"/>
              </a:endParaRPr>
            </a:p>
            <a:p>
              <a:pPr algn="l" eaLnBrk="1" hangingPunct="1">
                <a:lnSpc>
                  <a:spcPct val="120000"/>
                </a:lnSpc>
                <a:spcBef>
                  <a:spcPct val="20000"/>
                </a:spcBef>
                <a:spcAft>
                  <a:spcPct val="20000"/>
                </a:spcAft>
                <a:buClr>
                  <a:srgbClr val="990000"/>
                </a:buClr>
                <a:buSzPct val="85000"/>
              </a:pPr>
              <a:r>
                <a:rPr lang="zh-CN" altLang="en-US" sz="1400">
                  <a:latin typeface="微软雅黑" panose="020B0503020204020204" pitchFamily="34" charset="-122"/>
                  <a:ea typeface="微软雅黑" panose="020B0503020204020204" pitchFamily="34" charset="-122"/>
                </a:rPr>
                <a:t>可用主机数</a:t>
              </a:r>
              <a:r>
                <a:rPr lang="en-US" altLang="zh-CN" sz="1400">
                  <a:latin typeface="微软雅黑" panose="020B0503020204020204" pitchFamily="34" charset="-122"/>
                  <a:ea typeface="微软雅黑" panose="020B0503020204020204" pitchFamily="34" charset="-122"/>
                </a:rPr>
                <a:t>: 2</a:t>
              </a:r>
              <a:r>
                <a:rPr lang="en-US" altLang="zh-CN" sz="1400" baseline="30000">
                  <a:latin typeface="微软雅黑" panose="020B0503020204020204" pitchFamily="34" charset="-122"/>
                  <a:ea typeface="微软雅黑" panose="020B0503020204020204" pitchFamily="34" charset="-122"/>
                </a:rPr>
                <a:t>n</a:t>
              </a:r>
              <a:r>
                <a:rPr lang="en-US" altLang="zh-CN" sz="1400">
                  <a:latin typeface="微软雅黑" panose="020B0503020204020204" pitchFamily="34" charset="-122"/>
                  <a:ea typeface="微软雅黑" panose="020B0503020204020204" pitchFamily="34" charset="-122"/>
                </a:rPr>
                <a:t> - 2</a:t>
              </a:r>
            </a:p>
          </p:txBody>
        </p:sp>
        <p:sp>
          <p:nvSpPr>
            <p:cNvPr id="39945" name="Text Box 14"/>
            <p:cNvSpPr txBox="1">
              <a:spLocks noChangeArrowheads="1"/>
            </p:cNvSpPr>
            <p:nvPr/>
          </p:nvSpPr>
          <p:spPr bwMode="auto">
            <a:xfrm>
              <a:off x="755650" y="3356346"/>
              <a:ext cx="902811"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网络地址</a:t>
              </a:r>
            </a:p>
          </p:txBody>
        </p:sp>
        <p:grpSp>
          <p:nvGrpSpPr>
            <p:cNvPr id="39946" name="Group 4"/>
            <p:cNvGrpSpPr>
              <a:grpSpLocks/>
            </p:cNvGrpSpPr>
            <p:nvPr/>
          </p:nvGrpSpPr>
          <p:grpSpPr bwMode="auto">
            <a:xfrm>
              <a:off x="2627313" y="2276846"/>
              <a:ext cx="5462587" cy="431800"/>
              <a:chOff x="748" y="2745"/>
              <a:chExt cx="1161" cy="254"/>
            </a:xfrm>
          </p:grpSpPr>
          <p:sp>
            <p:nvSpPr>
              <p:cNvPr id="24"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25"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26"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sp>
            <p:nvSpPr>
              <p:cNvPr id="27"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sp>
          <p:nvSpPr>
            <p:cNvPr id="39947" name="Text Box 12"/>
            <p:cNvSpPr txBox="1">
              <a:spLocks noChangeArrowheads="1"/>
            </p:cNvSpPr>
            <p:nvPr/>
          </p:nvSpPr>
          <p:spPr bwMode="auto">
            <a:xfrm>
              <a:off x="755650" y="2348283"/>
              <a:ext cx="902811" cy="3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子网掩码</a:t>
              </a:r>
            </a:p>
          </p:txBody>
        </p:sp>
        <p:grpSp>
          <p:nvGrpSpPr>
            <p:cNvPr id="39948" name="Group 4"/>
            <p:cNvGrpSpPr>
              <a:grpSpLocks/>
            </p:cNvGrpSpPr>
            <p:nvPr/>
          </p:nvGrpSpPr>
          <p:grpSpPr bwMode="auto">
            <a:xfrm>
              <a:off x="2627313" y="3284908"/>
              <a:ext cx="5462587" cy="431800"/>
              <a:chOff x="748" y="2745"/>
              <a:chExt cx="1161" cy="254"/>
            </a:xfrm>
          </p:grpSpPr>
          <p:sp>
            <p:nvSpPr>
              <p:cNvPr id="49"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0"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1"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2"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grpSp>
        <p:sp>
          <p:nvSpPr>
            <p:cNvPr id="53" name="Rectangle 4"/>
            <p:cNvSpPr>
              <a:spLocks noChangeArrowheads="1"/>
            </p:cNvSpPr>
            <p:nvPr/>
          </p:nvSpPr>
          <p:spPr bwMode="auto">
            <a:xfrm>
              <a:off x="2627784" y="397613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sp>
          <p:nvSpPr>
            <p:cNvPr id="54" name="Rectangle 4"/>
            <p:cNvSpPr>
              <a:spLocks noChangeArrowheads="1"/>
            </p:cNvSpPr>
            <p:nvPr/>
          </p:nvSpPr>
          <p:spPr bwMode="auto">
            <a:xfrm>
              <a:off x="2627784" y="4581176"/>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800">
                  <a:solidFill>
                    <a:schemeClr val="tx2"/>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153407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9"/>
          <p:cNvSpPr>
            <a:spLocks noGrp="1"/>
          </p:cNvSpPr>
          <p:nvPr>
            <p:ph type="title"/>
          </p:nvPr>
        </p:nvSpPr>
        <p:spPr/>
        <p:txBody>
          <a:bodyPr/>
          <a:lstStyle/>
          <a:p>
            <a:r>
              <a:rPr lang="zh-CN" altLang="en-US"/>
              <a:t>有类</a:t>
            </a:r>
            <a:r>
              <a:rPr lang="en-US" altLang="zh-CN"/>
              <a:t>IP</a:t>
            </a:r>
            <a:r>
              <a:rPr lang="zh-CN" altLang="en-US"/>
              <a:t>编址的缺陷</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在设计网络时使用有类</a:t>
            </a:r>
            <a:r>
              <a:rPr lang="en-US" altLang="zh-CN" dirty="0"/>
              <a:t>IP</a:t>
            </a:r>
            <a:r>
              <a:rPr lang="zh-CN" altLang="en-US" dirty="0"/>
              <a:t>地址会造成地址的浪费。</a:t>
            </a:r>
          </a:p>
          <a:p>
            <a:endParaRPr lang="zh-CN" altLang="en-US" dirty="0"/>
          </a:p>
        </p:txBody>
      </p:sp>
      <p:grpSp>
        <p:nvGrpSpPr>
          <p:cNvPr id="41989" name="Group 56"/>
          <p:cNvGrpSpPr>
            <a:grpSpLocks/>
          </p:cNvGrpSpPr>
          <p:nvPr/>
        </p:nvGrpSpPr>
        <p:grpSpPr bwMode="auto">
          <a:xfrm>
            <a:off x="2673350" y="1106489"/>
            <a:ext cx="6807200" cy="3887787"/>
            <a:chOff x="1149350" y="1106488"/>
            <a:chExt cx="6807200" cy="3887787"/>
          </a:xfrm>
        </p:grpSpPr>
        <p:sp>
          <p:nvSpPr>
            <p:cNvPr id="41990" name="TextBox 8"/>
            <p:cNvSpPr txBox="1">
              <a:spLocks noChangeArrowheads="1"/>
            </p:cNvSpPr>
            <p:nvPr/>
          </p:nvSpPr>
          <p:spPr bwMode="auto">
            <a:xfrm>
              <a:off x="2269953" y="2628183"/>
              <a:ext cx="1449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192.168.1.0/24</a:t>
              </a:r>
              <a:endParaRPr lang="zh-CN" altLang="en-US" sz="1400" dirty="0">
                <a:latin typeface="微软雅黑" panose="020B0503020204020204" pitchFamily="34" charset="-122"/>
                <a:ea typeface="微软雅黑" panose="020B0503020204020204" pitchFamily="34" charset="-122"/>
              </a:endParaRPr>
            </a:p>
          </p:txBody>
        </p:sp>
        <p:sp>
          <p:nvSpPr>
            <p:cNvPr id="41991" name="TextBox 8"/>
            <p:cNvSpPr txBox="1">
              <a:spLocks noChangeArrowheads="1"/>
            </p:cNvSpPr>
            <p:nvPr/>
          </p:nvSpPr>
          <p:spPr bwMode="auto">
            <a:xfrm>
              <a:off x="5382915" y="1431925"/>
              <a:ext cx="1449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192.168.2.0/24</a:t>
              </a:r>
              <a:endParaRPr lang="zh-CN" altLang="en-US" sz="1400">
                <a:latin typeface="微软雅黑" panose="020B0503020204020204" pitchFamily="34" charset="-122"/>
                <a:ea typeface="微软雅黑" panose="020B0503020204020204" pitchFamily="34" charset="-122"/>
              </a:endParaRPr>
            </a:p>
          </p:txBody>
        </p:sp>
        <p:sp>
          <p:nvSpPr>
            <p:cNvPr id="41992" name="TextBox 8"/>
            <p:cNvSpPr txBox="1">
              <a:spLocks noChangeArrowheads="1"/>
            </p:cNvSpPr>
            <p:nvPr/>
          </p:nvSpPr>
          <p:spPr bwMode="auto">
            <a:xfrm>
              <a:off x="5338412" y="4366478"/>
              <a:ext cx="15606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192.168.3.0/24</a:t>
              </a:r>
              <a:endParaRPr lang="zh-CN" altLang="en-US" sz="1400">
                <a:latin typeface="微软雅黑" panose="020B0503020204020204" pitchFamily="34" charset="-122"/>
                <a:ea typeface="微软雅黑" panose="020B0503020204020204" pitchFamily="34" charset="-122"/>
              </a:endParaRPr>
            </a:p>
          </p:txBody>
        </p:sp>
        <p:grpSp>
          <p:nvGrpSpPr>
            <p:cNvPr id="41994" name="Group 25"/>
            <p:cNvGrpSpPr>
              <a:grpSpLocks/>
            </p:cNvGrpSpPr>
            <p:nvPr/>
          </p:nvGrpSpPr>
          <p:grpSpPr bwMode="auto">
            <a:xfrm>
              <a:off x="1149350" y="1106488"/>
              <a:ext cx="6807200" cy="3887787"/>
              <a:chOff x="1149350" y="1412875"/>
              <a:chExt cx="6807200" cy="3887788"/>
            </a:xfrm>
          </p:grpSpPr>
          <p:sp>
            <p:nvSpPr>
              <p:cNvPr id="37" name="椭圆 50"/>
              <p:cNvSpPr/>
              <p:nvPr/>
            </p:nvSpPr>
            <p:spPr bwMode="auto">
              <a:xfrm>
                <a:off x="5033963" y="3557588"/>
                <a:ext cx="2058987" cy="1743075"/>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8" name="椭圆 49"/>
              <p:cNvSpPr/>
              <p:nvPr/>
            </p:nvSpPr>
            <p:spPr bwMode="auto">
              <a:xfrm>
                <a:off x="5003800" y="1412875"/>
                <a:ext cx="2187575" cy="188595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9" name="椭圆 48"/>
              <p:cNvSpPr/>
              <p:nvPr/>
            </p:nvSpPr>
            <p:spPr bwMode="auto">
              <a:xfrm>
                <a:off x="1149350" y="1782762"/>
                <a:ext cx="3744913" cy="3211514"/>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grpSp>
            <p:nvGrpSpPr>
              <p:cNvPr id="42002" name="组合 41"/>
              <p:cNvGrpSpPr>
                <a:grpSpLocks/>
              </p:cNvGrpSpPr>
              <p:nvPr/>
            </p:nvGrpSpPr>
            <p:grpSpPr bwMode="auto">
              <a:xfrm>
                <a:off x="1592263" y="1773238"/>
                <a:ext cx="6364287" cy="3518382"/>
                <a:chOff x="611188" y="1980171"/>
                <a:chExt cx="7210425" cy="4948213"/>
              </a:xfrm>
            </p:grpSpPr>
            <p:pic>
              <p:nvPicPr>
                <p:cNvPr id="4200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45" y="4292600"/>
                  <a:ext cx="120651"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353" y="3213099"/>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882" y="4292601"/>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693"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1" name="TextBox 9"/>
                <p:cNvSpPr txBox="1">
                  <a:spLocks noChangeArrowheads="1"/>
                </p:cNvSpPr>
                <p:nvPr/>
              </p:nvSpPr>
              <p:spPr bwMode="auto">
                <a:xfrm>
                  <a:off x="1802257" y="6090433"/>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rPr>
                    <a:t>个主机</a:t>
                  </a:r>
                </a:p>
              </p:txBody>
            </p:sp>
            <p:sp>
              <p:nvSpPr>
                <p:cNvPr id="42012" name="TextBox 13"/>
                <p:cNvSpPr txBox="1">
                  <a:spLocks noChangeArrowheads="1"/>
                </p:cNvSpPr>
                <p:nvPr/>
              </p:nvSpPr>
              <p:spPr bwMode="auto">
                <a:xfrm>
                  <a:off x="5142278" y="6495530"/>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10</a:t>
                  </a:r>
                  <a:r>
                    <a:rPr lang="zh-CN" altLang="en-US" sz="1400">
                      <a:latin typeface="微软雅黑" panose="020B0503020204020204" pitchFamily="34" charset="-122"/>
                      <a:ea typeface="微软雅黑" panose="020B0503020204020204" pitchFamily="34" charset="-122"/>
                    </a:rPr>
                    <a:t>个主机</a:t>
                  </a:r>
                </a:p>
              </p:txBody>
            </p:sp>
            <p:sp>
              <p:nvSpPr>
                <p:cNvPr id="42013" name="TextBox 8"/>
                <p:cNvSpPr txBox="1">
                  <a:spLocks noChangeArrowheads="1"/>
                </p:cNvSpPr>
                <p:nvPr/>
              </p:nvSpPr>
              <p:spPr bwMode="auto">
                <a:xfrm>
                  <a:off x="5622236" y="1980171"/>
                  <a:ext cx="209291"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400">
                    <a:latin typeface="微软雅黑" panose="020B0503020204020204" pitchFamily="34" charset="-122"/>
                    <a:ea typeface="微软雅黑" panose="020B0503020204020204" pitchFamily="34" charset="-122"/>
                  </a:endParaRPr>
                </a:p>
              </p:txBody>
            </p:sp>
            <p:pic>
              <p:nvPicPr>
                <p:cNvPr id="420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20" y="3236315"/>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5" name="TextBox 13"/>
                <p:cNvSpPr txBox="1">
                  <a:spLocks noChangeArrowheads="1"/>
                </p:cNvSpPr>
                <p:nvPr/>
              </p:nvSpPr>
              <p:spPr bwMode="auto">
                <a:xfrm>
                  <a:off x="5161493" y="3661023"/>
                  <a:ext cx="1116942"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20</a:t>
                  </a:r>
                  <a:r>
                    <a:rPr lang="zh-CN" altLang="en-US" sz="1400">
                      <a:latin typeface="微软雅黑" panose="020B0503020204020204" pitchFamily="34" charset="-122"/>
                      <a:ea typeface="微软雅黑" panose="020B0503020204020204" pitchFamily="34" charset="-122"/>
                    </a:rPr>
                    <a:t>个主机</a:t>
                  </a:r>
                </a:p>
              </p:txBody>
            </p:sp>
          </p:grpSp>
          <p:pic>
            <p:nvPicPr>
              <p:cNvPr id="4200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2597150"/>
                <a:ext cx="93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35" name="图片 34" descr="PC.png"/>
          <p:cNvPicPr>
            <a:picLocks noChangeAspect="1"/>
          </p:cNvPicPr>
          <p:nvPr/>
        </p:nvPicPr>
        <p:blipFill>
          <a:blip r:embed="rId5" cstate="print"/>
          <a:stretch>
            <a:fillRect/>
          </a:stretch>
        </p:blipFill>
        <p:spPr>
          <a:xfrm>
            <a:off x="4247765" y="3813519"/>
            <a:ext cx="720000" cy="552960"/>
          </a:xfrm>
          <a:prstGeom prst="rect">
            <a:avLst/>
          </a:prstGeom>
        </p:spPr>
      </p:pic>
      <p:pic>
        <p:nvPicPr>
          <p:cNvPr id="36" name="图片 35" descr="PC.png"/>
          <p:cNvPicPr>
            <a:picLocks noChangeAspect="1"/>
          </p:cNvPicPr>
          <p:nvPr/>
        </p:nvPicPr>
        <p:blipFill>
          <a:blip r:embed="rId5" cstate="print"/>
          <a:stretch>
            <a:fillRect/>
          </a:stretch>
        </p:blipFill>
        <p:spPr>
          <a:xfrm>
            <a:off x="4967765" y="1915967"/>
            <a:ext cx="720000" cy="552960"/>
          </a:xfrm>
          <a:prstGeom prst="rect">
            <a:avLst/>
          </a:prstGeom>
        </p:spPr>
      </p:pic>
      <p:pic>
        <p:nvPicPr>
          <p:cNvPr id="40" name="图片 39" descr="PC.png"/>
          <p:cNvPicPr>
            <a:picLocks noChangeAspect="1"/>
          </p:cNvPicPr>
          <p:nvPr/>
        </p:nvPicPr>
        <p:blipFill>
          <a:blip r:embed="rId5" cstate="print"/>
          <a:stretch>
            <a:fillRect/>
          </a:stretch>
        </p:blipFill>
        <p:spPr>
          <a:xfrm>
            <a:off x="3294841" y="1913778"/>
            <a:ext cx="720000" cy="552960"/>
          </a:xfrm>
          <a:prstGeom prst="rect">
            <a:avLst/>
          </a:prstGeom>
        </p:spPr>
      </p:pic>
      <p:pic>
        <p:nvPicPr>
          <p:cNvPr id="41" name="图片 40" descr="PC.png"/>
          <p:cNvPicPr>
            <a:picLocks noChangeAspect="1"/>
          </p:cNvPicPr>
          <p:nvPr/>
        </p:nvPicPr>
        <p:blipFill>
          <a:blip r:embed="rId5" cstate="print"/>
          <a:stretch>
            <a:fillRect/>
          </a:stretch>
        </p:blipFill>
        <p:spPr>
          <a:xfrm>
            <a:off x="7841902" y="1912341"/>
            <a:ext cx="720000" cy="552960"/>
          </a:xfrm>
          <a:prstGeom prst="rect">
            <a:avLst/>
          </a:prstGeom>
        </p:spPr>
      </p:pic>
      <p:pic>
        <p:nvPicPr>
          <p:cNvPr id="42" name="图片 41" descr="PC.png"/>
          <p:cNvPicPr>
            <a:picLocks noChangeAspect="1"/>
          </p:cNvPicPr>
          <p:nvPr/>
        </p:nvPicPr>
        <p:blipFill>
          <a:blip r:embed="rId5" cstate="print"/>
          <a:stretch>
            <a:fillRect/>
          </a:stretch>
        </p:blipFill>
        <p:spPr>
          <a:xfrm>
            <a:off x="7330703" y="3808581"/>
            <a:ext cx="720000" cy="552960"/>
          </a:xfrm>
          <a:prstGeom prst="rect">
            <a:avLst/>
          </a:prstGeom>
        </p:spPr>
      </p:pic>
      <p:pic>
        <p:nvPicPr>
          <p:cNvPr id="43" name="图片 42" descr="PC.png"/>
          <p:cNvPicPr>
            <a:picLocks noChangeAspect="1"/>
          </p:cNvPicPr>
          <p:nvPr/>
        </p:nvPicPr>
        <p:blipFill>
          <a:blip r:embed="rId5" cstate="print"/>
          <a:stretch>
            <a:fillRect/>
          </a:stretch>
        </p:blipFill>
        <p:spPr>
          <a:xfrm>
            <a:off x="6610703" y="1913778"/>
            <a:ext cx="720000" cy="552960"/>
          </a:xfrm>
          <a:prstGeom prst="rect">
            <a:avLst/>
          </a:prstGeom>
        </p:spPr>
      </p:pic>
    </p:spTree>
    <p:extLst>
      <p:ext uri="{BB962C8B-B14F-4D97-AF65-F5344CB8AC3E}">
        <p14:creationId xmlns:p14="http://schemas.microsoft.com/office/powerpoint/2010/main" val="32180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9"/>
          <p:cNvSpPr>
            <a:spLocks noGrp="1"/>
          </p:cNvSpPr>
          <p:nvPr>
            <p:ph type="title"/>
          </p:nvPr>
        </p:nvSpPr>
        <p:spPr/>
        <p:txBody>
          <a:bodyPr/>
          <a:lstStyle/>
          <a:p>
            <a:r>
              <a:rPr lang="zh-CN" altLang="en-US"/>
              <a:t>变长子网掩码</a:t>
            </a:r>
          </a:p>
        </p:txBody>
      </p:sp>
      <p:grpSp>
        <p:nvGrpSpPr>
          <p:cNvPr id="44036" name="Group 31"/>
          <p:cNvGrpSpPr>
            <a:grpSpLocks/>
          </p:cNvGrpSpPr>
          <p:nvPr/>
        </p:nvGrpSpPr>
        <p:grpSpPr bwMode="auto">
          <a:xfrm>
            <a:off x="2279651" y="1412875"/>
            <a:ext cx="7466013" cy="4464050"/>
            <a:chOff x="755650" y="1557338"/>
            <a:chExt cx="7466013" cy="4463950"/>
          </a:xfrm>
        </p:grpSpPr>
        <p:sp>
          <p:nvSpPr>
            <p:cNvPr id="44037" name="Line 5"/>
            <p:cNvSpPr>
              <a:spLocks noChangeShapeType="1"/>
            </p:cNvSpPr>
            <p:nvPr/>
          </p:nvSpPr>
          <p:spPr bwMode="auto">
            <a:xfrm flipV="1">
              <a:off x="2700338" y="3789363"/>
              <a:ext cx="4319587"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038" name="Rectangle 5"/>
            <p:cNvSpPr>
              <a:spLocks noChangeArrowheads="1"/>
            </p:cNvSpPr>
            <p:nvPr/>
          </p:nvSpPr>
          <p:spPr bwMode="auto">
            <a:xfrm>
              <a:off x="2730500" y="3844925"/>
              <a:ext cx="5438775"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en-US" altLang="zh-CN" sz="2000" dirty="0">
                  <a:latin typeface="微软雅黑" panose="020B0503020204020204" pitchFamily="34" charset="-122"/>
                  <a:ea typeface="微软雅黑" panose="020B0503020204020204" pitchFamily="34" charset="-122"/>
                </a:rPr>
                <a:t>11000000  10101000  00000001  00000000</a:t>
              </a:r>
            </a:p>
          </p:txBody>
        </p:sp>
        <p:sp>
          <p:nvSpPr>
            <p:cNvPr id="44039" name="Rectangle 8"/>
            <p:cNvSpPr>
              <a:spLocks noChangeArrowheads="1"/>
            </p:cNvSpPr>
            <p:nvPr/>
          </p:nvSpPr>
          <p:spPr bwMode="auto">
            <a:xfrm>
              <a:off x="2730500" y="2681288"/>
              <a:ext cx="5472113"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a:latin typeface="微软雅黑" panose="020B0503020204020204" pitchFamily="34" charset="-122"/>
                  <a:ea typeface="微软雅黑" panose="020B0503020204020204" pitchFamily="34" charset="-122"/>
                </a:rPr>
                <a:t>11000000  10101000  00000001  00000111</a:t>
              </a:r>
            </a:p>
          </p:txBody>
        </p:sp>
        <p:sp>
          <p:nvSpPr>
            <p:cNvPr id="44040" name="Rectangle 10"/>
            <p:cNvSpPr>
              <a:spLocks noChangeArrowheads="1"/>
            </p:cNvSpPr>
            <p:nvPr/>
          </p:nvSpPr>
          <p:spPr bwMode="auto">
            <a:xfrm>
              <a:off x="2732088" y="3181350"/>
              <a:ext cx="5454650" cy="457200"/>
            </a:xfrm>
            <a:prstGeom prst="rect">
              <a:avLst/>
            </a:prstGeom>
            <a:solidFill>
              <a:srgbClr val="FFFFFF"/>
            </a:solidFill>
            <a:ln w="12700">
              <a:solidFill>
                <a:schemeClr val="tx1"/>
              </a:solidFill>
              <a:miter lim="800000"/>
              <a:headEnd/>
              <a:tailEnd/>
            </a:ln>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2000" dirty="0">
                  <a:latin typeface="微软雅黑" panose="020B0503020204020204" pitchFamily="34" charset="-122"/>
                  <a:ea typeface="微软雅黑" panose="020B0503020204020204" pitchFamily="34" charset="-122"/>
                </a:rPr>
                <a:t>11111111  11111111  11111111   10000000</a:t>
              </a:r>
            </a:p>
          </p:txBody>
        </p:sp>
        <p:sp>
          <p:nvSpPr>
            <p:cNvPr id="44041" name="Text Box 11"/>
            <p:cNvSpPr txBox="1">
              <a:spLocks noChangeArrowheads="1"/>
            </p:cNvSpPr>
            <p:nvPr/>
          </p:nvSpPr>
          <p:spPr bwMode="auto">
            <a:xfrm>
              <a:off x="755650" y="1557338"/>
              <a:ext cx="760080"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400">
                  <a:latin typeface="微软雅黑" panose="020B0503020204020204" pitchFamily="34" charset="-122"/>
                  <a:ea typeface="微软雅黑" panose="020B0503020204020204" pitchFamily="34" charset="-122"/>
                </a:rPr>
                <a:t>IP </a:t>
              </a:r>
              <a:r>
                <a:rPr lang="zh-CN" altLang="en-US" sz="1400">
                  <a:latin typeface="微软雅黑" panose="020B0503020204020204" pitchFamily="34" charset="-122"/>
                  <a:ea typeface="微软雅黑" panose="020B0503020204020204" pitchFamily="34" charset="-122"/>
                </a:rPr>
                <a:t>地址</a:t>
              </a:r>
            </a:p>
          </p:txBody>
        </p:sp>
        <p:grpSp>
          <p:nvGrpSpPr>
            <p:cNvPr id="44042" name="Group 4"/>
            <p:cNvGrpSpPr>
              <a:grpSpLocks/>
            </p:cNvGrpSpPr>
            <p:nvPr/>
          </p:nvGrpSpPr>
          <p:grpSpPr bwMode="auto">
            <a:xfrm>
              <a:off x="2759075" y="1557338"/>
              <a:ext cx="5462588" cy="431800"/>
              <a:chOff x="748" y="2745"/>
              <a:chExt cx="1161" cy="254"/>
            </a:xfrm>
          </p:grpSpPr>
          <p:sp>
            <p:nvSpPr>
              <p:cNvPr id="63"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64"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65"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66"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.7</a:t>
                </a:r>
              </a:p>
            </p:txBody>
          </p:sp>
        </p:grpSp>
        <p:grpSp>
          <p:nvGrpSpPr>
            <p:cNvPr id="44043" name="Group 4"/>
            <p:cNvGrpSpPr>
              <a:grpSpLocks/>
            </p:cNvGrpSpPr>
            <p:nvPr/>
          </p:nvGrpSpPr>
          <p:grpSpPr bwMode="auto">
            <a:xfrm>
              <a:off x="2759075" y="2146300"/>
              <a:ext cx="5462588" cy="431800"/>
              <a:chOff x="748" y="2745"/>
              <a:chExt cx="1161" cy="254"/>
            </a:xfrm>
          </p:grpSpPr>
          <p:sp>
            <p:nvSpPr>
              <p:cNvPr id="59"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60"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61"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.255</a:t>
                </a:r>
              </a:p>
            </p:txBody>
          </p:sp>
          <p:sp>
            <p:nvSpPr>
              <p:cNvPr id="62"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.128</a:t>
                </a:r>
              </a:p>
            </p:txBody>
          </p:sp>
        </p:grpSp>
        <p:sp>
          <p:nvSpPr>
            <p:cNvPr id="44044" name="Text Box 12"/>
            <p:cNvSpPr txBox="1">
              <a:spLocks noChangeArrowheads="1"/>
            </p:cNvSpPr>
            <p:nvPr/>
          </p:nvSpPr>
          <p:spPr bwMode="auto">
            <a:xfrm>
              <a:off x="755650" y="2276475"/>
              <a:ext cx="902811"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子网掩码</a:t>
              </a:r>
            </a:p>
          </p:txBody>
        </p:sp>
        <p:sp>
          <p:nvSpPr>
            <p:cNvPr id="44045" name="Line 5"/>
            <p:cNvSpPr>
              <a:spLocks noChangeShapeType="1"/>
            </p:cNvSpPr>
            <p:nvPr/>
          </p:nvSpPr>
          <p:spPr bwMode="auto">
            <a:xfrm>
              <a:off x="7020272" y="3789363"/>
              <a:ext cx="1081088" cy="0"/>
            </a:xfrm>
            <a:prstGeom prst="line">
              <a:avLst/>
            </a:prstGeom>
            <a:noFill/>
            <a:ln w="254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046" name="Line 4"/>
            <p:cNvSpPr>
              <a:spLocks noChangeShapeType="1"/>
            </p:cNvSpPr>
            <p:nvPr/>
          </p:nvSpPr>
          <p:spPr bwMode="auto">
            <a:xfrm flipH="1" flipV="1">
              <a:off x="7020272" y="2709341"/>
              <a:ext cx="15875" cy="1627187"/>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047" name="Text Box 6"/>
            <p:cNvSpPr txBox="1">
              <a:spLocks noChangeArrowheads="1"/>
            </p:cNvSpPr>
            <p:nvPr/>
          </p:nvSpPr>
          <p:spPr bwMode="auto">
            <a:xfrm>
              <a:off x="755650" y="5073650"/>
              <a:ext cx="284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a:latin typeface="微软雅黑" panose="020B0503020204020204" pitchFamily="34" charset="-122"/>
                  <a:ea typeface="微软雅黑" panose="020B0503020204020204" pitchFamily="34" charset="-122"/>
                </a:rPr>
                <a:t>主机数</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en-US" altLang="zh-CN" sz="1400" i="1" baseline="30000">
                  <a:latin typeface="微软雅黑" panose="020B0503020204020204" pitchFamily="34" charset="-122"/>
                  <a:ea typeface="微软雅黑" panose="020B0503020204020204" pitchFamily="34" charset="-122"/>
                </a:rPr>
                <a:t>n</a:t>
              </a:r>
            </a:p>
          </p:txBody>
        </p:sp>
        <p:sp>
          <p:nvSpPr>
            <p:cNvPr id="44048" name="Text Box 14"/>
            <p:cNvSpPr txBox="1">
              <a:spLocks noChangeArrowheads="1"/>
            </p:cNvSpPr>
            <p:nvPr/>
          </p:nvSpPr>
          <p:spPr bwMode="auto">
            <a:xfrm>
              <a:off x="755650" y="4560888"/>
              <a:ext cx="902811"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latin typeface="微软雅黑" panose="020B0503020204020204" pitchFamily="34" charset="-122"/>
                  <a:ea typeface="微软雅黑" panose="020B0503020204020204" pitchFamily="34" charset="-122"/>
                </a:rPr>
                <a:t>网络地址</a:t>
              </a:r>
            </a:p>
          </p:txBody>
        </p:sp>
        <p:sp>
          <p:nvSpPr>
            <p:cNvPr id="47" name="Rectangle 4"/>
            <p:cNvSpPr>
              <a:spLocks noChangeArrowheads="1"/>
            </p:cNvSpPr>
            <p:nvPr/>
          </p:nvSpPr>
          <p:spPr bwMode="auto">
            <a:xfrm>
              <a:off x="2743334" y="5085232"/>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128</a:t>
              </a:r>
            </a:p>
          </p:txBody>
        </p:sp>
        <p:sp>
          <p:nvSpPr>
            <p:cNvPr id="52" name="Rectangle 4"/>
            <p:cNvSpPr>
              <a:spLocks noChangeArrowheads="1"/>
            </p:cNvSpPr>
            <p:nvPr/>
          </p:nvSpPr>
          <p:spPr bwMode="auto">
            <a:xfrm>
              <a:off x="2743334" y="5589288"/>
              <a:ext cx="1296144"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126</a:t>
              </a:r>
            </a:p>
          </p:txBody>
        </p:sp>
        <p:sp>
          <p:nvSpPr>
            <p:cNvPr id="44055" name="Rectangle 45"/>
            <p:cNvSpPr>
              <a:spLocks noChangeArrowheads="1"/>
            </p:cNvSpPr>
            <p:nvPr/>
          </p:nvSpPr>
          <p:spPr bwMode="auto">
            <a:xfrm>
              <a:off x="755650" y="5599113"/>
              <a:ext cx="1646605" cy="3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spcBef>
                  <a:spcPct val="50000"/>
                </a:spcBef>
              </a:pPr>
              <a:r>
                <a:rPr lang="zh-CN" altLang="en-US" sz="1400">
                  <a:latin typeface="微软雅黑" panose="020B0503020204020204" pitchFamily="34" charset="-122"/>
                  <a:ea typeface="微软雅黑" panose="020B0503020204020204" pitchFamily="34" charset="-122"/>
                </a:rPr>
                <a:t>可用主机数</a:t>
              </a:r>
              <a:r>
                <a:rPr lang="en-US" altLang="zh-CN" sz="1400">
                  <a:latin typeface="微软雅黑" panose="020B0503020204020204" pitchFamily="34" charset="-122"/>
                  <a:ea typeface="微软雅黑" panose="020B0503020204020204" pitchFamily="34" charset="-122"/>
                </a:rPr>
                <a:t>: 2</a:t>
              </a:r>
              <a:r>
                <a:rPr lang="en-US" altLang="zh-CN" sz="1400" baseline="30000">
                  <a:latin typeface="微软雅黑" panose="020B0503020204020204" pitchFamily="34" charset="-122"/>
                  <a:ea typeface="微软雅黑" panose="020B0503020204020204" pitchFamily="34" charset="-122"/>
                </a:rPr>
                <a:t>n</a:t>
              </a:r>
              <a:r>
                <a:rPr lang="en-US" altLang="zh-CN" sz="1400">
                  <a:latin typeface="微软雅黑" panose="020B0503020204020204" pitchFamily="34" charset="-122"/>
                  <a:ea typeface="微软雅黑" panose="020B0503020204020204" pitchFamily="34" charset="-122"/>
                </a:rPr>
                <a:t> - 2</a:t>
              </a:r>
            </a:p>
          </p:txBody>
        </p:sp>
        <p:grpSp>
          <p:nvGrpSpPr>
            <p:cNvPr id="44056" name="Group 4"/>
            <p:cNvGrpSpPr>
              <a:grpSpLocks/>
            </p:cNvGrpSpPr>
            <p:nvPr/>
          </p:nvGrpSpPr>
          <p:grpSpPr bwMode="auto">
            <a:xfrm>
              <a:off x="2743200" y="4581525"/>
              <a:ext cx="5462588" cy="431800"/>
              <a:chOff x="748" y="2745"/>
              <a:chExt cx="1161" cy="254"/>
            </a:xfrm>
          </p:grpSpPr>
          <p:sp>
            <p:nvSpPr>
              <p:cNvPr id="55" name="Rectangle 6"/>
              <p:cNvSpPr>
                <a:spLocks noChangeArrowheads="1"/>
              </p:cNvSpPr>
              <p:nvPr/>
            </p:nvSpPr>
            <p:spPr bwMode="auto">
              <a:xfrm>
                <a:off x="74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192</a:t>
                </a:r>
              </a:p>
            </p:txBody>
          </p:sp>
          <p:sp>
            <p:nvSpPr>
              <p:cNvPr id="56" name="Rectangle 5"/>
              <p:cNvSpPr>
                <a:spLocks noChangeArrowheads="1"/>
              </p:cNvSpPr>
              <p:nvPr/>
            </p:nvSpPr>
            <p:spPr bwMode="auto">
              <a:xfrm>
                <a:off x="103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.168</a:t>
                </a:r>
              </a:p>
            </p:txBody>
          </p:sp>
          <p:sp>
            <p:nvSpPr>
              <p:cNvPr id="57" name="Rectangle 5"/>
              <p:cNvSpPr>
                <a:spLocks noChangeArrowheads="1"/>
              </p:cNvSpPr>
              <p:nvPr/>
            </p:nvSpPr>
            <p:spPr bwMode="auto">
              <a:xfrm>
                <a:off x="1327"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.1</a:t>
                </a:r>
              </a:p>
            </p:txBody>
          </p:sp>
          <p:sp>
            <p:nvSpPr>
              <p:cNvPr id="58" name="Rectangle 5"/>
              <p:cNvSpPr>
                <a:spLocks noChangeArrowheads="1"/>
              </p:cNvSpPr>
              <p:nvPr/>
            </p:nvSpPr>
            <p:spPr bwMode="auto">
              <a:xfrm>
                <a:off x="1618" y="2745"/>
                <a:ext cx="291"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微软雅黑" panose="020B0503020204020204" pitchFamily="34" charset="-122"/>
                    <a:ea typeface="微软雅黑" panose="020B0503020204020204" pitchFamily="34" charset="-122"/>
                  </a:rPr>
                  <a:t>.0</a:t>
                </a:r>
              </a:p>
            </p:txBody>
          </p:sp>
        </p:grpSp>
      </p:grpSp>
    </p:spTree>
    <p:extLst>
      <p:ext uri="{BB962C8B-B14F-4D97-AF65-F5344CB8AC3E}">
        <p14:creationId xmlns:p14="http://schemas.microsoft.com/office/powerpoint/2010/main" val="131934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a:t>网络层位于数据链路层与传输层之间。网络层中包含了许多协议，其中最为重要的协议就是</a:t>
            </a:r>
            <a:r>
              <a:rPr lang="en-US" altLang="zh-CN"/>
              <a:t>IP</a:t>
            </a:r>
            <a:r>
              <a:rPr lang="zh-CN" altLang="en-US"/>
              <a:t>协议。网络层提供了</a:t>
            </a:r>
            <a:r>
              <a:rPr lang="en-US" altLang="zh-CN"/>
              <a:t>IP</a:t>
            </a:r>
            <a:r>
              <a:rPr lang="zh-CN" altLang="en-US"/>
              <a:t>路由功能。理解</a:t>
            </a:r>
            <a:r>
              <a:rPr lang="en-US" altLang="zh-CN"/>
              <a:t>IP</a:t>
            </a:r>
            <a:r>
              <a:rPr lang="zh-CN" altLang="en-US"/>
              <a:t>路由除了要熟悉</a:t>
            </a:r>
            <a:r>
              <a:rPr lang="en-US" altLang="zh-CN"/>
              <a:t>IP</a:t>
            </a:r>
            <a:r>
              <a:rPr lang="zh-CN" altLang="en-US"/>
              <a:t>协议的工作机制之外，还必须理解</a:t>
            </a:r>
            <a:r>
              <a:rPr lang="en-US" altLang="zh-CN"/>
              <a:t>IP</a:t>
            </a:r>
            <a:r>
              <a:rPr lang="zh-CN" altLang="en-US"/>
              <a:t>编址以及如何合理地使用</a:t>
            </a:r>
            <a:r>
              <a:rPr lang="en-US" altLang="zh-CN"/>
              <a:t>IP</a:t>
            </a:r>
            <a:r>
              <a:rPr lang="zh-CN" altLang="en-US"/>
              <a:t>地址来设计网络。</a:t>
            </a:r>
            <a:endParaRPr lang="en-US" altLang="zh-CN"/>
          </a:p>
          <a:p>
            <a:endParaRPr lang="zh-CN" altLang="en-US"/>
          </a:p>
          <a:p>
            <a:endParaRPr lang="zh-CN" altLang="en-US"/>
          </a:p>
          <a:p>
            <a:endParaRPr lang="zh-CN" altLang="en-US" dirty="0"/>
          </a:p>
        </p:txBody>
      </p:sp>
    </p:spTree>
    <p:extLst>
      <p:ext uri="{BB962C8B-B14F-4D97-AF65-F5344CB8AC3E}">
        <p14:creationId xmlns:p14="http://schemas.microsoft.com/office/powerpoint/2010/main" val="11869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9"/>
          <p:cNvSpPr>
            <a:spLocks noGrp="1"/>
          </p:cNvSpPr>
          <p:nvPr>
            <p:ph type="title"/>
          </p:nvPr>
        </p:nvSpPr>
        <p:spPr/>
        <p:txBody>
          <a:bodyPr/>
          <a:lstStyle/>
          <a:p>
            <a:r>
              <a:rPr lang="zh-CN" altLang="en-US"/>
              <a:t>变长子网掩码举例</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现有一个</a:t>
            </a:r>
            <a:r>
              <a:rPr lang="en-US" altLang="zh-CN" dirty="0"/>
              <a:t>C</a:t>
            </a:r>
            <a:r>
              <a:rPr lang="zh-CN" altLang="en-US" dirty="0"/>
              <a:t>类网络地址段</a:t>
            </a:r>
            <a:r>
              <a:rPr lang="en-US" altLang="zh-CN" dirty="0"/>
              <a:t>192.168.1.0/24</a:t>
            </a:r>
            <a:r>
              <a:rPr lang="zh-CN" altLang="en-US" dirty="0"/>
              <a:t>，请使用变长子网掩码给三个子网分别分配</a:t>
            </a:r>
            <a:r>
              <a:rPr lang="en-US" altLang="zh-CN" dirty="0"/>
              <a:t>IP</a:t>
            </a:r>
            <a:r>
              <a:rPr lang="zh-CN" altLang="en-US" dirty="0"/>
              <a:t>地址。</a:t>
            </a:r>
            <a:endParaRPr lang="en-US" altLang="zh-CN" dirty="0"/>
          </a:p>
          <a:p>
            <a:endParaRPr lang="zh-CN" altLang="en-US" dirty="0"/>
          </a:p>
        </p:txBody>
      </p:sp>
      <p:grpSp>
        <p:nvGrpSpPr>
          <p:cNvPr id="46086" name="Group 25"/>
          <p:cNvGrpSpPr>
            <a:grpSpLocks/>
          </p:cNvGrpSpPr>
          <p:nvPr/>
        </p:nvGrpSpPr>
        <p:grpSpPr bwMode="auto">
          <a:xfrm>
            <a:off x="2673350" y="1106489"/>
            <a:ext cx="6807200" cy="3887787"/>
            <a:chOff x="1149350" y="1412875"/>
            <a:chExt cx="6807200" cy="3887788"/>
          </a:xfrm>
        </p:grpSpPr>
        <p:sp>
          <p:nvSpPr>
            <p:cNvPr id="64" name="椭圆 50"/>
            <p:cNvSpPr/>
            <p:nvPr/>
          </p:nvSpPr>
          <p:spPr bwMode="auto">
            <a:xfrm>
              <a:off x="5033963" y="3557588"/>
              <a:ext cx="2058987" cy="1743075"/>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65" name="椭圆 49"/>
            <p:cNvSpPr/>
            <p:nvPr/>
          </p:nvSpPr>
          <p:spPr bwMode="auto">
            <a:xfrm>
              <a:off x="5003800" y="1412875"/>
              <a:ext cx="2187575" cy="188595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66" name="椭圆 48"/>
            <p:cNvSpPr/>
            <p:nvPr/>
          </p:nvSpPr>
          <p:spPr bwMode="auto">
            <a:xfrm>
              <a:off x="1149350" y="1782762"/>
              <a:ext cx="3744913" cy="3211514"/>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grpSp>
          <p:nvGrpSpPr>
            <p:cNvPr id="46094" name="组合 41"/>
            <p:cNvGrpSpPr>
              <a:grpSpLocks/>
            </p:cNvGrpSpPr>
            <p:nvPr/>
          </p:nvGrpSpPr>
          <p:grpSpPr bwMode="auto">
            <a:xfrm>
              <a:off x="1592263" y="2642000"/>
              <a:ext cx="6364287" cy="2649620"/>
              <a:chOff x="611188" y="3201988"/>
              <a:chExt cx="7210425" cy="3726396"/>
            </a:xfrm>
          </p:grpSpPr>
          <p:pic>
            <p:nvPicPr>
              <p:cNvPr id="4609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45" y="4292600"/>
                <a:ext cx="120651"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353" y="3213099"/>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882" y="4292601"/>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693"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3" name="TextBox 9"/>
              <p:cNvSpPr txBox="1">
                <a:spLocks noChangeArrowheads="1"/>
              </p:cNvSpPr>
              <p:nvPr/>
            </p:nvSpPr>
            <p:spPr bwMode="auto">
              <a:xfrm>
                <a:off x="1802257" y="6090433"/>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30</a:t>
                </a:r>
                <a:r>
                  <a:rPr lang="zh-CN" altLang="en-US" sz="1400" dirty="0">
                    <a:latin typeface="微软雅黑" panose="020B0503020204020204" pitchFamily="34" charset="-122"/>
                    <a:ea typeface="微软雅黑" panose="020B0503020204020204" pitchFamily="34" charset="-122"/>
                  </a:rPr>
                  <a:t>个主机</a:t>
                </a:r>
              </a:p>
            </p:txBody>
          </p:sp>
          <p:sp>
            <p:nvSpPr>
              <p:cNvPr id="46104" name="TextBox 13"/>
              <p:cNvSpPr txBox="1">
                <a:spLocks noChangeArrowheads="1"/>
              </p:cNvSpPr>
              <p:nvPr/>
            </p:nvSpPr>
            <p:spPr bwMode="auto">
              <a:xfrm>
                <a:off x="5142277" y="6495530"/>
                <a:ext cx="1059164"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个主机</a:t>
                </a:r>
              </a:p>
            </p:txBody>
          </p:sp>
          <p:pic>
            <p:nvPicPr>
              <p:cNvPr id="4610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420" y="3236315"/>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6" name="TextBox 13"/>
              <p:cNvSpPr txBox="1">
                <a:spLocks noChangeArrowheads="1"/>
              </p:cNvSpPr>
              <p:nvPr/>
            </p:nvSpPr>
            <p:spPr bwMode="auto">
              <a:xfrm>
                <a:off x="5161493" y="3661022"/>
                <a:ext cx="1116942" cy="4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20</a:t>
                </a:r>
                <a:r>
                  <a:rPr lang="zh-CN" altLang="en-US" sz="1400">
                    <a:latin typeface="微软雅黑" panose="020B0503020204020204" pitchFamily="34" charset="-122"/>
                    <a:ea typeface="微软雅黑" panose="020B0503020204020204" pitchFamily="34" charset="-122"/>
                  </a:rPr>
                  <a:t>个主机</a:t>
                </a:r>
              </a:p>
            </p:txBody>
          </p:sp>
        </p:grpSp>
        <p:pic>
          <p:nvPicPr>
            <p:cNvPr id="4609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2597150"/>
              <a:ext cx="93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 name="图片 29" descr="PC.png"/>
          <p:cNvPicPr>
            <a:picLocks noChangeAspect="1"/>
          </p:cNvPicPr>
          <p:nvPr/>
        </p:nvPicPr>
        <p:blipFill>
          <a:blip r:embed="rId5" cstate="print"/>
          <a:stretch>
            <a:fillRect/>
          </a:stretch>
        </p:blipFill>
        <p:spPr>
          <a:xfrm>
            <a:off x="4274997" y="3715012"/>
            <a:ext cx="720000" cy="552960"/>
          </a:xfrm>
          <a:prstGeom prst="rect">
            <a:avLst/>
          </a:prstGeom>
        </p:spPr>
      </p:pic>
      <p:pic>
        <p:nvPicPr>
          <p:cNvPr id="31" name="图片 30" descr="PC.png"/>
          <p:cNvPicPr>
            <a:picLocks noChangeAspect="1"/>
          </p:cNvPicPr>
          <p:nvPr/>
        </p:nvPicPr>
        <p:blipFill>
          <a:blip r:embed="rId5" cstate="print"/>
          <a:stretch>
            <a:fillRect/>
          </a:stretch>
        </p:blipFill>
        <p:spPr>
          <a:xfrm>
            <a:off x="4926766" y="1838425"/>
            <a:ext cx="720000" cy="552960"/>
          </a:xfrm>
          <a:prstGeom prst="rect">
            <a:avLst/>
          </a:prstGeom>
        </p:spPr>
      </p:pic>
      <p:pic>
        <p:nvPicPr>
          <p:cNvPr id="32" name="图片 31" descr="PC.png"/>
          <p:cNvPicPr>
            <a:picLocks noChangeAspect="1"/>
          </p:cNvPicPr>
          <p:nvPr/>
        </p:nvPicPr>
        <p:blipFill>
          <a:blip r:embed="rId5" cstate="print"/>
          <a:stretch>
            <a:fillRect/>
          </a:stretch>
        </p:blipFill>
        <p:spPr>
          <a:xfrm>
            <a:off x="3318820" y="1829652"/>
            <a:ext cx="720000" cy="552960"/>
          </a:xfrm>
          <a:prstGeom prst="rect">
            <a:avLst/>
          </a:prstGeom>
        </p:spPr>
      </p:pic>
      <p:pic>
        <p:nvPicPr>
          <p:cNvPr id="33" name="图片 32" descr="PC.png"/>
          <p:cNvPicPr>
            <a:picLocks noChangeAspect="1"/>
          </p:cNvPicPr>
          <p:nvPr/>
        </p:nvPicPr>
        <p:blipFill>
          <a:blip r:embed="rId5" cstate="print"/>
          <a:stretch>
            <a:fillRect/>
          </a:stretch>
        </p:blipFill>
        <p:spPr>
          <a:xfrm>
            <a:off x="7261587" y="3729045"/>
            <a:ext cx="720000" cy="552960"/>
          </a:xfrm>
          <a:prstGeom prst="rect">
            <a:avLst/>
          </a:prstGeom>
        </p:spPr>
      </p:pic>
      <p:pic>
        <p:nvPicPr>
          <p:cNvPr id="34" name="图片 33" descr="PC.png"/>
          <p:cNvPicPr>
            <a:picLocks noChangeAspect="1"/>
          </p:cNvPicPr>
          <p:nvPr/>
        </p:nvPicPr>
        <p:blipFill>
          <a:blip r:embed="rId5" cstate="print"/>
          <a:stretch>
            <a:fillRect/>
          </a:stretch>
        </p:blipFill>
        <p:spPr>
          <a:xfrm>
            <a:off x="7898233" y="1838425"/>
            <a:ext cx="720000" cy="552960"/>
          </a:xfrm>
          <a:prstGeom prst="rect">
            <a:avLst/>
          </a:prstGeom>
        </p:spPr>
      </p:pic>
      <p:pic>
        <p:nvPicPr>
          <p:cNvPr id="35" name="图片 34" descr="PC.png"/>
          <p:cNvPicPr>
            <a:picLocks noChangeAspect="1"/>
          </p:cNvPicPr>
          <p:nvPr/>
        </p:nvPicPr>
        <p:blipFill>
          <a:blip r:embed="rId5" cstate="print"/>
          <a:stretch>
            <a:fillRect/>
          </a:stretch>
        </p:blipFill>
        <p:spPr>
          <a:xfrm>
            <a:off x="6519754" y="1841882"/>
            <a:ext cx="720000" cy="552960"/>
          </a:xfrm>
          <a:prstGeom prst="rect">
            <a:avLst/>
          </a:prstGeom>
        </p:spPr>
      </p:pic>
    </p:spTree>
    <p:extLst>
      <p:ext uri="{BB962C8B-B14F-4D97-AF65-F5344CB8AC3E}">
        <p14:creationId xmlns:p14="http://schemas.microsoft.com/office/powerpoint/2010/main" val="398380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19"/>
          <p:cNvSpPr>
            <a:spLocks noChangeShapeType="1"/>
          </p:cNvSpPr>
          <p:nvPr/>
        </p:nvSpPr>
        <p:spPr bwMode="auto">
          <a:xfrm>
            <a:off x="4943475" y="3860800"/>
            <a:ext cx="295275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1" name="Line 21"/>
          <p:cNvSpPr>
            <a:spLocks noChangeShapeType="1"/>
          </p:cNvSpPr>
          <p:nvPr/>
        </p:nvSpPr>
        <p:spPr bwMode="auto">
          <a:xfrm>
            <a:off x="5149851" y="4005263"/>
            <a:ext cx="2746375" cy="172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2" name="Line 21"/>
          <p:cNvSpPr>
            <a:spLocks noChangeShapeType="1"/>
          </p:cNvSpPr>
          <p:nvPr/>
        </p:nvSpPr>
        <p:spPr bwMode="auto">
          <a:xfrm flipV="1">
            <a:off x="4943476" y="2276476"/>
            <a:ext cx="3529013" cy="1584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3" name="Line 19"/>
          <p:cNvSpPr>
            <a:spLocks noChangeShapeType="1"/>
          </p:cNvSpPr>
          <p:nvPr/>
        </p:nvSpPr>
        <p:spPr bwMode="auto">
          <a:xfrm flipV="1">
            <a:off x="5016501" y="3357564"/>
            <a:ext cx="3527425" cy="511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134" name="标题 9"/>
          <p:cNvSpPr>
            <a:spLocks noGrp="1"/>
          </p:cNvSpPr>
          <p:nvPr>
            <p:ph type="title"/>
          </p:nvPr>
        </p:nvSpPr>
        <p:spPr/>
        <p:txBody>
          <a:bodyPr/>
          <a:lstStyle/>
          <a:p>
            <a:r>
              <a:rPr lang="zh-CN" altLang="en-US"/>
              <a:t>无类域间路由</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CIDR </a:t>
            </a:r>
            <a:r>
              <a:rPr lang="zh-CN" altLang="en-US" dirty="0"/>
              <a:t>增强了网络的可扩展性。</a:t>
            </a:r>
          </a:p>
          <a:p>
            <a:endParaRPr lang="zh-CN" altLang="en-US" dirty="0"/>
          </a:p>
        </p:txBody>
      </p:sp>
      <p:sp>
        <p:nvSpPr>
          <p:cNvPr id="48136" name="Line 12"/>
          <p:cNvSpPr>
            <a:spLocks noChangeShapeType="1"/>
          </p:cNvSpPr>
          <p:nvPr/>
        </p:nvSpPr>
        <p:spPr bwMode="auto">
          <a:xfrm flipV="1">
            <a:off x="3287714" y="3860800"/>
            <a:ext cx="17287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137" name="Text Box 14"/>
          <p:cNvSpPr txBox="1">
            <a:spLocks noChangeArrowheads="1"/>
          </p:cNvSpPr>
          <p:nvPr/>
        </p:nvSpPr>
        <p:spPr bwMode="auto">
          <a:xfrm>
            <a:off x="7676652" y="1492042"/>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10.24.0.0/24</a:t>
            </a:r>
          </a:p>
        </p:txBody>
      </p:sp>
      <p:sp>
        <p:nvSpPr>
          <p:cNvPr id="48138" name="Rectangle 15"/>
          <p:cNvSpPr>
            <a:spLocks noChangeArrowheads="1"/>
          </p:cNvSpPr>
          <p:nvPr/>
        </p:nvSpPr>
        <p:spPr bwMode="auto">
          <a:xfrm>
            <a:off x="7687763" y="3868531"/>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10.24.2.0/24</a:t>
            </a:r>
          </a:p>
        </p:txBody>
      </p:sp>
      <p:sp>
        <p:nvSpPr>
          <p:cNvPr id="48139" name="Rectangle 16"/>
          <p:cNvSpPr>
            <a:spLocks noChangeArrowheads="1"/>
          </p:cNvSpPr>
          <p:nvPr/>
        </p:nvSpPr>
        <p:spPr bwMode="auto">
          <a:xfrm>
            <a:off x="7651252" y="5055981"/>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10.24.3.0/24</a:t>
            </a:r>
          </a:p>
        </p:txBody>
      </p:sp>
      <p:sp>
        <p:nvSpPr>
          <p:cNvPr id="48140" name="Text Box 18"/>
          <p:cNvSpPr txBox="1">
            <a:spLocks noChangeArrowheads="1"/>
          </p:cNvSpPr>
          <p:nvPr/>
        </p:nvSpPr>
        <p:spPr bwMode="auto">
          <a:xfrm>
            <a:off x="3321344" y="2850863"/>
            <a:ext cx="1383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zh-CN" altLang="en-US" sz="1600" dirty="0">
                <a:latin typeface="微软雅黑" panose="020B0503020204020204" pitchFamily="34" charset="-122"/>
                <a:ea typeface="微软雅黑" panose="020B0503020204020204" pitchFamily="34" charset="-122"/>
              </a:rPr>
              <a:t>通告路由</a:t>
            </a:r>
            <a:endParaRPr kumimoji="1" lang="en-US" altLang="zh-CN" sz="1600" dirty="0">
              <a:latin typeface="微软雅黑" panose="020B0503020204020204" pitchFamily="34" charset="-122"/>
              <a:ea typeface="微软雅黑" panose="020B0503020204020204" pitchFamily="34" charset="-122"/>
            </a:endParaRPr>
          </a:p>
          <a:p>
            <a:pPr eaLnBrk="1" hangingPunct="1"/>
            <a:r>
              <a:rPr kumimoji="1" lang="en-US" altLang="zh-CN" sz="1600" dirty="0">
                <a:latin typeface="微软雅黑" panose="020B0503020204020204" pitchFamily="34" charset="-122"/>
                <a:ea typeface="微软雅黑" panose="020B0503020204020204" pitchFamily="34" charset="-122"/>
              </a:rPr>
              <a:t>10.24.0.0/22</a:t>
            </a:r>
          </a:p>
        </p:txBody>
      </p:sp>
      <p:sp>
        <p:nvSpPr>
          <p:cNvPr id="48145" name="Rectangle 16"/>
          <p:cNvSpPr>
            <a:spLocks noChangeArrowheads="1"/>
          </p:cNvSpPr>
          <p:nvPr/>
        </p:nvSpPr>
        <p:spPr bwMode="auto">
          <a:xfrm>
            <a:off x="7688557" y="2680286"/>
            <a:ext cx="1383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a:latin typeface="微软雅黑" panose="020B0503020204020204" pitchFamily="34" charset="-122"/>
                <a:ea typeface="微软雅黑" panose="020B0503020204020204" pitchFamily="34" charset="-122"/>
              </a:rPr>
              <a:t>10.24.1.0/24</a:t>
            </a:r>
          </a:p>
        </p:txBody>
      </p:sp>
      <p:sp>
        <p:nvSpPr>
          <p:cNvPr id="48149" name="Line 12"/>
          <p:cNvSpPr>
            <a:spLocks noChangeShapeType="1"/>
          </p:cNvSpPr>
          <p:nvPr/>
        </p:nvSpPr>
        <p:spPr bwMode="auto">
          <a:xfrm flipV="1">
            <a:off x="3617913" y="3500438"/>
            <a:ext cx="792162" cy="0"/>
          </a:xfrm>
          <a:prstGeom prst="line">
            <a:avLst/>
          </a:prstGeom>
          <a:noFill/>
          <a:ln w="28575">
            <a:solidFill>
              <a:srgbClr val="C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08521" y="3537766"/>
            <a:ext cx="823343" cy="642916"/>
          </a:xfrm>
          <a:prstGeom prst="rect">
            <a:avLst/>
          </a:prstGeom>
        </p:spPr>
      </p:pic>
      <p:pic>
        <p:nvPicPr>
          <p:cNvPr id="21" name="图片 20" descr="internet-蓝.png"/>
          <p:cNvPicPr>
            <a:picLocks noChangeAspect="1"/>
          </p:cNvPicPr>
          <p:nvPr/>
        </p:nvPicPr>
        <p:blipFill>
          <a:blip r:embed="rId4" cstate="print"/>
          <a:stretch>
            <a:fillRect/>
          </a:stretch>
        </p:blipFill>
        <p:spPr>
          <a:xfrm>
            <a:off x="1893795" y="3435361"/>
            <a:ext cx="1670144" cy="847726"/>
          </a:xfrm>
          <a:prstGeom prst="rect">
            <a:avLst/>
          </a:prstGeom>
        </p:spPr>
      </p:pic>
      <p:pic>
        <p:nvPicPr>
          <p:cNvPr id="27" name="图片 26" descr="LAN-蓝.png"/>
          <p:cNvPicPr>
            <a:picLocks noChangeAspect="1"/>
          </p:cNvPicPr>
          <p:nvPr/>
        </p:nvPicPr>
        <p:blipFill>
          <a:blip r:embed="rId5" cstate="print"/>
          <a:stretch>
            <a:fillRect/>
          </a:stretch>
        </p:blipFill>
        <p:spPr>
          <a:xfrm>
            <a:off x="7843115" y="1868590"/>
            <a:ext cx="1330186" cy="675172"/>
          </a:xfrm>
          <a:prstGeom prst="rect">
            <a:avLst/>
          </a:prstGeom>
        </p:spPr>
      </p:pic>
      <p:pic>
        <p:nvPicPr>
          <p:cNvPr id="28" name="图片 27" descr="LAN-蓝.png"/>
          <p:cNvPicPr>
            <a:picLocks noChangeAspect="1"/>
          </p:cNvPicPr>
          <p:nvPr/>
        </p:nvPicPr>
        <p:blipFill>
          <a:blip r:embed="rId5" cstate="print"/>
          <a:stretch>
            <a:fillRect/>
          </a:stretch>
        </p:blipFill>
        <p:spPr>
          <a:xfrm>
            <a:off x="7843115" y="3068638"/>
            <a:ext cx="1330186" cy="675172"/>
          </a:xfrm>
          <a:prstGeom prst="rect">
            <a:avLst/>
          </a:prstGeom>
        </p:spPr>
      </p:pic>
      <p:pic>
        <p:nvPicPr>
          <p:cNvPr id="29" name="图片 28" descr="LAN-蓝.png"/>
          <p:cNvPicPr>
            <a:picLocks noChangeAspect="1"/>
          </p:cNvPicPr>
          <p:nvPr/>
        </p:nvPicPr>
        <p:blipFill>
          <a:blip r:embed="rId5" cstate="print"/>
          <a:stretch>
            <a:fillRect/>
          </a:stretch>
        </p:blipFill>
        <p:spPr>
          <a:xfrm>
            <a:off x="7841593" y="4222397"/>
            <a:ext cx="1330186" cy="675172"/>
          </a:xfrm>
          <a:prstGeom prst="rect">
            <a:avLst/>
          </a:prstGeom>
        </p:spPr>
      </p:pic>
      <p:pic>
        <p:nvPicPr>
          <p:cNvPr id="30" name="图片 29" descr="LAN-蓝.png"/>
          <p:cNvPicPr>
            <a:picLocks noChangeAspect="1"/>
          </p:cNvPicPr>
          <p:nvPr/>
        </p:nvPicPr>
        <p:blipFill>
          <a:blip r:embed="rId5" cstate="print"/>
          <a:stretch>
            <a:fillRect/>
          </a:stretch>
        </p:blipFill>
        <p:spPr>
          <a:xfrm>
            <a:off x="7841593" y="5408689"/>
            <a:ext cx="1330186" cy="675172"/>
          </a:xfrm>
          <a:prstGeom prst="rect">
            <a:avLst/>
          </a:prstGeom>
        </p:spPr>
      </p:pic>
    </p:spTree>
    <p:extLst>
      <p:ext uri="{BB962C8B-B14F-4D97-AF65-F5344CB8AC3E}">
        <p14:creationId xmlns:p14="http://schemas.microsoft.com/office/powerpoint/2010/main" val="497511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9"/>
          <p:cNvSpPr>
            <a:spLocks noGrp="1"/>
          </p:cNvSpPr>
          <p:nvPr>
            <p:ph type="title"/>
          </p:nvPr>
        </p:nvSpPr>
        <p:spPr/>
        <p:txBody>
          <a:bodyPr/>
          <a:lstStyle/>
          <a:p>
            <a:r>
              <a:rPr lang="zh-CN" altLang="en-US"/>
              <a:t>网关</a:t>
            </a:r>
          </a:p>
        </p:txBody>
      </p:sp>
      <p:sp>
        <p:nvSpPr>
          <p:cNvPr id="6" name="文本占位符 5"/>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网关用来转发来自不同网段之间的数据包。</a:t>
            </a:r>
          </a:p>
          <a:p>
            <a:endParaRPr lang="zh-CN" altLang="en-US" dirty="0"/>
          </a:p>
        </p:txBody>
      </p:sp>
      <p:pic>
        <p:nvPicPr>
          <p:cNvPr id="5018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9" y="2884488"/>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8"/>
          <p:cNvSpPr txBox="1">
            <a:spLocks noChangeArrowheads="1"/>
          </p:cNvSpPr>
          <p:nvPr/>
        </p:nvSpPr>
        <p:spPr bwMode="auto">
          <a:xfrm>
            <a:off x="3277707" y="2133600"/>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主机</a:t>
            </a:r>
            <a:r>
              <a:rPr lang="en-US" altLang="zh-CN" sz="1400" dirty="0">
                <a:latin typeface="微软雅黑" panose="020B0503020204020204" pitchFamily="34" charset="-122"/>
                <a:ea typeface="微软雅黑" panose="020B0503020204020204" pitchFamily="34" charset="-122"/>
              </a:rPr>
              <a:t> A</a:t>
            </a:r>
            <a:endParaRPr lang="zh-CN" altLang="en-US" sz="1400" dirty="0">
              <a:latin typeface="微软雅黑" panose="020B0503020204020204" pitchFamily="34" charset="-122"/>
              <a:ea typeface="微软雅黑" panose="020B0503020204020204" pitchFamily="34" charset="-122"/>
            </a:endParaRPr>
          </a:p>
        </p:txBody>
      </p:sp>
      <p:sp>
        <p:nvSpPr>
          <p:cNvPr id="50184" name="TextBox 9"/>
          <p:cNvSpPr txBox="1">
            <a:spLocks noChangeArrowheads="1"/>
          </p:cNvSpPr>
          <p:nvPr/>
        </p:nvSpPr>
        <p:spPr bwMode="auto">
          <a:xfrm>
            <a:off x="7608889" y="2133600"/>
            <a:ext cx="7127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主机</a:t>
            </a:r>
            <a:r>
              <a:rPr lang="en-US" altLang="zh-CN" sz="1400">
                <a:latin typeface="微软雅黑" panose="020B0503020204020204" pitchFamily="34" charset="-122"/>
                <a:ea typeface="微软雅黑" panose="020B0503020204020204" pitchFamily="34" charset="-122"/>
              </a:rPr>
              <a:t> B</a:t>
            </a:r>
            <a:endParaRPr lang="zh-CN" altLang="en-US" sz="1400">
              <a:latin typeface="微软雅黑" panose="020B0503020204020204" pitchFamily="34" charset="-122"/>
              <a:ea typeface="微软雅黑" panose="020B0503020204020204" pitchFamily="34" charset="-122"/>
            </a:endParaRPr>
          </a:p>
        </p:txBody>
      </p:sp>
      <p:sp>
        <p:nvSpPr>
          <p:cNvPr id="50186" name="TextBox 8"/>
          <p:cNvSpPr txBox="1">
            <a:spLocks noChangeArrowheads="1"/>
          </p:cNvSpPr>
          <p:nvPr/>
        </p:nvSpPr>
        <p:spPr bwMode="auto">
          <a:xfrm>
            <a:off x="7453215" y="3408560"/>
            <a:ext cx="11608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192.168.2.1</a:t>
            </a:r>
            <a:endParaRPr lang="zh-CN" altLang="en-US" sz="1400" dirty="0">
              <a:latin typeface="微软雅黑" panose="020B0503020204020204" pitchFamily="34" charset="-122"/>
              <a:ea typeface="微软雅黑" panose="020B0503020204020204" pitchFamily="34" charset="-122"/>
            </a:endParaRPr>
          </a:p>
        </p:txBody>
      </p:sp>
      <p:sp>
        <p:nvSpPr>
          <p:cNvPr id="50187" name="TextBox 8"/>
          <p:cNvSpPr txBox="1">
            <a:spLocks noChangeArrowheads="1"/>
          </p:cNvSpPr>
          <p:nvPr/>
        </p:nvSpPr>
        <p:spPr bwMode="auto">
          <a:xfrm>
            <a:off x="3019415" y="3408561"/>
            <a:ext cx="11608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192.168.1.1</a:t>
            </a:r>
            <a:endParaRPr lang="zh-CN" altLang="en-US" sz="1400" dirty="0">
              <a:latin typeface="微软雅黑" panose="020B0503020204020204" pitchFamily="34" charset="-122"/>
              <a:ea typeface="微软雅黑" panose="020B0503020204020204" pitchFamily="34" charset="-122"/>
            </a:endParaRPr>
          </a:p>
        </p:txBody>
      </p:sp>
      <p:sp>
        <p:nvSpPr>
          <p:cNvPr id="50188" name="TextBox 8"/>
          <p:cNvSpPr txBox="1">
            <a:spLocks noChangeArrowheads="1"/>
          </p:cNvSpPr>
          <p:nvPr/>
        </p:nvSpPr>
        <p:spPr bwMode="auto">
          <a:xfrm>
            <a:off x="4040086" y="3001170"/>
            <a:ext cx="1372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192.168.1.253</a:t>
            </a:r>
            <a:endParaRPr lang="zh-CN" altLang="en-US" sz="1400" dirty="0">
              <a:latin typeface="微软雅黑" panose="020B0503020204020204" pitchFamily="34" charset="-122"/>
              <a:ea typeface="微软雅黑" panose="020B0503020204020204" pitchFamily="34" charset="-122"/>
            </a:endParaRPr>
          </a:p>
        </p:txBody>
      </p:sp>
      <p:sp>
        <p:nvSpPr>
          <p:cNvPr id="50189" name="TextBox 8"/>
          <p:cNvSpPr txBox="1">
            <a:spLocks noChangeArrowheads="1"/>
          </p:cNvSpPr>
          <p:nvPr/>
        </p:nvSpPr>
        <p:spPr bwMode="auto">
          <a:xfrm>
            <a:off x="6187629" y="2998573"/>
            <a:ext cx="1372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192.168.2.253</a:t>
            </a:r>
            <a:endParaRPr lang="zh-CN" altLang="en-US" sz="1400" dirty="0">
              <a:latin typeface="微软雅黑" panose="020B0503020204020204" pitchFamily="34" charset="-122"/>
              <a:ea typeface="微软雅黑" panose="020B0503020204020204" pitchFamily="34" charset="-122"/>
            </a:endParaRPr>
          </a:p>
        </p:txBody>
      </p:sp>
      <p:pic>
        <p:nvPicPr>
          <p:cNvPr id="22" name="图片 21" descr="PC.png"/>
          <p:cNvPicPr>
            <a:picLocks noChangeAspect="1"/>
          </p:cNvPicPr>
          <p:nvPr/>
        </p:nvPicPr>
        <p:blipFill>
          <a:blip r:embed="rId4" cstate="print"/>
          <a:stretch>
            <a:fillRect/>
          </a:stretch>
        </p:blipFill>
        <p:spPr>
          <a:xfrm>
            <a:off x="3093292" y="2556117"/>
            <a:ext cx="957618" cy="735450"/>
          </a:xfrm>
          <a:prstGeom prst="rect">
            <a:avLst/>
          </a:prstGeom>
        </p:spPr>
      </p:pic>
      <p:pic>
        <p:nvPicPr>
          <p:cNvPr id="23" name="图片 22" descr="PC.png"/>
          <p:cNvPicPr>
            <a:picLocks noChangeAspect="1"/>
          </p:cNvPicPr>
          <p:nvPr/>
        </p:nvPicPr>
        <p:blipFill>
          <a:blip r:embed="rId4" cstate="print"/>
          <a:stretch>
            <a:fillRect/>
          </a:stretch>
        </p:blipFill>
        <p:spPr>
          <a:xfrm>
            <a:off x="7453215" y="2553710"/>
            <a:ext cx="957618" cy="735450"/>
          </a:xfrm>
          <a:prstGeom prst="rect">
            <a:avLst/>
          </a:prstGeom>
        </p:spPr>
      </p:pic>
      <p:pic>
        <p:nvPicPr>
          <p:cNvPr id="24" name="图片 2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401754" y="2563030"/>
            <a:ext cx="823344" cy="642916"/>
          </a:xfrm>
          <a:prstGeom prst="rect">
            <a:avLst/>
          </a:prstGeom>
        </p:spPr>
      </p:pic>
    </p:spTree>
    <p:extLst>
      <p:ext uri="{BB962C8B-B14F-4D97-AF65-F5344CB8AC3E}">
        <p14:creationId xmlns:p14="http://schemas.microsoft.com/office/powerpoint/2010/main" val="274833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9"/>
          <p:cNvSpPr>
            <a:spLocks noGrp="1"/>
          </p:cNvSpPr>
          <p:nvPr>
            <p:ph type="title"/>
          </p:nvPr>
        </p:nvSpPr>
        <p:spPr/>
        <p:txBody>
          <a:bodyPr/>
          <a:lstStyle/>
          <a:p>
            <a:r>
              <a:rPr lang="en-US" altLang="zh-CN"/>
              <a:t>IP</a:t>
            </a:r>
            <a:r>
              <a:rPr lang="zh-CN" altLang="en-US"/>
              <a:t>包分片</a:t>
            </a:r>
          </a:p>
        </p:txBody>
      </p:sp>
      <p:pic>
        <p:nvPicPr>
          <p:cNvPr id="5222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2413000"/>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4295304" y="2852738"/>
            <a:ext cx="1079500" cy="36036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grpSp>
        <p:nvGrpSpPr>
          <p:cNvPr id="52234" name="Group 83"/>
          <p:cNvGrpSpPr>
            <a:grpSpLocks/>
          </p:cNvGrpSpPr>
          <p:nvPr/>
        </p:nvGrpSpPr>
        <p:grpSpPr bwMode="auto">
          <a:xfrm>
            <a:off x="6456364" y="2852738"/>
            <a:ext cx="1247775" cy="360362"/>
            <a:chOff x="1430" y="1570"/>
            <a:chExt cx="786" cy="227"/>
          </a:xfrm>
        </p:grpSpPr>
        <p:sp>
          <p:nvSpPr>
            <p:cNvPr id="2" name="Rectangle 84"/>
            <p:cNvSpPr>
              <a:spLocks noChangeArrowheads="1"/>
            </p:cNvSpPr>
            <p:nvPr/>
          </p:nvSpPr>
          <p:spPr bwMode="auto">
            <a:xfrm>
              <a:off x="1430" y="1570"/>
              <a:ext cx="151" cy="22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3" name="Rectangle 85"/>
            <p:cNvSpPr>
              <a:spLocks noChangeArrowheads="1"/>
            </p:cNvSpPr>
            <p:nvPr/>
          </p:nvSpPr>
          <p:spPr bwMode="auto">
            <a:xfrm>
              <a:off x="1625" y="1570"/>
              <a:ext cx="273" cy="22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5" name="Rectangle 86"/>
            <p:cNvSpPr>
              <a:spLocks noChangeArrowheads="1"/>
            </p:cNvSpPr>
            <p:nvPr/>
          </p:nvSpPr>
          <p:spPr bwMode="auto">
            <a:xfrm>
              <a:off x="1943" y="1570"/>
              <a:ext cx="273" cy="22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endParaRPr lang="zh-CN" altLang="en-US" sz="1800" dirty="0">
                <a:solidFill>
                  <a:schemeClr val="tx2"/>
                </a:solidFill>
                <a:latin typeface="微软雅黑" panose="020B0503020204020204" pitchFamily="34" charset="-122"/>
                <a:ea typeface="微软雅黑" panose="020B0503020204020204" pitchFamily="34" charset="-122"/>
              </a:endParaRPr>
            </a:p>
          </p:txBody>
        </p:sp>
      </p:grpSp>
      <p:sp>
        <p:nvSpPr>
          <p:cNvPr id="52235" name="TextBox 8"/>
          <p:cNvSpPr txBox="1">
            <a:spLocks noChangeArrowheads="1"/>
          </p:cNvSpPr>
          <p:nvPr/>
        </p:nvSpPr>
        <p:spPr bwMode="auto">
          <a:xfrm>
            <a:off x="3688870" y="1625601"/>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主机</a:t>
            </a:r>
            <a:r>
              <a:rPr lang="en-US" altLang="zh-CN" sz="1400">
                <a:latin typeface="微软雅黑" panose="020B0503020204020204" pitchFamily="34" charset="-122"/>
                <a:ea typeface="微软雅黑" panose="020B0503020204020204" pitchFamily="34" charset="-122"/>
              </a:rPr>
              <a:t> A</a:t>
            </a:r>
            <a:endParaRPr lang="zh-CN" altLang="en-US" sz="1400">
              <a:latin typeface="微软雅黑" panose="020B0503020204020204" pitchFamily="34" charset="-122"/>
              <a:ea typeface="微软雅黑" panose="020B0503020204020204" pitchFamily="34" charset="-122"/>
            </a:endParaRPr>
          </a:p>
        </p:txBody>
      </p:sp>
      <p:sp>
        <p:nvSpPr>
          <p:cNvPr id="52236" name="TextBox 9"/>
          <p:cNvSpPr txBox="1">
            <a:spLocks noChangeArrowheads="1"/>
          </p:cNvSpPr>
          <p:nvPr/>
        </p:nvSpPr>
        <p:spPr bwMode="auto">
          <a:xfrm>
            <a:off x="7797800" y="1625601"/>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主机</a:t>
            </a:r>
            <a:r>
              <a:rPr lang="en-US" altLang="zh-CN" sz="1400">
                <a:latin typeface="微软雅黑" panose="020B0503020204020204" pitchFamily="34" charset="-122"/>
                <a:ea typeface="微软雅黑" panose="020B0503020204020204" pitchFamily="34" charset="-122"/>
              </a:rPr>
              <a:t> B</a:t>
            </a:r>
            <a:endParaRPr lang="zh-CN" altLang="en-US" sz="1400">
              <a:latin typeface="微软雅黑" panose="020B0503020204020204" pitchFamily="34" charset="-122"/>
              <a:ea typeface="微软雅黑" panose="020B0503020204020204" pitchFamily="34" charset="-122"/>
            </a:endParaRPr>
          </a:p>
        </p:txBody>
      </p:sp>
      <p:grpSp>
        <p:nvGrpSpPr>
          <p:cNvPr id="52238" name="组合 42"/>
          <p:cNvGrpSpPr>
            <a:grpSpLocks/>
          </p:cNvGrpSpPr>
          <p:nvPr/>
        </p:nvGrpSpPr>
        <p:grpSpPr bwMode="auto">
          <a:xfrm>
            <a:off x="2995613" y="3302000"/>
            <a:ext cx="6273800" cy="2863850"/>
            <a:chOff x="1471613" y="3302000"/>
            <a:chExt cx="6273800" cy="2863850"/>
          </a:xfrm>
        </p:grpSpPr>
        <p:sp>
          <p:nvSpPr>
            <p:cNvPr id="44" name="Rectangle 4"/>
            <p:cNvSpPr>
              <a:spLocks noChangeArrowheads="1"/>
            </p:cNvSpPr>
            <p:nvPr/>
          </p:nvSpPr>
          <p:spPr bwMode="auto">
            <a:xfrm>
              <a:off x="1471613" y="3302000"/>
              <a:ext cx="6269037" cy="2863850"/>
            </a:xfrm>
            <a:prstGeom prst="rect">
              <a:avLst/>
            </a:prstGeom>
            <a:solidFill>
              <a:schemeClr val="bg1"/>
            </a:solidFill>
            <a:ln w="3175">
              <a:solidFill>
                <a:schemeClr val="bg1">
                  <a:lumMod val="50000"/>
                </a:schemeClr>
              </a:solidFill>
              <a:miter lim="800000"/>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240" name="Line 6"/>
            <p:cNvSpPr>
              <a:spLocks noChangeShapeType="1"/>
            </p:cNvSpPr>
            <p:nvPr/>
          </p:nvSpPr>
          <p:spPr bwMode="auto">
            <a:xfrm>
              <a:off x="3823959" y="420211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7"/>
            <p:cNvSpPr>
              <a:spLocks noChangeShapeType="1"/>
            </p:cNvSpPr>
            <p:nvPr/>
          </p:nvSpPr>
          <p:spPr bwMode="auto">
            <a:xfrm>
              <a:off x="1471613" y="43148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8" name="Line 8"/>
            <p:cNvSpPr>
              <a:spLocks noChangeShapeType="1"/>
            </p:cNvSpPr>
            <p:nvPr/>
          </p:nvSpPr>
          <p:spPr bwMode="auto">
            <a:xfrm>
              <a:off x="1471613" y="4852988"/>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9" name="Line 9"/>
            <p:cNvSpPr>
              <a:spLocks noChangeShapeType="1"/>
            </p:cNvSpPr>
            <p:nvPr/>
          </p:nvSpPr>
          <p:spPr bwMode="auto">
            <a:xfrm>
              <a:off x="1471613" y="57245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0" name="Line 10"/>
            <p:cNvSpPr>
              <a:spLocks noChangeShapeType="1"/>
            </p:cNvSpPr>
            <p:nvPr/>
          </p:nvSpPr>
          <p:spPr bwMode="auto">
            <a:xfrm>
              <a:off x="1474788" y="5300663"/>
              <a:ext cx="6264275"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4" name="Line 12"/>
            <p:cNvSpPr>
              <a:spLocks noChangeShapeType="1"/>
            </p:cNvSpPr>
            <p:nvPr/>
          </p:nvSpPr>
          <p:spPr bwMode="auto">
            <a:xfrm>
              <a:off x="2247900"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5" name="Line 13"/>
            <p:cNvSpPr>
              <a:spLocks noChangeShapeType="1"/>
            </p:cNvSpPr>
            <p:nvPr/>
          </p:nvSpPr>
          <p:spPr bwMode="auto">
            <a:xfrm>
              <a:off x="3328988"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6" name="Line 15"/>
            <p:cNvSpPr>
              <a:spLocks noChangeShapeType="1"/>
            </p:cNvSpPr>
            <p:nvPr/>
          </p:nvSpPr>
          <p:spPr bwMode="auto">
            <a:xfrm>
              <a:off x="3038475" y="4314825"/>
              <a:ext cx="0" cy="53975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248" name="Text Box 16"/>
            <p:cNvSpPr txBox="1">
              <a:spLocks noChangeArrowheads="1"/>
            </p:cNvSpPr>
            <p:nvPr/>
          </p:nvSpPr>
          <p:spPr bwMode="auto">
            <a:xfrm>
              <a:off x="1530493" y="3409563"/>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Version</a:t>
              </a:r>
            </a:p>
          </p:txBody>
        </p:sp>
        <p:sp>
          <p:nvSpPr>
            <p:cNvPr id="52249" name="Text Box 18"/>
            <p:cNvSpPr txBox="1">
              <a:spLocks noChangeArrowheads="1"/>
            </p:cNvSpPr>
            <p:nvPr/>
          </p:nvSpPr>
          <p:spPr bwMode="auto">
            <a:xfrm>
              <a:off x="3582337" y="3393688"/>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DS Field</a:t>
              </a:r>
            </a:p>
          </p:txBody>
        </p:sp>
        <p:sp>
          <p:nvSpPr>
            <p:cNvPr id="52250" name="Text Box 19"/>
            <p:cNvSpPr txBox="1">
              <a:spLocks noChangeArrowheads="1"/>
            </p:cNvSpPr>
            <p:nvPr/>
          </p:nvSpPr>
          <p:spPr bwMode="auto">
            <a:xfrm>
              <a:off x="5740503" y="3393688"/>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Total Length</a:t>
              </a:r>
            </a:p>
          </p:txBody>
        </p:sp>
        <p:sp>
          <p:nvSpPr>
            <p:cNvPr id="52251" name="Text Box 25"/>
            <p:cNvSpPr txBox="1">
              <a:spLocks noChangeArrowheads="1"/>
            </p:cNvSpPr>
            <p:nvPr/>
          </p:nvSpPr>
          <p:spPr bwMode="auto">
            <a:xfrm>
              <a:off x="5279905" y="4443026"/>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 Checksum</a:t>
              </a:r>
            </a:p>
          </p:txBody>
        </p:sp>
        <p:sp>
          <p:nvSpPr>
            <p:cNvPr id="52252" name="Text Box 26"/>
            <p:cNvSpPr txBox="1">
              <a:spLocks noChangeArrowheads="1"/>
            </p:cNvSpPr>
            <p:nvPr/>
          </p:nvSpPr>
          <p:spPr bwMode="auto">
            <a:xfrm>
              <a:off x="3861239" y="4957376"/>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Source IP Address</a:t>
              </a:r>
            </a:p>
          </p:txBody>
        </p:sp>
        <p:sp>
          <p:nvSpPr>
            <p:cNvPr id="52253" name="Text Box 27"/>
            <p:cNvSpPr txBox="1">
              <a:spLocks noChangeArrowheads="1"/>
            </p:cNvSpPr>
            <p:nvPr/>
          </p:nvSpPr>
          <p:spPr bwMode="auto">
            <a:xfrm>
              <a:off x="3690224" y="5378063"/>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Destination IP Address</a:t>
              </a:r>
            </a:p>
          </p:txBody>
        </p:sp>
        <p:sp>
          <p:nvSpPr>
            <p:cNvPr id="52254" name="Text Box 28"/>
            <p:cNvSpPr txBox="1">
              <a:spLocks noChangeArrowheads="1"/>
            </p:cNvSpPr>
            <p:nvPr/>
          </p:nvSpPr>
          <p:spPr bwMode="auto">
            <a:xfrm>
              <a:off x="4109969" y="5820976"/>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IP  Options</a:t>
              </a:r>
            </a:p>
          </p:txBody>
        </p:sp>
        <p:sp>
          <p:nvSpPr>
            <p:cNvPr id="52255" name="Text Box 17"/>
            <p:cNvSpPr txBox="1">
              <a:spLocks noChangeArrowheads="1"/>
            </p:cNvSpPr>
            <p:nvPr/>
          </p:nvSpPr>
          <p:spPr bwMode="auto">
            <a:xfrm>
              <a:off x="2437215" y="3327549"/>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Header</a:t>
              </a:r>
            </a:p>
            <a:p>
              <a:pPr eaLnBrk="1" hangingPunct="1"/>
              <a:r>
                <a:rPr kumimoji="1" lang="en-US" altLang="zh-CN" sz="1200" dirty="0">
                  <a:latin typeface="微软雅黑" panose="020B0503020204020204" pitchFamily="34" charset="-122"/>
                  <a:ea typeface="微软雅黑" panose="020B0503020204020204" pitchFamily="34" charset="-122"/>
                </a:rPr>
                <a:t>Length</a:t>
              </a:r>
            </a:p>
          </p:txBody>
        </p:sp>
        <p:sp>
          <p:nvSpPr>
            <p:cNvPr id="75" name="Line 14"/>
            <p:cNvSpPr>
              <a:spLocks noChangeShapeType="1"/>
            </p:cNvSpPr>
            <p:nvPr/>
          </p:nvSpPr>
          <p:spPr bwMode="auto">
            <a:xfrm>
              <a:off x="6961188" y="378936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6" name="Line 5"/>
            <p:cNvSpPr>
              <a:spLocks noChangeShapeType="1"/>
            </p:cNvSpPr>
            <p:nvPr/>
          </p:nvSpPr>
          <p:spPr bwMode="auto">
            <a:xfrm>
              <a:off x="1471613" y="3790950"/>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258" name="Text Box 24"/>
            <p:cNvSpPr txBox="1">
              <a:spLocks noChangeArrowheads="1"/>
            </p:cNvSpPr>
            <p:nvPr/>
          </p:nvSpPr>
          <p:spPr bwMode="auto">
            <a:xfrm>
              <a:off x="3457121" y="4439414"/>
              <a:ext cx="804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Protocol</a:t>
              </a:r>
            </a:p>
          </p:txBody>
        </p:sp>
        <p:sp>
          <p:nvSpPr>
            <p:cNvPr id="52259" name="Text Box 23"/>
            <p:cNvSpPr txBox="1">
              <a:spLocks noChangeArrowheads="1"/>
            </p:cNvSpPr>
            <p:nvPr/>
          </p:nvSpPr>
          <p:spPr bwMode="auto">
            <a:xfrm>
              <a:off x="1713251" y="4441438"/>
              <a:ext cx="11201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Time to Live </a:t>
              </a:r>
            </a:p>
          </p:txBody>
        </p:sp>
        <p:sp>
          <p:nvSpPr>
            <p:cNvPr id="52260" name="矩形 40"/>
            <p:cNvSpPr>
              <a:spLocks noChangeArrowheads="1"/>
            </p:cNvSpPr>
            <p:nvPr/>
          </p:nvSpPr>
          <p:spPr bwMode="auto">
            <a:xfrm>
              <a:off x="1480823" y="3805238"/>
              <a:ext cx="6264590" cy="511175"/>
            </a:xfrm>
            <a:prstGeom prst="rect">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微软雅黑" panose="020B0503020204020204" pitchFamily="34" charset="-122"/>
                <a:ea typeface="微软雅黑" panose="020B0503020204020204" pitchFamily="34" charset="-122"/>
              </a:endParaRPr>
            </a:p>
          </p:txBody>
        </p:sp>
        <p:sp>
          <p:nvSpPr>
            <p:cNvPr id="52261" name="Text Box 22"/>
            <p:cNvSpPr txBox="1">
              <a:spLocks noChangeArrowheads="1"/>
            </p:cNvSpPr>
            <p:nvPr/>
          </p:nvSpPr>
          <p:spPr bwMode="auto">
            <a:xfrm>
              <a:off x="5839582" y="3922326"/>
              <a:ext cx="14590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Fragment Offset</a:t>
              </a:r>
            </a:p>
          </p:txBody>
        </p:sp>
        <p:sp>
          <p:nvSpPr>
            <p:cNvPr id="52262" name="Text Box 21"/>
            <p:cNvSpPr txBox="1">
              <a:spLocks noChangeArrowheads="1"/>
            </p:cNvSpPr>
            <p:nvPr/>
          </p:nvSpPr>
          <p:spPr bwMode="auto">
            <a:xfrm>
              <a:off x="4779905" y="3922713"/>
              <a:ext cx="58581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Flags</a:t>
              </a:r>
            </a:p>
          </p:txBody>
        </p:sp>
        <p:sp>
          <p:nvSpPr>
            <p:cNvPr id="52263" name="Text Box 20"/>
            <p:cNvSpPr txBox="1">
              <a:spLocks noChangeArrowheads="1"/>
            </p:cNvSpPr>
            <p:nvPr/>
          </p:nvSpPr>
          <p:spPr bwMode="auto">
            <a:xfrm>
              <a:off x="2327409" y="3922326"/>
              <a:ext cx="12218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Identification</a:t>
              </a:r>
            </a:p>
          </p:txBody>
        </p:sp>
        <p:sp>
          <p:nvSpPr>
            <p:cNvPr id="83" name="Line 11"/>
            <p:cNvSpPr>
              <a:spLocks noChangeShapeType="1"/>
            </p:cNvSpPr>
            <p:nvPr/>
          </p:nvSpPr>
          <p:spPr bwMode="auto">
            <a:xfrm>
              <a:off x="4606925" y="3302000"/>
              <a:ext cx="0" cy="1547813"/>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84" name="Line 14"/>
            <p:cNvSpPr>
              <a:spLocks noChangeShapeType="1"/>
            </p:cNvSpPr>
            <p:nvPr/>
          </p:nvSpPr>
          <p:spPr bwMode="auto">
            <a:xfrm>
              <a:off x="5532438" y="380841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grpSp>
      <p:pic>
        <p:nvPicPr>
          <p:cNvPr id="46" name="图片 45" descr="PC.png"/>
          <p:cNvPicPr>
            <a:picLocks noChangeAspect="1"/>
          </p:cNvPicPr>
          <p:nvPr/>
        </p:nvPicPr>
        <p:blipFill>
          <a:blip r:embed="rId4" cstate="print"/>
          <a:stretch>
            <a:fillRect/>
          </a:stretch>
        </p:blipFill>
        <p:spPr>
          <a:xfrm>
            <a:off x="3362830" y="2037339"/>
            <a:ext cx="957618" cy="735450"/>
          </a:xfrm>
          <a:prstGeom prst="rect">
            <a:avLst/>
          </a:prstGeom>
        </p:spPr>
      </p:pic>
      <p:pic>
        <p:nvPicPr>
          <p:cNvPr id="47" name="图片 46" descr="PC.png"/>
          <p:cNvPicPr>
            <a:picLocks noChangeAspect="1"/>
          </p:cNvPicPr>
          <p:nvPr/>
        </p:nvPicPr>
        <p:blipFill>
          <a:blip r:embed="rId4" cstate="print"/>
          <a:stretch>
            <a:fillRect/>
          </a:stretch>
        </p:blipFill>
        <p:spPr>
          <a:xfrm>
            <a:off x="7797800" y="2037339"/>
            <a:ext cx="957618" cy="735450"/>
          </a:xfrm>
          <a:prstGeom prst="rect">
            <a:avLst/>
          </a:prstGeom>
        </p:spPr>
      </p:pic>
      <p:pic>
        <p:nvPicPr>
          <p:cNvPr id="49" name="图片 4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47452" y="2133305"/>
            <a:ext cx="823344" cy="642916"/>
          </a:xfrm>
          <a:prstGeom prst="rect">
            <a:avLst/>
          </a:prstGeom>
        </p:spPr>
      </p:pic>
    </p:spTree>
    <p:extLst>
      <p:ext uri="{BB962C8B-B14F-4D97-AF65-F5344CB8AC3E}">
        <p14:creationId xmlns:p14="http://schemas.microsoft.com/office/powerpoint/2010/main" val="274556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9"/>
          <p:cNvSpPr>
            <a:spLocks noGrp="1"/>
          </p:cNvSpPr>
          <p:nvPr>
            <p:ph type="title"/>
          </p:nvPr>
        </p:nvSpPr>
        <p:spPr/>
        <p:txBody>
          <a:bodyPr/>
          <a:lstStyle/>
          <a:p>
            <a:r>
              <a:rPr lang="zh-CN" altLang="en-US"/>
              <a:t>生存时间</a:t>
            </a:r>
          </a:p>
        </p:txBody>
      </p:sp>
      <p:pic>
        <p:nvPicPr>
          <p:cNvPr id="5427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4" y="2279650"/>
            <a:ext cx="61309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Box 44"/>
          <p:cNvSpPr txBox="1">
            <a:spLocks noChangeArrowheads="1"/>
          </p:cNvSpPr>
          <p:nvPr/>
        </p:nvSpPr>
        <p:spPr bwMode="auto">
          <a:xfrm>
            <a:off x="2576031" y="149884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主机 </a:t>
            </a:r>
            <a:r>
              <a:rPr lang="en-US" altLang="zh-CN" sz="1400" dirty="0">
                <a:latin typeface="微软雅黑" panose="020B0503020204020204" pitchFamily="34" charset="-122"/>
                <a:ea typeface="微软雅黑" panose="020B0503020204020204" pitchFamily="34" charset="-122"/>
              </a:rPr>
              <a:t>A</a:t>
            </a:r>
            <a:endParaRPr lang="zh-CN" altLang="en-US" sz="1400" dirty="0">
              <a:latin typeface="微软雅黑" panose="020B0503020204020204" pitchFamily="34" charset="-122"/>
              <a:ea typeface="微软雅黑" panose="020B0503020204020204" pitchFamily="34" charset="-122"/>
            </a:endParaRPr>
          </a:p>
        </p:txBody>
      </p:sp>
      <p:sp>
        <p:nvSpPr>
          <p:cNvPr id="54280" name="TextBox 46"/>
          <p:cNvSpPr txBox="1">
            <a:spLocks noChangeArrowheads="1"/>
          </p:cNvSpPr>
          <p:nvPr/>
        </p:nvSpPr>
        <p:spPr bwMode="auto">
          <a:xfrm>
            <a:off x="3472516" y="2708276"/>
            <a:ext cx="93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TTL=255</a:t>
            </a:r>
            <a:endParaRPr lang="zh-CN" altLang="en-US" sz="1400" dirty="0">
              <a:latin typeface="微软雅黑" panose="020B0503020204020204" pitchFamily="34" charset="-122"/>
              <a:ea typeface="微软雅黑" panose="020B0503020204020204" pitchFamily="34" charset="-122"/>
            </a:endParaRPr>
          </a:p>
        </p:txBody>
      </p:sp>
      <p:sp>
        <p:nvSpPr>
          <p:cNvPr id="54282" name="TextBox 49"/>
          <p:cNvSpPr txBox="1">
            <a:spLocks noChangeArrowheads="1"/>
          </p:cNvSpPr>
          <p:nvPr/>
        </p:nvSpPr>
        <p:spPr bwMode="auto">
          <a:xfrm>
            <a:off x="5488641" y="2708276"/>
            <a:ext cx="93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TTL=254</a:t>
            </a:r>
            <a:endParaRPr lang="zh-CN" altLang="en-US" sz="1400">
              <a:latin typeface="微软雅黑" panose="020B0503020204020204" pitchFamily="34" charset="-122"/>
              <a:ea typeface="微软雅黑" panose="020B0503020204020204" pitchFamily="34" charset="-122"/>
            </a:endParaRPr>
          </a:p>
        </p:txBody>
      </p:sp>
      <p:sp>
        <p:nvSpPr>
          <p:cNvPr id="54283" name="TextBox 50"/>
          <p:cNvSpPr txBox="1">
            <a:spLocks noChangeArrowheads="1"/>
          </p:cNvSpPr>
          <p:nvPr/>
        </p:nvSpPr>
        <p:spPr bwMode="auto">
          <a:xfrm>
            <a:off x="7576997" y="2708276"/>
            <a:ext cx="935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TTL=253</a:t>
            </a:r>
            <a:endParaRPr lang="zh-CN" altLang="en-US" sz="1400">
              <a:latin typeface="微软雅黑" panose="020B0503020204020204" pitchFamily="34" charset="-122"/>
              <a:ea typeface="微软雅黑" panose="020B0503020204020204" pitchFamily="34" charset="-122"/>
            </a:endParaRPr>
          </a:p>
        </p:txBody>
      </p:sp>
      <p:sp>
        <p:nvSpPr>
          <p:cNvPr id="54284" name="TextBox 52"/>
          <p:cNvSpPr txBox="1">
            <a:spLocks noChangeArrowheads="1"/>
          </p:cNvSpPr>
          <p:nvPr/>
        </p:nvSpPr>
        <p:spPr bwMode="auto">
          <a:xfrm>
            <a:off x="8812182" y="1498845"/>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主机 </a:t>
            </a:r>
            <a:r>
              <a:rPr lang="en-US" altLang="zh-CN" sz="1400" dirty="0">
                <a:latin typeface="微软雅黑" panose="020B0503020204020204" pitchFamily="34" charset="-122"/>
                <a:ea typeface="微软雅黑" panose="020B0503020204020204" pitchFamily="34" charset="-122"/>
              </a:rPr>
              <a:t>B</a:t>
            </a:r>
            <a:endParaRPr lang="zh-CN" altLang="en-US" sz="1400" dirty="0">
              <a:latin typeface="微软雅黑" panose="020B0503020204020204" pitchFamily="34" charset="-122"/>
              <a:ea typeface="微软雅黑" panose="020B0503020204020204" pitchFamily="34" charset="-122"/>
            </a:endParaRPr>
          </a:p>
        </p:txBody>
      </p:sp>
      <p:grpSp>
        <p:nvGrpSpPr>
          <p:cNvPr id="54286" name="Group 77"/>
          <p:cNvGrpSpPr>
            <a:grpSpLocks/>
          </p:cNvGrpSpPr>
          <p:nvPr/>
        </p:nvGrpSpPr>
        <p:grpSpPr bwMode="auto">
          <a:xfrm>
            <a:off x="2995614" y="3302000"/>
            <a:ext cx="6269037" cy="2863850"/>
            <a:chOff x="1254150" y="3302000"/>
            <a:chExt cx="6269037" cy="2863850"/>
          </a:xfrm>
        </p:grpSpPr>
        <p:sp>
          <p:nvSpPr>
            <p:cNvPr id="40" name="Rectangle 4"/>
            <p:cNvSpPr>
              <a:spLocks noChangeArrowheads="1"/>
            </p:cNvSpPr>
            <p:nvPr/>
          </p:nvSpPr>
          <p:spPr bwMode="auto">
            <a:xfrm>
              <a:off x="1254150" y="3302000"/>
              <a:ext cx="6269037" cy="2863850"/>
            </a:xfrm>
            <a:prstGeom prst="rect">
              <a:avLst/>
            </a:prstGeom>
            <a:solidFill>
              <a:schemeClr val="bg1"/>
            </a:solidFill>
            <a:ln w="3175">
              <a:solidFill>
                <a:schemeClr val="bg1">
                  <a:lumMod val="50000"/>
                </a:schemeClr>
              </a:solidFill>
              <a:miter lim="800000"/>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4288" name="Line 6"/>
            <p:cNvSpPr>
              <a:spLocks noChangeShapeType="1"/>
            </p:cNvSpPr>
            <p:nvPr/>
          </p:nvSpPr>
          <p:spPr bwMode="auto">
            <a:xfrm>
              <a:off x="1254150" y="420211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Line 7"/>
            <p:cNvSpPr>
              <a:spLocks noChangeShapeType="1"/>
            </p:cNvSpPr>
            <p:nvPr/>
          </p:nvSpPr>
          <p:spPr bwMode="auto">
            <a:xfrm>
              <a:off x="1254150" y="43148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1254150" y="4852988"/>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1254150" y="57245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1257325" y="5300663"/>
              <a:ext cx="6264275"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4389462" y="3302000"/>
              <a:ext cx="0" cy="1547813"/>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8" name="Line 12"/>
            <p:cNvSpPr>
              <a:spLocks noChangeShapeType="1"/>
            </p:cNvSpPr>
            <p:nvPr/>
          </p:nvSpPr>
          <p:spPr bwMode="auto">
            <a:xfrm>
              <a:off x="2030437"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49" name="Line 13"/>
            <p:cNvSpPr>
              <a:spLocks noChangeShapeType="1"/>
            </p:cNvSpPr>
            <p:nvPr/>
          </p:nvSpPr>
          <p:spPr bwMode="auto">
            <a:xfrm>
              <a:off x="3111525"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1" name="Line 15"/>
            <p:cNvSpPr>
              <a:spLocks noChangeShapeType="1"/>
            </p:cNvSpPr>
            <p:nvPr/>
          </p:nvSpPr>
          <p:spPr bwMode="auto">
            <a:xfrm>
              <a:off x="2820123" y="4322306"/>
              <a:ext cx="0" cy="52200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4297" name="Text Box 16"/>
            <p:cNvSpPr txBox="1">
              <a:spLocks noChangeArrowheads="1"/>
            </p:cNvSpPr>
            <p:nvPr/>
          </p:nvSpPr>
          <p:spPr bwMode="auto">
            <a:xfrm>
              <a:off x="1313009" y="3409563"/>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Version</a:t>
              </a:r>
            </a:p>
          </p:txBody>
        </p:sp>
        <p:sp>
          <p:nvSpPr>
            <p:cNvPr id="54298" name="Text Box 18"/>
            <p:cNvSpPr txBox="1">
              <a:spLocks noChangeArrowheads="1"/>
            </p:cNvSpPr>
            <p:nvPr/>
          </p:nvSpPr>
          <p:spPr bwMode="auto">
            <a:xfrm>
              <a:off x="3364749" y="3393688"/>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DS Field</a:t>
              </a:r>
            </a:p>
          </p:txBody>
        </p:sp>
        <p:sp>
          <p:nvSpPr>
            <p:cNvPr id="54299" name="Text Box 19"/>
            <p:cNvSpPr txBox="1">
              <a:spLocks noChangeArrowheads="1"/>
            </p:cNvSpPr>
            <p:nvPr/>
          </p:nvSpPr>
          <p:spPr bwMode="auto">
            <a:xfrm>
              <a:off x="5522798" y="3393688"/>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Total Length</a:t>
              </a:r>
            </a:p>
          </p:txBody>
        </p:sp>
        <p:sp>
          <p:nvSpPr>
            <p:cNvPr id="54300" name="Text Box 25"/>
            <p:cNvSpPr txBox="1">
              <a:spLocks noChangeArrowheads="1"/>
            </p:cNvSpPr>
            <p:nvPr/>
          </p:nvSpPr>
          <p:spPr bwMode="auto">
            <a:xfrm>
              <a:off x="5062213" y="4443026"/>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 Checksum</a:t>
              </a:r>
            </a:p>
          </p:txBody>
        </p:sp>
        <p:sp>
          <p:nvSpPr>
            <p:cNvPr id="54301" name="Text Box 26"/>
            <p:cNvSpPr txBox="1">
              <a:spLocks noChangeArrowheads="1"/>
            </p:cNvSpPr>
            <p:nvPr/>
          </p:nvSpPr>
          <p:spPr bwMode="auto">
            <a:xfrm>
              <a:off x="3643619" y="4957376"/>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Source IP Address</a:t>
              </a:r>
            </a:p>
          </p:txBody>
        </p:sp>
        <p:sp>
          <p:nvSpPr>
            <p:cNvPr id="54302" name="Text Box 27"/>
            <p:cNvSpPr txBox="1">
              <a:spLocks noChangeArrowheads="1"/>
            </p:cNvSpPr>
            <p:nvPr/>
          </p:nvSpPr>
          <p:spPr bwMode="auto">
            <a:xfrm>
              <a:off x="3472603" y="5378063"/>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Destination IP Address</a:t>
              </a:r>
            </a:p>
          </p:txBody>
        </p:sp>
        <p:sp>
          <p:nvSpPr>
            <p:cNvPr id="54303" name="Text Box 28"/>
            <p:cNvSpPr txBox="1">
              <a:spLocks noChangeArrowheads="1"/>
            </p:cNvSpPr>
            <p:nvPr/>
          </p:nvSpPr>
          <p:spPr bwMode="auto">
            <a:xfrm>
              <a:off x="3892348" y="5820976"/>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IP  Options</a:t>
              </a:r>
            </a:p>
          </p:txBody>
        </p:sp>
        <p:sp>
          <p:nvSpPr>
            <p:cNvPr id="54304" name="Text Box 17"/>
            <p:cNvSpPr txBox="1">
              <a:spLocks noChangeArrowheads="1"/>
            </p:cNvSpPr>
            <p:nvPr/>
          </p:nvSpPr>
          <p:spPr bwMode="auto">
            <a:xfrm>
              <a:off x="2219686" y="3327549"/>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Header</a:t>
              </a:r>
            </a:p>
            <a:p>
              <a:pPr eaLnBrk="1" hangingPunct="1"/>
              <a:r>
                <a:rPr kumimoji="1" lang="en-US" altLang="zh-CN" sz="1200" dirty="0">
                  <a:latin typeface="微软雅黑" panose="020B0503020204020204" pitchFamily="34" charset="-122"/>
                  <a:ea typeface="微软雅黑" panose="020B0503020204020204" pitchFamily="34" charset="-122"/>
                </a:rPr>
                <a:t>Length</a:t>
              </a:r>
            </a:p>
          </p:txBody>
        </p:sp>
        <p:sp>
          <p:nvSpPr>
            <p:cNvPr id="54305" name="Text Box 22"/>
            <p:cNvSpPr txBox="1">
              <a:spLocks noChangeArrowheads="1"/>
            </p:cNvSpPr>
            <p:nvPr/>
          </p:nvSpPr>
          <p:spPr bwMode="auto">
            <a:xfrm>
              <a:off x="5693094" y="3922326"/>
              <a:ext cx="1383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Fragment</a:t>
              </a:r>
              <a:r>
                <a:rPr kumimoji="1" lang="en-US" altLang="zh-CN" sz="1200" b="1">
                  <a:solidFill>
                    <a:schemeClr val="tx2"/>
                  </a:solidFill>
                  <a:latin typeface="微软雅黑" panose="020B0503020204020204" pitchFamily="34" charset="-122"/>
                  <a:ea typeface="微软雅黑" panose="020B0503020204020204" pitchFamily="34" charset="-122"/>
                </a:rPr>
                <a:t> </a:t>
              </a:r>
              <a:r>
                <a:rPr kumimoji="1" lang="en-US" altLang="zh-CN" sz="1200">
                  <a:latin typeface="微软雅黑" panose="020B0503020204020204" pitchFamily="34" charset="-122"/>
                  <a:ea typeface="微软雅黑" panose="020B0503020204020204" pitchFamily="34" charset="-122"/>
                </a:rPr>
                <a:t>Offset</a:t>
              </a:r>
            </a:p>
          </p:txBody>
        </p:sp>
        <p:sp>
          <p:nvSpPr>
            <p:cNvPr id="54306" name="Text Box 21"/>
            <p:cNvSpPr txBox="1">
              <a:spLocks noChangeArrowheads="1"/>
            </p:cNvSpPr>
            <p:nvPr/>
          </p:nvSpPr>
          <p:spPr bwMode="auto">
            <a:xfrm>
              <a:off x="4608846" y="3922326"/>
              <a:ext cx="5597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Flags</a:t>
              </a:r>
            </a:p>
          </p:txBody>
        </p:sp>
        <p:sp>
          <p:nvSpPr>
            <p:cNvPr id="54307" name="Text Box 20"/>
            <p:cNvSpPr txBox="1">
              <a:spLocks noChangeArrowheads="1"/>
            </p:cNvSpPr>
            <p:nvPr/>
          </p:nvSpPr>
          <p:spPr bwMode="auto">
            <a:xfrm>
              <a:off x="2176294" y="3922326"/>
              <a:ext cx="11560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Identification</a:t>
              </a:r>
            </a:p>
          </p:txBody>
        </p:sp>
        <p:sp>
          <p:nvSpPr>
            <p:cNvPr id="73" name="Line 14"/>
            <p:cNvSpPr>
              <a:spLocks noChangeShapeType="1"/>
            </p:cNvSpPr>
            <p:nvPr/>
          </p:nvSpPr>
          <p:spPr bwMode="auto">
            <a:xfrm>
              <a:off x="5314975" y="380841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4" name="Line 14"/>
            <p:cNvSpPr>
              <a:spLocks noChangeShapeType="1"/>
            </p:cNvSpPr>
            <p:nvPr/>
          </p:nvSpPr>
          <p:spPr bwMode="auto">
            <a:xfrm>
              <a:off x="4391050" y="378936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a:off x="1254150" y="3790950"/>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4311" name="Text Box 24"/>
            <p:cNvSpPr txBox="1">
              <a:spLocks noChangeArrowheads="1"/>
            </p:cNvSpPr>
            <p:nvPr/>
          </p:nvSpPr>
          <p:spPr bwMode="auto">
            <a:xfrm>
              <a:off x="3239538" y="4439414"/>
              <a:ext cx="804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Protocol</a:t>
              </a:r>
            </a:p>
          </p:txBody>
        </p:sp>
        <p:sp>
          <p:nvSpPr>
            <p:cNvPr id="54312" name="矩形 40"/>
            <p:cNvSpPr>
              <a:spLocks noChangeArrowheads="1"/>
            </p:cNvSpPr>
            <p:nvPr/>
          </p:nvSpPr>
          <p:spPr bwMode="auto">
            <a:xfrm>
              <a:off x="1265643" y="4322306"/>
              <a:ext cx="1554480" cy="530352"/>
            </a:xfrm>
            <a:prstGeom prst="rect">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chemeClr val="bg1">
                    <a:lumMod val="85000"/>
                  </a:schemeClr>
                </a:solidFill>
                <a:latin typeface="微软雅黑" panose="020B0503020204020204" pitchFamily="34" charset="-122"/>
                <a:ea typeface="微软雅黑" panose="020B0503020204020204" pitchFamily="34" charset="-122"/>
              </a:endParaRPr>
            </a:p>
          </p:txBody>
        </p:sp>
        <p:sp>
          <p:nvSpPr>
            <p:cNvPr id="54313" name="Text Box 23"/>
            <p:cNvSpPr txBox="1">
              <a:spLocks noChangeArrowheads="1"/>
            </p:cNvSpPr>
            <p:nvPr/>
          </p:nvSpPr>
          <p:spPr bwMode="auto">
            <a:xfrm>
              <a:off x="1467760" y="4441438"/>
              <a:ext cx="1176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Time to Live </a:t>
              </a:r>
            </a:p>
          </p:txBody>
        </p:sp>
      </p:grpSp>
      <p:pic>
        <p:nvPicPr>
          <p:cNvPr id="50" name="图片 49" descr="PC.png"/>
          <p:cNvPicPr>
            <a:picLocks noChangeAspect="1"/>
          </p:cNvPicPr>
          <p:nvPr/>
        </p:nvPicPr>
        <p:blipFill>
          <a:blip r:embed="rId4" cstate="print"/>
          <a:stretch>
            <a:fillRect/>
          </a:stretch>
        </p:blipFill>
        <p:spPr>
          <a:xfrm>
            <a:off x="2251606" y="1927847"/>
            <a:ext cx="957618" cy="735450"/>
          </a:xfrm>
          <a:prstGeom prst="rect">
            <a:avLst/>
          </a:prstGeom>
        </p:spPr>
      </p:pic>
      <p:pic>
        <p:nvPicPr>
          <p:cNvPr id="53" name="图片 52" descr="PC.png"/>
          <p:cNvPicPr>
            <a:picLocks noChangeAspect="1"/>
          </p:cNvPicPr>
          <p:nvPr/>
        </p:nvPicPr>
        <p:blipFill>
          <a:blip r:embed="rId4" cstate="print"/>
          <a:stretch>
            <a:fillRect/>
          </a:stretch>
        </p:blipFill>
        <p:spPr>
          <a:xfrm>
            <a:off x="8852447" y="1927847"/>
            <a:ext cx="957618" cy="735450"/>
          </a:xfrm>
          <a:prstGeom prst="rect">
            <a:avLst/>
          </a:prstGeom>
        </p:spPr>
      </p:pic>
      <p:pic>
        <p:nvPicPr>
          <p:cNvPr id="56" name="图片 5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483069" y="1989139"/>
            <a:ext cx="823344" cy="642916"/>
          </a:xfrm>
          <a:prstGeom prst="rect">
            <a:avLst/>
          </a:prstGeom>
        </p:spPr>
      </p:pic>
      <p:pic>
        <p:nvPicPr>
          <p:cNvPr id="57" name="图片 5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644767" y="1989228"/>
            <a:ext cx="823344" cy="642916"/>
          </a:xfrm>
          <a:prstGeom prst="rect">
            <a:avLst/>
          </a:prstGeom>
        </p:spPr>
      </p:pic>
    </p:spTree>
    <p:extLst>
      <p:ext uri="{BB962C8B-B14F-4D97-AF65-F5344CB8AC3E}">
        <p14:creationId xmlns:p14="http://schemas.microsoft.com/office/powerpoint/2010/main" val="3033354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9"/>
          <p:cNvSpPr>
            <a:spLocks noGrp="1"/>
          </p:cNvSpPr>
          <p:nvPr>
            <p:ph type="title"/>
          </p:nvPr>
        </p:nvSpPr>
        <p:spPr/>
        <p:txBody>
          <a:bodyPr/>
          <a:lstStyle/>
          <a:p>
            <a:r>
              <a:rPr lang="zh-CN" altLang="en-US"/>
              <a:t>协议号</a:t>
            </a:r>
          </a:p>
        </p:txBody>
      </p:sp>
      <p:sp>
        <p:nvSpPr>
          <p:cNvPr id="41" name="任意多边形 45"/>
          <p:cNvSpPr/>
          <p:nvPr/>
        </p:nvSpPr>
        <p:spPr bwMode="auto">
          <a:xfrm>
            <a:off x="3538538" y="1844675"/>
            <a:ext cx="4730750" cy="457200"/>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63399 w 3500052"/>
              <a:gd name="connsiteY0" fmla="*/ 427879 h 1497724"/>
              <a:gd name="connsiteX1" fmla="*/ 1474701 w 3500052"/>
              <a:gd name="connsiteY1" fmla="*/ 0 h 1497724"/>
              <a:gd name="connsiteX2" fmla="*/ 3500052 w 3500052"/>
              <a:gd name="connsiteY2" fmla="*/ 1497724 h 1497724"/>
              <a:gd name="connsiteX3" fmla="*/ 0 w 3500052"/>
              <a:gd name="connsiteY3" fmla="*/ 1497724 h 1497724"/>
              <a:gd name="connsiteX4" fmla="*/ 763399 w 3500052"/>
              <a:gd name="connsiteY4" fmla="*/ 427879 h 1497724"/>
              <a:gd name="connsiteX0" fmla="*/ 763399 w 3500052"/>
              <a:gd name="connsiteY0" fmla="*/ 213940 h 1283785"/>
              <a:gd name="connsiteX1" fmla="*/ 1644482 w 3500052"/>
              <a:gd name="connsiteY1" fmla="*/ 0 h 1283785"/>
              <a:gd name="connsiteX2" fmla="*/ 3500052 w 3500052"/>
              <a:gd name="connsiteY2" fmla="*/ 1283785 h 1283785"/>
              <a:gd name="connsiteX3" fmla="*/ 0 w 3500052"/>
              <a:gd name="connsiteY3" fmla="*/ 1283785 h 1283785"/>
              <a:gd name="connsiteX4" fmla="*/ 763399 w 3500052"/>
              <a:gd name="connsiteY4" fmla="*/ 213940 h 1283785"/>
              <a:gd name="connsiteX0" fmla="*/ 763399 w 3500052"/>
              <a:gd name="connsiteY0" fmla="*/ 0 h 1283785"/>
              <a:gd name="connsiteX1" fmla="*/ 1644482 w 3500052"/>
              <a:gd name="connsiteY1" fmla="*/ 0 h 1283785"/>
              <a:gd name="connsiteX2" fmla="*/ 3500052 w 3500052"/>
              <a:gd name="connsiteY2" fmla="*/ 1283785 h 1283785"/>
              <a:gd name="connsiteX3" fmla="*/ 0 w 3500052"/>
              <a:gd name="connsiteY3" fmla="*/ 1283785 h 1283785"/>
              <a:gd name="connsiteX4" fmla="*/ 763399 w 3500052"/>
              <a:gd name="connsiteY4" fmla="*/ 0 h 1283785"/>
              <a:gd name="connsiteX0" fmla="*/ 881083 w 3617736"/>
              <a:gd name="connsiteY0" fmla="*/ 0 h 1283785"/>
              <a:gd name="connsiteX1" fmla="*/ 1762166 w 3617736"/>
              <a:gd name="connsiteY1" fmla="*/ 0 h 1283785"/>
              <a:gd name="connsiteX2" fmla="*/ 3617736 w 3617736"/>
              <a:gd name="connsiteY2" fmla="*/ 1283785 h 1283785"/>
              <a:gd name="connsiteX3" fmla="*/ 0 w 3617736"/>
              <a:gd name="connsiteY3" fmla="*/ 1283636 h 1283785"/>
              <a:gd name="connsiteX4" fmla="*/ 881083 w 3617736"/>
              <a:gd name="connsiteY4" fmla="*/ 0 h 1283785"/>
              <a:gd name="connsiteX0" fmla="*/ 881083 w 3617736"/>
              <a:gd name="connsiteY0" fmla="*/ 886 h 1284671"/>
              <a:gd name="connsiteX1" fmla="*/ 1693784 w 3617736"/>
              <a:gd name="connsiteY1" fmla="*/ 0 h 1284671"/>
              <a:gd name="connsiteX2" fmla="*/ 3617736 w 3617736"/>
              <a:gd name="connsiteY2" fmla="*/ 1284671 h 1284671"/>
              <a:gd name="connsiteX3" fmla="*/ 0 w 3617736"/>
              <a:gd name="connsiteY3" fmla="*/ 1284522 h 1284671"/>
              <a:gd name="connsiteX4" fmla="*/ 881083 w 3617736"/>
              <a:gd name="connsiteY4" fmla="*/ 886 h 1284671"/>
              <a:gd name="connsiteX0" fmla="*/ 867786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67786 w 3617736"/>
              <a:gd name="connsiteY4" fmla="*/ 0 h 1284671"/>
              <a:gd name="connsiteX0" fmla="*/ 812720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12720 w 3617736"/>
              <a:gd name="connsiteY4" fmla="*/ 0 h 1284671"/>
              <a:gd name="connsiteX0" fmla="*/ 812720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12720 w 3617736"/>
              <a:gd name="connsiteY4" fmla="*/ 0 h 1284671"/>
              <a:gd name="connsiteX0" fmla="*/ 812720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12720 w 3617736"/>
              <a:gd name="connsiteY4" fmla="*/ 0 h 1284671"/>
              <a:gd name="connsiteX0" fmla="*/ 841856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841856 w 3617736"/>
              <a:gd name="connsiteY4" fmla="*/ 0 h 1284671"/>
              <a:gd name="connsiteX0" fmla="*/ 951989 w 3617736"/>
              <a:gd name="connsiteY0" fmla="*/ 0 h 1284671"/>
              <a:gd name="connsiteX1" fmla="*/ 1693784 w 3617736"/>
              <a:gd name="connsiteY1" fmla="*/ 0 h 1284671"/>
              <a:gd name="connsiteX2" fmla="*/ 3617736 w 3617736"/>
              <a:gd name="connsiteY2" fmla="*/ 1284671 h 1284671"/>
              <a:gd name="connsiteX3" fmla="*/ 0 w 3617736"/>
              <a:gd name="connsiteY3" fmla="*/ 1284522 h 1284671"/>
              <a:gd name="connsiteX4" fmla="*/ 951989 w 3617736"/>
              <a:gd name="connsiteY4" fmla="*/ 0 h 1284671"/>
              <a:gd name="connsiteX0" fmla="*/ 951989 w 3617736"/>
              <a:gd name="connsiteY0" fmla="*/ 0 h 1284671"/>
              <a:gd name="connsiteX1" fmla="*/ 1350031 w 3617736"/>
              <a:gd name="connsiteY1" fmla="*/ 139109 h 1284671"/>
              <a:gd name="connsiteX2" fmla="*/ 3617736 w 3617736"/>
              <a:gd name="connsiteY2" fmla="*/ 1284671 h 1284671"/>
              <a:gd name="connsiteX3" fmla="*/ 0 w 3617736"/>
              <a:gd name="connsiteY3" fmla="*/ 1284522 h 1284671"/>
              <a:gd name="connsiteX4" fmla="*/ 951989 w 3617736"/>
              <a:gd name="connsiteY4" fmla="*/ 0 h 1284671"/>
              <a:gd name="connsiteX0" fmla="*/ 951989 w 3617736"/>
              <a:gd name="connsiteY0" fmla="*/ 75126 h 1359797"/>
              <a:gd name="connsiteX1" fmla="*/ 1405097 w 3617736"/>
              <a:gd name="connsiteY1" fmla="*/ 0 h 1359797"/>
              <a:gd name="connsiteX2" fmla="*/ 3617736 w 3617736"/>
              <a:gd name="connsiteY2" fmla="*/ 1359797 h 1359797"/>
              <a:gd name="connsiteX3" fmla="*/ 0 w 3617736"/>
              <a:gd name="connsiteY3" fmla="*/ 1359648 h 1359797"/>
              <a:gd name="connsiteX4" fmla="*/ 951989 w 3617736"/>
              <a:gd name="connsiteY4" fmla="*/ 75126 h 1359797"/>
              <a:gd name="connsiteX0" fmla="*/ 951989 w 3617736"/>
              <a:gd name="connsiteY0" fmla="*/ 75123 h 1359794"/>
              <a:gd name="connsiteX1" fmla="*/ 1405097 w 3617736"/>
              <a:gd name="connsiteY1" fmla="*/ 0 h 1359794"/>
              <a:gd name="connsiteX2" fmla="*/ 3617736 w 3617736"/>
              <a:gd name="connsiteY2" fmla="*/ 1359794 h 1359794"/>
              <a:gd name="connsiteX3" fmla="*/ 0 w 3617736"/>
              <a:gd name="connsiteY3" fmla="*/ 1359645 h 1359794"/>
              <a:gd name="connsiteX4" fmla="*/ 951989 w 3617736"/>
              <a:gd name="connsiteY4" fmla="*/ 75123 h 1359794"/>
              <a:gd name="connsiteX0" fmla="*/ 951989 w 3617736"/>
              <a:gd name="connsiteY0" fmla="*/ 75126 h 1359797"/>
              <a:gd name="connsiteX1" fmla="*/ 1350031 w 3617736"/>
              <a:gd name="connsiteY1" fmla="*/ 0 h 1359797"/>
              <a:gd name="connsiteX2" fmla="*/ 3617736 w 3617736"/>
              <a:gd name="connsiteY2" fmla="*/ 1359797 h 1359797"/>
              <a:gd name="connsiteX3" fmla="*/ 0 w 3617736"/>
              <a:gd name="connsiteY3" fmla="*/ 1359648 h 1359797"/>
              <a:gd name="connsiteX4" fmla="*/ 951989 w 3617736"/>
              <a:gd name="connsiteY4" fmla="*/ 75126 h 1359797"/>
              <a:gd name="connsiteX0" fmla="*/ 951989 w 3617736"/>
              <a:gd name="connsiteY0" fmla="*/ 75123 h 1359794"/>
              <a:gd name="connsiteX1" fmla="*/ 1294964 w 3617736"/>
              <a:gd name="connsiteY1" fmla="*/ 0 h 1359794"/>
              <a:gd name="connsiteX2" fmla="*/ 3617736 w 3617736"/>
              <a:gd name="connsiteY2" fmla="*/ 1359794 h 1359794"/>
              <a:gd name="connsiteX3" fmla="*/ 0 w 3617736"/>
              <a:gd name="connsiteY3" fmla="*/ 1359645 h 1359794"/>
              <a:gd name="connsiteX4" fmla="*/ 951989 w 3617736"/>
              <a:gd name="connsiteY4" fmla="*/ 75123 h 1359794"/>
              <a:gd name="connsiteX0" fmla="*/ 951989 w 3617736"/>
              <a:gd name="connsiteY0" fmla="*/ 75126 h 1359797"/>
              <a:gd name="connsiteX1" fmla="*/ 1239898 w 3617736"/>
              <a:gd name="connsiteY1" fmla="*/ 0 h 1359797"/>
              <a:gd name="connsiteX2" fmla="*/ 3617736 w 3617736"/>
              <a:gd name="connsiteY2" fmla="*/ 1359797 h 1359797"/>
              <a:gd name="connsiteX3" fmla="*/ 0 w 3617736"/>
              <a:gd name="connsiteY3" fmla="*/ 1359648 h 1359797"/>
              <a:gd name="connsiteX4" fmla="*/ 951989 w 3617736"/>
              <a:gd name="connsiteY4" fmla="*/ 75126 h 135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36" h="1359797">
                <a:moveTo>
                  <a:pt x="951989" y="75126"/>
                </a:moveTo>
                <a:lnTo>
                  <a:pt x="1239898" y="0"/>
                </a:lnTo>
                <a:lnTo>
                  <a:pt x="3617736" y="1359797"/>
                </a:lnTo>
                <a:lnTo>
                  <a:pt x="0" y="1359648"/>
                </a:lnTo>
                <a:lnTo>
                  <a:pt x="951989" y="75126"/>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42" name="矩形 31"/>
          <p:cNvSpPr/>
          <p:nvPr/>
        </p:nvSpPr>
        <p:spPr bwMode="auto">
          <a:xfrm>
            <a:off x="3468914" y="1457325"/>
            <a:ext cx="2483070" cy="43207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rPr>
              <a:t>IP</a:t>
            </a:r>
          </a:p>
        </p:txBody>
      </p:sp>
      <p:sp>
        <p:nvSpPr>
          <p:cNvPr id="43" name="矩形 32"/>
          <p:cNvSpPr/>
          <p:nvPr/>
        </p:nvSpPr>
        <p:spPr bwMode="auto">
          <a:xfrm>
            <a:off x="5930928" y="1457325"/>
            <a:ext cx="2684462" cy="43207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矩形 34"/>
          <p:cNvSpPr/>
          <p:nvPr/>
        </p:nvSpPr>
        <p:spPr bwMode="auto">
          <a:xfrm>
            <a:off x="4583832" y="1457325"/>
            <a:ext cx="936104" cy="43207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Protocol</a:t>
            </a:r>
          </a:p>
        </p:txBody>
      </p:sp>
      <p:grpSp>
        <p:nvGrpSpPr>
          <p:cNvPr id="56334" name="组合 48"/>
          <p:cNvGrpSpPr>
            <a:grpSpLocks/>
          </p:cNvGrpSpPr>
          <p:nvPr/>
        </p:nvGrpSpPr>
        <p:grpSpPr bwMode="auto">
          <a:xfrm>
            <a:off x="3592513" y="2301876"/>
            <a:ext cx="4679950" cy="360363"/>
            <a:chOff x="2051050" y="2448014"/>
            <a:chExt cx="4679950" cy="420688"/>
          </a:xfrm>
        </p:grpSpPr>
        <p:sp>
          <p:nvSpPr>
            <p:cNvPr id="83" name="Rectangle 4"/>
            <p:cNvSpPr>
              <a:spLocks noChangeArrowheads="1"/>
            </p:cNvSpPr>
            <p:nvPr/>
          </p:nvSpPr>
          <p:spPr bwMode="auto">
            <a:xfrm>
              <a:off x="2051050" y="2448014"/>
              <a:ext cx="1425575" cy="42068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6/17</a:t>
              </a:r>
            </a:p>
          </p:txBody>
        </p:sp>
        <p:sp>
          <p:nvSpPr>
            <p:cNvPr id="84" name="Rectangle 5"/>
            <p:cNvSpPr>
              <a:spLocks noChangeArrowheads="1"/>
            </p:cNvSpPr>
            <p:nvPr/>
          </p:nvSpPr>
          <p:spPr bwMode="auto">
            <a:xfrm>
              <a:off x="3490913" y="2448014"/>
              <a:ext cx="3240087" cy="42068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TCP/UDP</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6335" name="组合 49"/>
          <p:cNvGrpSpPr>
            <a:grpSpLocks/>
          </p:cNvGrpSpPr>
          <p:nvPr/>
        </p:nvGrpSpPr>
        <p:grpSpPr bwMode="auto">
          <a:xfrm>
            <a:off x="3592513" y="2757488"/>
            <a:ext cx="4679950" cy="360362"/>
            <a:chOff x="2051050" y="2924597"/>
            <a:chExt cx="4679950" cy="420687"/>
          </a:xfrm>
        </p:grpSpPr>
        <p:sp>
          <p:nvSpPr>
            <p:cNvPr id="81" name="Rectangle 6"/>
            <p:cNvSpPr>
              <a:spLocks noChangeArrowheads="1"/>
            </p:cNvSpPr>
            <p:nvPr/>
          </p:nvSpPr>
          <p:spPr bwMode="auto">
            <a:xfrm>
              <a:off x="2051050" y="2924597"/>
              <a:ext cx="142557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lnSpc>
                  <a:spcPct val="120000"/>
                </a:lnSpc>
                <a:buClr>
                  <a:srgbClr val="990000"/>
                </a:buClr>
                <a:buSzPct val="85000"/>
                <a:defRPr/>
              </a:pPr>
              <a:r>
                <a:rPr lang="en-US" altLang="zh-CN" sz="1400">
                  <a:solidFill>
                    <a:schemeClr val="bg1"/>
                  </a:solidFill>
                  <a:latin typeface="微软雅黑" panose="020B0503020204020204" pitchFamily="34" charset="-122"/>
                  <a:ea typeface="微软雅黑" panose="020B0503020204020204" pitchFamily="34" charset="-122"/>
                </a:rPr>
                <a:t>1</a:t>
              </a:r>
            </a:p>
          </p:txBody>
        </p:sp>
        <p:sp>
          <p:nvSpPr>
            <p:cNvPr id="82" name="Rectangle 7"/>
            <p:cNvSpPr>
              <a:spLocks noChangeArrowheads="1"/>
            </p:cNvSpPr>
            <p:nvPr/>
          </p:nvSpPr>
          <p:spPr bwMode="auto">
            <a:xfrm>
              <a:off x="3490913" y="2924597"/>
              <a:ext cx="3240087"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a:solidFill>
                    <a:schemeClr val="bg1"/>
                  </a:solidFill>
                  <a:latin typeface="微软雅黑" panose="020B0503020204020204" pitchFamily="34" charset="-122"/>
                  <a:ea typeface="微软雅黑" panose="020B0503020204020204" pitchFamily="34" charset="-122"/>
                </a:rPr>
                <a:t>ICMP</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56336" name="Group 44"/>
          <p:cNvGrpSpPr>
            <a:grpSpLocks/>
          </p:cNvGrpSpPr>
          <p:nvPr/>
        </p:nvGrpSpPr>
        <p:grpSpPr bwMode="auto">
          <a:xfrm>
            <a:off x="2995614" y="3302000"/>
            <a:ext cx="6269037" cy="2863850"/>
            <a:chOff x="1254150" y="3302000"/>
            <a:chExt cx="6269037" cy="2863850"/>
          </a:xfrm>
        </p:grpSpPr>
        <p:sp>
          <p:nvSpPr>
            <p:cNvPr id="40" name="Rectangle 4"/>
            <p:cNvSpPr>
              <a:spLocks noChangeArrowheads="1"/>
            </p:cNvSpPr>
            <p:nvPr/>
          </p:nvSpPr>
          <p:spPr bwMode="auto">
            <a:xfrm>
              <a:off x="1254150" y="3302000"/>
              <a:ext cx="6269037" cy="2863850"/>
            </a:xfrm>
            <a:prstGeom prst="rect">
              <a:avLst/>
            </a:prstGeom>
            <a:solidFill>
              <a:schemeClr val="bg1"/>
            </a:solidFill>
            <a:ln w="3175">
              <a:solidFill>
                <a:schemeClr val="bg1">
                  <a:lumMod val="50000"/>
                </a:schemeClr>
              </a:solidFill>
              <a:miter lim="800000"/>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6340" name="Line 6"/>
            <p:cNvSpPr>
              <a:spLocks noChangeShapeType="1"/>
            </p:cNvSpPr>
            <p:nvPr/>
          </p:nvSpPr>
          <p:spPr bwMode="auto">
            <a:xfrm>
              <a:off x="1254150" y="4202113"/>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7"/>
            <p:cNvSpPr>
              <a:spLocks noChangeShapeType="1"/>
            </p:cNvSpPr>
            <p:nvPr/>
          </p:nvSpPr>
          <p:spPr bwMode="auto">
            <a:xfrm>
              <a:off x="1254150" y="43148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0" name="Line 8"/>
            <p:cNvSpPr>
              <a:spLocks noChangeShapeType="1"/>
            </p:cNvSpPr>
            <p:nvPr/>
          </p:nvSpPr>
          <p:spPr bwMode="auto">
            <a:xfrm>
              <a:off x="1254150" y="4852988"/>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1" name="Line 9"/>
            <p:cNvSpPr>
              <a:spLocks noChangeShapeType="1"/>
            </p:cNvSpPr>
            <p:nvPr/>
          </p:nvSpPr>
          <p:spPr bwMode="auto">
            <a:xfrm>
              <a:off x="1254150" y="5724525"/>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2" name="Line 10"/>
            <p:cNvSpPr>
              <a:spLocks noChangeShapeType="1"/>
            </p:cNvSpPr>
            <p:nvPr/>
          </p:nvSpPr>
          <p:spPr bwMode="auto">
            <a:xfrm>
              <a:off x="1257325" y="5300663"/>
              <a:ext cx="6264275"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3" name="Line 11"/>
            <p:cNvSpPr>
              <a:spLocks noChangeShapeType="1"/>
            </p:cNvSpPr>
            <p:nvPr/>
          </p:nvSpPr>
          <p:spPr bwMode="auto">
            <a:xfrm>
              <a:off x="4389462" y="3302000"/>
              <a:ext cx="0" cy="1547813"/>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a:off x="2030437"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3" name="Line 13"/>
            <p:cNvSpPr>
              <a:spLocks noChangeShapeType="1"/>
            </p:cNvSpPr>
            <p:nvPr/>
          </p:nvSpPr>
          <p:spPr bwMode="auto">
            <a:xfrm>
              <a:off x="3111525" y="3303588"/>
              <a:ext cx="0" cy="484187"/>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2821012" y="4293096"/>
              <a:ext cx="0" cy="53975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6349" name="Text Box 16"/>
            <p:cNvSpPr txBox="1">
              <a:spLocks noChangeArrowheads="1"/>
            </p:cNvSpPr>
            <p:nvPr/>
          </p:nvSpPr>
          <p:spPr bwMode="auto">
            <a:xfrm>
              <a:off x="1313009" y="3409563"/>
              <a:ext cx="730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Version</a:t>
              </a:r>
            </a:p>
          </p:txBody>
        </p:sp>
        <p:sp>
          <p:nvSpPr>
            <p:cNvPr id="56350" name="Text Box 18"/>
            <p:cNvSpPr txBox="1">
              <a:spLocks noChangeArrowheads="1"/>
            </p:cNvSpPr>
            <p:nvPr/>
          </p:nvSpPr>
          <p:spPr bwMode="auto">
            <a:xfrm>
              <a:off x="3364749" y="3393688"/>
              <a:ext cx="784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DS Field</a:t>
              </a:r>
            </a:p>
          </p:txBody>
        </p:sp>
        <p:sp>
          <p:nvSpPr>
            <p:cNvPr id="56351" name="Text Box 19"/>
            <p:cNvSpPr txBox="1">
              <a:spLocks noChangeArrowheads="1"/>
            </p:cNvSpPr>
            <p:nvPr/>
          </p:nvSpPr>
          <p:spPr bwMode="auto">
            <a:xfrm>
              <a:off x="5522798" y="3393688"/>
              <a:ext cx="1092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Total Length</a:t>
              </a:r>
            </a:p>
          </p:txBody>
        </p:sp>
        <p:sp>
          <p:nvSpPr>
            <p:cNvPr id="56352" name="Text Box 25"/>
            <p:cNvSpPr txBox="1">
              <a:spLocks noChangeArrowheads="1"/>
            </p:cNvSpPr>
            <p:nvPr/>
          </p:nvSpPr>
          <p:spPr bwMode="auto">
            <a:xfrm>
              <a:off x="5062213" y="4443026"/>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 Checksum</a:t>
              </a:r>
            </a:p>
          </p:txBody>
        </p:sp>
        <p:sp>
          <p:nvSpPr>
            <p:cNvPr id="56353" name="Text Box 26"/>
            <p:cNvSpPr txBox="1">
              <a:spLocks noChangeArrowheads="1"/>
            </p:cNvSpPr>
            <p:nvPr/>
          </p:nvSpPr>
          <p:spPr bwMode="auto">
            <a:xfrm>
              <a:off x="3643619" y="4957376"/>
              <a:ext cx="1504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Source IP Address</a:t>
              </a:r>
            </a:p>
          </p:txBody>
        </p:sp>
        <p:sp>
          <p:nvSpPr>
            <p:cNvPr id="56354" name="Text Box 27"/>
            <p:cNvSpPr txBox="1">
              <a:spLocks noChangeArrowheads="1"/>
            </p:cNvSpPr>
            <p:nvPr/>
          </p:nvSpPr>
          <p:spPr bwMode="auto">
            <a:xfrm>
              <a:off x="3472603" y="5378063"/>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Destination IP Address</a:t>
              </a:r>
            </a:p>
          </p:txBody>
        </p:sp>
        <p:sp>
          <p:nvSpPr>
            <p:cNvPr id="56355" name="Text Box 28"/>
            <p:cNvSpPr txBox="1">
              <a:spLocks noChangeArrowheads="1"/>
            </p:cNvSpPr>
            <p:nvPr/>
          </p:nvSpPr>
          <p:spPr bwMode="auto">
            <a:xfrm>
              <a:off x="3892348" y="5820976"/>
              <a:ext cx="9989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IP  Options</a:t>
              </a:r>
            </a:p>
          </p:txBody>
        </p:sp>
        <p:sp>
          <p:nvSpPr>
            <p:cNvPr id="56356" name="Text Box 17"/>
            <p:cNvSpPr txBox="1">
              <a:spLocks noChangeArrowheads="1"/>
            </p:cNvSpPr>
            <p:nvPr/>
          </p:nvSpPr>
          <p:spPr bwMode="auto">
            <a:xfrm>
              <a:off x="2219686" y="3327549"/>
              <a:ext cx="71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Header</a:t>
              </a:r>
            </a:p>
            <a:p>
              <a:pPr eaLnBrk="1" hangingPunct="1"/>
              <a:r>
                <a:rPr kumimoji="1" lang="en-US" altLang="zh-CN" sz="1200">
                  <a:latin typeface="微软雅黑" panose="020B0503020204020204" pitchFamily="34" charset="-122"/>
                  <a:ea typeface="微软雅黑" panose="020B0503020204020204" pitchFamily="34" charset="-122"/>
                </a:rPr>
                <a:t>Length</a:t>
              </a:r>
            </a:p>
          </p:txBody>
        </p:sp>
        <p:sp>
          <p:nvSpPr>
            <p:cNvPr id="56357" name="Text Box 22"/>
            <p:cNvSpPr txBox="1">
              <a:spLocks noChangeArrowheads="1"/>
            </p:cNvSpPr>
            <p:nvPr/>
          </p:nvSpPr>
          <p:spPr bwMode="auto">
            <a:xfrm>
              <a:off x="5693094" y="3922326"/>
              <a:ext cx="1383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Fragment</a:t>
              </a:r>
              <a:r>
                <a:rPr kumimoji="1" lang="en-US" altLang="zh-CN" sz="1200" b="1">
                  <a:solidFill>
                    <a:schemeClr val="tx2"/>
                  </a:solidFill>
                  <a:latin typeface="微软雅黑" panose="020B0503020204020204" pitchFamily="34" charset="-122"/>
                  <a:ea typeface="微软雅黑" panose="020B0503020204020204" pitchFamily="34" charset="-122"/>
                </a:rPr>
                <a:t> </a:t>
              </a:r>
              <a:r>
                <a:rPr kumimoji="1" lang="en-US" altLang="zh-CN" sz="1200">
                  <a:latin typeface="微软雅黑" panose="020B0503020204020204" pitchFamily="34" charset="-122"/>
                  <a:ea typeface="微软雅黑" panose="020B0503020204020204" pitchFamily="34" charset="-122"/>
                </a:rPr>
                <a:t>Offset</a:t>
              </a:r>
            </a:p>
          </p:txBody>
        </p:sp>
        <p:sp>
          <p:nvSpPr>
            <p:cNvPr id="56358" name="Text Box 21"/>
            <p:cNvSpPr txBox="1">
              <a:spLocks noChangeArrowheads="1"/>
            </p:cNvSpPr>
            <p:nvPr/>
          </p:nvSpPr>
          <p:spPr bwMode="auto">
            <a:xfrm>
              <a:off x="4608846" y="3922326"/>
              <a:ext cx="5597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Flags</a:t>
              </a:r>
            </a:p>
          </p:txBody>
        </p:sp>
        <p:sp>
          <p:nvSpPr>
            <p:cNvPr id="56359" name="Text Box 20"/>
            <p:cNvSpPr txBox="1">
              <a:spLocks noChangeArrowheads="1"/>
            </p:cNvSpPr>
            <p:nvPr/>
          </p:nvSpPr>
          <p:spPr bwMode="auto">
            <a:xfrm>
              <a:off x="2176294" y="3922326"/>
              <a:ext cx="11560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Identification</a:t>
              </a:r>
            </a:p>
          </p:txBody>
        </p:sp>
        <p:sp>
          <p:nvSpPr>
            <p:cNvPr id="77" name="Line 14"/>
            <p:cNvSpPr>
              <a:spLocks noChangeShapeType="1"/>
            </p:cNvSpPr>
            <p:nvPr/>
          </p:nvSpPr>
          <p:spPr bwMode="auto">
            <a:xfrm>
              <a:off x="5314975" y="380841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4391050" y="3789363"/>
              <a:ext cx="0" cy="506412"/>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79" name="Line 5"/>
            <p:cNvSpPr>
              <a:spLocks noChangeShapeType="1"/>
            </p:cNvSpPr>
            <p:nvPr/>
          </p:nvSpPr>
          <p:spPr bwMode="auto">
            <a:xfrm>
              <a:off x="1254150" y="3790950"/>
              <a:ext cx="6269037" cy="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微软雅黑" panose="020B0503020204020204" pitchFamily="34" charset="-122"/>
                <a:ea typeface="微软雅黑" panose="020B0503020204020204" pitchFamily="34" charset="-122"/>
              </a:endParaRPr>
            </a:p>
          </p:txBody>
        </p:sp>
        <p:sp>
          <p:nvSpPr>
            <p:cNvPr id="56363" name="Text Box 23"/>
            <p:cNvSpPr txBox="1">
              <a:spLocks noChangeArrowheads="1"/>
            </p:cNvSpPr>
            <p:nvPr/>
          </p:nvSpPr>
          <p:spPr bwMode="auto">
            <a:xfrm>
              <a:off x="1495748" y="4441438"/>
              <a:ext cx="11201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Time to Live </a:t>
              </a:r>
            </a:p>
          </p:txBody>
        </p:sp>
      </p:grpSp>
      <p:sp>
        <p:nvSpPr>
          <p:cNvPr id="56337" name="矩形 40"/>
          <p:cNvSpPr>
            <a:spLocks noChangeArrowheads="1"/>
          </p:cNvSpPr>
          <p:nvPr/>
        </p:nvSpPr>
        <p:spPr bwMode="auto">
          <a:xfrm>
            <a:off x="4568033" y="4325025"/>
            <a:ext cx="1563687" cy="530225"/>
          </a:xfrm>
          <a:prstGeom prst="rect">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chemeClr val="bg1">
                  <a:lumMod val="85000"/>
                </a:schemeClr>
              </a:solidFill>
              <a:latin typeface="微软雅黑" panose="020B0503020204020204" pitchFamily="34" charset="-122"/>
              <a:ea typeface="微软雅黑" panose="020B0503020204020204" pitchFamily="34" charset="-122"/>
            </a:endParaRPr>
          </a:p>
        </p:txBody>
      </p:sp>
      <p:sp>
        <p:nvSpPr>
          <p:cNvPr id="56338" name="Text Box 24"/>
          <p:cNvSpPr txBox="1">
            <a:spLocks noChangeArrowheads="1"/>
          </p:cNvSpPr>
          <p:nvPr/>
        </p:nvSpPr>
        <p:spPr bwMode="auto">
          <a:xfrm>
            <a:off x="4953470" y="4449377"/>
            <a:ext cx="842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b="1" dirty="0">
                <a:solidFill>
                  <a:srgbClr val="FF0000"/>
                </a:solidFill>
                <a:latin typeface="微软雅黑" panose="020B0503020204020204" pitchFamily="34" charset="-122"/>
                <a:ea typeface="微软雅黑" panose="020B0503020204020204" pitchFamily="34" charset="-122"/>
              </a:rPr>
              <a:t>Protocol</a:t>
            </a:r>
          </a:p>
        </p:txBody>
      </p:sp>
    </p:spTree>
    <p:extLst>
      <p:ext uri="{BB962C8B-B14F-4D97-AF65-F5344CB8AC3E}">
        <p14:creationId xmlns:p14="http://schemas.microsoft.com/office/powerpoint/2010/main" val="161333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a:latin typeface="微软雅黑" panose="020B0503020204020204" pitchFamily="34" charset="-122"/>
                <a:ea typeface="微软雅黑" panose="020B0503020204020204" pitchFamily="34" charset="-122"/>
              </a:rPr>
              <a:t>子网掩码的作用是什么？</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报文头部中</a:t>
            </a:r>
            <a:r>
              <a:rPr lang="en-US" altLang="zh-CN" dirty="0">
                <a:latin typeface="微软雅黑" panose="020B0503020204020204" pitchFamily="34" charset="-122"/>
                <a:ea typeface="微软雅黑" panose="020B0503020204020204" pitchFamily="34" charset="-122"/>
              </a:rPr>
              <a:t>TTL</a:t>
            </a:r>
            <a:r>
              <a:rPr lang="zh-CN" altLang="en-US" dirty="0">
                <a:latin typeface="微软雅黑" panose="020B0503020204020204" pitchFamily="34" charset="-122"/>
                <a:ea typeface="微软雅黑" panose="020B0503020204020204" pitchFamily="34" charset="-122"/>
              </a:rPr>
              <a:t>字段的作用是什么？</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网关的作用是什么？</a:t>
            </a:r>
          </a:p>
        </p:txBody>
      </p:sp>
    </p:spTree>
    <p:extLst>
      <p:ext uri="{BB962C8B-B14F-4D97-AF65-F5344CB8AC3E}">
        <p14:creationId xmlns:p14="http://schemas.microsoft.com/office/powerpoint/2010/main" val="8513543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08835"/>
      </p:ext>
    </p:extLst>
  </p:cSld>
  <p:clrMapOvr>
    <a:masterClrMapping/>
  </p:clrMapOvr>
  <p:transition advClick="0" advTm="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a:t>
            </a:r>
            <a:r>
              <a:rPr lang="en-US" altLang="zh-CN" dirty="0"/>
              <a:t>IP</a:t>
            </a:r>
            <a:r>
              <a:rPr lang="zh-CN" altLang="en-US" dirty="0"/>
              <a:t>报文的结构</a:t>
            </a:r>
            <a:endParaRPr lang="en-US" altLang="zh-CN" dirty="0"/>
          </a:p>
          <a:p>
            <a:pPr lvl="1"/>
            <a:r>
              <a:rPr lang="zh-CN" altLang="en-US" dirty="0"/>
              <a:t>掌握共有</a:t>
            </a:r>
            <a:r>
              <a:rPr lang="en-US" altLang="zh-CN" dirty="0"/>
              <a:t>IP</a:t>
            </a:r>
            <a:r>
              <a:rPr lang="zh-CN" altLang="en-US" dirty="0"/>
              <a:t>地址，私有</a:t>
            </a:r>
            <a:r>
              <a:rPr lang="en-US" altLang="zh-CN" dirty="0"/>
              <a:t>IP</a:t>
            </a:r>
            <a:r>
              <a:rPr lang="zh-CN" altLang="en-US" dirty="0"/>
              <a:t>地址以及特殊</a:t>
            </a:r>
            <a:r>
              <a:rPr lang="en-US" altLang="zh-CN" dirty="0"/>
              <a:t>IP</a:t>
            </a:r>
            <a:r>
              <a:rPr lang="zh-CN" altLang="en-US" dirty="0"/>
              <a:t>地址的范围</a:t>
            </a:r>
            <a:endParaRPr lang="en-US" altLang="zh-CN" dirty="0"/>
          </a:p>
          <a:p>
            <a:pPr lvl="1"/>
            <a:r>
              <a:rPr lang="zh-CN" altLang="en-US" dirty="0"/>
              <a:t>掌握</a:t>
            </a:r>
            <a:r>
              <a:rPr lang="en-US" altLang="zh-CN" dirty="0"/>
              <a:t>VLSM</a:t>
            </a:r>
            <a:r>
              <a:rPr lang="zh-CN" altLang="en-US" dirty="0"/>
              <a:t>技术</a:t>
            </a:r>
            <a:endParaRPr lang="en-US" altLang="zh-CN" dirty="0"/>
          </a:p>
          <a:p>
            <a:pPr lvl="1"/>
            <a:r>
              <a:rPr lang="zh-CN" altLang="en-US" dirty="0"/>
              <a:t>理解网关的作用</a:t>
            </a:r>
            <a:endParaRPr lang="en-US" altLang="zh-CN" dirty="0"/>
          </a:p>
        </p:txBody>
      </p:sp>
    </p:spTree>
    <p:extLst>
      <p:ext uri="{BB962C8B-B14F-4D97-AF65-F5344CB8AC3E}">
        <p14:creationId xmlns:p14="http://schemas.microsoft.com/office/powerpoint/2010/main" val="382671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9"/>
          <p:cNvSpPr>
            <a:spLocks noGrp="1"/>
          </p:cNvSpPr>
          <p:nvPr>
            <p:ph type="title"/>
          </p:nvPr>
        </p:nvSpPr>
        <p:spPr/>
        <p:txBody>
          <a:bodyPr/>
          <a:lstStyle/>
          <a:p>
            <a:r>
              <a:rPr lang="zh-CN" altLang="en-US"/>
              <a:t>上层协议类型</a:t>
            </a:r>
            <a:endParaRPr lang="zh-CN" altLang="en-US" dirty="0"/>
          </a:p>
        </p:txBody>
      </p:sp>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以太网帧中的</a:t>
            </a:r>
            <a:r>
              <a:rPr lang="en-US" altLang="zh-CN" dirty="0"/>
              <a:t>Type</a:t>
            </a:r>
            <a:r>
              <a:rPr lang="zh-CN" altLang="en-US" dirty="0"/>
              <a:t>字段值为</a:t>
            </a:r>
            <a:r>
              <a:rPr lang="en-US" altLang="zh-CN" dirty="0"/>
              <a:t>0x0800</a:t>
            </a:r>
            <a:r>
              <a:rPr lang="zh-CN" altLang="en-US" dirty="0"/>
              <a:t>，表示该帧的网络层协议为</a:t>
            </a:r>
            <a:r>
              <a:rPr lang="en-US" altLang="zh-CN" dirty="0"/>
              <a:t>IP</a:t>
            </a:r>
            <a:r>
              <a:rPr lang="zh-CN" altLang="en-US" dirty="0"/>
              <a:t>协议。</a:t>
            </a:r>
          </a:p>
          <a:p>
            <a:endParaRPr lang="zh-CN" altLang="en-US" dirty="0"/>
          </a:p>
        </p:txBody>
      </p:sp>
      <p:grpSp>
        <p:nvGrpSpPr>
          <p:cNvPr id="13316" name="Group 17"/>
          <p:cNvGrpSpPr>
            <a:grpSpLocks/>
          </p:cNvGrpSpPr>
          <p:nvPr/>
        </p:nvGrpSpPr>
        <p:grpSpPr bwMode="auto">
          <a:xfrm>
            <a:off x="2586038" y="1912938"/>
            <a:ext cx="7004050" cy="2051050"/>
            <a:chOff x="1061393" y="1913374"/>
            <a:chExt cx="7004095" cy="2050162"/>
          </a:xfrm>
        </p:grpSpPr>
        <p:sp>
          <p:nvSpPr>
            <p:cNvPr id="23" name="任意多边形 22"/>
            <p:cNvSpPr/>
            <p:nvPr/>
          </p:nvSpPr>
          <p:spPr bwMode="auto">
            <a:xfrm>
              <a:off x="2672715" y="2705193"/>
              <a:ext cx="2305065" cy="791820"/>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643249"/>
                <a:gd name="connsiteY0" fmla="*/ 0 h 1497724"/>
                <a:gd name="connsiteX1" fmla="*/ 1474701 w 2643249"/>
                <a:gd name="connsiteY1" fmla="*/ 0 h 1497724"/>
                <a:gd name="connsiteX2" fmla="*/ 2643249 w 2643249"/>
                <a:gd name="connsiteY2" fmla="*/ 1497582 h 1497724"/>
                <a:gd name="connsiteX3" fmla="*/ 0 w 2643249"/>
                <a:gd name="connsiteY3" fmla="*/ 1497724 h 1497724"/>
                <a:gd name="connsiteX4" fmla="*/ 770911 w 2643249"/>
                <a:gd name="connsiteY4" fmla="*/ 0 h 1497724"/>
                <a:gd name="connsiteX0" fmla="*/ 770911 w 2037504"/>
                <a:gd name="connsiteY0" fmla="*/ 0 h 1497724"/>
                <a:gd name="connsiteX1" fmla="*/ 1474701 w 2037504"/>
                <a:gd name="connsiteY1" fmla="*/ 0 h 1497724"/>
                <a:gd name="connsiteX2" fmla="*/ 2037504 w 2037504"/>
                <a:gd name="connsiteY2" fmla="*/ 1497582 h 1497724"/>
                <a:gd name="connsiteX3" fmla="*/ 0 w 2037504"/>
                <a:gd name="connsiteY3" fmla="*/ 1497724 h 1497724"/>
                <a:gd name="connsiteX4" fmla="*/ 770911 w 2037504"/>
                <a:gd name="connsiteY4" fmla="*/ 0 h 1497724"/>
                <a:gd name="connsiteX0" fmla="*/ 495573 w 1762166"/>
                <a:gd name="connsiteY0" fmla="*/ 0 h 1497582"/>
                <a:gd name="connsiteX1" fmla="*/ 1199363 w 1762166"/>
                <a:gd name="connsiteY1" fmla="*/ 0 h 1497582"/>
                <a:gd name="connsiteX2" fmla="*/ 1762166 w 1762166"/>
                <a:gd name="connsiteY2" fmla="*/ 1497582 h 1497582"/>
                <a:gd name="connsiteX3" fmla="*/ 0 w 1762166"/>
                <a:gd name="connsiteY3" fmla="*/ 1497582 h 1497582"/>
                <a:gd name="connsiteX4" fmla="*/ 495573 w 1762166"/>
                <a:gd name="connsiteY4" fmla="*/ 0 h 149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166" h="1497582">
                  <a:moveTo>
                    <a:pt x="495573" y="0"/>
                  </a:moveTo>
                  <a:lnTo>
                    <a:pt x="1199363" y="0"/>
                  </a:lnTo>
                  <a:lnTo>
                    <a:pt x="1762166" y="1497582"/>
                  </a:lnTo>
                  <a:lnTo>
                    <a:pt x="0" y="1497582"/>
                  </a:lnTo>
                  <a:lnTo>
                    <a:pt x="495573"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9" name="矩形 8"/>
            <p:cNvSpPr/>
            <p:nvPr/>
          </p:nvSpPr>
          <p:spPr bwMode="auto">
            <a:xfrm>
              <a:off x="1061393" y="2291200"/>
              <a:ext cx="11176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DMAC</a:t>
              </a:r>
            </a:p>
          </p:txBody>
        </p:sp>
        <p:sp>
          <p:nvSpPr>
            <p:cNvPr id="10" name="矩形 9"/>
            <p:cNvSpPr/>
            <p:nvPr/>
          </p:nvSpPr>
          <p:spPr bwMode="auto">
            <a:xfrm>
              <a:off x="4240983" y="2291200"/>
              <a:ext cx="2684462"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11" name="矩形 10"/>
            <p:cNvSpPr/>
            <p:nvPr/>
          </p:nvSpPr>
          <p:spPr bwMode="auto">
            <a:xfrm>
              <a:off x="2200008" y="2291200"/>
              <a:ext cx="11176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SMAC</a:t>
              </a:r>
            </a:p>
          </p:txBody>
        </p:sp>
        <p:sp>
          <p:nvSpPr>
            <p:cNvPr id="12" name="矩形 11"/>
            <p:cNvSpPr/>
            <p:nvPr/>
          </p:nvSpPr>
          <p:spPr bwMode="auto">
            <a:xfrm>
              <a:off x="3321502" y="2291200"/>
              <a:ext cx="893761" cy="4320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Type</a:t>
              </a:r>
            </a:p>
          </p:txBody>
        </p:sp>
        <p:sp>
          <p:nvSpPr>
            <p:cNvPr id="13" name="矩形 12"/>
            <p:cNvSpPr/>
            <p:nvPr/>
          </p:nvSpPr>
          <p:spPr bwMode="auto">
            <a:xfrm>
              <a:off x="6947888" y="2291200"/>
              <a:ext cx="111760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FCS</a:t>
              </a:r>
            </a:p>
          </p:txBody>
        </p:sp>
        <p:sp>
          <p:nvSpPr>
            <p:cNvPr id="10257" name="TextBox 16"/>
            <p:cNvSpPr txBox="1">
              <a:spLocks noChangeArrowheads="1"/>
            </p:cNvSpPr>
            <p:nvPr/>
          </p:nvSpPr>
          <p:spPr bwMode="auto">
            <a:xfrm>
              <a:off x="1081108" y="1913374"/>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6 B</a:t>
              </a:r>
              <a:endParaRPr lang="zh-CN" altLang="en-US" sz="1400" dirty="0">
                <a:latin typeface="+mn-ea"/>
                <a:ea typeface="+mn-ea"/>
              </a:endParaRPr>
            </a:p>
          </p:txBody>
        </p:sp>
        <p:sp>
          <p:nvSpPr>
            <p:cNvPr id="10258" name="TextBox 17"/>
            <p:cNvSpPr txBox="1">
              <a:spLocks noChangeArrowheads="1"/>
            </p:cNvSpPr>
            <p:nvPr/>
          </p:nvSpPr>
          <p:spPr bwMode="auto">
            <a:xfrm>
              <a:off x="2286545" y="1913377"/>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6 B</a:t>
              </a:r>
              <a:endParaRPr lang="zh-CN" altLang="en-US" sz="1400" dirty="0">
                <a:latin typeface="+mn-ea"/>
                <a:ea typeface="+mn-ea"/>
              </a:endParaRPr>
            </a:p>
          </p:txBody>
        </p:sp>
        <p:sp>
          <p:nvSpPr>
            <p:cNvPr id="10259" name="TextBox 18"/>
            <p:cNvSpPr txBox="1">
              <a:spLocks noChangeArrowheads="1"/>
            </p:cNvSpPr>
            <p:nvPr/>
          </p:nvSpPr>
          <p:spPr bwMode="auto">
            <a:xfrm>
              <a:off x="3292185" y="1913377"/>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2 B</a:t>
              </a:r>
              <a:endParaRPr lang="zh-CN" altLang="en-US" sz="1400" dirty="0">
                <a:latin typeface="+mn-ea"/>
                <a:ea typeface="+mn-ea"/>
              </a:endParaRPr>
            </a:p>
          </p:txBody>
        </p:sp>
        <p:sp>
          <p:nvSpPr>
            <p:cNvPr id="10260" name="TextBox 19"/>
            <p:cNvSpPr txBox="1">
              <a:spLocks noChangeArrowheads="1"/>
            </p:cNvSpPr>
            <p:nvPr/>
          </p:nvSpPr>
          <p:spPr bwMode="auto">
            <a:xfrm>
              <a:off x="4518277" y="1913377"/>
              <a:ext cx="190204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46-1500 B</a:t>
              </a:r>
              <a:endParaRPr lang="zh-CN" altLang="en-US" sz="1400" dirty="0">
                <a:latin typeface="+mn-ea"/>
                <a:ea typeface="+mn-ea"/>
              </a:endParaRPr>
            </a:p>
          </p:txBody>
        </p:sp>
        <p:sp>
          <p:nvSpPr>
            <p:cNvPr id="10261" name="TextBox 20"/>
            <p:cNvSpPr txBox="1">
              <a:spLocks noChangeArrowheads="1"/>
            </p:cNvSpPr>
            <p:nvPr/>
          </p:nvSpPr>
          <p:spPr bwMode="auto">
            <a:xfrm>
              <a:off x="7020426" y="1913377"/>
              <a:ext cx="100996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mn-ea"/>
                  <a:ea typeface="+mn-ea"/>
                </a:rPr>
                <a:t>4 B</a:t>
              </a:r>
              <a:endParaRPr lang="zh-CN" altLang="en-US" sz="1400" dirty="0">
                <a:latin typeface="+mn-ea"/>
                <a:ea typeface="+mn-ea"/>
              </a:endParaRPr>
            </a:p>
          </p:txBody>
        </p:sp>
        <p:sp>
          <p:nvSpPr>
            <p:cNvPr id="19" name="Rectangle 4"/>
            <p:cNvSpPr>
              <a:spLocks noChangeArrowheads="1"/>
            </p:cNvSpPr>
            <p:nvPr/>
          </p:nvSpPr>
          <p:spPr bwMode="auto">
            <a:xfrm>
              <a:off x="2673430" y="3528660"/>
              <a:ext cx="2304256" cy="42068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400" dirty="0">
                  <a:solidFill>
                    <a:schemeClr val="bg1"/>
                  </a:solidFill>
                  <a:latin typeface="+mn-ea"/>
                  <a:ea typeface="+mn-ea"/>
                </a:rPr>
                <a:t>0x0800</a:t>
              </a:r>
            </a:p>
          </p:txBody>
        </p:sp>
        <p:sp>
          <p:nvSpPr>
            <p:cNvPr id="20" name="Rectangle 5"/>
            <p:cNvSpPr>
              <a:spLocks noChangeArrowheads="1"/>
            </p:cNvSpPr>
            <p:nvPr/>
          </p:nvSpPr>
          <p:spPr bwMode="auto">
            <a:xfrm>
              <a:off x="1377930" y="3542848"/>
              <a:ext cx="1151484" cy="420688"/>
            </a:xfrm>
            <a:prstGeom prst="rect">
              <a:avLst/>
            </a:prstGeom>
            <a:noFill/>
            <a:ln w="19050" algn="ctr">
              <a:noFill/>
              <a:miter lim="800000"/>
              <a:headEnd/>
              <a:tailEnd/>
            </a:ln>
            <a:effectLst/>
            <a:scene3d>
              <a:camera prst="orthographicFront"/>
              <a:lightRig rig="chilly" dir="t"/>
            </a:scene3d>
            <a:sp3d prstMaterial="powder"/>
          </p:spPr>
          <p:txBody>
            <a:bodyPr wrap="none" lIns="91364" tIns="45680" rIns="91364" bIns="45680" anchor="ctr"/>
            <a:lstStyle/>
            <a:p>
              <a:pPr algn="ctr" defTabSz="784225">
                <a:lnSpc>
                  <a:spcPct val="120000"/>
                </a:lnSpc>
                <a:buClr>
                  <a:srgbClr val="990000"/>
                </a:buClr>
                <a:buSzPct val="85000"/>
                <a:defRPr/>
              </a:pPr>
              <a:r>
                <a:rPr kumimoji="1" lang="en-US" altLang="zh-CN" sz="2000" dirty="0">
                  <a:latin typeface="+mn-ea"/>
                  <a:ea typeface="+mn-ea"/>
                  <a:cs typeface="Arial" pitchFamily="34" charset="0"/>
                </a:rPr>
                <a:t>IP</a:t>
              </a:r>
              <a:endParaRPr kumimoji="1" lang="zh-CN" altLang="en-US" sz="2000" dirty="0">
                <a:latin typeface="+mn-ea"/>
                <a:ea typeface="+mn-ea"/>
                <a:cs typeface="Arial" pitchFamily="34" charset="0"/>
              </a:endParaRPr>
            </a:p>
          </p:txBody>
        </p:sp>
      </p:grpSp>
    </p:spTree>
    <p:extLst>
      <p:ext uri="{BB962C8B-B14F-4D97-AF65-F5344CB8AC3E}">
        <p14:creationId xmlns:p14="http://schemas.microsoft.com/office/powerpoint/2010/main" val="198262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en-US" altLang="zh-CN"/>
              <a:t>IP</a:t>
            </a:r>
            <a:r>
              <a:rPr lang="zh-CN" altLang="en-US"/>
              <a:t>报文头部</a:t>
            </a:r>
            <a:endParaRPr lang="zh-CN" altLang="en-US" dirty="0"/>
          </a:p>
        </p:txBody>
      </p:sp>
      <p:grpSp>
        <p:nvGrpSpPr>
          <p:cNvPr id="15364" name="Group 40"/>
          <p:cNvGrpSpPr>
            <a:grpSpLocks/>
          </p:cNvGrpSpPr>
          <p:nvPr/>
        </p:nvGrpSpPr>
        <p:grpSpPr bwMode="auto">
          <a:xfrm>
            <a:off x="2073276" y="1509713"/>
            <a:ext cx="8343204" cy="4641850"/>
            <a:chOff x="549275" y="1509713"/>
            <a:chExt cx="8343204" cy="4641850"/>
          </a:xfrm>
        </p:grpSpPr>
        <p:sp>
          <p:nvSpPr>
            <p:cNvPr id="45" name="任意多边形 53"/>
            <p:cNvSpPr/>
            <p:nvPr/>
          </p:nvSpPr>
          <p:spPr bwMode="auto">
            <a:xfrm>
              <a:off x="1733550" y="2270125"/>
              <a:ext cx="6192838" cy="101441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605708 w 3334849"/>
                <a:gd name="connsiteY0" fmla="*/ 0 h 1769870"/>
                <a:gd name="connsiteX1" fmla="*/ 1309498 w 3334849"/>
                <a:gd name="connsiteY1" fmla="*/ 0 h 1769870"/>
                <a:gd name="connsiteX2" fmla="*/ 3334849 w 3334849"/>
                <a:gd name="connsiteY2" fmla="*/ 1497724 h 1769870"/>
                <a:gd name="connsiteX3" fmla="*/ 0 w 3334849"/>
                <a:gd name="connsiteY3" fmla="*/ 1769870 h 1769870"/>
                <a:gd name="connsiteX4" fmla="*/ 605708 w 3334849"/>
                <a:gd name="connsiteY4" fmla="*/ 0 h 1769870"/>
                <a:gd name="connsiteX0" fmla="*/ 605708 w 4735821"/>
                <a:gd name="connsiteY0" fmla="*/ 0 h 1769870"/>
                <a:gd name="connsiteX1" fmla="*/ 1309498 w 4735821"/>
                <a:gd name="connsiteY1" fmla="*/ 0 h 1769870"/>
                <a:gd name="connsiteX2" fmla="*/ 4735821 w 4735821"/>
                <a:gd name="connsiteY2" fmla="*/ 1769868 h 1769870"/>
                <a:gd name="connsiteX3" fmla="*/ 0 w 4735821"/>
                <a:gd name="connsiteY3" fmla="*/ 1769870 h 1769870"/>
                <a:gd name="connsiteX4" fmla="*/ 605708 w 4735821"/>
                <a:gd name="connsiteY4" fmla="*/ 0 h 1769870"/>
                <a:gd name="connsiteX0" fmla="*/ 385438 w 4515551"/>
                <a:gd name="connsiteY0" fmla="*/ 0 h 1769868"/>
                <a:gd name="connsiteX1" fmla="*/ 1089228 w 4515551"/>
                <a:gd name="connsiteY1" fmla="*/ 0 h 1769868"/>
                <a:gd name="connsiteX2" fmla="*/ 4515551 w 4515551"/>
                <a:gd name="connsiteY2" fmla="*/ 1769868 h 1769868"/>
                <a:gd name="connsiteX3" fmla="*/ 0 w 4515551"/>
                <a:gd name="connsiteY3" fmla="*/ 1716461 h 1769868"/>
                <a:gd name="connsiteX4" fmla="*/ 385438 w 4515551"/>
                <a:gd name="connsiteY4" fmla="*/ 0 h 1769868"/>
                <a:gd name="connsiteX0" fmla="*/ 385438 w 4735821"/>
                <a:gd name="connsiteY0" fmla="*/ 0 h 1871199"/>
                <a:gd name="connsiteX1" fmla="*/ 1089228 w 4735821"/>
                <a:gd name="connsiteY1" fmla="*/ 0 h 1871199"/>
                <a:gd name="connsiteX2" fmla="*/ 4735821 w 4735821"/>
                <a:gd name="connsiteY2" fmla="*/ 1871199 h 1871199"/>
                <a:gd name="connsiteX3" fmla="*/ 0 w 4735821"/>
                <a:gd name="connsiteY3" fmla="*/ 1716461 h 1871199"/>
                <a:gd name="connsiteX4" fmla="*/ 385438 w 4735821"/>
                <a:gd name="connsiteY4" fmla="*/ 0 h 1871199"/>
                <a:gd name="connsiteX0" fmla="*/ 385438 w 4735820"/>
                <a:gd name="connsiteY0" fmla="*/ 0 h 1716461"/>
                <a:gd name="connsiteX1" fmla="*/ 1089228 w 4735820"/>
                <a:gd name="connsiteY1" fmla="*/ 0 h 1716461"/>
                <a:gd name="connsiteX2" fmla="*/ 4735820 w 4735820"/>
                <a:gd name="connsiteY2" fmla="*/ 1716461 h 1716461"/>
                <a:gd name="connsiteX3" fmla="*/ 0 w 4735820"/>
                <a:gd name="connsiteY3" fmla="*/ 1716461 h 1716461"/>
                <a:gd name="connsiteX4" fmla="*/ 385438 w 4735820"/>
                <a:gd name="connsiteY4" fmla="*/ 0 h 1716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5820" h="1716461">
                  <a:moveTo>
                    <a:pt x="385438" y="0"/>
                  </a:moveTo>
                  <a:lnTo>
                    <a:pt x="1089228" y="0"/>
                  </a:lnTo>
                  <a:lnTo>
                    <a:pt x="4735820" y="1716461"/>
                  </a:lnTo>
                  <a:lnTo>
                    <a:pt x="0" y="1716461"/>
                  </a:lnTo>
                  <a:lnTo>
                    <a:pt x="385438"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54" name="Rectangle 4"/>
            <p:cNvSpPr>
              <a:spLocks noChangeArrowheads="1"/>
            </p:cNvSpPr>
            <p:nvPr/>
          </p:nvSpPr>
          <p:spPr bwMode="auto">
            <a:xfrm>
              <a:off x="1736725" y="3287713"/>
              <a:ext cx="6269038" cy="2863850"/>
            </a:xfrm>
            <a:prstGeom prst="rect">
              <a:avLst/>
            </a:prstGeom>
            <a:solidFill>
              <a:schemeClr val="bg1"/>
            </a:solidFill>
            <a:ln w="28575">
              <a:solidFill>
                <a:schemeClr val="tx1"/>
              </a:solidFill>
              <a:miter lim="800000"/>
              <a:headEnd/>
              <a:tailEnd/>
            </a:ln>
          </p:spPr>
          <p:txBody>
            <a:bodyPr wrap="none" anchor="ctr"/>
            <a:lstStyle/>
            <a:p>
              <a:pPr algn="ctr">
                <a:defRPr/>
              </a:pPr>
              <a:endParaRPr lang="zh-CN" altLang="en-US" sz="1200">
                <a:ln w="28575">
                  <a:solidFill>
                    <a:schemeClr val="tx1"/>
                  </a:solidFill>
                </a:ln>
                <a:latin typeface="+mn-ea"/>
                <a:ea typeface="+mn-ea"/>
              </a:endParaRPr>
            </a:p>
          </p:txBody>
        </p:sp>
        <p:sp>
          <p:nvSpPr>
            <p:cNvPr id="56" name="Line 5"/>
            <p:cNvSpPr>
              <a:spLocks noChangeShapeType="1"/>
            </p:cNvSpPr>
            <p:nvPr/>
          </p:nvSpPr>
          <p:spPr bwMode="auto">
            <a:xfrm>
              <a:off x="1736725" y="3794125"/>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15368" name="Line 6"/>
            <p:cNvSpPr>
              <a:spLocks noChangeShapeType="1"/>
            </p:cNvSpPr>
            <p:nvPr/>
          </p:nvSpPr>
          <p:spPr bwMode="auto">
            <a:xfrm>
              <a:off x="1736725" y="4187825"/>
              <a:ext cx="0" cy="0"/>
            </a:xfrm>
            <a:prstGeom prst="line">
              <a:avLst/>
            </a:prstGeom>
            <a:noFill/>
            <a:ln w="31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58" name="Line 7"/>
            <p:cNvSpPr>
              <a:spLocks noChangeShapeType="1"/>
            </p:cNvSpPr>
            <p:nvPr/>
          </p:nvSpPr>
          <p:spPr bwMode="auto">
            <a:xfrm>
              <a:off x="1736725" y="4300538"/>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59" name="Line 8"/>
            <p:cNvSpPr>
              <a:spLocks noChangeShapeType="1"/>
            </p:cNvSpPr>
            <p:nvPr/>
          </p:nvSpPr>
          <p:spPr bwMode="auto">
            <a:xfrm>
              <a:off x="1736725" y="4838700"/>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0" name="Line 9"/>
            <p:cNvSpPr>
              <a:spLocks noChangeShapeType="1"/>
            </p:cNvSpPr>
            <p:nvPr/>
          </p:nvSpPr>
          <p:spPr bwMode="auto">
            <a:xfrm>
              <a:off x="1736725" y="5710238"/>
              <a:ext cx="6269038"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1" name="Line 10"/>
            <p:cNvSpPr>
              <a:spLocks noChangeShapeType="1"/>
            </p:cNvSpPr>
            <p:nvPr/>
          </p:nvSpPr>
          <p:spPr bwMode="auto">
            <a:xfrm>
              <a:off x="1733550" y="5286375"/>
              <a:ext cx="6197600" cy="0"/>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2" name="Line 11"/>
            <p:cNvSpPr>
              <a:spLocks noChangeShapeType="1"/>
            </p:cNvSpPr>
            <p:nvPr/>
          </p:nvSpPr>
          <p:spPr bwMode="auto">
            <a:xfrm>
              <a:off x="4872038" y="3287713"/>
              <a:ext cx="0" cy="1547812"/>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3" name="Line 12"/>
            <p:cNvSpPr>
              <a:spLocks noChangeShapeType="1"/>
            </p:cNvSpPr>
            <p:nvPr/>
          </p:nvSpPr>
          <p:spPr bwMode="auto">
            <a:xfrm>
              <a:off x="2513013" y="3295650"/>
              <a:ext cx="0" cy="506413"/>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4" name="Line 13"/>
            <p:cNvSpPr>
              <a:spLocks noChangeShapeType="1"/>
            </p:cNvSpPr>
            <p:nvPr/>
          </p:nvSpPr>
          <p:spPr bwMode="auto">
            <a:xfrm>
              <a:off x="3594100" y="3295650"/>
              <a:ext cx="0" cy="506413"/>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5" name="Line 14"/>
            <p:cNvSpPr>
              <a:spLocks noChangeShapeType="1"/>
            </p:cNvSpPr>
            <p:nvPr/>
          </p:nvSpPr>
          <p:spPr bwMode="auto">
            <a:xfrm>
              <a:off x="5797550" y="3794125"/>
              <a:ext cx="0" cy="506413"/>
            </a:xfrm>
            <a:prstGeom prst="line">
              <a:avLst/>
            </a:prstGeom>
            <a:noFill/>
            <a:ln w="12700">
              <a:solidFill>
                <a:schemeClr val="tx1"/>
              </a:solidFill>
              <a:round/>
              <a:headEnd/>
              <a:tailEnd/>
            </a:ln>
          </p:spPr>
          <p:txBody>
            <a:bodyPr wrap="none" anchor="ctr"/>
            <a:lstStyle/>
            <a:p>
              <a:pPr algn="ctr">
                <a:defRPr/>
              </a:pPr>
              <a:endParaRPr lang="zh-CN" altLang="en-US" sz="1200">
                <a:latin typeface="+mn-ea"/>
                <a:ea typeface="+mn-ea"/>
              </a:endParaRPr>
            </a:p>
          </p:txBody>
        </p:sp>
        <p:sp>
          <p:nvSpPr>
            <p:cNvPr id="66" name="Line 15"/>
            <p:cNvSpPr>
              <a:spLocks noChangeShapeType="1"/>
            </p:cNvSpPr>
            <p:nvPr/>
          </p:nvSpPr>
          <p:spPr bwMode="auto">
            <a:xfrm>
              <a:off x="3303588" y="4300538"/>
              <a:ext cx="0" cy="539750"/>
            </a:xfrm>
            <a:prstGeom prst="line">
              <a:avLst/>
            </a:prstGeom>
            <a:noFill/>
            <a:ln w="3175">
              <a:solidFill>
                <a:schemeClr val="bg1">
                  <a:lumMod val="50000"/>
                </a:schemeClr>
              </a:solidFill>
              <a:round/>
              <a:headEnd/>
              <a:tailEnd/>
            </a:ln>
          </p:spPr>
          <p:txBody>
            <a:bodyPr wrap="none" anchor="ctr"/>
            <a:lstStyle/>
            <a:p>
              <a:pPr algn="ctr">
                <a:defRPr/>
              </a:pPr>
              <a:endParaRPr lang="zh-CN" altLang="en-US" sz="1200">
                <a:latin typeface="+mn-ea"/>
                <a:ea typeface="+mn-ea"/>
              </a:endParaRPr>
            </a:p>
          </p:txBody>
        </p:sp>
        <p:sp>
          <p:nvSpPr>
            <p:cNvPr id="15378" name="Text Box 16"/>
            <p:cNvSpPr txBox="1">
              <a:spLocks noChangeArrowheads="1"/>
            </p:cNvSpPr>
            <p:nvPr/>
          </p:nvSpPr>
          <p:spPr bwMode="auto">
            <a:xfrm>
              <a:off x="1641696" y="3395276"/>
              <a:ext cx="1037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Version</a:t>
              </a:r>
              <a:r>
                <a:rPr kumimoji="1" lang="zh-CN" altLang="en-US" sz="1200" dirty="0">
                  <a:latin typeface="+mn-ea"/>
                  <a:ea typeface="+mn-ea"/>
                </a:rPr>
                <a:t>版本</a:t>
              </a:r>
              <a:endParaRPr kumimoji="1" lang="en-US" altLang="zh-CN" sz="1200" dirty="0">
                <a:latin typeface="+mn-ea"/>
                <a:ea typeface="+mn-ea"/>
              </a:endParaRPr>
            </a:p>
          </p:txBody>
        </p:sp>
        <p:sp>
          <p:nvSpPr>
            <p:cNvPr id="15379" name="Text Box 18"/>
            <p:cNvSpPr txBox="1">
              <a:spLocks noChangeArrowheads="1"/>
            </p:cNvSpPr>
            <p:nvPr/>
          </p:nvSpPr>
          <p:spPr bwMode="auto">
            <a:xfrm>
              <a:off x="3539549" y="3379401"/>
              <a:ext cx="1399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DS Field</a:t>
              </a:r>
              <a:r>
                <a:rPr kumimoji="1" lang="zh-CN" altLang="en-US" sz="1200" dirty="0">
                  <a:latin typeface="+mn-ea"/>
                  <a:ea typeface="+mn-ea"/>
                </a:rPr>
                <a:t>服务类型</a:t>
              </a:r>
              <a:endParaRPr kumimoji="1" lang="en-US" altLang="zh-CN" sz="1200" dirty="0">
                <a:latin typeface="+mn-ea"/>
                <a:ea typeface="+mn-ea"/>
              </a:endParaRPr>
            </a:p>
          </p:txBody>
        </p:sp>
        <p:sp>
          <p:nvSpPr>
            <p:cNvPr id="15380" name="Text Box 19"/>
            <p:cNvSpPr txBox="1">
              <a:spLocks noChangeArrowheads="1"/>
            </p:cNvSpPr>
            <p:nvPr/>
          </p:nvSpPr>
          <p:spPr bwMode="auto">
            <a:xfrm>
              <a:off x="5774542" y="3379401"/>
              <a:ext cx="15541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Total Length</a:t>
              </a:r>
              <a:r>
                <a:rPr kumimoji="1" lang="zh-CN" altLang="en-US" sz="1200" dirty="0">
                  <a:latin typeface="+mn-ea"/>
                  <a:ea typeface="+mn-ea"/>
                </a:rPr>
                <a:t>总长度</a:t>
              </a:r>
              <a:endParaRPr kumimoji="1" lang="en-US" altLang="zh-CN" sz="1200" dirty="0">
                <a:latin typeface="+mn-ea"/>
                <a:ea typeface="+mn-ea"/>
              </a:endParaRPr>
            </a:p>
          </p:txBody>
        </p:sp>
        <p:sp>
          <p:nvSpPr>
            <p:cNvPr id="15381" name="Text Box 20"/>
            <p:cNvSpPr txBox="1">
              <a:spLocks noChangeArrowheads="1"/>
            </p:cNvSpPr>
            <p:nvPr/>
          </p:nvSpPr>
          <p:spPr bwMode="auto">
            <a:xfrm>
              <a:off x="2504982" y="3908038"/>
              <a:ext cx="14638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Identification</a:t>
              </a:r>
              <a:r>
                <a:rPr kumimoji="1" lang="zh-CN" altLang="en-US" sz="1200" dirty="0">
                  <a:latin typeface="+mn-ea"/>
                  <a:ea typeface="+mn-ea"/>
                </a:rPr>
                <a:t>标识</a:t>
              </a:r>
              <a:endParaRPr kumimoji="1" lang="en-US" altLang="zh-CN" sz="1200" dirty="0">
                <a:latin typeface="+mn-ea"/>
                <a:ea typeface="+mn-ea"/>
              </a:endParaRPr>
            </a:p>
          </p:txBody>
        </p:sp>
        <p:sp>
          <p:nvSpPr>
            <p:cNvPr id="15382" name="Text Box 21"/>
            <p:cNvSpPr txBox="1">
              <a:spLocks noChangeArrowheads="1"/>
            </p:cNvSpPr>
            <p:nvPr/>
          </p:nvSpPr>
          <p:spPr bwMode="auto">
            <a:xfrm>
              <a:off x="4936732" y="3908038"/>
              <a:ext cx="8691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Flags</a:t>
              </a:r>
              <a:r>
                <a:rPr kumimoji="1" lang="zh-CN" altLang="en-US" sz="1200" dirty="0">
                  <a:latin typeface="+mn-ea"/>
                  <a:ea typeface="+mn-ea"/>
                </a:rPr>
                <a:t>标志</a:t>
              </a:r>
              <a:endParaRPr kumimoji="1" lang="en-US" altLang="zh-CN" sz="1200" dirty="0">
                <a:latin typeface="+mn-ea"/>
                <a:ea typeface="+mn-ea"/>
              </a:endParaRPr>
            </a:p>
          </p:txBody>
        </p:sp>
        <p:sp>
          <p:nvSpPr>
            <p:cNvPr id="15383" name="Text Box 22"/>
            <p:cNvSpPr txBox="1">
              <a:spLocks noChangeArrowheads="1"/>
            </p:cNvSpPr>
            <p:nvPr/>
          </p:nvSpPr>
          <p:spPr bwMode="auto">
            <a:xfrm>
              <a:off x="5945638" y="3908038"/>
              <a:ext cx="18437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Fragment Offset</a:t>
              </a:r>
              <a:r>
                <a:rPr kumimoji="1" lang="zh-CN" altLang="en-US" sz="1200" dirty="0">
                  <a:latin typeface="+mn-ea"/>
                  <a:ea typeface="+mn-ea"/>
                </a:rPr>
                <a:t>片偏移</a:t>
              </a:r>
              <a:endParaRPr kumimoji="1" lang="en-US" altLang="zh-CN" sz="1200" dirty="0">
                <a:latin typeface="+mn-ea"/>
                <a:ea typeface="+mn-ea"/>
              </a:endParaRPr>
            </a:p>
          </p:txBody>
        </p:sp>
        <p:sp>
          <p:nvSpPr>
            <p:cNvPr id="15384" name="Text Box 23"/>
            <p:cNvSpPr txBox="1">
              <a:spLocks noChangeArrowheads="1"/>
            </p:cNvSpPr>
            <p:nvPr/>
          </p:nvSpPr>
          <p:spPr bwMode="auto">
            <a:xfrm>
              <a:off x="1670547" y="4427151"/>
              <a:ext cx="17357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Time to Live</a:t>
              </a:r>
              <a:r>
                <a:rPr kumimoji="1" lang="zh-CN" altLang="en-US" sz="1200" dirty="0">
                  <a:latin typeface="+mn-ea"/>
                  <a:ea typeface="+mn-ea"/>
                </a:rPr>
                <a:t>生存时间</a:t>
              </a:r>
              <a:r>
                <a:rPr kumimoji="1" lang="en-US" altLang="zh-CN" sz="1200" dirty="0">
                  <a:latin typeface="+mn-ea"/>
                  <a:ea typeface="+mn-ea"/>
                </a:rPr>
                <a:t> </a:t>
              </a:r>
            </a:p>
          </p:txBody>
        </p:sp>
        <p:sp>
          <p:nvSpPr>
            <p:cNvPr id="15385" name="Text Box 24"/>
            <p:cNvSpPr txBox="1">
              <a:spLocks noChangeArrowheads="1"/>
            </p:cNvSpPr>
            <p:nvPr/>
          </p:nvSpPr>
          <p:spPr bwMode="auto">
            <a:xfrm>
              <a:off x="3460897" y="4428738"/>
              <a:ext cx="11125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Protocol</a:t>
              </a:r>
              <a:r>
                <a:rPr kumimoji="1" lang="zh-CN" altLang="en-US" sz="1200" dirty="0">
                  <a:latin typeface="+mn-ea"/>
                  <a:ea typeface="+mn-ea"/>
                </a:rPr>
                <a:t>协议</a:t>
              </a:r>
              <a:endParaRPr kumimoji="1" lang="en-US" altLang="zh-CN" sz="1200" dirty="0">
                <a:latin typeface="+mn-ea"/>
                <a:ea typeface="+mn-ea"/>
              </a:endParaRPr>
            </a:p>
          </p:txBody>
        </p:sp>
        <p:sp>
          <p:nvSpPr>
            <p:cNvPr id="15386" name="Text Box 25"/>
            <p:cNvSpPr txBox="1">
              <a:spLocks noChangeArrowheads="1"/>
            </p:cNvSpPr>
            <p:nvPr/>
          </p:nvSpPr>
          <p:spPr bwMode="auto">
            <a:xfrm>
              <a:off x="5237013" y="4428738"/>
              <a:ext cx="21323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Header Checksum</a:t>
              </a:r>
              <a:r>
                <a:rPr kumimoji="1" lang="zh-CN" altLang="en-US" sz="1200" dirty="0">
                  <a:latin typeface="+mn-ea"/>
                  <a:ea typeface="+mn-ea"/>
                </a:rPr>
                <a:t>头部校验</a:t>
              </a:r>
              <a:endParaRPr kumimoji="1" lang="en-US" altLang="zh-CN" sz="1200" dirty="0">
                <a:latin typeface="+mn-ea"/>
                <a:ea typeface="+mn-ea"/>
              </a:endParaRPr>
            </a:p>
          </p:txBody>
        </p:sp>
        <p:sp>
          <p:nvSpPr>
            <p:cNvPr id="15387" name="Text Box 26"/>
            <p:cNvSpPr txBox="1">
              <a:spLocks noChangeArrowheads="1"/>
            </p:cNvSpPr>
            <p:nvPr/>
          </p:nvSpPr>
          <p:spPr bwMode="auto">
            <a:xfrm>
              <a:off x="4126196" y="4943088"/>
              <a:ext cx="15043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Source IP Address</a:t>
              </a:r>
            </a:p>
          </p:txBody>
        </p:sp>
        <p:sp>
          <p:nvSpPr>
            <p:cNvPr id="15388" name="Text Box 27"/>
            <p:cNvSpPr txBox="1">
              <a:spLocks noChangeArrowheads="1"/>
            </p:cNvSpPr>
            <p:nvPr/>
          </p:nvSpPr>
          <p:spPr bwMode="auto">
            <a:xfrm>
              <a:off x="3955179" y="5363776"/>
              <a:ext cx="1848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Destination IP Address</a:t>
              </a:r>
            </a:p>
          </p:txBody>
        </p:sp>
        <p:sp>
          <p:nvSpPr>
            <p:cNvPr id="15389" name="Text Box 28"/>
            <p:cNvSpPr txBox="1">
              <a:spLocks noChangeArrowheads="1"/>
            </p:cNvSpPr>
            <p:nvPr/>
          </p:nvSpPr>
          <p:spPr bwMode="auto">
            <a:xfrm>
              <a:off x="4144091" y="5806688"/>
              <a:ext cx="1460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IP  Options</a:t>
              </a:r>
              <a:r>
                <a:rPr kumimoji="1" lang="zh-CN" altLang="en-US" sz="1200" dirty="0">
                  <a:latin typeface="+mn-ea"/>
                  <a:ea typeface="+mn-ea"/>
                </a:rPr>
                <a:t>可选项</a:t>
              </a:r>
              <a:endParaRPr kumimoji="1" lang="en-US" altLang="zh-CN" sz="1200" dirty="0">
                <a:latin typeface="+mn-ea"/>
                <a:ea typeface="+mn-ea"/>
              </a:endParaRPr>
            </a:p>
          </p:txBody>
        </p:sp>
        <p:sp>
          <p:nvSpPr>
            <p:cNvPr id="15390" name="Text Box 29"/>
            <p:cNvSpPr txBox="1">
              <a:spLocks noChangeArrowheads="1"/>
            </p:cNvSpPr>
            <p:nvPr/>
          </p:nvSpPr>
          <p:spPr bwMode="auto">
            <a:xfrm>
              <a:off x="1589088" y="3032956"/>
              <a:ext cx="66246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en-US" altLang="zh-CN" sz="1200" dirty="0">
                  <a:latin typeface="+mn-ea"/>
                  <a:ea typeface="+mn-ea"/>
                </a:rPr>
                <a:t>0			         16			                 31</a:t>
              </a:r>
            </a:p>
          </p:txBody>
        </p:sp>
        <p:sp>
          <p:nvSpPr>
            <p:cNvPr id="15391" name="Line 30"/>
            <p:cNvSpPr>
              <a:spLocks noChangeShapeType="1"/>
            </p:cNvSpPr>
            <p:nvPr/>
          </p:nvSpPr>
          <p:spPr bwMode="auto">
            <a:xfrm>
              <a:off x="8013700" y="3287713"/>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2" name="Line 31"/>
            <p:cNvSpPr>
              <a:spLocks noChangeShapeType="1"/>
            </p:cNvSpPr>
            <p:nvPr/>
          </p:nvSpPr>
          <p:spPr bwMode="auto">
            <a:xfrm>
              <a:off x="8002588" y="5710238"/>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3" name="Line 32"/>
            <p:cNvSpPr>
              <a:spLocks noChangeShapeType="1"/>
            </p:cNvSpPr>
            <p:nvPr/>
          </p:nvSpPr>
          <p:spPr bwMode="auto">
            <a:xfrm flipV="1">
              <a:off x="8185150" y="3287713"/>
              <a:ext cx="0" cy="1009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4" name="Line 33"/>
            <p:cNvSpPr>
              <a:spLocks noChangeShapeType="1"/>
            </p:cNvSpPr>
            <p:nvPr/>
          </p:nvSpPr>
          <p:spPr bwMode="auto">
            <a:xfrm flipH="1">
              <a:off x="8183563" y="4999038"/>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95" name="Text Box 34"/>
            <p:cNvSpPr txBox="1">
              <a:spLocks noChangeArrowheads="1"/>
            </p:cNvSpPr>
            <p:nvPr/>
          </p:nvSpPr>
          <p:spPr bwMode="auto">
            <a:xfrm>
              <a:off x="7962392" y="4403204"/>
              <a:ext cx="930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400" dirty="0">
                  <a:latin typeface="+mn-ea"/>
                  <a:ea typeface="+mn-ea"/>
                </a:rPr>
                <a:t>  20     Bytes</a:t>
              </a:r>
            </a:p>
          </p:txBody>
        </p:sp>
        <p:sp>
          <p:nvSpPr>
            <p:cNvPr id="15396" name="AutoShape 35"/>
            <p:cNvSpPr>
              <a:spLocks/>
            </p:cNvSpPr>
            <p:nvPr/>
          </p:nvSpPr>
          <p:spPr bwMode="auto">
            <a:xfrm>
              <a:off x="1517650" y="3290888"/>
              <a:ext cx="215900" cy="2427287"/>
            </a:xfrm>
            <a:prstGeom prst="leftBrace">
              <a:avLst>
                <a:gd name="adj1" fmla="val 11201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15397" name="Text Box 36"/>
            <p:cNvSpPr txBox="1">
              <a:spLocks noChangeArrowheads="1"/>
            </p:cNvSpPr>
            <p:nvPr/>
          </p:nvSpPr>
          <p:spPr bwMode="auto">
            <a:xfrm>
              <a:off x="549275" y="4365104"/>
              <a:ext cx="1120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固定长度</a:t>
              </a:r>
              <a:endParaRPr lang="en-US" altLang="zh-CN" sz="1400" dirty="0">
                <a:latin typeface="+mn-ea"/>
                <a:ea typeface="+mn-ea"/>
              </a:endParaRPr>
            </a:p>
          </p:txBody>
        </p:sp>
        <p:sp>
          <p:nvSpPr>
            <p:cNvPr id="15398" name="Text Box 59"/>
            <p:cNvSpPr txBox="1">
              <a:spLocks noChangeArrowheads="1"/>
            </p:cNvSpPr>
            <p:nvPr/>
          </p:nvSpPr>
          <p:spPr bwMode="auto">
            <a:xfrm>
              <a:off x="2060104" y="1509713"/>
              <a:ext cx="12355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mn-ea"/>
                  <a:ea typeface="+mn-ea"/>
                </a:rPr>
                <a:t>20-60 B</a:t>
              </a:r>
            </a:p>
          </p:txBody>
        </p:sp>
        <p:sp>
          <p:nvSpPr>
            <p:cNvPr id="90" name="Rectangle 64"/>
            <p:cNvSpPr>
              <a:spLocks noChangeArrowheads="1"/>
            </p:cNvSpPr>
            <p:nvPr/>
          </p:nvSpPr>
          <p:spPr bwMode="auto">
            <a:xfrm>
              <a:off x="3173909" y="1840061"/>
              <a:ext cx="4854475" cy="43338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Data</a:t>
              </a:r>
            </a:p>
          </p:txBody>
        </p:sp>
        <p:sp>
          <p:nvSpPr>
            <p:cNvPr id="91" name="Rectangle 66"/>
            <p:cNvSpPr>
              <a:spLocks noChangeArrowheads="1"/>
            </p:cNvSpPr>
            <p:nvPr/>
          </p:nvSpPr>
          <p:spPr bwMode="auto">
            <a:xfrm>
              <a:off x="2242294" y="1840061"/>
              <a:ext cx="919801" cy="43338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600" dirty="0">
                  <a:solidFill>
                    <a:schemeClr val="bg1"/>
                  </a:solidFill>
                  <a:latin typeface="+mn-ea"/>
                  <a:ea typeface="+mn-ea"/>
                </a:rPr>
                <a:t>IP</a:t>
              </a:r>
            </a:p>
          </p:txBody>
        </p:sp>
        <p:sp>
          <p:nvSpPr>
            <p:cNvPr id="15405" name="Text Box 17"/>
            <p:cNvSpPr txBox="1">
              <a:spLocks noChangeArrowheads="1"/>
            </p:cNvSpPr>
            <p:nvPr/>
          </p:nvSpPr>
          <p:spPr bwMode="auto">
            <a:xfrm>
              <a:off x="2406507" y="3313261"/>
              <a:ext cx="1309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Header</a:t>
              </a:r>
            </a:p>
            <a:p>
              <a:pPr eaLnBrk="1" hangingPunct="1"/>
              <a:r>
                <a:rPr kumimoji="1" lang="en-US" altLang="zh-CN" sz="1200" dirty="0">
                  <a:latin typeface="+mn-ea"/>
                  <a:ea typeface="+mn-ea"/>
                </a:rPr>
                <a:t>Length</a:t>
              </a:r>
              <a:r>
                <a:rPr kumimoji="1" lang="zh-CN" altLang="en-US" sz="1200" dirty="0">
                  <a:latin typeface="+mn-ea"/>
                  <a:ea typeface="+mn-ea"/>
                </a:rPr>
                <a:t>头部长度</a:t>
              </a:r>
              <a:endParaRPr kumimoji="1" lang="en-US" altLang="zh-CN" sz="1200" dirty="0">
                <a:latin typeface="+mn-ea"/>
                <a:ea typeface="+mn-ea"/>
              </a:endParaRPr>
            </a:p>
          </p:txBody>
        </p:sp>
      </p:grpSp>
    </p:spTree>
    <p:extLst>
      <p:ext uri="{BB962C8B-B14F-4D97-AF65-F5344CB8AC3E}">
        <p14:creationId xmlns:p14="http://schemas.microsoft.com/office/powerpoint/2010/main" val="60142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a:t>IP</a:t>
            </a:r>
            <a:r>
              <a:rPr lang="zh-CN" altLang="en-US"/>
              <a:t>编址</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IP</a:t>
            </a:r>
            <a:r>
              <a:rPr lang="zh-CN" altLang="en-US" dirty="0"/>
              <a:t>地址分为网络部分和主机部分。</a:t>
            </a:r>
            <a:endParaRPr lang="en-US" altLang="zh-CN" dirty="0"/>
          </a:p>
          <a:p>
            <a:r>
              <a:rPr lang="en-US" altLang="zh-CN" dirty="0"/>
              <a:t>IP</a:t>
            </a:r>
            <a:r>
              <a:rPr lang="zh-CN" altLang="en-US" dirty="0"/>
              <a:t>地址由</a:t>
            </a:r>
            <a:r>
              <a:rPr lang="en-US" altLang="zh-CN" dirty="0"/>
              <a:t>32</a:t>
            </a:r>
            <a:r>
              <a:rPr lang="zh-CN" altLang="en-US" dirty="0"/>
              <a:t>个二进制位组成，通常用点分十进制形式表示。</a:t>
            </a:r>
          </a:p>
          <a:p>
            <a:endParaRPr lang="zh-CN" altLang="en-US" dirty="0"/>
          </a:p>
        </p:txBody>
      </p:sp>
      <p:grpSp>
        <p:nvGrpSpPr>
          <p:cNvPr id="17412" name="Group 53"/>
          <p:cNvGrpSpPr>
            <a:grpSpLocks/>
          </p:cNvGrpSpPr>
          <p:nvPr/>
        </p:nvGrpSpPr>
        <p:grpSpPr bwMode="auto">
          <a:xfrm>
            <a:off x="3143250" y="2170114"/>
            <a:ext cx="5976938" cy="1546225"/>
            <a:chOff x="1619398" y="2170807"/>
            <a:chExt cx="5976938" cy="1546225"/>
          </a:xfrm>
        </p:grpSpPr>
        <p:sp>
          <p:nvSpPr>
            <p:cNvPr id="14" name="Rectangle 5"/>
            <p:cNvSpPr>
              <a:spLocks noChangeArrowheads="1"/>
            </p:cNvSpPr>
            <p:nvPr/>
          </p:nvSpPr>
          <p:spPr bwMode="auto">
            <a:xfrm>
              <a:off x="5506761" y="2708969"/>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.1</a:t>
              </a:r>
            </a:p>
          </p:txBody>
        </p:sp>
        <p:sp>
          <p:nvSpPr>
            <p:cNvPr id="15" name="Rectangle 6"/>
            <p:cNvSpPr>
              <a:spLocks noChangeArrowheads="1"/>
            </p:cNvSpPr>
            <p:nvPr/>
          </p:nvSpPr>
          <p:spPr bwMode="auto">
            <a:xfrm>
              <a:off x="1619398" y="2708969"/>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192.168.1</a:t>
              </a:r>
              <a:endParaRPr lang="zh-CN" altLang="en-US" sz="1800" dirty="0">
                <a:solidFill>
                  <a:schemeClr val="tx2"/>
                </a:solidFill>
                <a:latin typeface="+mn-ea"/>
                <a:ea typeface="+mn-ea"/>
              </a:endParaRPr>
            </a:p>
          </p:txBody>
        </p:sp>
        <p:grpSp>
          <p:nvGrpSpPr>
            <p:cNvPr id="17420" name="Group 4"/>
            <p:cNvGrpSpPr>
              <a:grpSpLocks/>
            </p:cNvGrpSpPr>
            <p:nvPr/>
          </p:nvGrpSpPr>
          <p:grpSpPr bwMode="auto">
            <a:xfrm>
              <a:off x="1619398" y="3285232"/>
              <a:ext cx="5976938" cy="431800"/>
              <a:chOff x="748" y="2745"/>
              <a:chExt cx="1270" cy="254"/>
            </a:xfrm>
          </p:grpSpPr>
          <p:sp>
            <p:nvSpPr>
              <p:cNvPr id="9" name="Rectangle 5"/>
              <p:cNvSpPr>
                <a:spLocks noChangeArrowheads="1"/>
              </p:cNvSpPr>
              <p:nvPr/>
            </p:nvSpPr>
            <p:spPr bwMode="auto">
              <a:xfrm>
                <a:off x="1574" y="2745"/>
                <a:ext cx="444"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.00000001</a:t>
                </a:r>
              </a:p>
            </p:txBody>
          </p:sp>
          <p:sp>
            <p:nvSpPr>
              <p:cNvPr id="10" name="Rectangle 6"/>
              <p:cNvSpPr>
                <a:spLocks noChangeArrowheads="1"/>
              </p:cNvSpPr>
              <p:nvPr/>
            </p:nvSpPr>
            <p:spPr bwMode="auto">
              <a:xfrm>
                <a:off x="748" y="2745"/>
                <a:ext cx="826" cy="254"/>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11000000.10101000.00000001</a:t>
                </a:r>
              </a:p>
            </p:txBody>
          </p:sp>
        </p:grpSp>
        <p:sp>
          <p:nvSpPr>
            <p:cNvPr id="17421" name="矩形 15"/>
            <p:cNvSpPr>
              <a:spLocks noChangeArrowheads="1"/>
            </p:cNvSpPr>
            <p:nvPr/>
          </p:nvSpPr>
          <p:spPr bwMode="auto">
            <a:xfrm>
              <a:off x="3104073" y="2170807"/>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17422" name="矩形 16"/>
            <p:cNvSpPr>
              <a:spLocks noChangeArrowheads="1"/>
            </p:cNvSpPr>
            <p:nvPr/>
          </p:nvSpPr>
          <p:spPr bwMode="auto">
            <a:xfrm>
              <a:off x="6098099" y="2170807"/>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a:solidFill>
                    <a:srgbClr val="006699"/>
                  </a:solidFill>
                  <a:latin typeface="+mn-ea"/>
                  <a:ea typeface="+mn-ea"/>
                </a:rPr>
                <a:t>主机位</a:t>
              </a:r>
              <a:endParaRPr lang="en-US" altLang="zh-CN" sz="1800">
                <a:solidFill>
                  <a:srgbClr val="006699"/>
                </a:solidFill>
                <a:latin typeface="+mn-ea"/>
                <a:ea typeface="+mn-ea"/>
              </a:endParaRPr>
            </a:p>
          </p:txBody>
        </p:sp>
      </p:grpSp>
    </p:spTree>
    <p:extLst>
      <p:ext uri="{BB962C8B-B14F-4D97-AF65-F5344CB8AC3E}">
        <p14:creationId xmlns:p14="http://schemas.microsoft.com/office/powerpoint/2010/main" val="247742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a:t>IP</a:t>
            </a:r>
            <a:r>
              <a:rPr lang="zh-CN" altLang="en-US"/>
              <a:t>编址</a:t>
            </a:r>
            <a:endParaRPr lang="en-US" altLang="zh-CN" dirty="0"/>
          </a:p>
        </p:txBody>
      </p:sp>
      <p:grpSp>
        <p:nvGrpSpPr>
          <p:cNvPr id="19460" name="Group 13"/>
          <p:cNvGrpSpPr>
            <a:grpSpLocks/>
          </p:cNvGrpSpPr>
          <p:nvPr/>
        </p:nvGrpSpPr>
        <p:grpSpPr bwMode="auto">
          <a:xfrm>
            <a:off x="2611439" y="1916114"/>
            <a:ext cx="6467475" cy="3673475"/>
            <a:chOff x="1087934" y="1916113"/>
            <a:chExt cx="6466979" cy="3673475"/>
          </a:xfrm>
        </p:grpSpPr>
        <p:sp>
          <p:nvSpPr>
            <p:cNvPr id="7" name="Rectangle 5"/>
            <p:cNvSpPr>
              <a:spLocks noChangeArrowheads="1"/>
            </p:cNvSpPr>
            <p:nvPr/>
          </p:nvSpPr>
          <p:spPr bwMode="auto">
            <a:xfrm>
              <a:off x="5465338" y="249237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a:t>
              </a:r>
            </a:p>
          </p:txBody>
        </p:sp>
        <p:sp>
          <p:nvSpPr>
            <p:cNvPr id="8" name="Rectangle 6"/>
            <p:cNvSpPr>
              <a:spLocks noChangeArrowheads="1"/>
            </p:cNvSpPr>
            <p:nvPr/>
          </p:nvSpPr>
          <p:spPr bwMode="auto">
            <a:xfrm>
              <a:off x="1577975" y="2492375"/>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192.168.1</a:t>
              </a:r>
              <a:endParaRPr lang="zh-CN" altLang="en-US" sz="1800" dirty="0">
                <a:solidFill>
                  <a:schemeClr val="tx2"/>
                </a:solidFill>
                <a:latin typeface="+mn-ea"/>
                <a:ea typeface="+mn-ea"/>
              </a:endParaRPr>
            </a:p>
          </p:txBody>
        </p:sp>
        <p:sp>
          <p:nvSpPr>
            <p:cNvPr id="10" name="Rectangle 5"/>
            <p:cNvSpPr>
              <a:spLocks noChangeArrowheads="1"/>
            </p:cNvSpPr>
            <p:nvPr/>
          </p:nvSpPr>
          <p:spPr bwMode="auto">
            <a:xfrm>
              <a:off x="5465338" y="306863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.00000000</a:t>
              </a:r>
            </a:p>
          </p:txBody>
        </p:sp>
        <p:sp>
          <p:nvSpPr>
            <p:cNvPr id="11" name="Rectangle 6"/>
            <p:cNvSpPr>
              <a:spLocks noChangeArrowheads="1"/>
            </p:cNvSpPr>
            <p:nvPr/>
          </p:nvSpPr>
          <p:spPr bwMode="auto">
            <a:xfrm>
              <a:off x="1577975" y="3068638"/>
              <a:ext cx="3887363"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11000000.10101000.00000001</a:t>
              </a:r>
            </a:p>
          </p:txBody>
        </p:sp>
        <p:sp>
          <p:nvSpPr>
            <p:cNvPr id="15" name="Rectangle 5"/>
            <p:cNvSpPr>
              <a:spLocks noChangeArrowheads="1"/>
            </p:cNvSpPr>
            <p:nvPr/>
          </p:nvSpPr>
          <p:spPr bwMode="auto">
            <a:xfrm>
              <a:off x="5435175" y="4581525"/>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.255</a:t>
              </a:r>
            </a:p>
          </p:txBody>
        </p:sp>
        <p:sp>
          <p:nvSpPr>
            <p:cNvPr id="16" name="Rectangle 6"/>
            <p:cNvSpPr>
              <a:spLocks noChangeArrowheads="1"/>
            </p:cNvSpPr>
            <p:nvPr/>
          </p:nvSpPr>
          <p:spPr bwMode="auto">
            <a:xfrm>
              <a:off x="1547813" y="4581525"/>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192.168.1</a:t>
              </a:r>
              <a:endParaRPr lang="zh-CN" altLang="en-US" sz="1800" dirty="0">
                <a:solidFill>
                  <a:schemeClr val="tx2"/>
                </a:solidFill>
                <a:latin typeface="+mn-ea"/>
                <a:ea typeface="+mn-ea"/>
              </a:endParaRPr>
            </a:p>
          </p:txBody>
        </p:sp>
        <p:sp>
          <p:nvSpPr>
            <p:cNvPr id="18" name="Rectangle 5"/>
            <p:cNvSpPr>
              <a:spLocks noChangeArrowheads="1"/>
            </p:cNvSpPr>
            <p:nvPr/>
          </p:nvSpPr>
          <p:spPr bwMode="auto">
            <a:xfrm>
              <a:off x="5435175" y="5157788"/>
              <a:ext cx="2089575"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rgbClr val="006699"/>
                  </a:solidFill>
                  <a:latin typeface="+mn-ea"/>
                  <a:ea typeface="+mn-ea"/>
                </a:rPr>
                <a:t>.11111111</a:t>
              </a:r>
            </a:p>
          </p:txBody>
        </p:sp>
        <p:sp>
          <p:nvSpPr>
            <p:cNvPr id="19" name="Rectangle 6"/>
            <p:cNvSpPr>
              <a:spLocks noChangeArrowheads="1"/>
            </p:cNvSpPr>
            <p:nvPr/>
          </p:nvSpPr>
          <p:spPr bwMode="auto">
            <a:xfrm>
              <a:off x="1547813" y="5157788"/>
              <a:ext cx="388736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lnSpc>
                  <a:spcPct val="120000"/>
                </a:lnSpc>
                <a:buClr>
                  <a:srgbClr val="990000"/>
                </a:buClr>
                <a:buSzPct val="85000"/>
                <a:defRPr/>
              </a:pPr>
              <a:r>
                <a:rPr lang="en-US" altLang="zh-CN" sz="1800" dirty="0">
                  <a:solidFill>
                    <a:schemeClr val="tx2"/>
                  </a:solidFill>
                  <a:latin typeface="+mn-ea"/>
                  <a:ea typeface="+mn-ea"/>
                </a:rPr>
                <a:t>11000000.10101000.00000001</a:t>
              </a:r>
            </a:p>
          </p:txBody>
        </p:sp>
        <p:sp>
          <p:nvSpPr>
            <p:cNvPr id="19489" name="Rectangle 58"/>
            <p:cNvSpPr>
              <a:spLocks noChangeArrowheads="1"/>
            </p:cNvSpPr>
            <p:nvPr/>
          </p:nvSpPr>
          <p:spPr bwMode="auto">
            <a:xfrm>
              <a:off x="1087934" y="1916113"/>
              <a:ext cx="718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网络地址</a:t>
              </a:r>
              <a:endParaRPr lang="en-US" altLang="zh-CN" sz="1400" dirty="0">
                <a:latin typeface="+mn-ea"/>
                <a:ea typeface="+mn-ea"/>
              </a:endParaRPr>
            </a:p>
          </p:txBody>
        </p:sp>
        <p:sp>
          <p:nvSpPr>
            <p:cNvPr id="19490" name="Rectangle 58"/>
            <p:cNvSpPr>
              <a:spLocks noChangeArrowheads="1"/>
            </p:cNvSpPr>
            <p:nvPr/>
          </p:nvSpPr>
          <p:spPr bwMode="auto">
            <a:xfrm>
              <a:off x="1087934" y="4048125"/>
              <a:ext cx="718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广播地址</a:t>
              </a:r>
              <a:endParaRPr lang="en-US" altLang="zh-CN" sz="1400" dirty="0">
                <a:latin typeface="+mn-ea"/>
                <a:ea typeface="+mn-ea"/>
              </a:endParaRPr>
            </a:p>
          </p:txBody>
        </p:sp>
      </p:grpSp>
      <p:sp>
        <p:nvSpPr>
          <p:cNvPr id="19461" name="矩形 15"/>
          <p:cNvSpPr>
            <a:spLocks noChangeArrowheads="1"/>
          </p:cNvSpPr>
          <p:nvPr/>
        </p:nvSpPr>
        <p:spPr bwMode="auto">
          <a:xfrm>
            <a:off x="4627926" y="206057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19462" name="矩形 16"/>
          <p:cNvSpPr>
            <a:spLocks noChangeArrowheads="1"/>
          </p:cNvSpPr>
          <p:nvPr/>
        </p:nvSpPr>
        <p:spPr bwMode="auto">
          <a:xfrm>
            <a:off x="7621951" y="206057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a:solidFill>
                  <a:srgbClr val="006699"/>
                </a:solidFill>
                <a:latin typeface="+mn-ea"/>
                <a:ea typeface="+mn-ea"/>
              </a:rPr>
              <a:t>主机位</a:t>
            </a:r>
            <a:endParaRPr lang="en-US" altLang="zh-CN" sz="1800">
              <a:solidFill>
                <a:srgbClr val="006699"/>
              </a:solidFill>
              <a:latin typeface="+mn-ea"/>
              <a:ea typeface="+mn-ea"/>
            </a:endParaRPr>
          </a:p>
        </p:txBody>
      </p:sp>
      <p:sp>
        <p:nvSpPr>
          <p:cNvPr id="19463" name="矩形 15"/>
          <p:cNvSpPr>
            <a:spLocks noChangeArrowheads="1"/>
          </p:cNvSpPr>
          <p:nvPr/>
        </p:nvSpPr>
        <p:spPr bwMode="auto">
          <a:xfrm>
            <a:off x="4655708" y="414972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chemeClr val="tx2"/>
                </a:solidFill>
                <a:latin typeface="+mn-ea"/>
                <a:ea typeface="+mn-ea"/>
              </a:rPr>
              <a:t>网络位</a:t>
            </a:r>
            <a:endParaRPr lang="en-US" altLang="zh-CN" sz="1800" dirty="0">
              <a:solidFill>
                <a:schemeClr val="tx2"/>
              </a:solidFill>
              <a:latin typeface="+mn-ea"/>
              <a:ea typeface="+mn-ea"/>
            </a:endParaRPr>
          </a:p>
        </p:txBody>
      </p:sp>
      <p:sp>
        <p:nvSpPr>
          <p:cNvPr id="19464" name="矩形 16"/>
          <p:cNvSpPr>
            <a:spLocks noChangeArrowheads="1"/>
          </p:cNvSpPr>
          <p:nvPr/>
        </p:nvSpPr>
        <p:spPr bwMode="auto">
          <a:xfrm>
            <a:off x="7649733" y="4149725"/>
            <a:ext cx="8771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20000"/>
              </a:lnSpc>
              <a:buClr>
                <a:srgbClr val="990000"/>
              </a:buClr>
              <a:buSzPct val="85000"/>
            </a:pPr>
            <a:r>
              <a:rPr lang="zh-CN" altLang="en-US" sz="1800" dirty="0">
                <a:solidFill>
                  <a:srgbClr val="006699"/>
                </a:solidFill>
                <a:latin typeface="+mn-ea"/>
                <a:ea typeface="+mn-ea"/>
              </a:rPr>
              <a:t>主机位</a:t>
            </a:r>
            <a:endParaRPr lang="en-US" altLang="zh-CN" sz="1800" dirty="0">
              <a:solidFill>
                <a:srgbClr val="006699"/>
              </a:solidFill>
              <a:latin typeface="+mn-ea"/>
              <a:ea typeface="+mn-ea"/>
            </a:endParaRPr>
          </a:p>
        </p:txBody>
      </p:sp>
    </p:spTree>
    <p:extLst>
      <p:ext uri="{BB962C8B-B14F-4D97-AF65-F5344CB8AC3E}">
        <p14:creationId xmlns:p14="http://schemas.microsoft.com/office/powerpoint/2010/main" val="352283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a:t>二进制、十进制和十六进制</a:t>
            </a:r>
            <a:endParaRPr lang="en-US" altLang="zh-CN" dirty="0"/>
          </a:p>
        </p:txBody>
      </p:sp>
      <p:sp>
        <p:nvSpPr>
          <p:cNvPr id="10" name="文本占位符 9"/>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a:t>
            </a:r>
            <a:r>
              <a:rPr lang="en-US" altLang="zh-CN" dirty="0"/>
              <a:t>IP</a:t>
            </a:r>
            <a:r>
              <a:rPr lang="zh-CN" altLang="en-US" dirty="0"/>
              <a:t>网络中，二进制和十六进制是常用的编码方式。</a:t>
            </a:r>
          </a:p>
          <a:p>
            <a:endParaRPr lang="zh-CN" altLang="en-US" dirty="0"/>
          </a:p>
        </p:txBody>
      </p:sp>
      <p:graphicFrame>
        <p:nvGraphicFramePr>
          <p:cNvPr id="9" name="表格 8"/>
          <p:cNvGraphicFramePr>
            <a:graphicFrameLocks noGrp="1"/>
          </p:cNvGraphicFramePr>
          <p:nvPr/>
        </p:nvGraphicFramePr>
        <p:xfrm>
          <a:off x="2424114" y="2060575"/>
          <a:ext cx="7272337" cy="1876424"/>
        </p:xfrm>
        <a:graphic>
          <a:graphicData uri="http://schemas.openxmlformats.org/drawingml/2006/table">
            <a:tbl>
              <a:tblPr/>
              <a:tblGrid>
                <a:gridCol w="2057400">
                  <a:extLst>
                    <a:ext uri="{9D8B030D-6E8A-4147-A177-3AD203B41FA5}">
                      <a16:colId xmlns:a16="http://schemas.microsoft.com/office/drawing/2014/main" val="20000"/>
                    </a:ext>
                  </a:extLst>
                </a:gridCol>
                <a:gridCol w="3084512">
                  <a:extLst>
                    <a:ext uri="{9D8B030D-6E8A-4147-A177-3AD203B41FA5}">
                      <a16:colId xmlns:a16="http://schemas.microsoft.com/office/drawing/2014/main" val="20001"/>
                    </a:ext>
                  </a:extLst>
                </a:gridCol>
                <a:gridCol w="2130425">
                  <a:extLst>
                    <a:ext uri="{9D8B030D-6E8A-4147-A177-3AD203B41FA5}">
                      <a16:colId xmlns:a16="http://schemas.microsoft.com/office/drawing/2014/main" val="20002"/>
                    </a:ext>
                  </a:extLst>
                </a:gridCol>
              </a:tblGrid>
              <a:tr h="45726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进制</a:t>
                      </a:r>
                      <a:endParaRPr kumimoji="0" lang="en-US" altLang="zh-CN"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字符范围</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基值</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47924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n-ea"/>
                          <a:ea typeface="+mn-ea"/>
                          <a:cs typeface="Arial" panose="020B0604020202020204" pitchFamily="34" charset="0"/>
                        </a:rPr>
                        <a:t>二进制</a:t>
                      </a: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 </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 — 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6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mn-ea"/>
                          <a:ea typeface="+mn-ea"/>
                          <a:cs typeface="Arial" panose="020B0604020202020204" pitchFamily="34" charset="0"/>
                        </a:rPr>
                        <a:t>十进制</a:t>
                      </a:r>
                      <a:endParaRPr kumimoji="0" lang="en-US" altLang="zh-CN" sz="1600" b="0" i="0" u="none" strike="noStrike" kern="1200" cap="none" normalizeH="0" baseline="0" dirty="0">
                        <a:ln>
                          <a:noFill/>
                        </a:ln>
                        <a:solidFill>
                          <a:schemeClr val="tx1"/>
                        </a:solidFill>
                        <a:effectLst/>
                        <a:latin typeface="+mn-ea"/>
                        <a:ea typeface="+mn-ea"/>
                        <a:cs typeface="Arial" panose="020B0604020202020204" pitchFamily="34"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 — 9</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64">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十六进制</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0 —9</a:t>
                      </a:r>
                      <a:r>
                        <a:rPr kumimoji="0" lang="zh-CN" altLang="en-US" sz="1600" b="0" i="0" u="none" strike="noStrike" cap="none" normalizeH="0" baseline="0" dirty="0">
                          <a:ln>
                            <a:noFill/>
                          </a:ln>
                          <a:solidFill>
                            <a:schemeClr val="tx1"/>
                          </a:solidFill>
                          <a:effectLst/>
                          <a:latin typeface="+mn-ea"/>
                          <a:ea typeface="+mn-ea"/>
                          <a:cs typeface="Arial" panose="020B0604020202020204" pitchFamily="34" charset="0"/>
                        </a:rPr>
                        <a:t>，</a:t>
                      </a: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A — F</a:t>
                      </a:r>
                      <a:endParaRPr kumimoji="0" lang="zh-CN" altLang="en-US" sz="1600" b="0" i="0" u="none" strike="noStrike" cap="none" normalizeH="0" baseline="0" dirty="0">
                        <a:ln>
                          <a:noFill/>
                        </a:ln>
                        <a:solidFill>
                          <a:schemeClr val="tx1"/>
                        </a:solidFill>
                        <a:effectLst/>
                        <a:latin typeface="+mn-ea"/>
                        <a:ea typeface="+mn-ea"/>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16</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2877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2424114" y="3219450"/>
          <a:ext cx="3455987" cy="2787842"/>
        </p:xfrm>
        <a:graphic>
          <a:graphicData uri="http://schemas.openxmlformats.org/drawingml/2006/table">
            <a:tbl>
              <a:tblPr/>
              <a:tblGrid>
                <a:gridCol w="981075">
                  <a:extLst>
                    <a:ext uri="{9D8B030D-6E8A-4147-A177-3AD203B41FA5}">
                      <a16:colId xmlns:a16="http://schemas.microsoft.com/office/drawing/2014/main" val="20000"/>
                    </a:ext>
                  </a:extLst>
                </a:gridCol>
                <a:gridCol w="11795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19052">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十进制</a:t>
                      </a:r>
                      <a:endParaRPr kumimoji="0" lang="en-US"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二进制</a:t>
                      </a:r>
                      <a:endParaRPr kumimoji="0" lang="en-US"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十六进制</a:t>
                      </a:r>
                      <a:endParaRPr kumimoji="0" lang="en-US"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00000001</a:t>
                      </a:r>
                      <a:endParaRPr kumimoji="0" lang="en-US" altLang="zh-CN" sz="12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01</a:t>
                      </a:r>
                      <a:endParaRPr kumimoji="0" lang="en-US" altLang="zh-CN" sz="12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02</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00000011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03</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4</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04</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00000101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05</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6</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06</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7</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00000111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07</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89">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08</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6" name="表格 15"/>
          <p:cNvGraphicFramePr>
            <a:graphicFrameLocks noGrp="1"/>
          </p:cNvGraphicFramePr>
          <p:nvPr/>
        </p:nvGraphicFramePr>
        <p:xfrm>
          <a:off x="6186489" y="3219451"/>
          <a:ext cx="3455987" cy="2756095"/>
        </p:xfrm>
        <a:graphic>
          <a:graphicData uri="http://schemas.openxmlformats.org/drawingml/2006/table">
            <a:tbl>
              <a:tblPr/>
              <a:tblGrid>
                <a:gridCol w="981075">
                  <a:extLst>
                    <a:ext uri="{9D8B030D-6E8A-4147-A177-3AD203B41FA5}">
                      <a16:colId xmlns:a16="http://schemas.microsoft.com/office/drawing/2014/main" val="20000"/>
                    </a:ext>
                  </a:extLst>
                </a:gridCol>
                <a:gridCol w="1160462">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tblGrid>
              <a:tr h="287305">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十进制</a:t>
                      </a:r>
                      <a:endParaRPr kumimoji="0" lang="en-US"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二进制</a:t>
                      </a:r>
                      <a:endParaRPr kumimoji="0" lang="en-US"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十六进制</a:t>
                      </a:r>
                      <a:endParaRPr kumimoji="0" lang="en-US"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9</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00001001</a:t>
                      </a:r>
                      <a:endParaRPr kumimoji="0" lang="en-US" altLang="zh-CN" sz="12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09</a:t>
                      </a:r>
                      <a:endParaRPr kumimoji="0" lang="en-US" altLang="zh-CN" sz="12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11</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00001011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0B</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12</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00001100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0C</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13</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00001101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0D</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14</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00001110</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0E</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00001111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0F</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8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255</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11111111</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FF</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3646" name="Title 1"/>
          <p:cNvSpPr>
            <a:spLocks noGrp="1"/>
          </p:cNvSpPr>
          <p:nvPr>
            <p:ph type="title"/>
          </p:nvPr>
        </p:nvSpPr>
        <p:spPr/>
        <p:txBody>
          <a:bodyPr/>
          <a:lstStyle/>
          <a:p>
            <a:r>
              <a:rPr lang="zh-CN" altLang="en-US"/>
              <a:t>进制之间转换</a:t>
            </a:r>
            <a:endParaRPr lang="en-US" altLang="zh-CN" dirty="0"/>
          </a:p>
        </p:txBody>
      </p:sp>
      <p:graphicFrame>
        <p:nvGraphicFramePr>
          <p:cNvPr id="5" name="表格 4"/>
          <p:cNvGraphicFramePr>
            <a:graphicFrameLocks noGrp="1"/>
          </p:cNvGraphicFramePr>
          <p:nvPr/>
        </p:nvGraphicFramePr>
        <p:xfrm>
          <a:off x="2424114" y="1628775"/>
          <a:ext cx="7272337" cy="1333500"/>
        </p:xfrm>
        <a:graphic>
          <a:graphicData uri="http://schemas.openxmlformats.org/drawingml/2006/table">
            <a:tbl>
              <a:tblPr/>
              <a:tblGrid>
                <a:gridCol w="9810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955675">
                  <a:extLst>
                    <a:ext uri="{9D8B030D-6E8A-4147-A177-3AD203B41FA5}">
                      <a16:colId xmlns:a16="http://schemas.microsoft.com/office/drawing/2014/main" val="20003"/>
                    </a:ext>
                  </a:extLst>
                </a:gridCol>
                <a:gridCol w="690563">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746125">
                  <a:extLst>
                    <a:ext uri="{9D8B030D-6E8A-4147-A177-3AD203B41FA5}">
                      <a16:colId xmlns:a16="http://schemas.microsoft.com/office/drawing/2014/main" val="20008"/>
                    </a:ext>
                  </a:extLst>
                </a:gridCol>
              </a:tblGrid>
              <a:tr h="43180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比特位</a:t>
                      </a:r>
                      <a:endParaRPr kumimoji="0" lang="en-US" altLang="zh-CN" sz="1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45085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乘方</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7</a:t>
                      </a:r>
                      <a:endParaRPr kumimoji="0" lang="zh-CN" altLang="en-US"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6</a:t>
                      </a:r>
                      <a:endParaRPr kumimoji="0" lang="zh-CN" altLang="en-US"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5</a:t>
                      </a:r>
                      <a:endParaRPr kumimoji="0" lang="zh-CN" altLang="en-US"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4</a:t>
                      </a:r>
                      <a:endParaRPr kumimoji="0" lang="zh-CN" altLang="en-US"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a:t>
                      </a:r>
                      <a:endParaRPr kumimoji="0" lang="zh-CN" altLang="en-US"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endParaRPr kumimoji="0" lang="zh-CN" altLang="en-US"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endParaRPr kumimoji="0" lang="zh-CN" altLang="en-US"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0</a:t>
                      </a:r>
                      <a:endParaRPr kumimoji="0" lang="zh-CN" altLang="en-US"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数值</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32</a:t>
                      </a:r>
                      <a:endPar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16</a:t>
                      </a:r>
                      <a:endPar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a:t>
                      </a:r>
                      <a:endPar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4</a:t>
                      </a:r>
                      <a:endPar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endPar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a:t>
                      </a:r>
                      <a:endParaRPr kumimoji="0" lang="en-US" altLang="zh-CN" sz="16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59090607"/>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64904</TotalTime>
  <Words>3845</Words>
  <Application>Microsoft Office PowerPoint</Application>
  <PresentationFormat>宽屏</PresentationFormat>
  <Paragraphs>516</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FrutigerNext LT Light</vt:lpstr>
      <vt:lpstr>FrutigerNext LT Medium</vt:lpstr>
      <vt:lpstr>FrutigerNext LT Regular</vt:lpstr>
      <vt:lpstr>微软雅黑</vt:lpstr>
      <vt:lpstr>Arial</vt:lpstr>
      <vt:lpstr>Wingdings</vt:lpstr>
      <vt:lpstr>培训与认证部-母版</vt:lpstr>
      <vt:lpstr>IP编址</vt:lpstr>
      <vt:lpstr>PowerPoint 演示文稿</vt:lpstr>
      <vt:lpstr>PowerPoint 演示文稿</vt:lpstr>
      <vt:lpstr>上层协议类型</vt:lpstr>
      <vt:lpstr>IP报文头部</vt:lpstr>
      <vt:lpstr>IP编址</vt:lpstr>
      <vt:lpstr>IP编址</vt:lpstr>
      <vt:lpstr>二进制、十进制和十六进制</vt:lpstr>
      <vt:lpstr>进制之间转换</vt:lpstr>
      <vt:lpstr>二进制和十进制转换</vt:lpstr>
      <vt:lpstr>IP地址分类</vt:lpstr>
      <vt:lpstr>IP地址类型</vt:lpstr>
      <vt:lpstr>网络通信</vt:lpstr>
      <vt:lpstr>子网掩码</vt:lpstr>
      <vt:lpstr>默认子网掩码</vt:lpstr>
      <vt:lpstr>地址规划</vt:lpstr>
      <vt:lpstr>地址规划举例</vt:lpstr>
      <vt:lpstr>有类IP编址的缺陷</vt:lpstr>
      <vt:lpstr>变长子网掩码</vt:lpstr>
      <vt:lpstr>变长子网掩码举例</vt:lpstr>
      <vt:lpstr>无类域间路由</vt:lpstr>
      <vt:lpstr>网关</vt:lpstr>
      <vt:lpstr>IP包分片</vt:lpstr>
      <vt:lpstr>生存时间</vt:lpstr>
      <vt:lpstr>协议号</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1012594398@qq.com</cp:lastModifiedBy>
  <cp:revision>2481</cp:revision>
  <dcterms:created xsi:type="dcterms:W3CDTF">2003-08-21T06:48:56Z</dcterms:created>
  <dcterms:modified xsi:type="dcterms:W3CDTF">2020-09-17T09:22:56Z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(3)Bo5A+J2xGFIIQHf/KbnbgduygEogR2ot4BxyccJGOB+iX5vtue7lmB4hmeJDAPaJXjxrvqhB
+Pbp2CJihpclgilVxoPyAxG1HucmUpsNHx8Qt7RNV0/UlG3m6xXUH2gdlsNXGlcY+smEXC+a
whrs739gb2o/w2NHysJ9vPvedHZ+RMtIxG2ZFjHKDrWJgZGG9SqH6E+M0bA4SQiCgDssis1G
CfgV9gHl9HkchbW0cM</vt:lpwstr>
  </property>
  <property fmtid="{D5CDD505-2E9C-101B-9397-08002B2CF9AE}" pid="18" name="_2015_ms_pID_7253431">
    <vt:lpwstr>ccGTuJ3BIWDRTyqrwY9Ia2xZ0qX7sRo0jJb+SWUzPxYbLEidAsfmiF
wsKs8AynLG6CUFtJil9IIDl4L/eHmYQfuFf8BWH4fveqEBbPmzvyUtGjhNrNH06wudF7GflB
vUdE3JEgUq7/QUeUtEOzZ5qBvgokoSnrbKXK2G/K5gx56XUzVevZTdP02oH3xigRG7LJ0p+h
WbUf3ywvQqP3zA469hmjMRAPvD61GJX1C036</vt:lpwstr>
  </property>
  <property fmtid="{D5CDD505-2E9C-101B-9397-08002B2CF9AE}" pid="19" name="_2015_ms_pID_7253432">
    <vt:lpwstr>LqqtCZo4nqIM61K11s5kItuhaCuj1UYD5LiP
TDjqqWYlkp/RS+X6NWlp36cl1K/8xQ==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