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70" r:id="rId1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0244" autoAdjust="0"/>
  </p:normalViewPr>
  <p:slideViewPr>
    <p:cSldViewPr showGuides="1">
      <p:cViewPr varScale="1">
        <p:scale>
          <a:sx n="57" d="100"/>
          <a:sy n="57" d="100"/>
        </p:scale>
        <p:origin x="1176" y="40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3" d="100"/>
          <a:sy n="43" d="100"/>
        </p:scale>
        <p:origin x="2840" y="5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8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2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9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zh-CN" smtClean="0"/>
              <a:t>是</a:t>
            </a:r>
            <a:r>
              <a:rPr lang="en-US" altLang="zh-CN" smtClean="0"/>
              <a:t>TCP/IP</a:t>
            </a:r>
            <a:r>
              <a:rPr lang="zh-CN" altLang="zh-CN" smtClean="0"/>
              <a:t>协议</a:t>
            </a:r>
            <a:r>
              <a:rPr lang="zh-CN" altLang="en-US" smtClean="0"/>
              <a:t>簇</a:t>
            </a:r>
            <a:r>
              <a:rPr lang="zh-CN" altLang="zh-CN" smtClean="0"/>
              <a:t>的核心协议之一</a:t>
            </a:r>
            <a:r>
              <a:rPr lang="zh-CN" altLang="en-US" smtClean="0"/>
              <a:t>，</a:t>
            </a:r>
            <a:r>
              <a:rPr lang="zh-CN" altLang="zh-CN" smtClean="0"/>
              <a:t>它用于</a:t>
            </a:r>
            <a:r>
              <a:rPr lang="zh-CN" altLang="en-US" smtClean="0"/>
              <a:t>在</a:t>
            </a:r>
            <a:r>
              <a:rPr lang="en-US" altLang="zh-CN" smtClean="0"/>
              <a:t>IP</a:t>
            </a:r>
            <a:r>
              <a:rPr lang="zh-CN" altLang="en-US" smtClean="0"/>
              <a:t>网络设备之间</a:t>
            </a:r>
            <a:r>
              <a:rPr lang="zh-CN" altLang="zh-CN" smtClean="0"/>
              <a:t>发送控制</a:t>
            </a:r>
            <a:r>
              <a:rPr lang="zh-CN" altLang="en-US" smtClean="0"/>
              <a:t>报文</a:t>
            </a:r>
            <a:r>
              <a:rPr lang="zh-CN" altLang="zh-CN" smtClean="0"/>
              <a:t>，</a:t>
            </a:r>
            <a:r>
              <a:rPr lang="zh-CN" altLang="en-US" smtClean="0"/>
              <a:t>传递差错、控制、查询等信息。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900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 Redirect</a:t>
            </a:r>
            <a:r>
              <a:rPr lang="zh-CN" altLang="en-US" smtClean="0"/>
              <a:t>重定向消息用于支持路由功能。如图所示，主机</a:t>
            </a:r>
            <a:r>
              <a:rPr lang="en-US" altLang="zh-CN" smtClean="0"/>
              <a:t>A</a:t>
            </a:r>
            <a:r>
              <a:rPr lang="zh-CN" altLang="en-US" smtClean="0"/>
              <a:t>希望发送报文到服务器</a:t>
            </a:r>
            <a:r>
              <a:rPr lang="en-US" altLang="zh-CN" smtClean="0"/>
              <a:t>A</a:t>
            </a:r>
            <a:r>
              <a:rPr lang="zh-CN" altLang="en-US" smtClean="0"/>
              <a:t>，于是根据配置的默认网关地址向网关</a:t>
            </a:r>
            <a:r>
              <a:rPr lang="en-US" altLang="zh-CN" smtClean="0"/>
              <a:t>RTB</a:t>
            </a:r>
            <a:r>
              <a:rPr lang="zh-CN" altLang="en-US" smtClean="0"/>
              <a:t>发送报文。网关</a:t>
            </a:r>
            <a:r>
              <a:rPr lang="en-US" altLang="zh-CN" smtClean="0"/>
              <a:t>RTB</a:t>
            </a:r>
            <a:r>
              <a:rPr lang="zh-CN" altLang="en-US" smtClean="0"/>
              <a:t>收到报文后，检查报文信息，发现报文应该转发到与源主机在同一网段的另一个网关设备</a:t>
            </a:r>
            <a:r>
              <a:rPr lang="en-US" altLang="zh-CN" smtClean="0"/>
              <a:t>RTA</a:t>
            </a:r>
            <a:r>
              <a:rPr lang="zh-CN" altLang="en-US" smtClean="0"/>
              <a:t>，因为此转发路径是更优的路径，所以</a:t>
            </a:r>
            <a:r>
              <a:rPr lang="en-US" altLang="zh-CN" smtClean="0"/>
              <a:t>RTB</a:t>
            </a:r>
            <a:r>
              <a:rPr lang="zh-CN" altLang="en-US" smtClean="0"/>
              <a:t>会向主机发送一个</a:t>
            </a:r>
            <a:r>
              <a:rPr lang="en-US" altLang="zh-CN" smtClean="0"/>
              <a:t>Redirect</a:t>
            </a:r>
            <a:r>
              <a:rPr lang="zh-CN" altLang="en-US" smtClean="0"/>
              <a:t>消息，通知主机直接向另一个网关</a:t>
            </a:r>
            <a:r>
              <a:rPr lang="en-US" altLang="zh-CN" smtClean="0"/>
              <a:t>RTA</a:t>
            </a:r>
            <a:r>
              <a:rPr lang="zh-CN" altLang="en-US" smtClean="0"/>
              <a:t>发送该报文。主机收到</a:t>
            </a:r>
            <a:r>
              <a:rPr lang="en-US" altLang="zh-CN" smtClean="0"/>
              <a:t>Redirect</a:t>
            </a:r>
            <a:r>
              <a:rPr lang="zh-CN" altLang="en-US" smtClean="0"/>
              <a:t>消息后，会向</a:t>
            </a:r>
            <a:r>
              <a:rPr lang="en-US" altLang="zh-CN" smtClean="0"/>
              <a:t>RTA</a:t>
            </a:r>
            <a:r>
              <a:rPr lang="zh-CN" altLang="en-US" smtClean="0"/>
              <a:t>发送报文，然后</a:t>
            </a:r>
            <a:r>
              <a:rPr lang="en-US" altLang="zh-CN" smtClean="0"/>
              <a:t>RTA</a:t>
            </a:r>
            <a:r>
              <a:rPr lang="zh-CN" altLang="en-US" smtClean="0"/>
              <a:t>会将该报文再转发给服务器</a:t>
            </a:r>
            <a:r>
              <a:rPr lang="en-US" altLang="zh-CN" smtClean="0"/>
              <a:t>A</a:t>
            </a:r>
            <a:r>
              <a:rPr lang="zh-CN" altLang="en-US" smtClean="0"/>
              <a:t>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441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消息封装在</a:t>
            </a:r>
            <a:r>
              <a:rPr lang="en-US" altLang="zh-CN" smtClean="0"/>
              <a:t>IP</a:t>
            </a:r>
            <a:r>
              <a:rPr lang="zh-CN" altLang="en-US" smtClean="0"/>
              <a:t>报文中。</a:t>
            </a:r>
            <a:r>
              <a:rPr lang="en-US" altLang="zh-CN" smtClean="0"/>
              <a:t>ICMP</a:t>
            </a:r>
            <a:r>
              <a:rPr lang="zh-CN" altLang="en-US" smtClean="0"/>
              <a:t>消息的格式取决于</a:t>
            </a:r>
            <a:r>
              <a:rPr lang="en-US" altLang="zh-CN" smtClean="0"/>
              <a:t>Type</a:t>
            </a:r>
            <a:r>
              <a:rPr lang="zh-CN" altLang="en-US" smtClean="0"/>
              <a:t>和</a:t>
            </a:r>
            <a:r>
              <a:rPr lang="en-US" altLang="zh-CN" smtClean="0"/>
              <a:t>Code</a:t>
            </a:r>
            <a:r>
              <a:rPr lang="zh-CN" altLang="en-US" smtClean="0"/>
              <a:t>字段，其中</a:t>
            </a:r>
            <a:r>
              <a:rPr lang="en-US" altLang="zh-CN" smtClean="0"/>
              <a:t>Type</a:t>
            </a:r>
            <a:r>
              <a:rPr lang="zh-CN" altLang="en-US" smtClean="0"/>
              <a:t>字段为消息类型，</a:t>
            </a:r>
            <a:r>
              <a:rPr lang="en-US" altLang="zh-CN" smtClean="0"/>
              <a:t>Code</a:t>
            </a:r>
            <a:r>
              <a:rPr lang="zh-CN" altLang="en-US" smtClean="0"/>
              <a:t>字段包含该消息类型的具体参数。后面的校验和字段用于检查消息是否完整。消息中包含</a:t>
            </a:r>
            <a:r>
              <a:rPr lang="en-US" altLang="zh-CN" smtClean="0"/>
              <a:t>32</a:t>
            </a:r>
            <a:r>
              <a:rPr lang="zh-CN" altLang="en-US" smtClean="0"/>
              <a:t>比特的可变参数，这个字段一般不使用，通常设置为</a:t>
            </a:r>
            <a:r>
              <a:rPr lang="en-US" altLang="zh-CN" smtClean="0"/>
              <a:t>0</a:t>
            </a:r>
            <a:r>
              <a:rPr lang="zh-CN" altLang="en-US" smtClean="0"/>
              <a:t>。在</a:t>
            </a:r>
            <a:r>
              <a:rPr lang="en-US" altLang="zh-CN" smtClean="0"/>
              <a:t>ICMP Redirect</a:t>
            </a:r>
            <a:r>
              <a:rPr lang="zh-CN" altLang="en-US" smtClean="0"/>
              <a:t>消息中，这个字段用来指定网关</a:t>
            </a:r>
            <a:r>
              <a:rPr lang="en-US" altLang="zh-CN" smtClean="0"/>
              <a:t>IP</a:t>
            </a:r>
            <a:r>
              <a:rPr lang="zh-CN" altLang="en-US" smtClean="0"/>
              <a:t>地址，主机根据这个地址将报文重定向到指定网关。在</a:t>
            </a:r>
            <a:r>
              <a:rPr lang="en-US" altLang="zh-CN" smtClean="0"/>
              <a:t>Echo</a:t>
            </a:r>
            <a:r>
              <a:rPr lang="zh-CN" altLang="en-US" smtClean="0"/>
              <a:t>请求消息中，这个字段包含标识符和序号，源端根据这两个参数将收到的回复消息与本端发送的</a:t>
            </a:r>
            <a:r>
              <a:rPr lang="en-US" altLang="zh-CN" smtClean="0"/>
              <a:t>Echo</a:t>
            </a:r>
            <a:r>
              <a:rPr lang="zh-CN" altLang="en-US" smtClean="0"/>
              <a:t>请求消息进行关联。尤其是当源端向目的端发送了多个</a:t>
            </a:r>
            <a:r>
              <a:rPr lang="en-US" altLang="zh-CN" smtClean="0"/>
              <a:t>Echo</a:t>
            </a:r>
            <a:r>
              <a:rPr lang="zh-CN" altLang="en-US" smtClean="0"/>
              <a:t>请求消息时，需要根据标识符和序号将</a:t>
            </a:r>
            <a:r>
              <a:rPr lang="en-US" altLang="zh-CN" smtClean="0"/>
              <a:t>Echo</a:t>
            </a:r>
            <a:r>
              <a:rPr lang="zh-CN" altLang="en-US" smtClean="0"/>
              <a:t>请求和回复消息进行一一对应。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6180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定义了多种消息类型，并用于不同的场景。有些消息不需要</a:t>
            </a:r>
            <a:r>
              <a:rPr lang="en-US" altLang="zh-CN" smtClean="0"/>
              <a:t>Code</a:t>
            </a:r>
            <a:r>
              <a:rPr lang="zh-CN" altLang="en-US" smtClean="0"/>
              <a:t>字段来描述具体类型参数，仅用</a:t>
            </a:r>
            <a:r>
              <a:rPr lang="en-US" altLang="zh-CN" smtClean="0"/>
              <a:t>Type</a:t>
            </a:r>
            <a:r>
              <a:rPr lang="zh-CN" altLang="en-US" smtClean="0"/>
              <a:t>字段表示消息类型。比如，</a:t>
            </a:r>
            <a:r>
              <a:rPr lang="en-US" altLang="zh-CN" smtClean="0"/>
              <a:t>ICMP Echo</a:t>
            </a:r>
            <a:r>
              <a:rPr lang="zh-CN" altLang="en-US" smtClean="0"/>
              <a:t>回复消息的</a:t>
            </a:r>
            <a:r>
              <a:rPr lang="en-US" altLang="zh-CN" smtClean="0"/>
              <a:t>Type</a:t>
            </a:r>
            <a:r>
              <a:rPr lang="zh-CN" altLang="en-US" smtClean="0"/>
              <a:t>字段设置为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有些</a:t>
            </a:r>
            <a:r>
              <a:rPr lang="en-US" altLang="zh-CN" smtClean="0"/>
              <a:t>ICMP</a:t>
            </a:r>
            <a:r>
              <a:rPr lang="zh-CN" altLang="en-US" smtClean="0"/>
              <a:t>消息使用</a:t>
            </a:r>
            <a:r>
              <a:rPr lang="en-US" altLang="zh-CN" smtClean="0"/>
              <a:t>Type</a:t>
            </a:r>
            <a:r>
              <a:rPr lang="zh-CN" altLang="en-US" smtClean="0"/>
              <a:t>字段定义消息大类，用</a:t>
            </a:r>
            <a:r>
              <a:rPr lang="en-US" altLang="zh-CN" smtClean="0"/>
              <a:t>Code</a:t>
            </a:r>
            <a:r>
              <a:rPr lang="zh-CN" altLang="en-US" smtClean="0"/>
              <a:t>字段表示消息的具体类型。比如，类型为</a:t>
            </a:r>
            <a:r>
              <a:rPr lang="en-US" altLang="zh-CN" smtClean="0"/>
              <a:t>3</a:t>
            </a:r>
            <a:r>
              <a:rPr lang="zh-CN" altLang="en-US" smtClean="0"/>
              <a:t>的消息表示目的不可达，不同的</a:t>
            </a:r>
            <a:r>
              <a:rPr lang="en-US" altLang="zh-CN" smtClean="0"/>
              <a:t>Code</a:t>
            </a:r>
            <a:r>
              <a:rPr lang="zh-CN" altLang="en-US" smtClean="0"/>
              <a:t>值表示不可达的原因，包括目的网络不可达（</a:t>
            </a:r>
            <a:r>
              <a:rPr lang="en-US" altLang="zh-CN" smtClean="0"/>
              <a:t>Code=0</a:t>
            </a:r>
            <a:r>
              <a:rPr lang="zh-CN" altLang="en-US" smtClean="0"/>
              <a:t>）、目的主机不可达（</a:t>
            </a:r>
            <a:r>
              <a:rPr lang="en-US" altLang="zh-CN" smtClean="0"/>
              <a:t>Code=1</a:t>
            </a:r>
            <a:r>
              <a:rPr lang="zh-CN" altLang="en-US" smtClean="0"/>
              <a:t>）、协议不可达（</a:t>
            </a:r>
            <a:r>
              <a:rPr lang="en-US" altLang="zh-CN" smtClean="0"/>
              <a:t>Code=2</a:t>
            </a:r>
            <a:r>
              <a:rPr lang="zh-CN" altLang="en-US" smtClean="0"/>
              <a:t>）、目的</a:t>
            </a:r>
            <a:r>
              <a:rPr lang="en-US" altLang="zh-CN" smtClean="0"/>
              <a:t>TCP/UDP</a:t>
            </a:r>
            <a:r>
              <a:rPr lang="zh-CN" altLang="en-US" smtClean="0"/>
              <a:t>端口不可达（</a:t>
            </a:r>
            <a:r>
              <a:rPr lang="en-US" altLang="zh-CN" smtClean="0"/>
              <a:t>Code=3</a:t>
            </a:r>
            <a:r>
              <a:rPr lang="zh-CN" altLang="en-US" smtClean="0"/>
              <a:t>）等。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7259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的一个典型应用是</a:t>
            </a:r>
            <a:r>
              <a:rPr lang="en-US" altLang="zh-CN" smtClean="0"/>
              <a:t>Ping</a:t>
            </a:r>
            <a:r>
              <a:rPr lang="zh-CN" altLang="en-US" smtClean="0"/>
              <a:t>。</a:t>
            </a:r>
            <a:r>
              <a:rPr lang="en-US" altLang="zh-CN" smtClean="0"/>
              <a:t>Ping</a:t>
            </a:r>
            <a:r>
              <a:rPr lang="zh-CN" altLang="en-US" smtClean="0"/>
              <a:t>是检测网络连通性的常用工具，同时也能够收集其他相关信息。用户可以在</a:t>
            </a:r>
            <a:r>
              <a:rPr lang="en-US" altLang="zh-CN" smtClean="0"/>
              <a:t>Ping</a:t>
            </a:r>
            <a:r>
              <a:rPr lang="zh-CN" altLang="en-US" smtClean="0"/>
              <a:t>命令中指定不同参数，如</a:t>
            </a:r>
            <a:r>
              <a:rPr lang="en-US" altLang="zh-CN" smtClean="0"/>
              <a:t>ICMP</a:t>
            </a:r>
            <a:r>
              <a:rPr lang="zh-CN" altLang="en-US" smtClean="0"/>
              <a:t>报文长度、发送的</a:t>
            </a:r>
            <a:r>
              <a:rPr lang="en-US" altLang="zh-CN" smtClean="0"/>
              <a:t>ICMP</a:t>
            </a:r>
            <a:r>
              <a:rPr lang="zh-CN" altLang="en-US" smtClean="0"/>
              <a:t>报文个数、等待回复响应的超时时间等，设备根据配置的参数来构造并发送</a:t>
            </a:r>
            <a:r>
              <a:rPr lang="en-US" altLang="zh-CN" smtClean="0"/>
              <a:t>ICMP</a:t>
            </a:r>
            <a:r>
              <a:rPr lang="zh-CN" altLang="en-US" smtClean="0"/>
              <a:t>报文，进行</a:t>
            </a:r>
            <a:r>
              <a:rPr lang="en-US" altLang="zh-CN" smtClean="0"/>
              <a:t>Ping</a:t>
            </a:r>
            <a:r>
              <a:rPr lang="zh-CN" altLang="en-US" smtClean="0"/>
              <a:t>测试。</a:t>
            </a:r>
            <a:endParaRPr lang="en-US" altLang="zh-CN" smtClean="0"/>
          </a:p>
          <a:p>
            <a:r>
              <a:rPr lang="en-US" altLang="zh-CN" smtClean="0"/>
              <a:t>Ping</a:t>
            </a:r>
            <a:r>
              <a:rPr lang="zh-CN" altLang="en-US" smtClean="0"/>
              <a:t>常用的配置参数说明如下：</a:t>
            </a:r>
            <a:endParaRPr lang="en-US" altLang="zh-CN" smtClean="0"/>
          </a:p>
          <a:p>
            <a:r>
              <a:rPr lang="en-US" altLang="zh-CN" smtClean="0"/>
              <a:t>1. -a source-ip-address</a:t>
            </a:r>
            <a:r>
              <a:rPr lang="zh-CN" altLang="en-US" smtClean="0"/>
              <a:t>指定发送</a:t>
            </a:r>
            <a:r>
              <a:rPr lang="en-US" altLang="zh-CN" smtClean="0"/>
              <a:t>ICMP ECHO-REQUEST</a:t>
            </a:r>
            <a:r>
              <a:rPr lang="zh-CN" altLang="en-US" smtClean="0"/>
              <a:t>报文的源</a:t>
            </a:r>
            <a:r>
              <a:rPr lang="en-US" altLang="zh-CN" smtClean="0"/>
              <a:t>IP</a:t>
            </a:r>
            <a:r>
              <a:rPr lang="zh-CN" altLang="en-US" smtClean="0"/>
              <a:t>地址。如果不指定源</a:t>
            </a:r>
            <a:r>
              <a:rPr lang="en-US" altLang="zh-CN" smtClean="0"/>
              <a:t>IP</a:t>
            </a:r>
            <a:r>
              <a:rPr lang="zh-CN" altLang="en-US" smtClean="0"/>
              <a:t>地址，将采用出接口的</a:t>
            </a:r>
            <a:r>
              <a:rPr lang="en-US" altLang="zh-CN" smtClean="0"/>
              <a:t>IP</a:t>
            </a:r>
            <a:r>
              <a:rPr lang="zh-CN" altLang="en-US" smtClean="0"/>
              <a:t>地址作为</a:t>
            </a:r>
            <a:r>
              <a:rPr lang="en-US" altLang="zh-CN" smtClean="0"/>
              <a:t>ICMP ECHO-REQUEST</a:t>
            </a:r>
            <a:r>
              <a:rPr lang="zh-CN" altLang="en-US" smtClean="0"/>
              <a:t>报文发送的源地址。</a:t>
            </a:r>
          </a:p>
          <a:p>
            <a:r>
              <a:rPr lang="en-US" altLang="zh-CN" smtClean="0"/>
              <a:t>2. -c count</a:t>
            </a:r>
            <a:r>
              <a:rPr lang="zh-CN" altLang="en-US" smtClean="0"/>
              <a:t>指定发送</a:t>
            </a:r>
            <a:r>
              <a:rPr lang="en-US" altLang="zh-CN" smtClean="0"/>
              <a:t>ICMP ECHO-REQUEST</a:t>
            </a:r>
            <a:r>
              <a:rPr lang="zh-CN" altLang="en-US" smtClean="0"/>
              <a:t>报文次数。缺省情况下发送</a:t>
            </a:r>
            <a:r>
              <a:rPr lang="en-US" altLang="zh-CN" smtClean="0"/>
              <a:t>5</a:t>
            </a:r>
            <a:r>
              <a:rPr lang="zh-CN" altLang="en-US" smtClean="0"/>
              <a:t>个</a:t>
            </a:r>
            <a:r>
              <a:rPr lang="en-US" altLang="zh-CN" smtClean="0"/>
              <a:t>ICMP ECHO-REQUEST</a:t>
            </a:r>
            <a:r>
              <a:rPr lang="zh-CN" altLang="en-US" smtClean="0"/>
              <a:t>报文。</a:t>
            </a:r>
            <a:endParaRPr lang="en-US" altLang="zh-CN" smtClean="0"/>
          </a:p>
          <a:p>
            <a:r>
              <a:rPr lang="en-US" altLang="zh-CN" smtClean="0"/>
              <a:t>3. -h ttl-value</a:t>
            </a:r>
            <a:r>
              <a:rPr lang="zh-CN" altLang="en-US" smtClean="0"/>
              <a:t>指定</a:t>
            </a:r>
            <a:r>
              <a:rPr lang="en-US" altLang="zh-CN" smtClean="0"/>
              <a:t>TTL</a:t>
            </a:r>
            <a:r>
              <a:rPr lang="zh-CN" altLang="en-US" smtClean="0"/>
              <a:t>的值。缺省值是</a:t>
            </a:r>
            <a:r>
              <a:rPr lang="en-US" altLang="zh-CN" smtClean="0"/>
              <a:t>255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4. -t timeout</a:t>
            </a:r>
            <a:r>
              <a:rPr lang="zh-CN" altLang="en-US" smtClean="0"/>
              <a:t>指定发送完</a:t>
            </a:r>
            <a:r>
              <a:rPr lang="en-US" altLang="zh-CN" smtClean="0"/>
              <a:t>ICMP ECHO-REQUEST</a:t>
            </a:r>
            <a:r>
              <a:rPr lang="zh-CN" altLang="en-US" smtClean="0"/>
              <a:t>后，等待</a:t>
            </a:r>
            <a:r>
              <a:rPr lang="en-US" altLang="zh-CN" smtClean="0"/>
              <a:t>ICMP ECHO-REPLY</a:t>
            </a:r>
            <a:r>
              <a:rPr lang="zh-CN" altLang="en-US" smtClean="0"/>
              <a:t>的超时时间。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6226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4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149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0383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控制消息协议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Internet Control Message Protocol</a:t>
            </a:r>
            <a:r>
              <a:rPr lang="zh-CN" altLang="en-US" dirty="0" smtClean="0"/>
              <a:t>）是网络层的一个重要协议。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协议用来在网络设备间传递各种差错和控制信息，并对于收集各种网络信息、诊断和排除各种网络故障等方面起着至关重要的作用。使用基于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的应用时，需要对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的工作原理非常熟悉。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8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描述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理解常见的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报文类型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的应用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6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endParaRPr lang="zh-CN" altLang="en-US" smtClean="0"/>
          </a:p>
        </p:txBody>
      </p:sp>
      <p:sp>
        <p:nvSpPr>
          <p:cNvPr id="14340" name="内容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ICMP</a:t>
            </a:r>
            <a:r>
              <a:rPr lang="zh-CN" altLang="en-US" dirty="0" smtClean="0"/>
              <a:t>用来传递差错、控制、查询等信息。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3654271" y="2549988"/>
            <a:ext cx="2727325" cy="1018876"/>
            <a:chOff x="2132013" y="2441575"/>
            <a:chExt cx="2727325" cy="1019020"/>
          </a:xfrm>
        </p:grpSpPr>
        <p:cxnSp>
          <p:nvCxnSpPr>
            <p:cNvPr id="14347" name="直接箭头连接符 16"/>
            <p:cNvCxnSpPr>
              <a:cxnSpLocks noChangeShapeType="1"/>
            </p:cNvCxnSpPr>
            <p:nvPr/>
          </p:nvCxnSpPr>
          <p:spPr bwMode="auto">
            <a:xfrm flipV="1">
              <a:off x="2195513" y="2781300"/>
              <a:ext cx="266382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8" name="TextBox 19"/>
            <p:cNvSpPr txBox="1">
              <a:spLocks noChangeArrowheads="1"/>
            </p:cNvSpPr>
            <p:nvPr/>
          </p:nvSpPr>
          <p:spPr bwMode="auto">
            <a:xfrm>
              <a:off x="2923410" y="2441575"/>
              <a:ext cx="946093" cy="30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Message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14349" name="TextBox 20"/>
            <p:cNvSpPr txBox="1">
              <a:spLocks noChangeArrowheads="1"/>
            </p:cNvSpPr>
            <p:nvPr/>
          </p:nvSpPr>
          <p:spPr bwMode="auto">
            <a:xfrm>
              <a:off x="2677980" y="3152775"/>
              <a:ext cx="1570303" cy="30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Return Message</a:t>
              </a:r>
            </a:p>
          </p:txBody>
        </p:sp>
        <p:cxnSp>
          <p:nvCxnSpPr>
            <p:cNvPr id="14350" name="直接箭头连接符 16"/>
            <p:cNvCxnSpPr>
              <a:cxnSpLocks noChangeShapeType="1"/>
            </p:cNvCxnSpPr>
            <p:nvPr/>
          </p:nvCxnSpPr>
          <p:spPr bwMode="auto">
            <a:xfrm flipH="1" flipV="1">
              <a:off x="2132013" y="3114675"/>
              <a:ext cx="266382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 Box 62"/>
          <p:cNvSpPr txBox="1">
            <a:spLocks noChangeArrowheads="1"/>
          </p:cNvSpPr>
          <p:nvPr/>
        </p:nvSpPr>
        <p:spPr bwMode="auto">
          <a:xfrm>
            <a:off x="2711451" y="21336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dirty="0">
                <a:latin typeface="+mn-ea"/>
                <a:ea typeface="+mn-ea"/>
              </a:rPr>
              <a:t>主机 </a:t>
            </a:r>
            <a:r>
              <a:rPr lang="en-US" altLang="zh-CN" sz="1600" dirty="0">
                <a:latin typeface="+mn-ea"/>
                <a:ea typeface="+mn-ea"/>
              </a:rPr>
              <a:t>A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4" y="2048503"/>
            <a:ext cx="2923704" cy="1835816"/>
          </a:xfrm>
          <a:prstGeom prst="rect">
            <a:avLst/>
          </a:prstGeom>
        </p:spPr>
      </p:pic>
      <p:pic>
        <p:nvPicPr>
          <p:cNvPr id="21" name="图片 2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2291" y="3360327"/>
            <a:ext cx="949542" cy="729248"/>
          </a:xfrm>
          <a:prstGeom prst="rect">
            <a:avLst/>
          </a:prstGeom>
        </p:spPr>
      </p:pic>
      <p:pic>
        <p:nvPicPr>
          <p:cNvPr id="23" name="图片 2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4401" y="2717065"/>
            <a:ext cx="949542" cy="729248"/>
          </a:xfrm>
          <a:prstGeom prst="rect">
            <a:avLst/>
          </a:prstGeom>
        </p:spPr>
      </p:pic>
      <p:pic>
        <p:nvPicPr>
          <p:cNvPr id="24" name="图片 23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302" y="1865118"/>
            <a:ext cx="1009326" cy="8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重定向</a:t>
            </a:r>
          </a:p>
        </p:txBody>
      </p:sp>
      <p:grpSp>
        <p:nvGrpSpPr>
          <p:cNvPr id="16388" name="Group 36"/>
          <p:cNvGrpSpPr>
            <a:grpSpLocks/>
          </p:cNvGrpSpPr>
          <p:nvPr/>
        </p:nvGrpSpPr>
        <p:grpSpPr bwMode="auto">
          <a:xfrm>
            <a:off x="2846082" y="1557331"/>
            <a:ext cx="6556194" cy="4621312"/>
            <a:chOff x="1321498" y="1557338"/>
            <a:chExt cx="6556779" cy="4622874"/>
          </a:xfrm>
        </p:grpSpPr>
        <p:sp>
          <p:nvSpPr>
            <p:cNvPr id="16392" name="TextBox 8"/>
            <p:cNvSpPr txBox="1">
              <a:spLocks noChangeArrowheads="1"/>
            </p:cNvSpPr>
            <p:nvPr/>
          </p:nvSpPr>
          <p:spPr bwMode="auto">
            <a:xfrm>
              <a:off x="3432175" y="2536825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cxnSp>
          <p:nvCxnSpPr>
            <p:cNvPr id="16393" name="直接连接符 19"/>
            <p:cNvCxnSpPr>
              <a:cxnSpLocks noChangeShapeType="1"/>
            </p:cNvCxnSpPr>
            <p:nvPr/>
          </p:nvCxnSpPr>
          <p:spPr bwMode="auto">
            <a:xfrm>
              <a:off x="1476375" y="3049588"/>
              <a:ext cx="18716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直接连接符 26"/>
            <p:cNvCxnSpPr>
              <a:cxnSpLocks noChangeShapeType="1"/>
            </p:cNvCxnSpPr>
            <p:nvPr/>
          </p:nvCxnSpPr>
          <p:spPr bwMode="auto">
            <a:xfrm>
              <a:off x="1692275" y="2474913"/>
              <a:ext cx="0" cy="5746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直接连接符 36"/>
            <p:cNvCxnSpPr>
              <a:cxnSpLocks noChangeShapeType="1"/>
            </p:cNvCxnSpPr>
            <p:nvPr/>
          </p:nvCxnSpPr>
          <p:spPr bwMode="auto">
            <a:xfrm>
              <a:off x="2555875" y="3049588"/>
              <a:ext cx="0" cy="5762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直接连接符 37"/>
            <p:cNvCxnSpPr>
              <a:cxnSpLocks noChangeShapeType="1"/>
            </p:cNvCxnSpPr>
            <p:nvPr/>
          </p:nvCxnSpPr>
          <p:spPr bwMode="auto">
            <a:xfrm>
              <a:off x="2124075" y="4706938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直接连接符 40"/>
            <p:cNvCxnSpPr>
              <a:cxnSpLocks noChangeShapeType="1"/>
            </p:cNvCxnSpPr>
            <p:nvPr/>
          </p:nvCxnSpPr>
          <p:spPr bwMode="auto">
            <a:xfrm>
              <a:off x="4572000" y="4706938"/>
              <a:ext cx="0" cy="5762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直接连接符 41"/>
            <p:cNvCxnSpPr>
              <a:cxnSpLocks noChangeShapeType="1"/>
            </p:cNvCxnSpPr>
            <p:nvPr/>
          </p:nvCxnSpPr>
          <p:spPr bwMode="auto">
            <a:xfrm>
              <a:off x="6732588" y="4130675"/>
              <a:ext cx="0" cy="5762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直接连接符 42"/>
            <p:cNvCxnSpPr>
              <a:cxnSpLocks noChangeShapeType="1"/>
            </p:cNvCxnSpPr>
            <p:nvPr/>
          </p:nvCxnSpPr>
          <p:spPr bwMode="auto">
            <a:xfrm>
              <a:off x="2555875" y="4130675"/>
              <a:ext cx="0" cy="5762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直接连接符 45"/>
            <p:cNvCxnSpPr>
              <a:cxnSpLocks noChangeShapeType="1"/>
            </p:cNvCxnSpPr>
            <p:nvPr/>
          </p:nvCxnSpPr>
          <p:spPr bwMode="auto">
            <a:xfrm flipH="1">
              <a:off x="6732588" y="2906713"/>
              <a:ext cx="0" cy="738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4" name="TextBox 8"/>
            <p:cNvSpPr txBox="1">
              <a:spLocks noChangeArrowheads="1"/>
            </p:cNvSpPr>
            <p:nvPr/>
          </p:nvSpPr>
          <p:spPr bwMode="auto">
            <a:xfrm>
              <a:off x="1673795" y="2576513"/>
              <a:ext cx="989462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20.0.0.1/24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405" name="TextBox 8"/>
            <p:cNvSpPr txBox="1">
              <a:spLocks noChangeArrowheads="1"/>
            </p:cNvSpPr>
            <p:nvPr/>
          </p:nvSpPr>
          <p:spPr bwMode="auto">
            <a:xfrm>
              <a:off x="1600769" y="3243263"/>
              <a:ext cx="989462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20.0.0.2/24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406" name="TextBox 8"/>
            <p:cNvSpPr txBox="1">
              <a:spLocks noChangeArrowheads="1"/>
            </p:cNvSpPr>
            <p:nvPr/>
          </p:nvSpPr>
          <p:spPr bwMode="auto">
            <a:xfrm>
              <a:off x="1395899" y="4289425"/>
              <a:ext cx="1169015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10.0.0.200/24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07" name="TextBox 8"/>
            <p:cNvSpPr txBox="1">
              <a:spLocks noChangeArrowheads="1"/>
            </p:cNvSpPr>
            <p:nvPr/>
          </p:nvSpPr>
          <p:spPr bwMode="auto">
            <a:xfrm>
              <a:off x="6709262" y="4289425"/>
              <a:ext cx="1169015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10.0.0.100/24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408" name="TextBox 8"/>
            <p:cNvSpPr txBox="1">
              <a:spLocks noChangeArrowheads="1"/>
            </p:cNvSpPr>
            <p:nvPr/>
          </p:nvSpPr>
          <p:spPr bwMode="auto">
            <a:xfrm>
              <a:off x="2416677" y="5408337"/>
              <a:ext cx="1867986" cy="46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IP</a:t>
              </a:r>
              <a:r>
                <a:rPr lang="zh-CN" altLang="en-US" sz="1200">
                  <a:latin typeface="+mn-ea"/>
                  <a:ea typeface="+mn-ea"/>
                </a:rPr>
                <a:t>地址</a:t>
              </a:r>
              <a:r>
                <a:rPr lang="en-US" altLang="zh-CN" sz="1200">
                  <a:latin typeface="+mn-ea"/>
                  <a:ea typeface="+mn-ea"/>
                </a:rPr>
                <a:t>:10.0.0.1/24</a:t>
              </a:r>
            </a:p>
            <a:p>
              <a:r>
                <a:rPr lang="zh-CN" altLang="en-US" sz="1200">
                  <a:latin typeface="+mn-ea"/>
                  <a:ea typeface="+mn-ea"/>
                </a:rPr>
                <a:t>默认网关</a:t>
              </a:r>
              <a:r>
                <a:rPr lang="en-US" altLang="zh-CN" sz="1200">
                  <a:latin typeface="+mn-ea"/>
                  <a:ea typeface="+mn-ea"/>
                </a:rPr>
                <a:t>: 10.0.0.100/24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10" name="TextBox 8"/>
            <p:cNvSpPr txBox="1">
              <a:spLocks noChangeArrowheads="1"/>
            </p:cNvSpPr>
            <p:nvPr/>
          </p:nvSpPr>
          <p:spPr bwMode="auto">
            <a:xfrm>
              <a:off x="5851689" y="4941888"/>
              <a:ext cx="1234743" cy="307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ICMP </a:t>
              </a:r>
              <a:r>
                <a:rPr lang="zh-CN" altLang="en-US" sz="1400" dirty="0">
                  <a:latin typeface="+mn-ea"/>
                  <a:ea typeface="+mn-ea"/>
                </a:rPr>
                <a:t>重定向</a:t>
              </a:r>
            </a:p>
          </p:txBody>
        </p:sp>
        <p:sp>
          <p:nvSpPr>
            <p:cNvPr id="16411" name="TextBox 8"/>
            <p:cNvSpPr txBox="1">
              <a:spLocks noChangeArrowheads="1"/>
            </p:cNvSpPr>
            <p:nvPr/>
          </p:nvSpPr>
          <p:spPr bwMode="auto">
            <a:xfrm>
              <a:off x="5719763" y="4149725"/>
              <a:ext cx="365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C00000"/>
                  </a:solidFill>
                  <a:latin typeface="+mn-ea"/>
                  <a:ea typeface="+mn-ea"/>
                </a:rPr>
                <a:t>①</a:t>
              </a:r>
              <a:endParaRPr lang="zh-CN" altLang="en-US" sz="14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6412" name="TextBox 8"/>
            <p:cNvSpPr txBox="1">
              <a:spLocks noChangeArrowheads="1"/>
            </p:cNvSpPr>
            <p:nvPr/>
          </p:nvSpPr>
          <p:spPr bwMode="auto">
            <a:xfrm>
              <a:off x="3270250" y="4129088"/>
              <a:ext cx="365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6413" name="矩形 61"/>
            <p:cNvSpPr>
              <a:spLocks noChangeArrowheads="1"/>
            </p:cNvSpPr>
            <p:nvPr/>
          </p:nvSpPr>
          <p:spPr bwMode="auto">
            <a:xfrm>
              <a:off x="5435600" y="4941888"/>
              <a:ext cx="36512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b="1">
                  <a:solidFill>
                    <a:srgbClr val="C00000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16414" name="直接连接符 65"/>
            <p:cNvCxnSpPr>
              <a:cxnSpLocks noChangeShapeType="1"/>
              <a:endCxn id="16407" idx="1"/>
            </p:cNvCxnSpPr>
            <p:nvPr/>
          </p:nvCxnSpPr>
          <p:spPr bwMode="auto">
            <a:xfrm>
              <a:off x="5659438" y="4425950"/>
              <a:ext cx="1049824" cy="202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6415" name="直接连接符 67"/>
            <p:cNvCxnSpPr>
              <a:cxnSpLocks noChangeShapeType="1"/>
            </p:cNvCxnSpPr>
            <p:nvPr/>
          </p:nvCxnSpPr>
          <p:spPr bwMode="auto">
            <a:xfrm>
              <a:off x="4932363" y="4581525"/>
              <a:ext cx="1295400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直接箭头连接符 70"/>
            <p:cNvCxnSpPr>
              <a:cxnSpLocks noChangeShapeType="1"/>
            </p:cNvCxnSpPr>
            <p:nvPr/>
          </p:nvCxnSpPr>
          <p:spPr bwMode="auto">
            <a:xfrm flipV="1">
              <a:off x="6227763" y="4221163"/>
              <a:ext cx="0" cy="360362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7" name="TextBox 71"/>
            <p:cNvSpPr txBox="1">
              <a:spLocks noChangeArrowheads="1"/>
            </p:cNvSpPr>
            <p:nvPr/>
          </p:nvSpPr>
          <p:spPr bwMode="auto">
            <a:xfrm>
              <a:off x="4276419" y="5903119"/>
              <a:ext cx="646390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18" name="TextBox 72"/>
            <p:cNvSpPr txBox="1">
              <a:spLocks noChangeArrowheads="1"/>
            </p:cNvSpPr>
            <p:nvPr/>
          </p:nvSpPr>
          <p:spPr bwMode="auto">
            <a:xfrm>
              <a:off x="1321498" y="1557338"/>
              <a:ext cx="800291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  <a:r>
                <a:rPr lang="en-US" altLang="zh-CN" sz="1200" dirty="0">
                  <a:latin typeface="+mn-ea"/>
                  <a:ea typeface="+mn-ea"/>
                </a:rPr>
                <a:t> 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6419" name="直接连接符 74"/>
            <p:cNvCxnSpPr>
              <a:cxnSpLocks noChangeShapeType="1"/>
            </p:cNvCxnSpPr>
            <p:nvPr/>
          </p:nvCxnSpPr>
          <p:spPr bwMode="auto">
            <a:xfrm flipH="1">
              <a:off x="5219700" y="4868863"/>
              <a:ext cx="1439863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直接箭头连接符 76"/>
            <p:cNvCxnSpPr>
              <a:cxnSpLocks noChangeShapeType="1"/>
            </p:cNvCxnSpPr>
            <p:nvPr/>
          </p:nvCxnSpPr>
          <p:spPr bwMode="auto">
            <a:xfrm>
              <a:off x="5219700" y="4868863"/>
              <a:ext cx="0" cy="360362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直接连接符 83"/>
            <p:cNvCxnSpPr>
              <a:cxnSpLocks noChangeShapeType="1"/>
            </p:cNvCxnSpPr>
            <p:nvPr/>
          </p:nvCxnSpPr>
          <p:spPr bwMode="auto">
            <a:xfrm>
              <a:off x="3132138" y="4581525"/>
              <a:ext cx="1152525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直接箭头连接符 86"/>
            <p:cNvCxnSpPr>
              <a:cxnSpLocks noChangeShapeType="1"/>
            </p:cNvCxnSpPr>
            <p:nvPr/>
          </p:nvCxnSpPr>
          <p:spPr bwMode="auto">
            <a:xfrm flipV="1">
              <a:off x="3132138" y="4221163"/>
              <a:ext cx="0" cy="360362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89" name="Text Box 22"/>
          <p:cNvSpPr txBox="1">
            <a:spLocks noChangeArrowheads="1"/>
          </p:cNvSpPr>
          <p:nvPr/>
        </p:nvSpPr>
        <p:spPr bwMode="auto">
          <a:xfrm>
            <a:off x="4583114" y="3789363"/>
            <a:ext cx="4714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RTA</a:t>
            </a:r>
          </a:p>
        </p:txBody>
      </p:sp>
      <p:sp>
        <p:nvSpPr>
          <p:cNvPr id="16390" name="Text Box 23"/>
          <p:cNvSpPr txBox="1">
            <a:spLocks noChangeArrowheads="1"/>
          </p:cNvSpPr>
          <p:nvPr/>
        </p:nvSpPr>
        <p:spPr bwMode="auto">
          <a:xfrm>
            <a:off x="7391400" y="3789363"/>
            <a:ext cx="471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RTB</a:t>
            </a:r>
          </a:p>
        </p:txBody>
      </p:sp>
      <p:pic>
        <p:nvPicPr>
          <p:cNvPr id="43" name="图片 42" descr="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4159" y="1846128"/>
            <a:ext cx="801384" cy="655678"/>
          </a:xfrm>
          <a:prstGeom prst="rect">
            <a:avLst/>
          </a:prstGeom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87" y="3573472"/>
            <a:ext cx="823343" cy="642916"/>
          </a:xfrm>
          <a:prstGeom prst="rect">
            <a:avLst/>
          </a:prstGeom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17" y="3561617"/>
            <a:ext cx="823343" cy="642916"/>
          </a:xfrm>
          <a:prstGeom prst="rect">
            <a:avLst/>
          </a:prstGeom>
        </p:spPr>
      </p:pic>
      <p:pic>
        <p:nvPicPr>
          <p:cNvPr id="46" name="图片 45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2930" y="1698465"/>
            <a:ext cx="2487516" cy="1262606"/>
          </a:xfrm>
          <a:prstGeom prst="rect">
            <a:avLst/>
          </a:prstGeom>
        </p:spPr>
      </p:pic>
      <p:pic>
        <p:nvPicPr>
          <p:cNvPr id="47" name="图片 46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1514" y="5027910"/>
            <a:ext cx="949542" cy="7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数据包格式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消息类型，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表示同一消息类型中的不同信息。</a:t>
            </a:r>
          </a:p>
          <a:p>
            <a:endParaRPr lang="zh-CN" altLang="en-US" dirty="0"/>
          </a:p>
        </p:txBody>
      </p:sp>
      <p:grpSp>
        <p:nvGrpSpPr>
          <p:cNvPr id="22532" name="Group 23"/>
          <p:cNvGrpSpPr>
            <a:grpSpLocks/>
          </p:cNvGrpSpPr>
          <p:nvPr/>
        </p:nvGrpSpPr>
        <p:grpSpPr bwMode="auto">
          <a:xfrm>
            <a:off x="2773363" y="2000252"/>
            <a:ext cx="6640545" cy="2097086"/>
            <a:chOff x="1249492" y="2000654"/>
            <a:chExt cx="6639141" cy="2096712"/>
          </a:xfrm>
        </p:grpSpPr>
        <p:sp>
          <p:nvSpPr>
            <p:cNvPr id="22534" name="TextBox 8"/>
            <p:cNvSpPr txBox="1">
              <a:spLocks noChangeArrowheads="1"/>
            </p:cNvSpPr>
            <p:nvPr/>
          </p:nvSpPr>
          <p:spPr bwMode="auto">
            <a:xfrm>
              <a:off x="3888631" y="3336925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2535" name="TextBox 8"/>
            <p:cNvSpPr txBox="1">
              <a:spLocks noChangeArrowheads="1"/>
            </p:cNvSpPr>
            <p:nvPr/>
          </p:nvSpPr>
          <p:spPr bwMode="auto">
            <a:xfrm>
              <a:off x="3034556" y="2822575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2536" name="任意多边形 12"/>
            <p:cNvSpPr>
              <a:spLocks/>
            </p:cNvSpPr>
            <p:nvPr/>
          </p:nvSpPr>
          <p:spPr bwMode="auto">
            <a:xfrm>
              <a:off x="1726455" y="2565400"/>
              <a:ext cx="6119815" cy="555625"/>
            </a:xfrm>
            <a:custGeom>
              <a:avLst/>
              <a:gdLst>
                <a:gd name="T0" fmla="*/ 542934942 w 4680089"/>
                <a:gd name="T1" fmla="*/ 0 h 1528595"/>
                <a:gd name="T2" fmla="*/ 1327462916 w 4680089"/>
                <a:gd name="T3" fmla="*/ 0 h 1528595"/>
                <a:gd name="T4" fmla="*/ 1709630023 w 4680089"/>
                <a:gd name="T5" fmla="*/ 0 h 1528595"/>
                <a:gd name="T6" fmla="*/ 0 w 4680089"/>
                <a:gd name="T7" fmla="*/ 0 h 1528595"/>
                <a:gd name="T8" fmla="*/ 542934942 w 4680089"/>
                <a:gd name="T9" fmla="*/ 0 h 1528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80089"/>
                <a:gd name="T16" fmla="*/ 0 h 1528595"/>
                <a:gd name="T17" fmla="*/ 4680089 w 4680089"/>
                <a:gd name="T18" fmla="*/ 1528595 h 1528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80089" h="1528595">
                  <a:moveTo>
                    <a:pt x="1486277" y="0"/>
                  </a:moveTo>
                  <a:lnTo>
                    <a:pt x="3633916" y="0"/>
                  </a:lnTo>
                  <a:lnTo>
                    <a:pt x="4680089" y="1527572"/>
                  </a:lnTo>
                  <a:lnTo>
                    <a:pt x="0" y="1528595"/>
                  </a:lnTo>
                  <a:lnTo>
                    <a:pt x="1486277" y="0"/>
                  </a:lnTo>
                  <a:close/>
                </a:path>
              </a:pathLst>
            </a:custGeom>
            <a:gradFill rotWithShape="0">
              <a:gsLst>
                <a:gs pos="0">
                  <a:srgbClr val="0099CC"/>
                </a:gs>
                <a:gs pos="100000">
                  <a:srgbClr val="99CC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537" name="TextBox 8"/>
            <p:cNvSpPr txBox="1">
              <a:spLocks noChangeArrowheads="1"/>
            </p:cNvSpPr>
            <p:nvPr/>
          </p:nvSpPr>
          <p:spPr bwMode="auto">
            <a:xfrm>
              <a:off x="1745636" y="2843213"/>
              <a:ext cx="274377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0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2538" name="TextBox 8"/>
            <p:cNvSpPr txBox="1">
              <a:spLocks noChangeArrowheads="1"/>
            </p:cNvSpPr>
            <p:nvPr/>
          </p:nvSpPr>
          <p:spPr bwMode="auto">
            <a:xfrm>
              <a:off x="3688734" y="2843213"/>
              <a:ext cx="274377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7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2539" name="TextBox 9"/>
            <p:cNvSpPr txBox="1">
              <a:spLocks noChangeArrowheads="1"/>
            </p:cNvSpPr>
            <p:nvPr/>
          </p:nvSpPr>
          <p:spPr bwMode="auto">
            <a:xfrm>
              <a:off x="5659988" y="2843213"/>
              <a:ext cx="364125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15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2540" name="TextBox 10"/>
            <p:cNvSpPr txBox="1">
              <a:spLocks noChangeArrowheads="1"/>
            </p:cNvSpPr>
            <p:nvPr/>
          </p:nvSpPr>
          <p:spPr bwMode="auto">
            <a:xfrm>
              <a:off x="7524508" y="2843213"/>
              <a:ext cx="364125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31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517825" y="2004080"/>
              <a:ext cx="1189688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lIns="18000" rIns="18000"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IP Header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669952" y="2004080"/>
              <a:ext cx="2808312" cy="557211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ICMP</a:t>
              </a:r>
            </a:p>
          </p:txBody>
        </p:sp>
        <p:sp>
          <p:nvSpPr>
            <p:cNvPr id="22549" name="TextBox 25"/>
            <p:cNvSpPr txBox="1">
              <a:spLocks noChangeArrowheads="1"/>
            </p:cNvSpPr>
            <p:nvPr/>
          </p:nvSpPr>
          <p:spPr bwMode="auto">
            <a:xfrm>
              <a:off x="2368095" y="3263900"/>
              <a:ext cx="529648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Type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50" name="TextBox 26"/>
            <p:cNvSpPr txBox="1">
              <a:spLocks noChangeArrowheads="1"/>
            </p:cNvSpPr>
            <p:nvPr/>
          </p:nvSpPr>
          <p:spPr bwMode="auto">
            <a:xfrm>
              <a:off x="4452517" y="3263900"/>
              <a:ext cx="569267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Code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51" name="TextBox 27"/>
            <p:cNvSpPr txBox="1">
              <a:spLocks noChangeArrowheads="1"/>
            </p:cNvSpPr>
            <p:nvPr/>
          </p:nvSpPr>
          <p:spPr bwMode="auto">
            <a:xfrm>
              <a:off x="6320055" y="3263900"/>
              <a:ext cx="937880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Checksum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2584297" y="3789446"/>
              <a:ext cx="4402795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latin typeface="+mn-ea"/>
                  <a:ea typeface="+mn-ea"/>
                  <a:cs typeface="Arial" panose="020B0604020202020204" pitchFamily="34" charset="0"/>
                </a:rPr>
                <a:t>ICMP</a:t>
              </a:r>
              <a:r>
                <a:rPr lang="zh-CN" altLang="en-US" sz="1400" dirty="0">
                  <a:latin typeface="+mn-ea"/>
                  <a:ea typeface="+mn-ea"/>
                </a:rPr>
                <a:t>的报文内容（不同类型和代码标识不同的内容）</a:t>
              </a:r>
              <a:endParaRPr lang="zh-CN" altLang="en-US" sz="14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2" name="矩形 16"/>
            <p:cNvSpPr/>
            <p:nvPr/>
          </p:nvSpPr>
          <p:spPr bwMode="auto">
            <a:xfrm>
              <a:off x="6506732" y="2000654"/>
              <a:ext cx="648072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FCS</a:t>
              </a:r>
            </a:p>
          </p:txBody>
        </p:sp>
        <p:sp>
          <p:nvSpPr>
            <p:cNvPr id="23" name="矩形 16"/>
            <p:cNvSpPr/>
            <p:nvPr/>
          </p:nvSpPr>
          <p:spPr bwMode="auto">
            <a:xfrm>
              <a:off x="1249492" y="2004080"/>
              <a:ext cx="1239376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Ethernet_II Header</a:t>
              </a: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242416" y="3128360"/>
          <a:ext cx="6171492" cy="10439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05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14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80"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消息类型和编码类型</a:t>
            </a:r>
          </a:p>
        </p:txBody>
      </p:sp>
      <p:sp>
        <p:nvSpPr>
          <p:cNvPr id="24580" name="内容占位符 6"/>
          <p:cNvSpPr>
            <a:spLocks noGrp="1"/>
          </p:cNvSpPr>
          <p:nvPr>
            <p:ph type="body" sz="quarter" idx="4294967295"/>
          </p:nvPr>
        </p:nvSpPr>
        <p:spPr>
          <a:xfrm>
            <a:off x="1631950" y="1233488"/>
            <a:ext cx="10560050" cy="4679950"/>
          </a:xfrm>
        </p:spPr>
        <p:txBody>
          <a:bodyPr/>
          <a:lstStyle/>
          <a:p>
            <a:pPr lvl="1"/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5027613" y="2411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 sz="1800">
              <a:latin typeface="+mn-ea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736851" y="1776413"/>
          <a:ext cx="6696075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2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类型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编码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Echo Reply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网络不可达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主机不可达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协议不可达</a:t>
                      </a: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端口不可达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重定向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Echo  Request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应用</a:t>
            </a:r>
            <a:r>
              <a:rPr lang="en-US" altLang="zh-CN" smtClean="0"/>
              <a:t>-Ping</a:t>
            </a:r>
            <a:endParaRPr lang="zh-CN" altLang="en-US" dirty="0" smtClean="0"/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2928939" y="1772817"/>
            <a:ext cx="5839108" cy="1006897"/>
            <a:chOff x="1404938" y="1772816"/>
            <a:chExt cx="5839108" cy="1006897"/>
          </a:xfrm>
        </p:grpSpPr>
        <p:sp>
          <p:nvSpPr>
            <p:cNvPr id="26630" name="TextBox 8"/>
            <p:cNvSpPr txBox="1">
              <a:spLocks noChangeArrowheads="1"/>
            </p:cNvSpPr>
            <p:nvPr/>
          </p:nvSpPr>
          <p:spPr bwMode="auto">
            <a:xfrm>
              <a:off x="3432175" y="2411413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6631" name="TextBox 8"/>
            <p:cNvSpPr txBox="1">
              <a:spLocks noChangeArrowheads="1"/>
            </p:cNvSpPr>
            <p:nvPr/>
          </p:nvSpPr>
          <p:spPr bwMode="auto">
            <a:xfrm>
              <a:off x="1404938" y="1782341"/>
              <a:ext cx="64611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6634" name="TextBox 8"/>
            <p:cNvSpPr txBox="1">
              <a:spLocks noChangeArrowheads="1"/>
            </p:cNvSpPr>
            <p:nvPr/>
          </p:nvSpPr>
          <p:spPr bwMode="auto">
            <a:xfrm>
              <a:off x="6778342" y="1772816"/>
              <a:ext cx="4657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  <p:cxnSp>
          <p:nvCxnSpPr>
            <p:cNvPr id="26635" name="直接连接符 32"/>
            <p:cNvCxnSpPr>
              <a:cxnSpLocks noChangeShapeType="1"/>
            </p:cNvCxnSpPr>
            <p:nvPr/>
          </p:nvCxnSpPr>
          <p:spPr bwMode="auto">
            <a:xfrm flipV="1">
              <a:off x="2130425" y="2492375"/>
              <a:ext cx="1362075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直接连接符 33"/>
            <p:cNvCxnSpPr>
              <a:cxnSpLocks noChangeShapeType="1"/>
            </p:cNvCxnSpPr>
            <p:nvPr/>
          </p:nvCxnSpPr>
          <p:spPr bwMode="auto">
            <a:xfrm>
              <a:off x="5148263" y="2492375"/>
              <a:ext cx="1439862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TextBox 8"/>
            <p:cNvSpPr txBox="1">
              <a:spLocks noChangeArrowheads="1"/>
            </p:cNvSpPr>
            <p:nvPr/>
          </p:nvSpPr>
          <p:spPr bwMode="auto">
            <a:xfrm>
              <a:off x="2036763" y="2184400"/>
              <a:ext cx="479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.1</a:t>
              </a:r>
            </a:p>
          </p:txBody>
        </p:sp>
        <p:sp>
          <p:nvSpPr>
            <p:cNvPr id="26640" name="TextBox 8"/>
            <p:cNvSpPr txBox="1">
              <a:spLocks noChangeArrowheads="1"/>
            </p:cNvSpPr>
            <p:nvPr/>
          </p:nvSpPr>
          <p:spPr bwMode="auto">
            <a:xfrm>
              <a:off x="6184900" y="2184400"/>
              <a:ext cx="479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.2</a:t>
              </a:r>
            </a:p>
          </p:txBody>
        </p:sp>
      </p:grpSp>
      <p:sp>
        <p:nvSpPr>
          <p:cNvPr id="26629" name="AutoShape 28"/>
          <p:cNvSpPr>
            <a:spLocks/>
          </p:cNvSpPr>
          <p:nvPr/>
        </p:nvSpPr>
        <p:spPr bwMode="auto">
          <a:xfrm flipH="1">
            <a:off x="2279576" y="3600306"/>
            <a:ext cx="7704856" cy="2492990"/>
          </a:xfrm>
          <a:prstGeom prst="accentBorderCallout3">
            <a:avLst>
              <a:gd name="adj1" fmla="val 14088"/>
              <a:gd name="adj2" fmla="val 101218"/>
              <a:gd name="adj3" fmla="val 13051"/>
              <a:gd name="adj4" fmla="val 103477"/>
              <a:gd name="adj5" fmla="val -4819"/>
              <a:gd name="adj6" fmla="val 103310"/>
              <a:gd name="adj7" fmla="val -30380"/>
              <a:gd name="adj8" fmla="val 90786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ping ?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STRING&lt;1-255&gt; IP address or hostname of a remote system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-a            Select source IP address, the default is the IP address of the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output interface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-c            Specify the number of echo requests to be sent, the default is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5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-d            Specify the SO_DEBUG option on the socket being used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-f            Set Don't Fragment flag in packet (IPv4-only)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-h            Specify TTL value for echo requests to be sent, the default is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255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3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Select the interface sending packets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87" y="2167371"/>
            <a:ext cx="823343" cy="642916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60" y="2167371"/>
            <a:ext cx="823343" cy="6429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0" y="1595081"/>
            <a:ext cx="2846750" cy="1787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4812517" y="2315244"/>
            <a:ext cx="2073274" cy="34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/>
            <a:r>
              <a:rPr lang="en-US" altLang="zh-CN" sz="1600" dirty="0">
                <a:latin typeface="+mn-ea"/>
              </a:rPr>
              <a:t>10.0.0.0/24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2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67895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64473</TotalTime>
  <Words>851</Words>
  <Application>Microsoft Office PowerPoint</Application>
  <PresentationFormat>宽屏</PresentationFormat>
  <Paragraphs>111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FrutigerNext LT Light</vt:lpstr>
      <vt:lpstr>FrutigerNext LT Medium</vt:lpstr>
      <vt:lpstr>FrutigerNext LT Regular</vt:lpstr>
      <vt:lpstr>MS PGothic</vt:lpstr>
      <vt:lpstr>黑体</vt:lpstr>
      <vt:lpstr>宋体</vt:lpstr>
      <vt:lpstr>微软雅黑</vt:lpstr>
      <vt:lpstr>Arial</vt:lpstr>
      <vt:lpstr>Courier New</vt:lpstr>
      <vt:lpstr>Wingdings</vt:lpstr>
      <vt:lpstr>培训与认证部-母版</vt:lpstr>
      <vt:lpstr>ICMP协议</vt:lpstr>
      <vt:lpstr>PowerPoint 演示文稿</vt:lpstr>
      <vt:lpstr>PowerPoint 演示文稿</vt:lpstr>
      <vt:lpstr>ICMP</vt:lpstr>
      <vt:lpstr>ICMP重定向</vt:lpstr>
      <vt:lpstr>ICMP数据包格式</vt:lpstr>
      <vt:lpstr>ICMP消息类型和编码类型</vt:lpstr>
      <vt:lpstr>ICMP应用-Ping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xtzj</cp:lastModifiedBy>
  <cp:revision>2478</cp:revision>
  <dcterms:created xsi:type="dcterms:W3CDTF">2003-08-21T06:48:56Z</dcterms:created>
  <dcterms:modified xsi:type="dcterms:W3CDTF">2019-07-22T03:10:23Z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(3)PEOgn5Rgv9oOrepbRESY0ADuKLjsEtM2UB3cauMJXpYSIXeOnd8pX7fKQdtz9P4s58sx2Tkf
ZWZMiTbK27gvbAm5nDdihD+0nhaveEWbBMHFF0d/G4VlDTUGbiHdWrCWnN8NknCYDYajjBLT
NWjVvWv9bJ3S0mBd7CnfMDKqhVjcddqORpZsIWQSYKq7rR80KvmMHE0So+A2s1cAl9cU9UcC
wAyIC6OZabGjz9VvN/</vt:lpwstr>
  </property>
  <property fmtid="{D5CDD505-2E9C-101B-9397-08002B2CF9AE}" pid="18" name="_2015_ms_pID_7253431">
    <vt:lpwstr>y59AhT7PO9zvriKf8vi0TXHRaYG7Z6sQkg3gtd616YGkVKGL6OzX3j
9mhiS11cyVucHtSec6pEgw06cwBnmguC4nFGLlHb5IDVb85ZmyJaZn6xmbiXhigUjadnE4/i
eSobVc2kVDNzgI+HwyxKtdx+e8pONMcR2bV8Z1g+pyBy1aDIf/l7vMcQhT7WdSQWeU3RNjiW
1/aqbPN3iAWmP+VbHcf8LrOHWGwPiV1BH9Ok</vt:lpwstr>
  </property>
  <property fmtid="{D5CDD505-2E9C-101B-9397-08002B2CF9AE}" pid="19" name="_2015_ms_pID_7253432">
    <vt:lpwstr>mmW0emM3VScaBWF5dRqPpCAlsfs83wMDKXrJ
vKVE4PXYMAHND/XrFECvYxkwOxdNNA==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