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83094" autoAdjust="0"/>
  </p:normalViewPr>
  <p:slideViewPr>
    <p:cSldViewPr showGuides="1">
      <p:cViewPr varScale="1">
        <p:scale>
          <a:sx n="62" d="100"/>
          <a:sy n="62" d="100"/>
        </p:scale>
        <p:origin x="312" y="60"/>
      </p:cViewPr>
      <p:guideLst>
        <p:guide orient="horz" pos="459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1902" y="78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25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主机</a:t>
            </a:r>
            <a:r>
              <a:rPr lang="en-US" altLang="zh-CN" smtClean="0"/>
              <a:t>C</a:t>
            </a:r>
            <a:r>
              <a:rPr lang="zh-CN" altLang="en-US" smtClean="0"/>
              <a:t>会向主机</a:t>
            </a:r>
            <a:r>
              <a:rPr lang="en-US" altLang="zh-CN" smtClean="0"/>
              <a:t>A</a:t>
            </a:r>
            <a:r>
              <a:rPr lang="zh-CN" altLang="en-US" smtClean="0"/>
              <a:t>回应</a:t>
            </a:r>
            <a:r>
              <a:rPr lang="en-US" altLang="zh-CN" smtClean="0"/>
              <a:t>ARP Reply</a:t>
            </a:r>
            <a:r>
              <a:rPr lang="zh-CN" altLang="en-US" smtClean="0"/>
              <a:t>报文。</a:t>
            </a:r>
            <a:r>
              <a:rPr lang="en-US" altLang="zh-CN" smtClean="0"/>
              <a:t>ARP Reply</a:t>
            </a:r>
            <a:r>
              <a:rPr lang="zh-CN" altLang="en-US" smtClean="0"/>
              <a:t>报文中的源协议地址是主机</a:t>
            </a:r>
            <a:r>
              <a:rPr lang="en-US" altLang="zh-CN" smtClean="0"/>
              <a:t>C</a:t>
            </a:r>
            <a:r>
              <a:rPr lang="zh-CN" altLang="en-US" smtClean="0"/>
              <a:t>自己的</a:t>
            </a:r>
            <a:r>
              <a:rPr lang="en-US" altLang="zh-CN" smtClean="0"/>
              <a:t>IP</a:t>
            </a:r>
            <a:r>
              <a:rPr lang="zh-CN" altLang="en-US" smtClean="0"/>
              <a:t>地址，目标协议地址是主机</a:t>
            </a:r>
            <a:r>
              <a:rPr lang="en-US" altLang="zh-CN" smtClean="0"/>
              <a:t>A</a:t>
            </a:r>
            <a:r>
              <a:rPr lang="zh-CN" altLang="en-US" smtClean="0"/>
              <a:t>的</a:t>
            </a:r>
            <a:r>
              <a:rPr lang="en-US" altLang="zh-CN" smtClean="0"/>
              <a:t>IP</a:t>
            </a:r>
            <a:r>
              <a:rPr lang="zh-CN" altLang="en-US" smtClean="0"/>
              <a:t>地址，目的</a:t>
            </a:r>
            <a:r>
              <a:rPr lang="en-US" altLang="zh-CN" smtClean="0"/>
              <a:t>MAC</a:t>
            </a:r>
            <a:r>
              <a:rPr lang="zh-CN" altLang="en-US" smtClean="0"/>
              <a:t>地址是主机</a:t>
            </a:r>
            <a:r>
              <a:rPr lang="en-US" altLang="zh-CN" smtClean="0"/>
              <a:t>A</a:t>
            </a:r>
            <a:r>
              <a:rPr lang="zh-CN" altLang="en-US" smtClean="0"/>
              <a:t>的</a:t>
            </a:r>
            <a:r>
              <a:rPr lang="en-US" altLang="zh-CN" smtClean="0"/>
              <a:t>MAC</a:t>
            </a:r>
            <a:r>
              <a:rPr lang="zh-CN" altLang="en-US" smtClean="0"/>
              <a:t>地址，源</a:t>
            </a:r>
            <a:r>
              <a:rPr lang="en-US" altLang="zh-CN" smtClean="0"/>
              <a:t>MAC</a:t>
            </a:r>
            <a:r>
              <a:rPr lang="zh-CN" altLang="en-US" smtClean="0"/>
              <a:t>地址是自己的</a:t>
            </a:r>
            <a:r>
              <a:rPr lang="en-US" altLang="zh-CN" smtClean="0"/>
              <a:t>MAC</a:t>
            </a:r>
            <a:r>
              <a:rPr lang="zh-CN" altLang="en-US" smtClean="0"/>
              <a:t>地址，同时</a:t>
            </a:r>
            <a:r>
              <a:rPr lang="en-US" altLang="zh-CN" smtClean="0"/>
              <a:t>Operation Code</a:t>
            </a:r>
            <a:r>
              <a:rPr lang="zh-CN" altLang="en-US" smtClean="0"/>
              <a:t>被设置为</a:t>
            </a:r>
            <a:r>
              <a:rPr lang="en-US" altLang="zh-CN" smtClean="0"/>
              <a:t>Reply</a:t>
            </a:r>
            <a:r>
              <a:rPr lang="zh-CN" altLang="en-US" smtClean="0"/>
              <a:t>。</a:t>
            </a:r>
            <a:r>
              <a:rPr lang="en-US" altLang="zh-CN" smtClean="0"/>
              <a:t>ARP Reply</a:t>
            </a:r>
            <a:r>
              <a:rPr lang="zh-CN" altLang="en-US" smtClean="0"/>
              <a:t>报文通过单播传送。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01670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主机</a:t>
            </a:r>
            <a:r>
              <a:rPr lang="en-US" altLang="zh-CN" smtClean="0"/>
              <a:t>A</a:t>
            </a:r>
            <a:r>
              <a:rPr lang="zh-CN" altLang="en-US" smtClean="0"/>
              <a:t>收到</a:t>
            </a:r>
            <a:r>
              <a:rPr lang="en-US" altLang="zh-CN" smtClean="0"/>
              <a:t>ARP Reply</a:t>
            </a:r>
            <a:r>
              <a:rPr lang="zh-CN" altLang="en-US" smtClean="0"/>
              <a:t>以后，会检查</a:t>
            </a:r>
            <a:r>
              <a:rPr lang="en-US" altLang="zh-CN" smtClean="0"/>
              <a:t>ARP</a:t>
            </a:r>
            <a:r>
              <a:rPr lang="zh-CN" altLang="en-US" smtClean="0"/>
              <a:t>报文中目的</a:t>
            </a:r>
            <a:r>
              <a:rPr lang="en-US" altLang="zh-CN" smtClean="0"/>
              <a:t>MAC</a:t>
            </a:r>
            <a:r>
              <a:rPr lang="zh-CN" altLang="en-US" smtClean="0"/>
              <a:t>地址是否与自己的</a:t>
            </a:r>
            <a:r>
              <a:rPr lang="en-US" altLang="zh-CN" smtClean="0"/>
              <a:t>MAC</a:t>
            </a:r>
            <a:r>
              <a:rPr lang="zh-CN" altLang="en-US" smtClean="0"/>
              <a:t>匹配。如果匹配，</a:t>
            </a:r>
            <a:r>
              <a:rPr lang="en-US" altLang="zh-CN" smtClean="0"/>
              <a:t>ARP</a:t>
            </a:r>
            <a:r>
              <a:rPr lang="zh-CN" altLang="en-US" smtClean="0"/>
              <a:t>报文中的源</a:t>
            </a:r>
            <a:r>
              <a:rPr lang="en-US" altLang="zh-CN" smtClean="0"/>
              <a:t>MAC</a:t>
            </a:r>
            <a:r>
              <a:rPr lang="zh-CN" altLang="en-US" smtClean="0"/>
              <a:t>地址和源</a:t>
            </a:r>
            <a:r>
              <a:rPr lang="en-US" altLang="zh-CN" smtClean="0"/>
              <a:t>IP</a:t>
            </a:r>
            <a:r>
              <a:rPr lang="zh-CN" altLang="en-US" smtClean="0"/>
              <a:t>地址会被记录到主机</a:t>
            </a:r>
            <a:r>
              <a:rPr lang="en-US" altLang="zh-CN" smtClean="0"/>
              <a:t>A</a:t>
            </a:r>
            <a:r>
              <a:rPr lang="zh-CN" altLang="en-US" smtClean="0"/>
              <a:t>的</a:t>
            </a:r>
            <a:r>
              <a:rPr lang="en-US" altLang="zh-CN" smtClean="0"/>
              <a:t>ARP</a:t>
            </a:r>
            <a:r>
              <a:rPr lang="zh-CN" altLang="en-US" smtClean="0"/>
              <a:t>缓存表中。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61606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在上述例子的组网中，主机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需要与主机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通信时，目的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地址与本机的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地址在同一个网段，所以</a:t>
            </a:r>
            <a:r>
              <a:rPr lang="en-US" altLang="zh-CN" smtClean="0"/>
              <a:t>A</a:t>
            </a:r>
            <a:r>
              <a:rPr lang="zh-CN" altLang="en-US" smtClean="0"/>
              <a:t>将</a:t>
            </a:r>
            <a:r>
              <a:rPr lang="zh-CN" altLang="en-US" dirty="0" smtClean="0"/>
              <a:t>会以广播形式发送</a:t>
            </a:r>
            <a:r>
              <a:rPr lang="en-US" altLang="zh-CN" dirty="0" smtClean="0"/>
              <a:t>ARP Request</a:t>
            </a:r>
            <a:r>
              <a:rPr lang="zh-CN" altLang="en-US" dirty="0" smtClean="0"/>
              <a:t>报文，请求主机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地址。但是，广播报文无法被路由器转发，所以主机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无法收到主机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ARP</a:t>
            </a:r>
            <a:r>
              <a:rPr lang="zh-CN" altLang="en-US" dirty="0" smtClean="0"/>
              <a:t>请求报文，当然也就无法应答。</a:t>
            </a:r>
          </a:p>
          <a:p>
            <a:r>
              <a:rPr lang="zh-CN" altLang="en-US" dirty="0" smtClean="0"/>
              <a:t>在路由器上启用代理</a:t>
            </a:r>
            <a:r>
              <a:rPr lang="en-US" altLang="zh-CN" dirty="0" smtClean="0"/>
              <a:t>ARP</a:t>
            </a:r>
            <a:r>
              <a:rPr lang="zh-CN" altLang="en-US" dirty="0" smtClean="0"/>
              <a:t>功能，就可以解决这个问题。启用代理</a:t>
            </a:r>
            <a:r>
              <a:rPr lang="en-US" altLang="zh-CN" dirty="0" smtClean="0"/>
              <a:t>ARP</a:t>
            </a:r>
            <a:r>
              <a:rPr lang="zh-CN" altLang="en-US" dirty="0" smtClean="0"/>
              <a:t>后，路由器收到这样的请求，会查找路由表，如果存在主机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的路由表项，路由器将会使用自己的</a:t>
            </a:r>
            <a:r>
              <a:rPr lang="en-US" altLang="zh-CN" dirty="0" smtClean="0"/>
              <a:t>G0/0/0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地址来回应该</a:t>
            </a:r>
            <a:r>
              <a:rPr lang="en-US" altLang="zh-CN" dirty="0" smtClean="0"/>
              <a:t>ARP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。主机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ARP Reply</a:t>
            </a:r>
            <a:r>
              <a:rPr lang="zh-CN" altLang="en-US" dirty="0" smtClean="0"/>
              <a:t>后，将以路由器的</a:t>
            </a:r>
            <a:r>
              <a:rPr lang="en-US" altLang="zh-CN" dirty="0" smtClean="0"/>
              <a:t>G0/0/0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地址作为目的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地址进行数据转发。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66293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主机被分配了</a:t>
            </a:r>
            <a:r>
              <a:rPr lang="en-US" altLang="zh-CN" smtClean="0"/>
              <a:t>IP</a:t>
            </a:r>
            <a:r>
              <a:rPr lang="zh-CN" altLang="en-US" smtClean="0"/>
              <a:t>地址或者</a:t>
            </a:r>
            <a:r>
              <a:rPr lang="en-US" altLang="zh-CN" smtClean="0"/>
              <a:t>IP</a:t>
            </a:r>
            <a:r>
              <a:rPr lang="zh-CN" altLang="en-US" smtClean="0"/>
              <a:t>地址发生变更后，必须立刻检测其所分配的</a:t>
            </a:r>
            <a:r>
              <a:rPr lang="en-US" altLang="zh-CN" smtClean="0"/>
              <a:t>IP</a:t>
            </a:r>
            <a:r>
              <a:rPr lang="zh-CN" altLang="en-US" smtClean="0"/>
              <a:t>地址在网络上是否是唯一的，以避免地址冲突。主机通过发送</a:t>
            </a:r>
            <a:r>
              <a:rPr lang="en-US" altLang="zh-CN" smtClean="0"/>
              <a:t>ARP Request</a:t>
            </a:r>
            <a:r>
              <a:rPr lang="zh-CN" altLang="en-US" smtClean="0"/>
              <a:t>报文来进行地址冲突检测。</a:t>
            </a:r>
            <a:endParaRPr lang="en-US" altLang="zh-CN" smtClean="0"/>
          </a:p>
          <a:p>
            <a:r>
              <a:rPr lang="zh-CN" altLang="en-US" smtClean="0"/>
              <a:t>主机</a:t>
            </a:r>
            <a:r>
              <a:rPr lang="en-US" altLang="zh-CN" smtClean="0"/>
              <a:t>A</a:t>
            </a:r>
            <a:r>
              <a:rPr lang="zh-CN" altLang="en-US" smtClean="0"/>
              <a:t>将</a:t>
            </a:r>
            <a:r>
              <a:rPr lang="en-US" altLang="zh-CN" smtClean="0"/>
              <a:t>ARP Request</a:t>
            </a:r>
            <a:r>
              <a:rPr lang="zh-CN" altLang="en-US" smtClean="0"/>
              <a:t>广播报文中的目的</a:t>
            </a:r>
            <a:r>
              <a:rPr lang="en-US" altLang="zh-CN" smtClean="0"/>
              <a:t>IP</a:t>
            </a:r>
            <a:r>
              <a:rPr lang="zh-CN" altLang="en-US" smtClean="0"/>
              <a:t>地址字段设置为自己的</a:t>
            </a:r>
            <a:r>
              <a:rPr lang="en-US" altLang="zh-CN" smtClean="0"/>
              <a:t>IP</a:t>
            </a:r>
            <a:r>
              <a:rPr lang="zh-CN" altLang="en-US" smtClean="0"/>
              <a:t>地址，且该网络中所有主机包括网关都会接收到此报文。当目的</a:t>
            </a:r>
            <a:r>
              <a:rPr lang="en-US" altLang="zh-CN" smtClean="0"/>
              <a:t>IP</a:t>
            </a:r>
            <a:r>
              <a:rPr lang="zh-CN" altLang="en-US" smtClean="0"/>
              <a:t>地址已经被某一个主机或网关使用时，该主机或网关就会回应</a:t>
            </a:r>
            <a:r>
              <a:rPr lang="en-US" altLang="zh-CN" smtClean="0"/>
              <a:t>ARP Reply</a:t>
            </a:r>
            <a:r>
              <a:rPr lang="zh-CN" altLang="en-US" smtClean="0"/>
              <a:t>报文。通过这种方式，主机</a:t>
            </a:r>
            <a:r>
              <a:rPr lang="en-US" altLang="zh-CN" smtClean="0"/>
              <a:t>A</a:t>
            </a:r>
            <a:r>
              <a:rPr lang="zh-CN" altLang="en-US" smtClean="0"/>
              <a:t>就能探测到</a:t>
            </a:r>
            <a:r>
              <a:rPr lang="en-US" altLang="zh-CN" smtClean="0"/>
              <a:t>IP</a:t>
            </a:r>
            <a:r>
              <a:rPr lang="zh-CN" altLang="en-US" smtClean="0"/>
              <a:t>地址冲突了。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96327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源设备在发送数据给目的设备前，会首先查看自身的</a:t>
            </a:r>
            <a:r>
              <a:rPr lang="en-US" altLang="zh-CN" smtClean="0"/>
              <a:t>ARP</a:t>
            </a:r>
            <a:r>
              <a:rPr lang="zh-CN" altLang="en-US" smtClean="0"/>
              <a:t>缓存，查找</a:t>
            </a:r>
            <a:r>
              <a:rPr lang="en-US" altLang="zh-CN" smtClean="0"/>
              <a:t>ARP</a:t>
            </a:r>
            <a:r>
              <a:rPr lang="zh-CN" altLang="en-US" smtClean="0"/>
              <a:t>缓存中是否存在目的设备的</a:t>
            </a:r>
            <a:r>
              <a:rPr lang="en-US" altLang="zh-CN" smtClean="0"/>
              <a:t>IP</a:t>
            </a:r>
            <a:r>
              <a:rPr lang="zh-CN" altLang="en-US" smtClean="0"/>
              <a:t>地址和</a:t>
            </a:r>
            <a:r>
              <a:rPr lang="en-US" altLang="zh-CN" smtClean="0"/>
              <a:t>MAC</a:t>
            </a:r>
            <a:r>
              <a:rPr lang="zh-CN" altLang="en-US" smtClean="0"/>
              <a:t>地址的映射。如果存在则直接使用，如果不存在则会发送</a:t>
            </a:r>
            <a:r>
              <a:rPr lang="en-US" altLang="zh-CN" smtClean="0"/>
              <a:t>ARP Request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当网络上的一个设备被分配了</a:t>
            </a:r>
            <a:r>
              <a:rPr lang="en-US" altLang="zh-CN" smtClean="0"/>
              <a:t>IP</a:t>
            </a:r>
            <a:r>
              <a:rPr lang="zh-CN" altLang="en-US" smtClean="0"/>
              <a:t>地址或者</a:t>
            </a:r>
            <a:r>
              <a:rPr lang="en-US" altLang="zh-CN" smtClean="0"/>
              <a:t>IP</a:t>
            </a:r>
            <a:r>
              <a:rPr lang="zh-CN" altLang="en-US" smtClean="0"/>
              <a:t>地址发生变更后，可以通过免费</a:t>
            </a:r>
            <a:r>
              <a:rPr lang="en-US" altLang="zh-CN" smtClean="0"/>
              <a:t>ARP</a:t>
            </a:r>
            <a:r>
              <a:rPr lang="zh-CN" altLang="en-US" smtClean="0"/>
              <a:t>来检查</a:t>
            </a:r>
            <a:r>
              <a:rPr lang="en-US" altLang="zh-CN" smtClean="0"/>
              <a:t>IP</a:t>
            </a:r>
            <a:r>
              <a:rPr lang="zh-CN" altLang="en-US" smtClean="0"/>
              <a:t>地址是否冲突。</a:t>
            </a:r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679948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8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2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1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一个网络设备要发送数据给另一个网络设备时，必须要知道对方的</a:t>
            </a:r>
            <a:r>
              <a:rPr lang="en-US" altLang="zh-CN" smtClean="0"/>
              <a:t>IP</a:t>
            </a:r>
            <a:r>
              <a:rPr lang="zh-CN" altLang="en-US" smtClean="0"/>
              <a:t>地址。但是，仅有</a:t>
            </a:r>
            <a:r>
              <a:rPr lang="en-US" altLang="zh-CN" smtClean="0"/>
              <a:t>IP</a:t>
            </a:r>
            <a:r>
              <a:rPr lang="zh-CN" altLang="en-US" smtClean="0"/>
              <a:t>地址是不够的，因为</a:t>
            </a:r>
            <a:r>
              <a:rPr lang="en-US" altLang="zh-CN" smtClean="0"/>
              <a:t>IP</a:t>
            </a:r>
            <a:r>
              <a:rPr lang="zh-CN" altLang="en-US" smtClean="0"/>
              <a:t>数据报文必须封装成帧才能通过数据链路进行发送，而数据帧必须要包含目的</a:t>
            </a:r>
            <a:r>
              <a:rPr lang="en-US" altLang="zh-CN" smtClean="0"/>
              <a:t>MAC</a:t>
            </a:r>
            <a:r>
              <a:rPr lang="zh-CN" altLang="en-US" smtClean="0"/>
              <a:t>地址，因此发送端还必须获取到目的</a:t>
            </a:r>
            <a:r>
              <a:rPr lang="en-US" altLang="zh-CN" smtClean="0"/>
              <a:t>MAC</a:t>
            </a:r>
            <a:r>
              <a:rPr lang="zh-CN" altLang="en-US" smtClean="0"/>
              <a:t>地址。</a:t>
            </a:r>
            <a:r>
              <a:rPr lang="zh-CN" altLang="zh-CN" smtClean="0"/>
              <a:t>每一个网络设备在数据封装前都需要获取下一跳的</a:t>
            </a:r>
            <a:r>
              <a:rPr lang="en-US" altLang="zh-CN" smtClean="0"/>
              <a:t>MAC</a:t>
            </a:r>
            <a:r>
              <a:rPr lang="zh-CN" altLang="zh-CN" smtClean="0"/>
              <a:t>地址。</a:t>
            </a:r>
            <a:r>
              <a:rPr lang="en-US" altLang="zh-CN" smtClean="0"/>
              <a:t>IP</a:t>
            </a:r>
            <a:r>
              <a:rPr lang="zh-CN" altLang="zh-CN" smtClean="0"/>
              <a:t>地址</a:t>
            </a:r>
            <a:r>
              <a:rPr lang="zh-CN" altLang="en-US" smtClean="0"/>
              <a:t>由</a:t>
            </a:r>
            <a:r>
              <a:rPr lang="zh-CN" altLang="zh-CN" smtClean="0"/>
              <a:t>网络层来提供，</a:t>
            </a:r>
            <a:r>
              <a:rPr lang="en-US" altLang="zh-CN" smtClean="0"/>
              <a:t>MAC</a:t>
            </a:r>
            <a:r>
              <a:rPr lang="zh-CN" altLang="zh-CN" smtClean="0"/>
              <a:t>地址通过</a:t>
            </a:r>
            <a:r>
              <a:rPr lang="en-US" altLang="zh-CN" smtClean="0"/>
              <a:t>ARP</a:t>
            </a:r>
            <a:r>
              <a:rPr lang="zh-CN" altLang="zh-CN" smtClean="0"/>
              <a:t>协议来获取。</a:t>
            </a:r>
            <a:r>
              <a:rPr lang="en-US" altLang="zh-CN" smtClean="0"/>
              <a:t>ARP</a:t>
            </a:r>
            <a:r>
              <a:rPr lang="zh-CN" altLang="zh-CN" smtClean="0"/>
              <a:t>协议是</a:t>
            </a:r>
            <a:r>
              <a:rPr lang="en-US" altLang="zh-CN" smtClean="0"/>
              <a:t>TCP/IP</a:t>
            </a:r>
            <a:r>
              <a:rPr lang="zh-CN" altLang="zh-CN" smtClean="0"/>
              <a:t>协议</a:t>
            </a:r>
            <a:r>
              <a:rPr lang="zh-CN" altLang="en-US" smtClean="0"/>
              <a:t>簇</a:t>
            </a:r>
            <a:r>
              <a:rPr lang="zh-CN" altLang="zh-CN" smtClean="0"/>
              <a:t>中</a:t>
            </a:r>
            <a:r>
              <a:rPr lang="zh-CN" altLang="en-US" smtClean="0"/>
              <a:t>的</a:t>
            </a:r>
            <a:r>
              <a:rPr lang="zh-CN" altLang="zh-CN" smtClean="0"/>
              <a:t>重要组成部分，</a:t>
            </a:r>
            <a:r>
              <a:rPr lang="zh-CN" altLang="en-US" smtClean="0"/>
              <a:t>它</a:t>
            </a:r>
            <a:r>
              <a:rPr lang="zh-CN" altLang="zh-CN" smtClean="0"/>
              <a:t>能够通过目的</a:t>
            </a:r>
            <a:r>
              <a:rPr lang="en-US" altLang="zh-CN" smtClean="0"/>
              <a:t>IP</a:t>
            </a:r>
            <a:r>
              <a:rPr lang="zh-CN" altLang="zh-CN" smtClean="0"/>
              <a:t>地址</a:t>
            </a:r>
            <a:r>
              <a:rPr lang="zh-CN" altLang="en-US" smtClean="0"/>
              <a:t>获取</a:t>
            </a:r>
            <a:r>
              <a:rPr lang="zh-CN" altLang="zh-CN" smtClean="0"/>
              <a:t>目标设备的</a:t>
            </a:r>
            <a:r>
              <a:rPr lang="en-US" altLang="zh-CN" smtClean="0"/>
              <a:t>MAC</a:t>
            </a:r>
            <a:r>
              <a:rPr lang="zh-CN" altLang="zh-CN" smtClean="0"/>
              <a:t>地址，从而实现</a:t>
            </a:r>
            <a:r>
              <a:rPr lang="zh-CN" altLang="en-US" smtClean="0"/>
              <a:t>数据链路层</a:t>
            </a:r>
            <a:r>
              <a:rPr lang="zh-CN" altLang="zh-CN" smtClean="0"/>
              <a:t>的可达性。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280495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网络</a:t>
            </a:r>
            <a:r>
              <a:rPr lang="zh-CN" altLang="zh-CN" smtClean="0"/>
              <a:t>设备通过</a:t>
            </a:r>
            <a:r>
              <a:rPr lang="en-US" altLang="zh-CN" smtClean="0"/>
              <a:t>ARP</a:t>
            </a:r>
            <a:r>
              <a:rPr lang="zh-CN" altLang="zh-CN" smtClean="0"/>
              <a:t>报文来发现目的</a:t>
            </a:r>
            <a:r>
              <a:rPr lang="en-US" altLang="zh-CN" smtClean="0"/>
              <a:t>MAC</a:t>
            </a:r>
            <a:r>
              <a:rPr lang="zh-CN" altLang="zh-CN" smtClean="0"/>
              <a:t>地址。</a:t>
            </a:r>
            <a:r>
              <a:rPr lang="en-US" altLang="zh-CN" smtClean="0"/>
              <a:t>ARP</a:t>
            </a:r>
            <a:r>
              <a:rPr lang="zh-CN" altLang="zh-CN" smtClean="0"/>
              <a:t>报文中包含</a:t>
            </a:r>
            <a:r>
              <a:rPr lang="zh-CN" altLang="en-US" smtClean="0"/>
              <a:t>以下字段</a:t>
            </a:r>
            <a:r>
              <a:rPr lang="zh-CN" altLang="zh-CN" smtClean="0"/>
              <a:t>：</a:t>
            </a:r>
            <a:endParaRPr lang="en-US" altLang="zh-CN" smtClean="0"/>
          </a:p>
          <a:p>
            <a:r>
              <a:rPr lang="en-US" altLang="zh-CN" smtClean="0"/>
              <a:t>Hardware Type</a:t>
            </a:r>
            <a:r>
              <a:rPr lang="zh-CN" altLang="zh-CN" smtClean="0"/>
              <a:t>表示</a:t>
            </a:r>
            <a:r>
              <a:rPr lang="zh-CN" altLang="en-US" smtClean="0"/>
              <a:t>硬件地址类型，一般为</a:t>
            </a:r>
            <a:r>
              <a:rPr lang="zh-CN" altLang="zh-CN" smtClean="0"/>
              <a:t>以太网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Protocol Type</a:t>
            </a:r>
            <a:r>
              <a:rPr lang="zh-CN" altLang="zh-CN" smtClean="0"/>
              <a:t>表示三层</a:t>
            </a:r>
            <a:r>
              <a:rPr lang="zh-CN" altLang="en-US" smtClean="0"/>
              <a:t>协议地址类型，一般</a:t>
            </a:r>
            <a:r>
              <a:rPr lang="zh-CN" altLang="zh-CN" smtClean="0"/>
              <a:t>为</a:t>
            </a:r>
            <a:r>
              <a:rPr lang="en-US" altLang="zh-CN" smtClean="0"/>
              <a:t>IP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Hardware Length</a:t>
            </a:r>
            <a:r>
              <a:rPr lang="zh-CN" altLang="zh-CN" smtClean="0"/>
              <a:t>和</a:t>
            </a:r>
            <a:r>
              <a:rPr lang="en-US" altLang="zh-CN" smtClean="0"/>
              <a:t>Protocol Length</a:t>
            </a:r>
            <a:r>
              <a:rPr lang="zh-CN" altLang="zh-CN" smtClean="0"/>
              <a:t>为</a:t>
            </a:r>
            <a:r>
              <a:rPr lang="en-US" altLang="zh-CN" smtClean="0"/>
              <a:t>MAC</a:t>
            </a:r>
            <a:r>
              <a:rPr lang="zh-CN" altLang="zh-CN" smtClean="0"/>
              <a:t>地址和</a:t>
            </a:r>
            <a:r>
              <a:rPr lang="en-US" altLang="zh-CN" smtClean="0"/>
              <a:t>IP</a:t>
            </a:r>
            <a:r>
              <a:rPr lang="zh-CN" altLang="zh-CN" smtClean="0"/>
              <a:t>地址的长度，单位是</a:t>
            </a:r>
            <a:r>
              <a:rPr lang="zh-CN" altLang="en-US" smtClean="0"/>
              <a:t>字节；</a:t>
            </a:r>
            <a:endParaRPr lang="en-US" altLang="zh-CN" smtClean="0"/>
          </a:p>
          <a:p>
            <a:r>
              <a:rPr lang="en-US" altLang="zh-CN" smtClean="0"/>
              <a:t>Operation Code</a:t>
            </a:r>
            <a:r>
              <a:rPr lang="zh-CN" altLang="zh-CN" smtClean="0"/>
              <a:t>指定了</a:t>
            </a:r>
            <a:r>
              <a:rPr lang="en-US" altLang="zh-CN" smtClean="0"/>
              <a:t>ARP</a:t>
            </a:r>
            <a:r>
              <a:rPr lang="zh-CN" altLang="zh-CN" smtClean="0"/>
              <a:t>报文的类型</a:t>
            </a:r>
            <a:r>
              <a:rPr lang="zh-CN" altLang="en-US" smtClean="0"/>
              <a:t>，包括</a:t>
            </a:r>
            <a:r>
              <a:rPr lang="en-US" altLang="zh-CN" smtClean="0"/>
              <a:t>ARP Request</a:t>
            </a:r>
            <a:r>
              <a:rPr lang="zh-CN" altLang="zh-CN" smtClean="0"/>
              <a:t>和</a:t>
            </a:r>
            <a:r>
              <a:rPr lang="en-US" altLang="zh-CN" smtClean="0"/>
              <a:t>ARP Reply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Source Hardware  Address</a:t>
            </a:r>
            <a:r>
              <a:rPr lang="zh-CN" altLang="zh-CN" smtClean="0"/>
              <a:t>指的是发送</a:t>
            </a:r>
            <a:r>
              <a:rPr lang="en-US" altLang="zh-CN" smtClean="0"/>
              <a:t>ARP</a:t>
            </a:r>
            <a:r>
              <a:rPr lang="zh-CN" altLang="zh-CN" smtClean="0"/>
              <a:t>报文的</a:t>
            </a:r>
            <a:r>
              <a:rPr lang="zh-CN" altLang="en-US" smtClean="0"/>
              <a:t>设备</a:t>
            </a:r>
            <a:r>
              <a:rPr lang="en-US" altLang="zh-CN" smtClean="0"/>
              <a:t>MAC</a:t>
            </a:r>
            <a:r>
              <a:rPr lang="zh-CN" altLang="zh-CN" smtClean="0"/>
              <a:t>地址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Source Protocol Address</a:t>
            </a:r>
            <a:r>
              <a:rPr lang="zh-CN" altLang="en-US" smtClean="0"/>
              <a:t>指的</a:t>
            </a:r>
            <a:r>
              <a:rPr lang="zh-CN" altLang="zh-CN" smtClean="0"/>
              <a:t>是发送</a:t>
            </a:r>
            <a:r>
              <a:rPr lang="en-US" altLang="zh-CN" smtClean="0"/>
              <a:t>ARP</a:t>
            </a:r>
            <a:r>
              <a:rPr lang="zh-CN" altLang="zh-CN" smtClean="0"/>
              <a:t>报文的</a:t>
            </a:r>
            <a:r>
              <a:rPr lang="zh-CN" altLang="en-US" smtClean="0"/>
              <a:t>设备</a:t>
            </a:r>
            <a:r>
              <a:rPr lang="en-US" altLang="zh-CN" smtClean="0"/>
              <a:t>IP</a:t>
            </a:r>
            <a:r>
              <a:rPr lang="zh-CN" altLang="zh-CN" smtClean="0"/>
              <a:t>地址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Destination Hardware Address</a:t>
            </a:r>
            <a:r>
              <a:rPr lang="zh-CN" altLang="en-US" smtClean="0"/>
              <a:t>指的</a:t>
            </a:r>
            <a:r>
              <a:rPr lang="zh-CN" altLang="zh-CN" smtClean="0"/>
              <a:t>是</a:t>
            </a:r>
            <a:r>
              <a:rPr lang="zh-CN" altLang="en-US" smtClean="0"/>
              <a:t>接收者</a:t>
            </a:r>
            <a:r>
              <a:rPr lang="en-US" altLang="zh-CN" smtClean="0"/>
              <a:t>MAC</a:t>
            </a:r>
            <a:r>
              <a:rPr lang="zh-CN" altLang="zh-CN" smtClean="0"/>
              <a:t>地址，在</a:t>
            </a:r>
            <a:r>
              <a:rPr lang="en-US" altLang="zh-CN" smtClean="0"/>
              <a:t>ARP Request</a:t>
            </a:r>
            <a:r>
              <a:rPr lang="zh-CN" altLang="zh-CN" smtClean="0"/>
              <a:t>报文中，该字段值为</a:t>
            </a:r>
            <a:r>
              <a:rPr lang="en-US" altLang="zh-CN" smtClean="0"/>
              <a:t>0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Destination Protocol Address</a:t>
            </a:r>
            <a:r>
              <a:rPr lang="zh-CN" altLang="en-US" smtClean="0"/>
              <a:t>指的</a:t>
            </a:r>
            <a:r>
              <a:rPr lang="zh-CN" altLang="zh-CN" smtClean="0"/>
              <a:t>是</a:t>
            </a:r>
            <a:r>
              <a:rPr lang="zh-CN" altLang="en-US" smtClean="0"/>
              <a:t>接收者</a:t>
            </a:r>
            <a:r>
              <a:rPr lang="zh-CN" altLang="zh-CN" smtClean="0"/>
              <a:t>的</a:t>
            </a:r>
            <a:r>
              <a:rPr lang="en-US" altLang="zh-CN" smtClean="0"/>
              <a:t>IP</a:t>
            </a:r>
            <a:r>
              <a:rPr lang="zh-CN" altLang="zh-CN" smtClean="0"/>
              <a:t>地址。</a:t>
            </a:r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30211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ARP</a:t>
            </a:r>
            <a:r>
              <a:rPr lang="zh-CN" altLang="en-US" smtClean="0"/>
              <a:t>协议，网络设备可以建立目标</a:t>
            </a:r>
            <a:r>
              <a:rPr lang="en-US" altLang="zh-CN" smtClean="0"/>
              <a:t>IP</a:t>
            </a:r>
            <a:r>
              <a:rPr lang="zh-CN" altLang="en-US" smtClean="0"/>
              <a:t>地址和</a:t>
            </a:r>
            <a:r>
              <a:rPr lang="en-US" altLang="zh-CN" smtClean="0"/>
              <a:t>MAC</a:t>
            </a:r>
            <a:r>
              <a:rPr lang="zh-CN" altLang="en-US" smtClean="0"/>
              <a:t>地址之间的映射。网络设备通过网络层获取到目的</a:t>
            </a:r>
            <a:r>
              <a:rPr lang="en-US" altLang="zh-CN" smtClean="0"/>
              <a:t>IP</a:t>
            </a:r>
            <a:r>
              <a:rPr lang="zh-CN" altLang="en-US" smtClean="0"/>
              <a:t>地址之后，还要判断目的</a:t>
            </a:r>
            <a:r>
              <a:rPr lang="en-US" altLang="zh-CN" smtClean="0"/>
              <a:t>MAC</a:t>
            </a:r>
            <a:r>
              <a:rPr lang="zh-CN" altLang="en-US" smtClean="0"/>
              <a:t>地址是否已知。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563067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网络设备一般都有一个</a:t>
            </a:r>
            <a:r>
              <a:rPr lang="en-US" altLang="zh-CN" smtClean="0"/>
              <a:t>ARP</a:t>
            </a:r>
            <a:r>
              <a:rPr lang="zh-CN" altLang="en-US" smtClean="0"/>
              <a:t>缓存（</a:t>
            </a:r>
            <a:r>
              <a:rPr lang="en-US" altLang="zh-CN" smtClean="0"/>
              <a:t>ARP Cache</a:t>
            </a:r>
            <a:r>
              <a:rPr lang="zh-CN" altLang="en-US" smtClean="0"/>
              <a:t>），</a:t>
            </a:r>
            <a:r>
              <a:rPr lang="en-US" altLang="zh-CN" smtClean="0"/>
              <a:t>ARP</a:t>
            </a:r>
            <a:r>
              <a:rPr lang="zh-CN" altLang="en-US" smtClean="0"/>
              <a:t>缓存用来存放</a:t>
            </a:r>
            <a:r>
              <a:rPr lang="en-US" altLang="zh-CN" smtClean="0"/>
              <a:t>IP</a:t>
            </a:r>
            <a:r>
              <a:rPr lang="zh-CN" altLang="en-US" smtClean="0"/>
              <a:t>地址和</a:t>
            </a:r>
            <a:r>
              <a:rPr lang="en-US" altLang="zh-CN" smtClean="0"/>
              <a:t>MAC</a:t>
            </a:r>
            <a:r>
              <a:rPr lang="zh-CN" altLang="en-US" smtClean="0"/>
              <a:t>地址的关联信息。在发送数据前，设备会先查找</a:t>
            </a:r>
            <a:r>
              <a:rPr lang="en-US" altLang="zh-CN" smtClean="0"/>
              <a:t>ARP</a:t>
            </a:r>
            <a:r>
              <a:rPr lang="zh-CN" altLang="en-US" smtClean="0"/>
              <a:t>缓存表。如果缓存表中存在对方设备的</a:t>
            </a:r>
            <a:r>
              <a:rPr lang="en-US" altLang="zh-CN" smtClean="0"/>
              <a:t>MAC</a:t>
            </a:r>
            <a:r>
              <a:rPr lang="zh-CN" altLang="en-US" smtClean="0"/>
              <a:t>地址，则直接采用该</a:t>
            </a:r>
            <a:r>
              <a:rPr lang="en-US" altLang="zh-CN" smtClean="0"/>
              <a:t>MAC</a:t>
            </a:r>
            <a:r>
              <a:rPr lang="zh-CN" altLang="en-US" smtClean="0"/>
              <a:t>地址来封装帧，然后将帧发送出去。如果缓存表中不存在相应信息，则通过发送</a:t>
            </a:r>
            <a:r>
              <a:rPr lang="en-US" altLang="zh-CN" smtClean="0"/>
              <a:t>ARP Request</a:t>
            </a:r>
            <a:r>
              <a:rPr lang="zh-CN" altLang="en-US" smtClean="0"/>
              <a:t>报文来获得它。学习到的</a:t>
            </a:r>
            <a:r>
              <a:rPr lang="en-US" altLang="zh-CN" smtClean="0"/>
              <a:t>IP</a:t>
            </a:r>
            <a:r>
              <a:rPr lang="zh-CN" altLang="en-US" smtClean="0"/>
              <a:t>地址和</a:t>
            </a:r>
            <a:r>
              <a:rPr lang="en-US" altLang="zh-CN" smtClean="0"/>
              <a:t>MAC</a:t>
            </a:r>
            <a:r>
              <a:rPr lang="zh-CN" altLang="en-US" smtClean="0"/>
              <a:t>地址的映射关系会被放入</a:t>
            </a:r>
            <a:r>
              <a:rPr lang="en-US" altLang="zh-CN" smtClean="0"/>
              <a:t>ARP</a:t>
            </a:r>
            <a:r>
              <a:rPr lang="zh-CN" altLang="en-US" smtClean="0"/>
              <a:t>缓存表中存放一段时间。在有效期内，设备可以直接从这个表中查找目的</a:t>
            </a:r>
            <a:r>
              <a:rPr lang="en-US" altLang="zh-CN" smtClean="0"/>
              <a:t>MAC</a:t>
            </a:r>
            <a:r>
              <a:rPr lang="zh-CN" altLang="en-US" smtClean="0"/>
              <a:t>地址来进行数据封装，而无需进行</a:t>
            </a:r>
            <a:r>
              <a:rPr lang="en-US" altLang="zh-CN" smtClean="0"/>
              <a:t>ARP</a:t>
            </a:r>
            <a:r>
              <a:rPr lang="zh-CN" altLang="en-US" smtClean="0"/>
              <a:t>查询。过了这段有效期，</a:t>
            </a:r>
            <a:r>
              <a:rPr lang="en-US" altLang="zh-CN" smtClean="0"/>
              <a:t>ARP</a:t>
            </a:r>
            <a:r>
              <a:rPr lang="zh-CN" altLang="en-US" smtClean="0"/>
              <a:t>表项会被自动删除。</a:t>
            </a:r>
            <a:endParaRPr lang="en-US" altLang="zh-CN" smtClean="0"/>
          </a:p>
          <a:p>
            <a:r>
              <a:rPr lang="zh-CN" altLang="en-US" smtClean="0"/>
              <a:t>如果目标设备位于其他网络，则源设备会在</a:t>
            </a:r>
            <a:r>
              <a:rPr lang="en-US" altLang="zh-CN" smtClean="0"/>
              <a:t>ARP</a:t>
            </a:r>
            <a:r>
              <a:rPr lang="zh-CN" altLang="en-US" smtClean="0"/>
              <a:t>缓存表中查找网关的</a:t>
            </a:r>
            <a:r>
              <a:rPr lang="en-US" altLang="zh-CN" smtClean="0"/>
              <a:t>MAC</a:t>
            </a:r>
            <a:r>
              <a:rPr lang="zh-CN" altLang="en-US" smtClean="0"/>
              <a:t>地址，然后将数据发送给网关，网关再把数据转发给目的设备。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837068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本例中，主机</a:t>
            </a:r>
            <a:r>
              <a:rPr lang="en-US" altLang="zh-CN" smtClean="0"/>
              <a:t>A</a:t>
            </a:r>
            <a:r>
              <a:rPr lang="zh-CN" altLang="en-US" smtClean="0"/>
              <a:t>的</a:t>
            </a:r>
            <a:r>
              <a:rPr lang="en-US" altLang="zh-CN" smtClean="0"/>
              <a:t>ARP</a:t>
            </a:r>
            <a:r>
              <a:rPr lang="zh-CN" altLang="en-US" smtClean="0"/>
              <a:t>缓存表中不存在主机</a:t>
            </a:r>
            <a:r>
              <a:rPr lang="en-US" altLang="zh-CN" smtClean="0"/>
              <a:t>C</a:t>
            </a:r>
            <a:r>
              <a:rPr lang="zh-CN" altLang="en-US" smtClean="0"/>
              <a:t>的</a:t>
            </a:r>
            <a:r>
              <a:rPr lang="en-US" altLang="zh-CN" smtClean="0"/>
              <a:t>MAC</a:t>
            </a:r>
            <a:r>
              <a:rPr lang="zh-CN" altLang="en-US" smtClean="0"/>
              <a:t>地址，所以主机</a:t>
            </a:r>
            <a:r>
              <a:rPr lang="en-US" altLang="zh-CN" smtClean="0"/>
              <a:t>A</a:t>
            </a:r>
            <a:r>
              <a:rPr lang="zh-CN" altLang="en-US" smtClean="0"/>
              <a:t>会发送</a:t>
            </a:r>
            <a:r>
              <a:rPr lang="en-US" altLang="zh-CN" smtClean="0"/>
              <a:t>ARP Request</a:t>
            </a:r>
            <a:r>
              <a:rPr lang="zh-CN" altLang="en-US" smtClean="0"/>
              <a:t>来获取目的</a:t>
            </a:r>
            <a:r>
              <a:rPr lang="en-US" altLang="zh-CN" smtClean="0"/>
              <a:t>MAC</a:t>
            </a:r>
            <a:r>
              <a:rPr lang="zh-CN" altLang="en-US" smtClean="0"/>
              <a:t>地址。</a:t>
            </a:r>
            <a:r>
              <a:rPr lang="en-US" altLang="zh-CN" smtClean="0"/>
              <a:t>ARP Request</a:t>
            </a:r>
            <a:r>
              <a:rPr lang="zh-CN" altLang="en-US" smtClean="0"/>
              <a:t>报文封装在以太帧里。帧头中的源</a:t>
            </a:r>
            <a:r>
              <a:rPr lang="en-US" altLang="zh-CN" smtClean="0"/>
              <a:t>MAC</a:t>
            </a:r>
            <a:r>
              <a:rPr lang="zh-CN" altLang="en-US" smtClean="0"/>
              <a:t>地址为发送端主机</a:t>
            </a:r>
            <a:r>
              <a:rPr lang="en-US" altLang="zh-CN" smtClean="0"/>
              <a:t>A</a:t>
            </a:r>
            <a:r>
              <a:rPr lang="zh-CN" altLang="en-US" smtClean="0"/>
              <a:t>的</a:t>
            </a:r>
            <a:r>
              <a:rPr lang="en-US" altLang="zh-CN" smtClean="0"/>
              <a:t>MAC</a:t>
            </a:r>
            <a:r>
              <a:rPr lang="zh-CN" altLang="en-US" smtClean="0"/>
              <a:t>地址。此时，由于主机</a:t>
            </a:r>
            <a:r>
              <a:rPr lang="en-US" altLang="zh-CN" smtClean="0"/>
              <a:t>A</a:t>
            </a:r>
            <a:r>
              <a:rPr lang="zh-CN" altLang="en-US" smtClean="0"/>
              <a:t>不知道主机</a:t>
            </a:r>
            <a:r>
              <a:rPr lang="en-US" altLang="zh-CN" smtClean="0"/>
              <a:t>C</a:t>
            </a:r>
            <a:r>
              <a:rPr lang="zh-CN" altLang="en-US" smtClean="0"/>
              <a:t>的</a:t>
            </a:r>
            <a:r>
              <a:rPr lang="en-US" altLang="zh-CN" smtClean="0"/>
              <a:t>MAC</a:t>
            </a:r>
            <a:r>
              <a:rPr lang="zh-CN" altLang="en-US" smtClean="0"/>
              <a:t>地址，所以目的</a:t>
            </a:r>
            <a:r>
              <a:rPr lang="en-US" altLang="zh-CN" smtClean="0"/>
              <a:t>MAC</a:t>
            </a:r>
            <a:r>
              <a:rPr lang="zh-CN" altLang="en-US" smtClean="0"/>
              <a:t>地址为广播地址</a:t>
            </a:r>
            <a:r>
              <a:rPr lang="en-US" altLang="zh-CN" smtClean="0"/>
              <a:t>FF-FF-FF-FF-FF-FF</a:t>
            </a:r>
            <a:r>
              <a:rPr lang="zh-CN" altLang="en-US" smtClean="0"/>
              <a:t>。</a:t>
            </a:r>
            <a:r>
              <a:rPr lang="en-US" altLang="zh-CN" smtClean="0"/>
              <a:t>ARP Request</a:t>
            </a:r>
            <a:r>
              <a:rPr lang="zh-CN" altLang="en-US" smtClean="0"/>
              <a:t>报文中包含源</a:t>
            </a:r>
            <a:r>
              <a:rPr lang="en-US" altLang="zh-CN" smtClean="0"/>
              <a:t>IP</a:t>
            </a:r>
            <a:r>
              <a:rPr lang="zh-CN" altLang="en-US" smtClean="0"/>
              <a:t>地址、目的</a:t>
            </a:r>
            <a:r>
              <a:rPr lang="en-US" altLang="zh-CN" smtClean="0"/>
              <a:t>IP</a:t>
            </a:r>
            <a:r>
              <a:rPr lang="zh-CN" altLang="en-US" smtClean="0"/>
              <a:t>地址、源</a:t>
            </a:r>
            <a:r>
              <a:rPr lang="en-US" altLang="zh-CN" smtClean="0"/>
              <a:t>MAC</a:t>
            </a:r>
            <a:r>
              <a:rPr lang="zh-CN" altLang="en-US" smtClean="0"/>
              <a:t>地址、目的</a:t>
            </a:r>
            <a:r>
              <a:rPr lang="en-US" altLang="zh-CN" smtClean="0"/>
              <a:t>MAC</a:t>
            </a:r>
            <a:r>
              <a:rPr lang="zh-CN" altLang="en-US" smtClean="0"/>
              <a:t>地址，其中目的</a:t>
            </a:r>
            <a:r>
              <a:rPr lang="en-US" altLang="zh-CN" smtClean="0"/>
              <a:t>MAC</a:t>
            </a:r>
            <a:r>
              <a:rPr lang="zh-CN" altLang="en-US" smtClean="0"/>
              <a:t>地址的值为</a:t>
            </a:r>
            <a:r>
              <a:rPr lang="en-US" altLang="zh-CN" smtClean="0"/>
              <a:t>0</a:t>
            </a:r>
            <a:r>
              <a:rPr lang="zh-CN" altLang="en-US" smtClean="0"/>
              <a:t>。</a:t>
            </a:r>
            <a:r>
              <a:rPr lang="en-US" altLang="zh-CN" smtClean="0"/>
              <a:t>ARP</a:t>
            </a:r>
            <a:r>
              <a:rPr lang="zh-CN" altLang="en-US" smtClean="0"/>
              <a:t> </a:t>
            </a:r>
            <a:r>
              <a:rPr lang="en-US" altLang="zh-CN" smtClean="0"/>
              <a:t>Request</a:t>
            </a:r>
            <a:r>
              <a:rPr lang="zh-CN" altLang="en-US" smtClean="0"/>
              <a:t>报文会在整个网络上传播，该网络中所有主机包括网关都会接收到此</a:t>
            </a:r>
            <a:r>
              <a:rPr lang="en-US" altLang="zh-CN" smtClean="0"/>
              <a:t>ARP Request</a:t>
            </a:r>
            <a:r>
              <a:rPr lang="zh-CN" altLang="en-US" smtClean="0"/>
              <a:t>报文。网关将会阻止该报文发送到其他网络上。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869755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所有的主机接收到该</a:t>
            </a:r>
            <a:r>
              <a:rPr lang="en-US" altLang="zh-CN" smtClean="0"/>
              <a:t>ARP Request</a:t>
            </a:r>
            <a:r>
              <a:rPr lang="zh-CN" altLang="en-US" smtClean="0"/>
              <a:t>报文后，都会检查它的目的协议地址字段与自身的</a:t>
            </a:r>
            <a:r>
              <a:rPr lang="en-US" altLang="zh-CN" smtClean="0"/>
              <a:t>IP</a:t>
            </a:r>
            <a:r>
              <a:rPr lang="zh-CN" altLang="en-US" smtClean="0"/>
              <a:t>地址是否匹配。如果不匹配，则该主机将不会响应该</a:t>
            </a:r>
            <a:r>
              <a:rPr lang="en-US" altLang="zh-CN" smtClean="0"/>
              <a:t>ARP Request</a:t>
            </a:r>
            <a:r>
              <a:rPr lang="zh-CN" altLang="en-US" smtClean="0"/>
              <a:t>报文。如果匹配，则该主机会将</a:t>
            </a:r>
            <a:r>
              <a:rPr lang="en-US" altLang="zh-CN" smtClean="0"/>
              <a:t>ARP</a:t>
            </a:r>
            <a:r>
              <a:rPr lang="zh-CN" altLang="en-US" smtClean="0"/>
              <a:t>报文中的源</a:t>
            </a:r>
            <a:r>
              <a:rPr lang="en-US" altLang="zh-CN" smtClean="0"/>
              <a:t>MAC</a:t>
            </a:r>
            <a:r>
              <a:rPr lang="zh-CN" altLang="en-US" smtClean="0"/>
              <a:t>地址和源</a:t>
            </a:r>
            <a:r>
              <a:rPr lang="en-US" altLang="zh-CN" smtClean="0"/>
              <a:t>IP</a:t>
            </a:r>
            <a:r>
              <a:rPr lang="zh-CN" altLang="en-US" smtClean="0"/>
              <a:t>地址信息记录到自己的</a:t>
            </a:r>
            <a:r>
              <a:rPr lang="en-US" altLang="zh-CN" smtClean="0"/>
              <a:t>ARP</a:t>
            </a:r>
            <a:r>
              <a:rPr lang="zh-CN" altLang="en-US" smtClean="0"/>
              <a:t>缓存表中，然后通过</a:t>
            </a:r>
            <a:r>
              <a:rPr lang="en-US" altLang="zh-CN" smtClean="0"/>
              <a:t>ARP Reply</a:t>
            </a:r>
            <a:r>
              <a:rPr lang="zh-CN" altLang="en-US" smtClean="0"/>
              <a:t>报文进行响应。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88375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=""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=""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=""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=""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xmlns="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1666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xmlns="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smtClean="0"/>
              <a:t>ARP</a:t>
            </a:r>
            <a:r>
              <a:rPr lang="zh-CN" altLang="en-US" smtClean="0"/>
              <a:t>协议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638557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ARP</a:t>
            </a:r>
            <a:r>
              <a:rPr lang="zh-CN" altLang="en-US" smtClean="0"/>
              <a:t>响应</a:t>
            </a:r>
            <a:endParaRPr lang="zh-CN" altLang="en-US" dirty="0" smtClean="0"/>
          </a:p>
        </p:txBody>
      </p:sp>
      <p:grpSp>
        <p:nvGrpSpPr>
          <p:cNvPr id="26628" name="Group 27"/>
          <p:cNvGrpSpPr>
            <a:grpSpLocks/>
          </p:cNvGrpSpPr>
          <p:nvPr/>
        </p:nvGrpSpPr>
        <p:grpSpPr bwMode="auto">
          <a:xfrm>
            <a:off x="2318407" y="1484313"/>
            <a:ext cx="7192551" cy="4768850"/>
            <a:chOff x="794407" y="1484790"/>
            <a:chExt cx="7192551" cy="4768427"/>
          </a:xfrm>
        </p:grpSpPr>
        <p:cxnSp>
          <p:nvCxnSpPr>
            <p:cNvPr id="26638" name="直接连接符 45"/>
            <p:cNvCxnSpPr>
              <a:cxnSpLocks noChangeShapeType="1"/>
            </p:cNvCxnSpPr>
            <p:nvPr/>
          </p:nvCxnSpPr>
          <p:spPr bwMode="auto">
            <a:xfrm>
              <a:off x="4284663" y="2276475"/>
              <a:ext cx="0" cy="11525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9" name="直接连接符 37"/>
            <p:cNvCxnSpPr>
              <a:cxnSpLocks noChangeShapeType="1"/>
            </p:cNvCxnSpPr>
            <p:nvPr/>
          </p:nvCxnSpPr>
          <p:spPr bwMode="auto">
            <a:xfrm>
              <a:off x="1908175" y="3789363"/>
              <a:ext cx="51847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4" name="TextBox 8"/>
            <p:cNvSpPr txBox="1">
              <a:spLocks noChangeArrowheads="1"/>
            </p:cNvSpPr>
            <p:nvPr/>
          </p:nvSpPr>
          <p:spPr bwMode="auto">
            <a:xfrm>
              <a:off x="1376253" y="2996090"/>
              <a:ext cx="646332" cy="276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A</a:t>
              </a:r>
            </a:p>
          </p:txBody>
        </p:sp>
        <p:sp>
          <p:nvSpPr>
            <p:cNvPr id="26645" name="TextBox 8"/>
            <p:cNvSpPr txBox="1">
              <a:spLocks noChangeArrowheads="1"/>
            </p:cNvSpPr>
            <p:nvPr/>
          </p:nvSpPr>
          <p:spPr bwMode="auto">
            <a:xfrm>
              <a:off x="4226706" y="2636838"/>
              <a:ext cx="1611339" cy="461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10.0.0.2/24</a:t>
              </a:r>
            </a:p>
            <a:p>
              <a:r>
                <a:rPr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00-01-02-03-04-BB</a:t>
              </a:r>
              <a:endParaRPr lang="zh-CN" altLang="en-US" sz="120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646" name="TextBox 8"/>
            <p:cNvSpPr txBox="1">
              <a:spLocks noChangeArrowheads="1"/>
            </p:cNvSpPr>
            <p:nvPr/>
          </p:nvSpPr>
          <p:spPr bwMode="auto">
            <a:xfrm>
              <a:off x="7065059" y="2996090"/>
              <a:ext cx="6463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C</a:t>
              </a:r>
            </a:p>
          </p:txBody>
        </p:sp>
        <p:sp>
          <p:nvSpPr>
            <p:cNvPr id="26647" name="TextBox 8"/>
            <p:cNvSpPr txBox="1">
              <a:spLocks noChangeArrowheads="1"/>
            </p:cNvSpPr>
            <p:nvPr/>
          </p:nvSpPr>
          <p:spPr bwMode="auto">
            <a:xfrm>
              <a:off x="4045673" y="1484790"/>
              <a:ext cx="6383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B</a:t>
              </a:r>
            </a:p>
          </p:txBody>
        </p:sp>
        <p:sp>
          <p:nvSpPr>
            <p:cNvPr id="26648" name="TextBox 8"/>
            <p:cNvSpPr txBox="1">
              <a:spLocks noChangeArrowheads="1"/>
            </p:cNvSpPr>
            <p:nvPr/>
          </p:nvSpPr>
          <p:spPr bwMode="auto">
            <a:xfrm>
              <a:off x="6367219" y="4140200"/>
              <a:ext cx="1619739" cy="461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10.0.0.3/24</a:t>
              </a:r>
            </a:p>
            <a:p>
              <a:r>
                <a:rPr lang="en-US" altLang="zh-CN" sz="1200">
                  <a:latin typeface="+mn-ea"/>
                  <a:ea typeface="+mn-ea"/>
                </a:rPr>
                <a:t>00-01-02-03-04-CC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6649" name="TextBox 8"/>
            <p:cNvSpPr txBox="1">
              <a:spLocks noChangeArrowheads="1"/>
            </p:cNvSpPr>
            <p:nvPr/>
          </p:nvSpPr>
          <p:spPr bwMode="auto">
            <a:xfrm>
              <a:off x="794407" y="4140200"/>
              <a:ext cx="1636987" cy="461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10.0.0.1/24</a:t>
              </a:r>
            </a:p>
            <a:p>
              <a:r>
                <a:rPr lang="en-US" altLang="zh-CN" sz="1200" dirty="0">
                  <a:latin typeface="+mn-ea"/>
                  <a:ea typeface="+mn-ea"/>
                </a:rPr>
                <a:t>00-01-02-03-04-AA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6650" name="TextBox 8"/>
            <p:cNvSpPr txBox="1">
              <a:spLocks noChangeArrowheads="1"/>
            </p:cNvSpPr>
            <p:nvPr/>
          </p:nvSpPr>
          <p:spPr bwMode="auto">
            <a:xfrm>
              <a:off x="3825202" y="5791633"/>
              <a:ext cx="1744662" cy="46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zh-CN" altLang="en-US" sz="1200">
                  <a:latin typeface="+mn-ea"/>
                  <a:ea typeface="+mn-ea"/>
                </a:rPr>
                <a:t>源</a:t>
              </a:r>
              <a:r>
                <a:rPr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MAC </a:t>
              </a:r>
              <a:r>
                <a:rPr lang="zh-CN" altLang="en-US" sz="1200">
                  <a:latin typeface="+mn-ea"/>
                  <a:ea typeface="+mn-ea"/>
                </a:rPr>
                <a:t>：</a:t>
              </a:r>
              <a:endParaRPr lang="en-US" altLang="zh-CN" sz="1200">
                <a:latin typeface="+mn-ea"/>
                <a:ea typeface="+mn-ea"/>
              </a:endParaRPr>
            </a:p>
            <a:p>
              <a:pPr algn="l"/>
              <a:r>
                <a:rPr lang="en-US" altLang="zh-CN" sz="1200">
                  <a:latin typeface="+mn-ea"/>
                  <a:ea typeface="+mn-ea"/>
                </a:rPr>
                <a:t>00-01-02-03-04-CC 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cxnSp>
          <p:nvCxnSpPr>
            <p:cNvPr id="26651" name="直接箭头连接符 29"/>
            <p:cNvCxnSpPr>
              <a:cxnSpLocks noChangeShapeType="1"/>
            </p:cNvCxnSpPr>
            <p:nvPr/>
          </p:nvCxnSpPr>
          <p:spPr bwMode="auto">
            <a:xfrm flipH="1">
              <a:off x="4140200" y="5054600"/>
              <a:ext cx="11113" cy="390525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2" name="直接箭头连接符 29"/>
            <p:cNvCxnSpPr>
              <a:cxnSpLocks noChangeShapeType="1"/>
            </p:cNvCxnSpPr>
            <p:nvPr/>
          </p:nvCxnSpPr>
          <p:spPr bwMode="auto">
            <a:xfrm flipH="1">
              <a:off x="4932040" y="5054599"/>
              <a:ext cx="9848" cy="966763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3" name="TextBox 8"/>
            <p:cNvSpPr txBox="1">
              <a:spLocks noChangeArrowheads="1"/>
            </p:cNvSpPr>
            <p:nvPr/>
          </p:nvSpPr>
          <p:spPr bwMode="auto">
            <a:xfrm>
              <a:off x="5300663" y="5110163"/>
              <a:ext cx="2611036" cy="1015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zh-CN" altLang="en-US" sz="1200" dirty="0">
                  <a:latin typeface="+mn-ea"/>
                  <a:ea typeface="+mn-ea"/>
                </a:rPr>
                <a:t>目的</a:t>
              </a:r>
              <a:r>
                <a:rPr lang="en-US" altLang="zh-CN" sz="1200" dirty="0">
                  <a:latin typeface="+mn-ea"/>
                  <a:ea typeface="+mn-ea"/>
                </a:rPr>
                <a:t>IP : 10.0.0.1</a:t>
              </a:r>
            </a:p>
            <a:p>
              <a:pPr algn="l"/>
              <a:r>
                <a:rPr lang="zh-CN" altLang="en-US" sz="1200" dirty="0">
                  <a:latin typeface="+mn-ea"/>
                  <a:ea typeface="+mn-ea"/>
                </a:rPr>
                <a:t>源</a:t>
              </a:r>
              <a:r>
                <a:rPr lang="en-US" altLang="zh-CN" sz="1200" dirty="0">
                  <a:latin typeface="+mn-ea"/>
                  <a:ea typeface="+mn-ea"/>
                </a:rPr>
                <a:t>IP : 10.0.0.3</a:t>
              </a:r>
            </a:p>
            <a:p>
              <a:pPr algn="l"/>
              <a:r>
                <a:rPr lang="zh-CN" altLang="en-US" sz="1200" dirty="0">
                  <a:latin typeface="+mn-ea"/>
                  <a:ea typeface="+mn-ea"/>
                </a:rPr>
                <a:t>目的</a:t>
              </a:r>
              <a:r>
                <a:rPr lang="en-US" altLang="zh-CN" sz="1200" dirty="0">
                  <a:latin typeface="+mn-ea"/>
                  <a:ea typeface="+mn-ea"/>
                </a:rPr>
                <a:t>MAC : 00-01-02-03-04-AA</a:t>
              </a:r>
              <a:r>
                <a:rPr lang="en-US" altLang="zh-CN" sz="1200" dirty="0">
                  <a:solidFill>
                    <a:srgbClr val="FF0000"/>
                  </a:solidFill>
                  <a:latin typeface="+mn-ea"/>
                  <a:ea typeface="+mn-ea"/>
                </a:rPr>
                <a:t>    </a:t>
              </a:r>
            </a:p>
            <a:p>
              <a:pPr algn="l"/>
              <a:r>
                <a:rPr lang="zh-CN" altLang="en-US" sz="1200" dirty="0">
                  <a:latin typeface="+mn-ea"/>
                  <a:ea typeface="+mn-ea"/>
                </a:rPr>
                <a:t>源</a:t>
              </a:r>
              <a:r>
                <a:rPr lang="en-US" altLang="zh-CN" sz="1200" dirty="0">
                  <a:latin typeface="+mn-ea"/>
                  <a:ea typeface="+mn-ea"/>
                </a:rPr>
                <a:t>MAC : </a:t>
              </a:r>
              <a:r>
                <a:rPr lang="en-US" altLang="zh-CN" sz="1200" dirty="0">
                  <a:solidFill>
                    <a:srgbClr val="FF0000"/>
                  </a:solidFill>
                  <a:latin typeface="+mn-ea"/>
                  <a:ea typeface="+mn-ea"/>
                </a:rPr>
                <a:t>00-01-02-03-04-CC</a:t>
              </a:r>
            </a:p>
            <a:p>
              <a:pPr algn="l"/>
              <a:r>
                <a:rPr lang="zh-CN" altLang="en-US" sz="1200" dirty="0">
                  <a:latin typeface="+mn-ea"/>
                  <a:ea typeface="+mn-ea"/>
                </a:rPr>
                <a:t>操作类型 </a:t>
              </a:r>
              <a:r>
                <a:rPr lang="en-US" altLang="zh-CN" sz="1200" dirty="0">
                  <a:latin typeface="+mn-ea"/>
                  <a:ea typeface="+mn-ea"/>
                </a:rPr>
                <a:t>: </a:t>
              </a:r>
              <a:r>
                <a:rPr lang="en-US" altLang="zh-CN" sz="1200" dirty="0">
                  <a:solidFill>
                    <a:srgbClr val="FF0000"/>
                  </a:solidFill>
                  <a:latin typeface="+mn-ea"/>
                  <a:ea typeface="+mn-ea"/>
                </a:rPr>
                <a:t>Reply</a:t>
              </a:r>
              <a:endParaRPr lang="zh-CN" altLang="en-US" sz="12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26654" name="TextBox 8"/>
            <p:cNvSpPr txBox="1">
              <a:spLocks noChangeArrowheads="1"/>
            </p:cNvSpPr>
            <p:nvPr/>
          </p:nvSpPr>
          <p:spPr bwMode="auto">
            <a:xfrm>
              <a:off x="2955391" y="5391835"/>
              <a:ext cx="1681871" cy="461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zh-CN" altLang="en-US" sz="1200">
                  <a:latin typeface="+mn-ea"/>
                  <a:ea typeface="+mn-ea"/>
                </a:rPr>
                <a:t>目的</a:t>
              </a:r>
              <a:r>
                <a:rPr lang="en-US" altLang="zh-CN" sz="1200">
                  <a:latin typeface="+mn-ea"/>
                  <a:ea typeface="+mn-ea"/>
                </a:rPr>
                <a:t>MAC </a:t>
              </a:r>
              <a:r>
                <a:rPr lang="zh-CN" altLang="en-US" sz="1200">
                  <a:latin typeface="+mn-ea"/>
                  <a:ea typeface="+mn-ea"/>
                </a:rPr>
                <a:t>：</a:t>
              </a:r>
              <a:endParaRPr lang="en-US" altLang="zh-CN" sz="1200">
                <a:latin typeface="+mn-ea"/>
                <a:ea typeface="+mn-ea"/>
              </a:endParaRPr>
            </a:p>
            <a:p>
              <a:pPr algn="l"/>
              <a:r>
                <a:rPr lang="en-US" altLang="zh-CN" sz="1200">
                  <a:latin typeface="+mn-ea"/>
                  <a:ea typeface="+mn-ea"/>
                </a:rPr>
                <a:t>00-01-02-03-04-AA 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cxnSp>
          <p:nvCxnSpPr>
            <p:cNvPr id="26655" name="直接箭头连接符 29"/>
            <p:cNvCxnSpPr>
              <a:cxnSpLocks noChangeShapeType="1"/>
            </p:cNvCxnSpPr>
            <p:nvPr/>
          </p:nvCxnSpPr>
          <p:spPr bwMode="auto">
            <a:xfrm flipH="1">
              <a:off x="2339975" y="3573463"/>
              <a:ext cx="1295400" cy="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6" name="直接箭头连接符 29"/>
            <p:cNvCxnSpPr>
              <a:cxnSpLocks noChangeShapeType="1"/>
            </p:cNvCxnSpPr>
            <p:nvPr/>
          </p:nvCxnSpPr>
          <p:spPr bwMode="auto">
            <a:xfrm flipH="1">
              <a:off x="5076825" y="3573463"/>
              <a:ext cx="1295400" cy="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6711243" y="4680036"/>
            <a:ext cx="1511300" cy="360676"/>
          </a:xfrm>
          <a:prstGeom prst="rect">
            <a:avLst/>
          </a:prstGeom>
          <a:solidFill>
            <a:srgbClr val="74C2E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tIns="0"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ARP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503436" y="4680034"/>
            <a:ext cx="1184400" cy="360679"/>
          </a:xfrm>
          <a:prstGeom prst="rect">
            <a:avLst/>
          </a:prstGeom>
          <a:solidFill>
            <a:srgbClr val="74C2E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tIns="0"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ETH_II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8238872" y="4680034"/>
            <a:ext cx="593432" cy="360679"/>
          </a:xfrm>
          <a:prstGeom prst="rect">
            <a:avLst/>
          </a:prstGeom>
          <a:solidFill>
            <a:srgbClr val="74C2E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tIns="0"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FCS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0" name="图片 29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6821" y="3313158"/>
            <a:ext cx="1104780" cy="848468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8316" y="1799528"/>
            <a:ext cx="1104780" cy="848468"/>
          </a:xfrm>
          <a:prstGeom prst="rect">
            <a:avLst/>
          </a:prstGeom>
        </p:spPr>
      </p:pic>
      <p:pic>
        <p:nvPicPr>
          <p:cNvPr id="32" name="图片 31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49977" y="3292104"/>
            <a:ext cx="1104780" cy="848468"/>
          </a:xfrm>
          <a:prstGeom prst="rect">
            <a:avLst/>
          </a:prstGeom>
        </p:spPr>
      </p:pic>
      <p:pic>
        <p:nvPicPr>
          <p:cNvPr id="33" name="图片 32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7608" y="3436854"/>
            <a:ext cx="882110" cy="7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ARP</a:t>
            </a:r>
            <a:r>
              <a:rPr lang="zh-CN" altLang="en-US" smtClean="0"/>
              <a:t>缓存</a:t>
            </a:r>
            <a:endParaRPr lang="zh-CN" altLang="en-US" dirty="0" smtClean="0"/>
          </a:p>
        </p:txBody>
      </p:sp>
      <p:sp>
        <p:nvSpPr>
          <p:cNvPr id="28676" name="AutoShape 28"/>
          <p:cNvSpPr>
            <a:spLocks/>
          </p:cNvSpPr>
          <p:nvPr/>
        </p:nvSpPr>
        <p:spPr bwMode="auto">
          <a:xfrm flipH="1">
            <a:off x="1745470" y="4941307"/>
            <a:ext cx="5616575" cy="954088"/>
          </a:xfrm>
          <a:prstGeom prst="accentBorderCallout3">
            <a:avLst>
              <a:gd name="adj1" fmla="val 14088"/>
              <a:gd name="adj2" fmla="val 101218"/>
              <a:gd name="adj3" fmla="val 15315"/>
              <a:gd name="adj4" fmla="val 109301"/>
              <a:gd name="adj5" fmla="val -41625"/>
              <a:gd name="adj6" fmla="val 109065"/>
              <a:gd name="adj7" fmla="val -91565"/>
              <a:gd name="adj8" fmla="val 103264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xtLst/>
        </p:spPr>
        <p:txBody>
          <a:bodyPr anchor="ctr">
            <a:spAutoFit/>
          </a:bodyPr>
          <a:lstStyle>
            <a:lvl1pPr marL="287338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Host A&gt;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-a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Internet address  Physical address      Type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10.0.0.3        00-01-02-03-04-CC     Dynamic</a:t>
            </a:r>
          </a:p>
          <a:p>
            <a:pPr algn="l"/>
            <a:endParaRPr lang="en-US" altLang="zh-CN" sz="1400" dirty="0">
              <a:latin typeface="+mn-ea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28677" name="Group 17"/>
          <p:cNvGrpSpPr>
            <a:grpSpLocks/>
          </p:cNvGrpSpPr>
          <p:nvPr/>
        </p:nvGrpSpPr>
        <p:grpSpPr bwMode="auto">
          <a:xfrm>
            <a:off x="2318407" y="1484313"/>
            <a:ext cx="7192551" cy="3117482"/>
            <a:chOff x="794407" y="1484784"/>
            <a:chExt cx="7192551" cy="3117011"/>
          </a:xfrm>
        </p:grpSpPr>
        <p:cxnSp>
          <p:nvCxnSpPr>
            <p:cNvPr id="28678" name="直接连接符 45"/>
            <p:cNvCxnSpPr>
              <a:cxnSpLocks noChangeShapeType="1"/>
            </p:cNvCxnSpPr>
            <p:nvPr/>
          </p:nvCxnSpPr>
          <p:spPr bwMode="auto">
            <a:xfrm>
              <a:off x="4284663" y="2276475"/>
              <a:ext cx="0" cy="11525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79" name="直接连接符 37"/>
            <p:cNvCxnSpPr>
              <a:cxnSpLocks noChangeShapeType="1"/>
            </p:cNvCxnSpPr>
            <p:nvPr/>
          </p:nvCxnSpPr>
          <p:spPr bwMode="auto">
            <a:xfrm>
              <a:off x="1908175" y="3789363"/>
              <a:ext cx="51847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4" name="TextBox 8"/>
            <p:cNvSpPr txBox="1">
              <a:spLocks noChangeArrowheads="1"/>
            </p:cNvSpPr>
            <p:nvPr/>
          </p:nvSpPr>
          <p:spPr bwMode="auto">
            <a:xfrm>
              <a:off x="1376253" y="2996084"/>
              <a:ext cx="646332" cy="27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 </a:t>
              </a:r>
              <a:r>
                <a:rPr lang="en-US" altLang="zh-CN" sz="120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8685" name="TextBox 8"/>
            <p:cNvSpPr txBox="1">
              <a:spLocks noChangeArrowheads="1"/>
            </p:cNvSpPr>
            <p:nvPr/>
          </p:nvSpPr>
          <p:spPr bwMode="auto">
            <a:xfrm>
              <a:off x="4226706" y="2636838"/>
              <a:ext cx="1611339" cy="461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10.0.0.2/24</a:t>
              </a:r>
            </a:p>
            <a:p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00-01-02-03-04-BB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686" name="TextBox 8"/>
            <p:cNvSpPr txBox="1">
              <a:spLocks noChangeArrowheads="1"/>
            </p:cNvSpPr>
            <p:nvPr/>
          </p:nvSpPr>
          <p:spPr bwMode="auto">
            <a:xfrm>
              <a:off x="7065059" y="2996084"/>
              <a:ext cx="6463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C</a:t>
              </a:r>
            </a:p>
          </p:txBody>
        </p:sp>
        <p:sp>
          <p:nvSpPr>
            <p:cNvPr id="28687" name="TextBox 8"/>
            <p:cNvSpPr txBox="1">
              <a:spLocks noChangeArrowheads="1"/>
            </p:cNvSpPr>
            <p:nvPr/>
          </p:nvSpPr>
          <p:spPr bwMode="auto">
            <a:xfrm>
              <a:off x="4045673" y="1484784"/>
              <a:ext cx="6383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B</a:t>
              </a:r>
            </a:p>
          </p:txBody>
        </p:sp>
        <p:sp>
          <p:nvSpPr>
            <p:cNvPr id="28688" name="TextBox 8"/>
            <p:cNvSpPr txBox="1">
              <a:spLocks noChangeArrowheads="1"/>
            </p:cNvSpPr>
            <p:nvPr/>
          </p:nvSpPr>
          <p:spPr bwMode="auto">
            <a:xfrm>
              <a:off x="6367219" y="4140200"/>
              <a:ext cx="1619739" cy="461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10.0.0.3/24</a:t>
              </a:r>
            </a:p>
            <a:p>
              <a:r>
                <a:rPr lang="en-US" altLang="zh-CN" sz="1200">
                  <a:latin typeface="+mn-ea"/>
                  <a:ea typeface="+mn-ea"/>
                </a:rPr>
                <a:t>00-01-02-03-04-CC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8689" name="TextBox 8"/>
            <p:cNvSpPr txBox="1">
              <a:spLocks noChangeArrowheads="1"/>
            </p:cNvSpPr>
            <p:nvPr/>
          </p:nvSpPr>
          <p:spPr bwMode="auto">
            <a:xfrm>
              <a:off x="794407" y="4140200"/>
              <a:ext cx="1636987" cy="461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10.0.0.1/24</a:t>
              </a:r>
            </a:p>
            <a:p>
              <a:r>
                <a:rPr lang="en-US" altLang="zh-CN" sz="1200" dirty="0">
                  <a:latin typeface="+mn-ea"/>
                  <a:ea typeface="+mn-ea"/>
                </a:rPr>
                <a:t>00-01-02-03-04-AA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pic>
        <p:nvPicPr>
          <p:cNvPr id="21" name="图片 20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7299" y="3306259"/>
            <a:ext cx="1104780" cy="848468"/>
          </a:xfrm>
          <a:prstGeom prst="rect">
            <a:avLst/>
          </a:prstGeom>
        </p:spPr>
      </p:pic>
      <p:pic>
        <p:nvPicPr>
          <p:cNvPr id="22" name="图片 21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6273" y="1823010"/>
            <a:ext cx="1104780" cy="848468"/>
          </a:xfrm>
          <a:prstGeom prst="rect">
            <a:avLst/>
          </a:prstGeom>
        </p:spPr>
      </p:pic>
      <p:pic>
        <p:nvPicPr>
          <p:cNvPr id="23" name="图片 22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33397" y="3272840"/>
            <a:ext cx="1104780" cy="848468"/>
          </a:xfrm>
          <a:prstGeom prst="rect">
            <a:avLst/>
          </a:prstGeom>
        </p:spPr>
      </p:pic>
      <p:pic>
        <p:nvPicPr>
          <p:cNvPr id="24" name="图片 23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7608" y="3369630"/>
            <a:ext cx="882110" cy="7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ARP</a:t>
            </a:r>
            <a:r>
              <a:rPr lang="zh-CN" altLang="en-US" smtClean="0"/>
              <a:t>代理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</a:t>
            </a:r>
            <a:r>
              <a:rPr lang="zh-CN" altLang="en-US" dirty="0"/>
              <a:t>一网</a:t>
            </a:r>
            <a:r>
              <a:rPr lang="zh-CN" altLang="en-US" dirty="0" smtClean="0"/>
              <a:t>段、不同</a:t>
            </a:r>
            <a:r>
              <a:rPr lang="zh-CN" altLang="en-US" dirty="0"/>
              <a:t>物理网络</a:t>
            </a:r>
            <a:r>
              <a:rPr lang="zh-CN" altLang="en-US" dirty="0" smtClean="0"/>
              <a:t>上的计算机之间，可以通过</a:t>
            </a:r>
            <a:r>
              <a:rPr lang="en-US" altLang="zh-CN" dirty="0" smtClean="0"/>
              <a:t>ARP</a:t>
            </a:r>
            <a:r>
              <a:rPr lang="zh-CN" altLang="en-US" dirty="0" smtClean="0"/>
              <a:t>代理实现相互通信。</a:t>
            </a:r>
          </a:p>
          <a:p>
            <a:endParaRPr lang="zh-CN" altLang="en-US" dirty="0"/>
          </a:p>
        </p:txBody>
      </p:sp>
      <p:sp>
        <p:nvSpPr>
          <p:cNvPr id="30726" name="TextBox 8"/>
          <p:cNvSpPr txBox="1">
            <a:spLocks noChangeArrowheads="1"/>
          </p:cNvSpPr>
          <p:nvPr/>
        </p:nvSpPr>
        <p:spPr bwMode="auto">
          <a:xfrm>
            <a:off x="4956176" y="213042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2635142" y="2716213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 </a:t>
            </a:r>
            <a:r>
              <a:rPr lang="en-US" altLang="zh-CN" sz="1200">
                <a:latin typeface="+mn-ea"/>
                <a:ea typeface="+mn-ea"/>
              </a:rPr>
              <a:t>A</a:t>
            </a:r>
          </a:p>
        </p:txBody>
      </p:sp>
      <p:sp>
        <p:nvSpPr>
          <p:cNvPr id="30728" name="TextBox 8"/>
          <p:cNvSpPr txBox="1">
            <a:spLocks noChangeArrowheads="1"/>
          </p:cNvSpPr>
          <p:nvPr/>
        </p:nvSpPr>
        <p:spPr bwMode="auto">
          <a:xfrm>
            <a:off x="9018589" y="2716213"/>
            <a:ext cx="6397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 </a:t>
            </a:r>
            <a:r>
              <a:rPr lang="en-US" altLang="zh-CN" sz="1200">
                <a:latin typeface="+mn-ea"/>
                <a:ea typeface="+mn-ea"/>
              </a:rPr>
              <a:t>B</a:t>
            </a:r>
          </a:p>
        </p:txBody>
      </p:sp>
      <p:sp>
        <p:nvSpPr>
          <p:cNvPr id="30729" name="TextBox 8"/>
          <p:cNvSpPr txBox="1">
            <a:spLocks noChangeArrowheads="1"/>
          </p:cNvSpPr>
          <p:nvPr/>
        </p:nvSpPr>
        <p:spPr bwMode="auto">
          <a:xfrm>
            <a:off x="2410261" y="2924175"/>
            <a:ext cx="10262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+mn-ea"/>
                <a:ea typeface="+mn-ea"/>
              </a:rPr>
              <a:t>10.1.0.1/8</a:t>
            </a:r>
          </a:p>
        </p:txBody>
      </p:sp>
      <p:sp>
        <p:nvSpPr>
          <p:cNvPr id="30730" name="TextBox 8"/>
          <p:cNvSpPr txBox="1">
            <a:spLocks noChangeArrowheads="1"/>
          </p:cNvSpPr>
          <p:nvPr/>
        </p:nvSpPr>
        <p:spPr bwMode="auto">
          <a:xfrm>
            <a:off x="8818205" y="2925763"/>
            <a:ext cx="10262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+mn-ea"/>
                <a:ea typeface="+mn-ea"/>
              </a:rPr>
              <a:t>1</a:t>
            </a:r>
            <a:r>
              <a:rPr lang="en-US" altLang="zh-CN" sz="1400" dirty="0" smtClean="0">
                <a:latin typeface="+mn-ea"/>
                <a:ea typeface="+mn-ea"/>
              </a:rPr>
              <a:t>0.2.0.1/8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30731" name="TextBox 8"/>
          <p:cNvSpPr txBox="1">
            <a:spLocks noChangeArrowheads="1"/>
          </p:cNvSpPr>
          <p:nvPr/>
        </p:nvSpPr>
        <p:spPr bwMode="auto">
          <a:xfrm>
            <a:off x="5605464" y="1547813"/>
            <a:ext cx="912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latin typeface="+mn-ea"/>
                <a:ea typeface="+mn-ea"/>
              </a:rPr>
              <a:t>ARP</a:t>
            </a:r>
            <a:r>
              <a:rPr lang="zh-CN" altLang="en-US" sz="1400">
                <a:latin typeface="+mn-ea"/>
                <a:ea typeface="+mn-ea"/>
              </a:rPr>
              <a:t>代理</a:t>
            </a:r>
            <a:endParaRPr lang="en-US" altLang="zh-CN" sz="1400">
              <a:latin typeface="+mn-ea"/>
              <a:ea typeface="+mn-ea"/>
            </a:endParaRPr>
          </a:p>
        </p:txBody>
      </p:sp>
      <p:sp>
        <p:nvSpPr>
          <p:cNvPr id="30732" name="TextBox 8"/>
          <p:cNvSpPr txBox="1">
            <a:spLocks noChangeArrowheads="1"/>
          </p:cNvSpPr>
          <p:nvPr/>
        </p:nvSpPr>
        <p:spPr bwMode="auto">
          <a:xfrm>
            <a:off x="4723312" y="1903413"/>
            <a:ext cx="7889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+mn-ea"/>
                <a:ea typeface="+mn-ea"/>
              </a:rPr>
              <a:t>G0/0/0</a:t>
            </a:r>
          </a:p>
        </p:txBody>
      </p:sp>
      <p:sp>
        <p:nvSpPr>
          <p:cNvPr id="30733" name="TextBox 8"/>
          <p:cNvSpPr txBox="1">
            <a:spLocks noChangeArrowheads="1"/>
          </p:cNvSpPr>
          <p:nvPr/>
        </p:nvSpPr>
        <p:spPr bwMode="auto">
          <a:xfrm>
            <a:off x="6550813" y="1895675"/>
            <a:ext cx="7889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latin typeface="+mn-ea"/>
                <a:ea typeface="+mn-ea"/>
              </a:rPr>
              <a:t>G0/0/1</a:t>
            </a:r>
          </a:p>
        </p:txBody>
      </p:sp>
      <p:cxnSp>
        <p:nvCxnSpPr>
          <p:cNvPr id="30734" name="直接连接符 21"/>
          <p:cNvCxnSpPr>
            <a:cxnSpLocks noChangeShapeType="1"/>
          </p:cNvCxnSpPr>
          <p:nvPr/>
        </p:nvCxnSpPr>
        <p:spPr bwMode="auto">
          <a:xfrm flipV="1">
            <a:off x="3216276" y="2211388"/>
            <a:ext cx="25193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5" name="直接连接符 23"/>
          <p:cNvCxnSpPr>
            <a:cxnSpLocks noChangeShapeType="1"/>
          </p:cNvCxnSpPr>
          <p:nvPr/>
        </p:nvCxnSpPr>
        <p:spPr bwMode="auto">
          <a:xfrm>
            <a:off x="6240464" y="2211388"/>
            <a:ext cx="25923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9" name="TextBox 8"/>
          <p:cNvSpPr txBox="1">
            <a:spLocks noChangeArrowheads="1"/>
          </p:cNvSpPr>
          <p:nvPr/>
        </p:nvSpPr>
        <p:spPr bwMode="auto">
          <a:xfrm>
            <a:off x="6379293" y="2219325"/>
            <a:ext cx="11320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 smtClean="0">
                <a:latin typeface="+mn-ea"/>
                <a:ea typeface="+mn-ea"/>
              </a:rPr>
              <a:t>10.2.0.2/16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30740" name="TextBox 8"/>
          <p:cNvSpPr txBox="1">
            <a:spLocks noChangeArrowheads="1"/>
          </p:cNvSpPr>
          <p:nvPr/>
        </p:nvSpPr>
        <p:spPr bwMode="auto">
          <a:xfrm>
            <a:off x="4558431" y="2219325"/>
            <a:ext cx="11320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 smtClean="0">
                <a:latin typeface="+mn-ea"/>
                <a:ea typeface="+mn-ea"/>
              </a:rPr>
              <a:t>10.1.0.2/16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30741" name="TextBox 8"/>
          <p:cNvSpPr txBox="1">
            <a:spLocks noChangeArrowheads="1"/>
          </p:cNvSpPr>
          <p:nvPr/>
        </p:nvSpPr>
        <p:spPr bwMode="auto">
          <a:xfrm>
            <a:off x="4078289" y="4879442"/>
            <a:ext cx="2808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zh-CN" altLang="en-US" sz="1400" dirty="0" smtClean="0">
                <a:latin typeface="+mn-ea"/>
                <a:ea typeface="+mn-ea"/>
              </a:rPr>
              <a:t>路由器</a:t>
            </a:r>
            <a:r>
              <a:rPr lang="zh-CN" altLang="en-US" sz="1400" dirty="0">
                <a:latin typeface="+mn-ea"/>
                <a:ea typeface="+mn-ea"/>
              </a:rPr>
              <a:t>回应</a:t>
            </a:r>
            <a:r>
              <a:rPr lang="en-US" altLang="zh-CN" sz="1400" dirty="0" smtClean="0">
                <a:latin typeface="+mn-ea"/>
                <a:ea typeface="+mn-ea"/>
              </a:rPr>
              <a:t>ARP </a:t>
            </a:r>
            <a:r>
              <a:rPr lang="en-US" altLang="zh-CN" sz="1400" dirty="0">
                <a:latin typeface="+mn-ea"/>
                <a:ea typeface="+mn-ea"/>
              </a:rPr>
              <a:t>Reply</a:t>
            </a:r>
          </a:p>
        </p:txBody>
      </p:sp>
      <p:sp>
        <p:nvSpPr>
          <p:cNvPr id="30742" name="TextBox 35"/>
          <p:cNvSpPr txBox="1">
            <a:spLocks noChangeArrowheads="1"/>
          </p:cNvSpPr>
          <p:nvPr/>
        </p:nvSpPr>
        <p:spPr bwMode="auto">
          <a:xfrm>
            <a:off x="4151314" y="2924175"/>
            <a:ext cx="203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400" dirty="0">
                <a:latin typeface="+mn-ea"/>
                <a:ea typeface="+mn-ea"/>
              </a:rPr>
              <a:t>发送</a:t>
            </a:r>
            <a:r>
              <a:rPr lang="en-US" altLang="zh-CN" sz="1400" dirty="0">
                <a:latin typeface="+mn-ea"/>
                <a:ea typeface="+mn-ea"/>
              </a:rPr>
              <a:t>ARP Request</a:t>
            </a:r>
            <a:r>
              <a:rPr lang="zh-CN" altLang="en-US" sz="1400" dirty="0">
                <a:latin typeface="+mn-ea"/>
                <a:ea typeface="+mn-ea"/>
              </a:rPr>
              <a:t>请求</a:t>
            </a:r>
            <a:endParaRPr lang="en-US" altLang="zh-CN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1</a:t>
            </a:r>
            <a:r>
              <a:rPr lang="en-US" altLang="zh-CN" sz="1400" dirty="0" smtClean="0">
                <a:latin typeface="+mn-ea"/>
                <a:ea typeface="+mn-ea"/>
              </a:rPr>
              <a:t>0.2.0.1</a:t>
            </a:r>
            <a:r>
              <a:rPr lang="zh-CN" altLang="en-US" sz="1400" dirty="0">
                <a:latin typeface="+mn-ea"/>
                <a:ea typeface="+mn-ea"/>
              </a:rPr>
              <a:t>的</a:t>
            </a:r>
            <a:r>
              <a:rPr lang="en-US" altLang="zh-CN" sz="1400" dirty="0">
                <a:latin typeface="+mn-ea"/>
                <a:ea typeface="+mn-ea"/>
              </a:rPr>
              <a:t>MAC</a:t>
            </a:r>
            <a:r>
              <a:rPr lang="zh-CN" altLang="en-US" sz="1400" dirty="0">
                <a:latin typeface="+mn-ea"/>
                <a:ea typeface="+mn-ea"/>
              </a:rPr>
              <a:t>地址</a:t>
            </a:r>
          </a:p>
        </p:txBody>
      </p:sp>
      <p:cxnSp>
        <p:nvCxnSpPr>
          <p:cNvPr id="30743" name="直接箭头连接符 29"/>
          <p:cNvCxnSpPr>
            <a:cxnSpLocks noChangeShapeType="1"/>
          </p:cNvCxnSpPr>
          <p:nvPr/>
        </p:nvCxnSpPr>
        <p:spPr bwMode="auto">
          <a:xfrm>
            <a:off x="4027489" y="3484563"/>
            <a:ext cx="2160587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4" name="直接箭头连接符 29"/>
          <p:cNvCxnSpPr>
            <a:cxnSpLocks noChangeShapeType="1"/>
          </p:cNvCxnSpPr>
          <p:nvPr/>
        </p:nvCxnSpPr>
        <p:spPr bwMode="auto">
          <a:xfrm flipH="1">
            <a:off x="4006851" y="5265204"/>
            <a:ext cx="2232025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5" name="矩形 46"/>
          <p:cNvSpPr>
            <a:spLocks noChangeArrowheads="1"/>
          </p:cNvSpPr>
          <p:nvPr/>
        </p:nvSpPr>
        <p:spPr bwMode="auto">
          <a:xfrm>
            <a:off x="3575051" y="308451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800">
                <a:latin typeface="+mn-ea"/>
                <a:ea typeface="+mn-ea"/>
              </a:rPr>
              <a:t>①</a:t>
            </a:r>
          </a:p>
        </p:txBody>
      </p:sp>
      <p:sp>
        <p:nvSpPr>
          <p:cNvPr id="30746" name="矩形 102"/>
          <p:cNvSpPr>
            <a:spLocks noChangeArrowheads="1"/>
          </p:cNvSpPr>
          <p:nvPr/>
        </p:nvSpPr>
        <p:spPr bwMode="auto">
          <a:xfrm>
            <a:off x="6454819" y="3495247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800" dirty="0">
                <a:latin typeface="+mn-ea"/>
                <a:ea typeface="+mn-ea"/>
                <a:cs typeface="Arial" panose="020B0604020202020204" pitchFamily="34" charset="0"/>
              </a:rPr>
              <a:t>②</a:t>
            </a:r>
          </a:p>
        </p:txBody>
      </p:sp>
      <p:pic>
        <p:nvPicPr>
          <p:cNvPr id="30" name="图片 29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9056" y="1776601"/>
            <a:ext cx="1104780" cy="848468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69446" y="1782385"/>
            <a:ext cx="1104780" cy="848468"/>
          </a:xfrm>
          <a:prstGeom prst="rect">
            <a:avLst/>
          </a:prstGeom>
        </p:spPr>
      </p:pic>
      <p:pic>
        <p:nvPicPr>
          <p:cNvPr id="32" name="图片 3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1" y="1903413"/>
            <a:ext cx="864620" cy="730346"/>
          </a:xfrm>
          <a:prstGeom prst="rect">
            <a:avLst/>
          </a:prstGeom>
        </p:spPr>
      </p:pic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6723534" y="3507364"/>
            <a:ext cx="203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400" dirty="0">
                <a:latin typeface="+mn-ea"/>
                <a:ea typeface="+mn-ea"/>
              </a:rPr>
              <a:t>发送</a:t>
            </a:r>
            <a:r>
              <a:rPr lang="en-US" altLang="zh-CN" sz="1400" dirty="0">
                <a:latin typeface="+mn-ea"/>
                <a:ea typeface="+mn-ea"/>
              </a:rPr>
              <a:t>ARP Request</a:t>
            </a:r>
            <a:r>
              <a:rPr lang="zh-CN" altLang="en-US" sz="1400" dirty="0">
                <a:latin typeface="+mn-ea"/>
                <a:ea typeface="+mn-ea"/>
              </a:rPr>
              <a:t>请求</a:t>
            </a:r>
            <a:endParaRPr lang="en-US" altLang="zh-CN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1</a:t>
            </a:r>
            <a:r>
              <a:rPr lang="en-US" altLang="zh-CN" sz="1400" dirty="0" smtClean="0">
                <a:latin typeface="+mn-ea"/>
                <a:ea typeface="+mn-ea"/>
              </a:rPr>
              <a:t>0.2.0.1</a:t>
            </a:r>
            <a:r>
              <a:rPr lang="zh-CN" altLang="en-US" sz="1400" dirty="0">
                <a:latin typeface="+mn-ea"/>
                <a:ea typeface="+mn-ea"/>
              </a:rPr>
              <a:t>的</a:t>
            </a:r>
            <a:r>
              <a:rPr lang="en-US" altLang="zh-CN" sz="1400" dirty="0">
                <a:latin typeface="+mn-ea"/>
                <a:ea typeface="+mn-ea"/>
              </a:rPr>
              <a:t>MAC</a:t>
            </a:r>
            <a:r>
              <a:rPr lang="zh-CN" altLang="en-US" sz="1400" dirty="0">
                <a:latin typeface="+mn-ea"/>
                <a:ea typeface="+mn-ea"/>
              </a:rPr>
              <a:t>地址</a:t>
            </a:r>
          </a:p>
        </p:txBody>
      </p:sp>
      <p:cxnSp>
        <p:nvCxnSpPr>
          <p:cNvPr id="27" name="直接箭头连接符 29"/>
          <p:cNvCxnSpPr>
            <a:cxnSpLocks noChangeShapeType="1"/>
          </p:cNvCxnSpPr>
          <p:nvPr/>
        </p:nvCxnSpPr>
        <p:spPr bwMode="auto">
          <a:xfrm>
            <a:off x="6599709" y="4067752"/>
            <a:ext cx="2160587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6472163" y="437122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dirty="0">
                <a:latin typeface="+mn-ea"/>
                <a:ea typeface="+mn-ea"/>
              </a:rPr>
              <a:t>③</a:t>
            </a:r>
          </a:p>
        </p:txBody>
      </p:sp>
      <p:sp>
        <p:nvSpPr>
          <p:cNvPr id="33" name="矩形 102"/>
          <p:cNvSpPr>
            <a:spLocks noChangeArrowheads="1"/>
          </p:cNvSpPr>
          <p:nvPr/>
        </p:nvSpPr>
        <p:spPr bwMode="auto">
          <a:xfrm>
            <a:off x="3627847" y="4823308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+mn-ea"/>
                <a:ea typeface="+mn-ea"/>
              </a:rPr>
              <a:t>④</a:t>
            </a: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6744097" y="4411390"/>
            <a:ext cx="2808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zh-CN" altLang="en-US" sz="1400" dirty="0" smtClean="0">
                <a:latin typeface="+mn-ea"/>
                <a:ea typeface="+mn-ea"/>
              </a:rPr>
              <a:t>主机</a:t>
            </a:r>
            <a:r>
              <a:rPr lang="en-US" altLang="zh-CN" sz="1400" dirty="0" smtClean="0">
                <a:latin typeface="+mn-ea"/>
                <a:ea typeface="+mn-ea"/>
              </a:rPr>
              <a:t>B</a:t>
            </a:r>
            <a:r>
              <a:rPr lang="zh-CN" altLang="en-US" sz="1400" dirty="0" smtClean="0">
                <a:latin typeface="+mn-ea"/>
                <a:ea typeface="+mn-ea"/>
              </a:rPr>
              <a:t>回应</a:t>
            </a:r>
            <a:r>
              <a:rPr lang="en-US" altLang="zh-CN" sz="1400" dirty="0" smtClean="0">
                <a:latin typeface="+mn-ea"/>
                <a:ea typeface="+mn-ea"/>
              </a:rPr>
              <a:t>ARP </a:t>
            </a:r>
            <a:r>
              <a:rPr lang="en-US" altLang="zh-CN" sz="1400" dirty="0">
                <a:latin typeface="+mn-ea"/>
                <a:ea typeface="+mn-ea"/>
              </a:rPr>
              <a:t>Reply</a:t>
            </a:r>
          </a:p>
        </p:txBody>
      </p:sp>
      <p:cxnSp>
        <p:nvCxnSpPr>
          <p:cNvPr id="35" name="直接箭头连接符 29"/>
          <p:cNvCxnSpPr>
            <a:cxnSpLocks noChangeShapeType="1"/>
          </p:cNvCxnSpPr>
          <p:nvPr/>
        </p:nvCxnSpPr>
        <p:spPr bwMode="auto">
          <a:xfrm flipH="1">
            <a:off x="6528271" y="4797152"/>
            <a:ext cx="2232025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883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免费</a:t>
            </a:r>
            <a:r>
              <a:rPr lang="en-US" altLang="zh-CN" smtClean="0"/>
              <a:t>ARP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免费</a:t>
            </a:r>
            <a:r>
              <a:rPr lang="en-US" altLang="zh-CN" dirty="0" smtClean="0"/>
              <a:t>ARP</a:t>
            </a:r>
            <a:r>
              <a:rPr lang="zh-CN" altLang="en-US" dirty="0" smtClean="0"/>
              <a:t>可以用来探测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地址是否冲突。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32772" name="Group 23"/>
          <p:cNvGrpSpPr>
            <a:grpSpLocks/>
          </p:cNvGrpSpPr>
          <p:nvPr/>
        </p:nvGrpSpPr>
        <p:grpSpPr bwMode="auto">
          <a:xfrm>
            <a:off x="2271410" y="1929005"/>
            <a:ext cx="4922217" cy="3354155"/>
            <a:chOff x="683910" y="2360804"/>
            <a:chExt cx="4922217" cy="3353862"/>
          </a:xfrm>
        </p:grpSpPr>
        <p:cxnSp>
          <p:nvCxnSpPr>
            <p:cNvPr id="32780" name="直接连接符 21"/>
            <p:cNvCxnSpPr>
              <a:cxnSpLocks noChangeShapeType="1"/>
            </p:cNvCxnSpPr>
            <p:nvPr/>
          </p:nvCxnSpPr>
          <p:spPr bwMode="auto">
            <a:xfrm flipV="1">
              <a:off x="2124075" y="3357563"/>
              <a:ext cx="28797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1" name="TextBox 8"/>
            <p:cNvSpPr txBox="1">
              <a:spLocks noChangeArrowheads="1"/>
            </p:cNvSpPr>
            <p:nvPr/>
          </p:nvSpPr>
          <p:spPr bwMode="auto">
            <a:xfrm>
              <a:off x="3432175" y="2411413"/>
              <a:ext cx="184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 sz="1800">
                <a:latin typeface="+mn-ea"/>
                <a:ea typeface="+mn-ea"/>
              </a:endParaRPr>
            </a:p>
          </p:txBody>
        </p:sp>
        <p:sp>
          <p:nvSpPr>
            <p:cNvPr id="32782" name="TextBox 8"/>
            <p:cNvSpPr txBox="1">
              <a:spLocks noChangeArrowheads="1"/>
            </p:cNvSpPr>
            <p:nvPr/>
          </p:nvSpPr>
          <p:spPr bwMode="auto">
            <a:xfrm>
              <a:off x="683910" y="3068712"/>
              <a:ext cx="646332" cy="27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 </a:t>
              </a:r>
              <a:r>
                <a:rPr lang="en-US" altLang="zh-CN" sz="1200">
                  <a:latin typeface="+mn-ea"/>
                  <a:ea typeface="+mn-ea"/>
                </a:rPr>
                <a:t>A</a:t>
              </a:r>
            </a:p>
          </p:txBody>
        </p:sp>
        <p:cxnSp>
          <p:nvCxnSpPr>
            <p:cNvPr id="32784" name="直接箭头连接符 29"/>
            <p:cNvCxnSpPr>
              <a:cxnSpLocks noChangeShapeType="1"/>
            </p:cNvCxnSpPr>
            <p:nvPr/>
          </p:nvCxnSpPr>
          <p:spPr bwMode="auto">
            <a:xfrm>
              <a:off x="2627313" y="3644900"/>
              <a:ext cx="1728787" cy="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7" name="TextBox 8"/>
            <p:cNvSpPr txBox="1">
              <a:spLocks noChangeArrowheads="1"/>
            </p:cNvSpPr>
            <p:nvPr/>
          </p:nvSpPr>
          <p:spPr bwMode="auto">
            <a:xfrm>
              <a:off x="1114047" y="2360804"/>
              <a:ext cx="1636988" cy="46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10.0.0.1/24</a:t>
              </a:r>
            </a:p>
            <a:p>
              <a:r>
                <a:rPr lang="en-US" altLang="zh-CN" sz="1200" dirty="0">
                  <a:latin typeface="+mn-ea"/>
                  <a:ea typeface="+mn-ea"/>
                </a:rPr>
                <a:t>00-01-02-03-04-AA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32788" name="TextBox 8"/>
            <p:cNvSpPr txBox="1">
              <a:spLocks noChangeArrowheads="1"/>
            </p:cNvSpPr>
            <p:nvPr/>
          </p:nvSpPr>
          <p:spPr bwMode="auto">
            <a:xfrm>
              <a:off x="3213100" y="4562475"/>
              <a:ext cx="2393027" cy="830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zh-CN" altLang="en-US" sz="1200" dirty="0">
                  <a:latin typeface="+mn-ea"/>
                  <a:ea typeface="+mn-ea"/>
                </a:rPr>
                <a:t>目的</a:t>
              </a:r>
              <a:r>
                <a:rPr lang="en-US" altLang="zh-CN" sz="1200" dirty="0">
                  <a:latin typeface="+mn-ea"/>
                  <a:ea typeface="+mn-ea"/>
                </a:rPr>
                <a:t>IP : 10.0.0.1</a:t>
              </a:r>
            </a:p>
            <a:p>
              <a:pPr algn="l"/>
              <a:r>
                <a:rPr lang="zh-CN" altLang="en-US" sz="1200" dirty="0">
                  <a:latin typeface="+mn-ea"/>
                  <a:ea typeface="+mn-ea"/>
                </a:rPr>
                <a:t>源</a:t>
              </a:r>
              <a:r>
                <a:rPr lang="en-US" altLang="zh-CN" sz="1200" dirty="0">
                  <a:latin typeface="+mn-ea"/>
                  <a:ea typeface="+mn-ea"/>
                </a:rPr>
                <a:t>IP :  10.0.0.1</a:t>
              </a:r>
            </a:p>
            <a:p>
              <a:pPr algn="l"/>
              <a:r>
                <a:rPr lang="zh-CN" altLang="en-US" sz="1200" dirty="0">
                  <a:latin typeface="+mn-ea"/>
                  <a:ea typeface="+mn-ea"/>
                </a:rPr>
                <a:t>目的</a:t>
              </a:r>
              <a:r>
                <a:rPr lang="en-US" altLang="zh-CN" sz="1200" dirty="0">
                  <a:latin typeface="+mn-ea"/>
                  <a:ea typeface="+mn-ea"/>
                </a:rPr>
                <a:t>MAC : 00-00-00-00-00-00</a:t>
              </a:r>
            </a:p>
            <a:p>
              <a:pPr algn="l"/>
              <a:r>
                <a:rPr lang="zh-CN" altLang="en-US" sz="1200" dirty="0">
                  <a:latin typeface="+mn-ea"/>
                  <a:ea typeface="+mn-ea"/>
                </a:rPr>
                <a:t>源</a:t>
              </a:r>
              <a:r>
                <a:rPr lang="en-US" altLang="zh-CN" sz="1200" dirty="0">
                  <a:latin typeface="+mn-ea"/>
                  <a:ea typeface="+mn-ea"/>
                </a:rPr>
                <a:t>MAC : 00-01-02-03-04-AA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32789" name="TextBox 8"/>
            <p:cNvSpPr txBox="1">
              <a:spLocks noChangeArrowheads="1"/>
            </p:cNvSpPr>
            <p:nvPr/>
          </p:nvSpPr>
          <p:spPr bwMode="auto">
            <a:xfrm>
              <a:off x="944368" y="4802188"/>
              <a:ext cx="1681871" cy="46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zh-CN" altLang="en-US" sz="1200">
                  <a:latin typeface="+mn-ea"/>
                  <a:ea typeface="+mn-ea"/>
                </a:rPr>
                <a:t>源</a:t>
              </a:r>
              <a:r>
                <a:rPr lang="en-US" altLang="zh-CN" sz="1200">
                  <a:latin typeface="+mn-ea"/>
                  <a:ea typeface="+mn-ea"/>
                </a:rPr>
                <a:t>MAC </a:t>
              </a:r>
              <a:r>
                <a:rPr lang="zh-CN" altLang="en-US" sz="1200">
                  <a:latin typeface="+mn-ea"/>
                  <a:ea typeface="+mn-ea"/>
                </a:rPr>
                <a:t>：</a:t>
              </a:r>
              <a:endParaRPr lang="en-US" altLang="zh-CN" sz="1200">
                <a:latin typeface="+mn-ea"/>
                <a:ea typeface="+mn-ea"/>
              </a:endParaRPr>
            </a:p>
            <a:p>
              <a:pPr algn="l"/>
              <a:r>
                <a:rPr lang="en-US" altLang="zh-CN" sz="1200">
                  <a:latin typeface="+mn-ea"/>
                  <a:ea typeface="+mn-ea"/>
                </a:rPr>
                <a:t>00-01-02-03-04-AA 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cxnSp>
          <p:nvCxnSpPr>
            <p:cNvPr id="32790" name="直接箭头连接符 29"/>
            <p:cNvCxnSpPr>
              <a:cxnSpLocks noChangeShapeType="1"/>
            </p:cNvCxnSpPr>
            <p:nvPr/>
          </p:nvCxnSpPr>
          <p:spPr bwMode="auto">
            <a:xfrm flipH="1">
              <a:off x="2006600" y="4533900"/>
              <a:ext cx="1588" cy="287338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1" name="直接箭头连接符 29"/>
            <p:cNvCxnSpPr>
              <a:cxnSpLocks noChangeShapeType="1"/>
            </p:cNvCxnSpPr>
            <p:nvPr/>
          </p:nvCxnSpPr>
          <p:spPr bwMode="auto">
            <a:xfrm flipH="1">
              <a:off x="2798763" y="4533900"/>
              <a:ext cx="0" cy="604838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2" name="TextBox 8"/>
            <p:cNvSpPr txBox="1">
              <a:spLocks noChangeArrowheads="1"/>
            </p:cNvSpPr>
            <p:nvPr/>
          </p:nvSpPr>
          <p:spPr bwMode="auto">
            <a:xfrm>
              <a:off x="1638347" y="5253041"/>
              <a:ext cx="1502334" cy="46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zh-CN" altLang="en-US" sz="1200">
                  <a:latin typeface="+mn-ea"/>
                  <a:ea typeface="+mn-ea"/>
                </a:rPr>
                <a:t>目的</a:t>
              </a:r>
              <a:r>
                <a:rPr lang="en-US" altLang="zh-CN" sz="1200">
                  <a:latin typeface="+mn-ea"/>
                  <a:ea typeface="+mn-ea"/>
                </a:rPr>
                <a:t>MAC </a:t>
              </a:r>
              <a:r>
                <a:rPr lang="zh-CN" altLang="en-US" sz="1200">
                  <a:latin typeface="+mn-ea"/>
                  <a:ea typeface="+mn-ea"/>
                </a:rPr>
                <a:t>：</a:t>
              </a:r>
              <a:endParaRPr lang="en-US" altLang="zh-CN" sz="1200">
                <a:latin typeface="+mn-ea"/>
                <a:ea typeface="+mn-ea"/>
              </a:endParaRPr>
            </a:p>
            <a:p>
              <a:pPr algn="l"/>
              <a:r>
                <a:rPr lang="en-US" altLang="zh-CN" sz="1200">
                  <a:latin typeface="+mn-ea"/>
                  <a:ea typeface="+mn-ea"/>
                </a:rPr>
                <a:t>FF-FF-FF-FF-FF-FF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2" name="TextBox 8"/>
            <p:cNvSpPr txBox="1">
              <a:spLocks noChangeArrowheads="1"/>
            </p:cNvSpPr>
            <p:nvPr/>
          </p:nvSpPr>
          <p:spPr bwMode="auto">
            <a:xfrm>
              <a:off x="3141326" y="4149080"/>
              <a:ext cx="1511300" cy="360612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 tIns="0"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+mn-ea"/>
                  <a:ea typeface="+mn-ea"/>
                </a:rPr>
                <a:t>ARP</a:t>
              </a: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3520041" y="3717033"/>
            <a:ext cx="1184400" cy="360679"/>
          </a:xfrm>
          <a:prstGeom prst="rect">
            <a:avLst/>
          </a:prstGeom>
          <a:solidFill>
            <a:srgbClr val="74C2E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tIns="0"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ETH_II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6255477" y="3717033"/>
            <a:ext cx="593432" cy="360679"/>
          </a:xfrm>
          <a:prstGeom prst="rect">
            <a:avLst/>
          </a:prstGeom>
          <a:solidFill>
            <a:srgbClr val="74C2E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tIns="0"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FCS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6" name="图片 25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2574" y="2475736"/>
            <a:ext cx="1104780" cy="84846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945" y="1773761"/>
            <a:ext cx="2893470" cy="1816834"/>
          </a:xfrm>
          <a:prstGeom prst="rect">
            <a:avLst/>
          </a:prstGeom>
        </p:spPr>
      </p:pic>
      <p:pic>
        <p:nvPicPr>
          <p:cNvPr id="30" name="图片 29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2193" y="2534584"/>
            <a:ext cx="882110" cy="7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912285" y="1233487"/>
            <a:ext cx="10560049" cy="468000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smtClean="0"/>
              <a:t>网络设备在什么情况下会发送</a:t>
            </a:r>
            <a:r>
              <a:rPr lang="en-US" altLang="zh-CN" smtClean="0"/>
              <a:t>ARP Request</a:t>
            </a:r>
            <a:r>
              <a:rPr lang="zh-CN" altLang="en-US" smtClean="0"/>
              <a:t>？</a:t>
            </a:r>
            <a:endParaRPr lang="en-US" altLang="zh-CN" smtClean="0"/>
          </a:p>
          <a:p>
            <a:pPr lvl="1"/>
            <a:r>
              <a:rPr lang="zh-CN" altLang="en-US" smtClean="0"/>
              <a:t>网络设备什么时候会产生免费</a:t>
            </a:r>
            <a:r>
              <a:rPr lang="en-US" altLang="zh-CN" smtClean="0"/>
              <a:t>ARP</a:t>
            </a:r>
            <a:r>
              <a:rPr lang="zh-CN" altLang="en-US" smtClean="0"/>
              <a:t>？</a:t>
            </a:r>
            <a:endParaRPr lang="en-US" altLang="zh-CN" smtClean="0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476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65105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当网络设备有数据要发送给另一台网络设备时，必须要知道对方的网络层地址（即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地址）。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地址由网络层来提供，但是仅有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地址是不够的，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数据报文必须封装成帧才能通过数据链路进行发送。数据帧必须要包含目的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地址，因此发送端还必须获取到目的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地址。通过目的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地址来获取目的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地址的过程是由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Address Resolution Protocol</a:t>
            </a:r>
            <a:r>
              <a:rPr lang="zh-CN" altLang="en-US" dirty="0" smtClean="0"/>
              <a:t>）协议来实现的。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5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ARP</a:t>
            </a:r>
            <a:r>
              <a:rPr lang="zh-CN" altLang="en-US" dirty="0" smtClean="0"/>
              <a:t>的工作原理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</a:t>
            </a:r>
            <a:r>
              <a:rPr lang="en-US" altLang="zh-CN" dirty="0" smtClean="0"/>
              <a:t>ARP</a:t>
            </a:r>
            <a:r>
              <a:rPr lang="zh-CN" altLang="en-US" dirty="0"/>
              <a:t>缓存</a:t>
            </a:r>
            <a:r>
              <a:rPr lang="zh-CN" altLang="en-US" dirty="0" smtClean="0"/>
              <a:t>表的作用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11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ARP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数据链路层在进行数据封装时，需要目的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地址。</a:t>
            </a:r>
          </a:p>
          <a:p>
            <a:endParaRPr lang="zh-CN" altLang="en-US" dirty="0"/>
          </a:p>
        </p:txBody>
      </p:sp>
      <p:grpSp>
        <p:nvGrpSpPr>
          <p:cNvPr id="14340" name="Group 20"/>
          <p:cNvGrpSpPr>
            <a:grpSpLocks/>
          </p:cNvGrpSpPr>
          <p:nvPr/>
        </p:nvGrpSpPr>
        <p:grpSpPr bwMode="auto">
          <a:xfrm>
            <a:off x="2640014" y="1484313"/>
            <a:ext cx="7309625" cy="3536936"/>
            <a:chOff x="1258888" y="1981200"/>
            <a:chExt cx="7309922" cy="3536184"/>
          </a:xfrm>
        </p:grpSpPr>
        <p:cxnSp>
          <p:nvCxnSpPr>
            <p:cNvPr id="14342" name="直接连接符 37"/>
            <p:cNvCxnSpPr>
              <a:cxnSpLocks noChangeShapeType="1"/>
            </p:cNvCxnSpPr>
            <p:nvPr/>
          </p:nvCxnSpPr>
          <p:spPr bwMode="auto">
            <a:xfrm>
              <a:off x="2124075" y="2924175"/>
              <a:ext cx="51847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5" name="TextBox 8"/>
            <p:cNvSpPr txBox="1">
              <a:spLocks noChangeArrowheads="1"/>
            </p:cNvSpPr>
            <p:nvPr/>
          </p:nvSpPr>
          <p:spPr bwMode="auto">
            <a:xfrm>
              <a:off x="1692275" y="1989138"/>
              <a:ext cx="2123809" cy="46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sz="1200">
                  <a:latin typeface="+mn-ea"/>
                  <a:ea typeface="+mn-ea"/>
                </a:rPr>
                <a:t>IP : 10.1.1.1/24</a:t>
              </a:r>
            </a:p>
            <a:p>
              <a:pPr algn="l"/>
              <a:r>
                <a:rPr lang="en-US" altLang="zh-CN" sz="1200">
                  <a:latin typeface="+mn-ea"/>
                  <a:ea typeface="+mn-ea"/>
                </a:rPr>
                <a:t>MAC : 00-01-02-03-04-AA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4346" name="TextBox 8"/>
            <p:cNvSpPr txBox="1">
              <a:spLocks noChangeArrowheads="1"/>
            </p:cNvSpPr>
            <p:nvPr/>
          </p:nvSpPr>
          <p:spPr bwMode="auto">
            <a:xfrm>
              <a:off x="3432175" y="2411413"/>
              <a:ext cx="184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 sz="1800">
                <a:latin typeface="+mn-ea"/>
                <a:ea typeface="+mn-ea"/>
              </a:endParaRPr>
            </a:p>
          </p:txBody>
        </p:sp>
        <p:sp>
          <p:nvSpPr>
            <p:cNvPr id="14347" name="TextBox 8"/>
            <p:cNvSpPr txBox="1">
              <a:spLocks noChangeArrowheads="1"/>
            </p:cNvSpPr>
            <p:nvPr/>
          </p:nvSpPr>
          <p:spPr bwMode="auto">
            <a:xfrm>
              <a:off x="2344738" y="4371975"/>
              <a:ext cx="1527982" cy="52322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zh-CN" altLang="en-US" sz="1400">
                  <a:latin typeface="+mn-ea"/>
                  <a:ea typeface="+mn-ea"/>
                </a:rPr>
                <a:t>目的</a:t>
              </a:r>
              <a:r>
                <a:rPr lang="en-US" altLang="zh-CN" sz="1400">
                  <a:latin typeface="+mn-ea"/>
                  <a:ea typeface="+mn-ea"/>
                </a:rPr>
                <a:t>IP : 10.1.1.2</a:t>
              </a:r>
            </a:p>
            <a:p>
              <a:pPr algn="l"/>
              <a:r>
                <a:rPr lang="zh-CN" altLang="en-US" sz="1400">
                  <a:latin typeface="+mn-ea"/>
                  <a:ea typeface="+mn-ea"/>
                </a:rPr>
                <a:t>源</a:t>
              </a:r>
              <a:r>
                <a:rPr lang="en-US" altLang="zh-CN" sz="1400">
                  <a:latin typeface="+mn-ea"/>
                  <a:ea typeface="+mn-ea"/>
                </a:rPr>
                <a:t>IP : 10.1.1.1</a:t>
              </a:r>
            </a:p>
          </p:txBody>
        </p:sp>
        <p:sp>
          <p:nvSpPr>
            <p:cNvPr id="14348" name="TextBox 8"/>
            <p:cNvSpPr txBox="1">
              <a:spLocks noChangeArrowheads="1"/>
            </p:cNvSpPr>
            <p:nvPr/>
          </p:nvSpPr>
          <p:spPr bwMode="auto">
            <a:xfrm>
              <a:off x="1258888" y="4994275"/>
              <a:ext cx="2628391" cy="52310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zh-CN" altLang="en-US" sz="1400" dirty="0">
                  <a:latin typeface="+mn-ea"/>
                  <a:ea typeface="+mn-ea"/>
                </a:rPr>
                <a:t>目的</a:t>
              </a:r>
              <a:r>
                <a:rPr lang="en-US" altLang="zh-CN" sz="1400" dirty="0">
                  <a:latin typeface="+mn-ea"/>
                  <a:ea typeface="+mn-ea"/>
                </a:rPr>
                <a:t>MAC : </a:t>
              </a:r>
              <a:r>
                <a:rPr lang="zh-CN" altLang="en-US" sz="1400" dirty="0">
                  <a:solidFill>
                    <a:srgbClr val="C00000"/>
                  </a:solidFill>
                  <a:latin typeface="+mn-ea"/>
                  <a:ea typeface="+mn-ea"/>
                </a:rPr>
                <a:t>未知</a:t>
              </a:r>
              <a:endParaRPr lang="en-US" altLang="zh-CN" sz="1400" dirty="0">
                <a:solidFill>
                  <a:srgbClr val="C00000"/>
                </a:solidFill>
                <a:latin typeface="+mn-ea"/>
                <a:ea typeface="+mn-ea"/>
              </a:endParaRPr>
            </a:p>
            <a:p>
              <a:pPr algn="l"/>
              <a:r>
                <a:rPr lang="zh-CN" altLang="en-US" sz="1400" dirty="0">
                  <a:latin typeface="+mn-ea"/>
                  <a:ea typeface="+mn-ea"/>
                </a:rPr>
                <a:t>源</a:t>
              </a:r>
              <a:r>
                <a:rPr lang="en-US" altLang="zh-CN" sz="1400" dirty="0">
                  <a:latin typeface="+mn-ea"/>
                  <a:ea typeface="+mn-ea"/>
                </a:rPr>
                <a:t>MAC : 00-01-02-03-04-AA</a:t>
              </a:r>
              <a:endParaRPr lang="zh-CN" altLang="en-US" sz="1400" dirty="0">
                <a:latin typeface="+mn-ea"/>
                <a:ea typeface="+mn-ea"/>
              </a:endParaRPr>
            </a:p>
          </p:txBody>
        </p:sp>
        <p:sp>
          <p:nvSpPr>
            <p:cNvPr id="14350" name="TextBox 8"/>
            <p:cNvSpPr txBox="1">
              <a:spLocks noChangeArrowheads="1"/>
            </p:cNvSpPr>
            <p:nvPr/>
          </p:nvSpPr>
          <p:spPr bwMode="auto">
            <a:xfrm>
              <a:off x="6470650" y="1981200"/>
              <a:ext cx="2098160" cy="46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sz="1200">
                  <a:latin typeface="+mn-ea"/>
                  <a:ea typeface="+mn-ea"/>
                </a:rPr>
                <a:t>IP : 10.1.1.2/24</a:t>
              </a:r>
            </a:p>
            <a:p>
              <a:pPr algn="l"/>
              <a:r>
                <a:rPr lang="en-US" altLang="zh-CN" sz="1200">
                  <a:latin typeface="+mn-ea"/>
                  <a:ea typeface="+mn-ea"/>
                </a:rPr>
                <a:t>MAC : 00-01-02-03-04-BB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" name="TextBox 8"/>
            <p:cNvSpPr txBox="1">
              <a:spLocks noChangeArrowheads="1"/>
            </p:cNvSpPr>
            <p:nvPr/>
          </p:nvSpPr>
          <p:spPr bwMode="auto">
            <a:xfrm>
              <a:off x="1692851" y="3717479"/>
              <a:ext cx="822662" cy="360612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+mn-ea"/>
                  <a:ea typeface="+mn-ea"/>
                </a:rPr>
                <a:t>ETH_II</a:t>
              </a: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0255" name="TextBox 8"/>
            <p:cNvSpPr txBox="1">
              <a:spLocks noChangeArrowheads="1"/>
            </p:cNvSpPr>
            <p:nvPr/>
          </p:nvSpPr>
          <p:spPr bwMode="auto">
            <a:xfrm>
              <a:off x="2524522" y="3717479"/>
              <a:ext cx="693738" cy="360000"/>
            </a:xfrm>
            <a:prstGeom prst="rect">
              <a:avLst/>
            </a:prstGeom>
            <a:solidFill>
              <a:srgbClr val="00669A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+mn-ea"/>
                  <a:ea typeface="+mn-ea"/>
                </a:rPr>
                <a:t>IP</a:t>
              </a: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0256" name="TextBox 8"/>
            <p:cNvSpPr txBox="1">
              <a:spLocks noChangeArrowheads="1"/>
            </p:cNvSpPr>
            <p:nvPr/>
          </p:nvSpPr>
          <p:spPr bwMode="auto">
            <a:xfrm>
              <a:off x="3243560" y="3717479"/>
              <a:ext cx="1873250" cy="360000"/>
            </a:xfrm>
            <a:prstGeom prst="rect">
              <a:avLst/>
            </a:prstGeom>
            <a:solidFill>
              <a:srgbClr val="00669A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+mn-ea"/>
                  <a:ea typeface="+mn-ea"/>
                </a:rPr>
                <a:t>DATA    </a:t>
              </a: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0257" name="TextBox 8"/>
            <p:cNvSpPr txBox="1">
              <a:spLocks noChangeArrowheads="1"/>
            </p:cNvSpPr>
            <p:nvPr/>
          </p:nvSpPr>
          <p:spPr bwMode="auto">
            <a:xfrm>
              <a:off x="5116810" y="3717032"/>
              <a:ext cx="593432" cy="360612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+mn-ea"/>
                  <a:ea typeface="+mn-ea"/>
                </a:rPr>
                <a:t>FCS</a:t>
              </a: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14363" name="直接箭头连接符 29"/>
            <p:cNvCxnSpPr>
              <a:cxnSpLocks noChangeShapeType="1"/>
            </p:cNvCxnSpPr>
            <p:nvPr/>
          </p:nvCxnSpPr>
          <p:spPr bwMode="auto">
            <a:xfrm flipH="1">
              <a:off x="2092325" y="4079875"/>
              <a:ext cx="0" cy="862013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直接箭头连接符 29"/>
            <p:cNvCxnSpPr>
              <a:cxnSpLocks noChangeShapeType="1"/>
            </p:cNvCxnSpPr>
            <p:nvPr/>
          </p:nvCxnSpPr>
          <p:spPr bwMode="auto">
            <a:xfrm flipH="1">
              <a:off x="2811463" y="4078288"/>
              <a:ext cx="0" cy="287337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5" name="TextBox 19"/>
            <p:cNvSpPr txBox="1">
              <a:spLocks noChangeArrowheads="1"/>
            </p:cNvSpPr>
            <p:nvPr/>
          </p:nvSpPr>
          <p:spPr bwMode="auto">
            <a:xfrm>
              <a:off x="1759621" y="3295650"/>
              <a:ext cx="646358" cy="276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4366" name="TextBox 20"/>
            <p:cNvSpPr txBox="1">
              <a:spLocks noChangeArrowheads="1"/>
            </p:cNvSpPr>
            <p:nvPr/>
          </p:nvSpPr>
          <p:spPr bwMode="auto">
            <a:xfrm>
              <a:off x="6634886" y="3295650"/>
              <a:ext cx="6383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B</a:t>
              </a:r>
              <a:endParaRPr lang="zh-CN" altLang="en-US" sz="1200">
                <a:latin typeface="+mn-ea"/>
                <a:ea typeface="+mn-ea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96" y="1914618"/>
            <a:ext cx="1487612" cy="934084"/>
          </a:xfrm>
          <a:prstGeom prst="rect">
            <a:avLst/>
          </a:prstGeom>
        </p:spPr>
      </p:pic>
      <p:pic>
        <p:nvPicPr>
          <p:cNvPr id="27" name="图片 2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6084" y="1972516"/>
            <a:ext cx="1104780" cy="848468"/>
          </a:xfrm>
          <a:prstGeom prst="rect">
            <a:avLst/>
          </a:prstGeom>
        </p:spPr>
      </p:pic>
      <p:pic>
        <p:nvPicPr>
          <p:cNvPr id="29" name="图片 2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4011" y="1972516"/>
            <a:ext cx="1104780" cy="8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ARP</a:t>
            </a:r>
            <a:r>
              <a:rPr lang="zh-CN" altLang="en-US" smtClean="0"/>
              <a:t>数据包格式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ARP</a:t>
            </a:r>
            <a:r>
              <a:rPr lang="zh-CN" altLang="en-US" dirty="0" smtClean="0"/>
              <a:t>报文不能穿越路由器，不能被转发到其他广播域。</a:t>
            </a:r>
          </a:p>
          <a:p>
            <a:endParaRPr lang="zh-CN" altLang="en-US" dirty="0"/>
          </a:p>
        </p:txBody>
      </p:sp>
      <p:sp>
        <p:nvSpPr>
          <p:cNvPr id="16389" name="任意多边形 6"/>
          <p:cNvSpPr>
            <a:spLocks/>
          </p:cNvSpPr>
          <p:nvPr/>
        </p:nvSpPr>
        <p:spPr bwMode="auto">
          <a:xfrm>
            <a:off x="3216276" y="2133600"/>
            <a:ext cx="6119813" cy="503238"/>
          </a:xfrm>
          <a:custGeom>
            <a:avLst/>
            <a:gdLst>
              <a:gd name="T0" fmla="*/ 131427 w 6588474"/>
              <a:gd name="T1" fmla="*/ 0 h 1585762"/>
              <a:gd name="T2" fmla="*/ 212260 w 6588474"/>
              <a:gd name="T3" fmla="*/ 0 h 1585762"/>
              <a:gd name="T4" fmla="*/ 429617 w 6588474"/>
              <a:gd name="T5" fmla="*/ 0 h 1585762"/>
              <a:gd name="T6" fmla="*/ 0 w 6588474"/>
              <a:gd name="T7" fmla="*/ 0 h 1585762"/>
              <a:gd name="T8" fmla="*/ 131427 w 6588474"/>
              <a:gd name="T9" fmla="*/ 0 h 15857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88474"/>
              <a:gd name="T16" fmla="*/ 0 h 1585762"/>
              <a:gd name="T17" fmla="*/ 6588474 w 6588474"/>
              <a:gd name="T18" fmla="*/ 1585762 h 15857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88474" h="1585762">
                <a:moveTo>
                  <a:pt x="2015543" y="1260"/>
                </a:moveTo>
                <a:lnTo>
                  <a:pt x="3255157" y="0"/>
                </a:lnTo>
                <a:lnTo>
                  <a:pt x="6588474" y="1585762"/>
                </a:lnTo>
                <a:lnTo>
                  <a:pt x="0" y="1585216"/>
                </a:lnTo>
                <a:lnTo>
                  <a:pt x="2015543" y="1260"/>
                </a:lnTo>
                <a:close/>
              </a:path>
            </a:pathLst>
          </a:custGeom>
          <a:gradFill rotWithShape="0">
            <a:gsLst>
              <a:gs pos="0">
                <a:srgbClr val="0099CC"/>
              </a:gs>
              <a:gs pos="100000">
                <a:srgbClr val="99CC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矩形 32"/>
          <p:cNvSpPr/>
          <p:nvPr/>
        </p:nvSpPr>
        <p:spPr bwMode="auto">
          <a:xfrm>
            <a:off x="6230491" y="1576389"/>
            <a:ext cx="720080" cy="557249"/>
          </a:xfrm>
          <a:prstGeom prst="rect">
            <a:avLst/>
          </a:prstGeom>
          <a:solidFill>
            <a:srgbClr val="74C2E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en-US" altLang="zh-CN" sz="1600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FCS</a:t>
            </a:r>
            <a:endParaRPr lang="zh-CN" altLang="en-US" sz="1600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122093" y="1576389"/>
            <a:ext cx="1101600" cy="557249"/>
          </a:xfrm>
          <a:prstGeom prst="rect">
            <a:avLst/>
          </a:prstGeom>
          <a:solidFill>
            <a:srgbClr val="00669A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en-US" altLang="zh-CN" sz="1600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ARP</a:t>
            </a:r>
          </a:p>
        </p:txBody>
      </p:sp>
      <p:sp>
        <p:nvSpPr>
          <p:cNvPr id="16413" name="TextBox 25"/>
          <p:cNvSpPr txBox="1">
            <a:spLocks noChangeArrowheads="1"/>
          </p:cNvSpPr>
          <p:nvPr/>
        </p:nvSpPr>
        <p:spPr bwMode="auto">
          <a:xfrm>
            <a:off x="3219450" y="2360614"/>
            <a:ext cx="2682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0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16414" name="TextBox 29"/>
          <p:cNvSpPr txBox="1">
            <a:spLocks noChangeArrowheads="1"/>
          </p:cNvSpPr>
          <p:nvPr/>
        </p:nvSpPr>
        <p:spPr bwMode="auto">
          <a:xfrm>
            <a:off x="9005888" y="2349501"/>
            <a:ext cx="354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31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16415" name="TextBox 30"/>
          <p:cNvSpPr txBox="1">
            <a:spLocks noChangeArrowheads="1"/>
          </p:cNvSpPr>
          <p:nvPr/>
        </p:nvSpPr>
        <p:spPr bwMode="auto">
          <a:xfrm>
            <a:off x="6024563" y="2360614"/>
            <a:ext cx="354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15</a:t>
            </a:r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55" name="矩形 27"/>
          <p:cNvSpPr/>
          <p:nvPr/>
        </p:nvSpPr>
        <p:spPr bwMode="auto">
          <a:xfrm>
            <a:off x="3503712" y="1575845"/>
            <a:ext cx="1603228" cy="557249"/>
          </a:xfrm>
          <a:prstGeom prst="rect">
            <a:avLst/>
          </a:prstGeom>
          <a:solidFill>
            <a:srgbClr val="74C2E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en-US" altLang="zh-CN" sz="1600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Ethernet_II</a:t>
            </a:r>
            <a:endParaRPr lang="zh-CN" altLang="en-US" sz="1600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240085" y="2640783"/>
          <a:ext cx="6119815" cy="259910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529954"/>
                <a:gridCol w="1529954"/>
                <a:gridCol w="3059907"/>
              </a:tblGrid>
              <a:tr h="416719">
                <a:tc gridSpan="2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514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719">
                <a:tc gridSpan="3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6719">
                <a:tc gridSpan="3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6719">
                <a:tc gridSpan="3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6719">
                <a:tc gridSpan="3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4043772" y="2713310"/>
            <a:ext cx="1265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cs typeface="Arial" panose="020B0604020202020204" pitchFamily="34" charset="0"/>
              </a:rPr>
              <a:t>Hardware Type </a:t>
            </a:r>
            <a:endParaRPr lang="zh-CN" altLang="en-US" sz="1200" dirty="0">
              <a:cs typeface="Arial" panose="020B0604020202020204" pitchFamily="34" charset="0"/>
            </a:endParaRPr>
          </a:p>
        </p:txBody>
      </p:sp>
      <p:sp>
        <p:nvSpPr>
          <p:cNvPr id="41" name="TextBox 14"/>
          <p:cNvSpPr txBox="1">
            <a:spLocks noChangeArrowheads="1"/>
          </p:cNvSpPr>
          <p:nvPr/>
        </p:nvSpPr>
        <p:spPr bwMode="auto">
          <a:xfrm>
            <a:off x="7284132" y="2713310"/>
            <a:ext cx="1120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cs typeface="Arial" panose="020B0604020202020204" pitchFamily="34" charset="0"/>
              </a:rPr>
              <a:t>Protocol Type</a:t>
            </a:r>
            <a:endParaRPr lang="zh-CN" altLang="en-US" sz="1200" dirty="0">
              <a:cs typeface="Arial" panose="020B0604020202020204" pitchFamily="34" charset="0"/>
            </a:endParaRPr>
          </a:p>
        </p:txBody>
      </p:sp>
      <p:sp>
        <p:nvSpPr>
          <p:cNvPr id="42" name="TextBox 13"/>
          <p:cNvSpPr txBox="1">
            <a:spLocks noChangeArrowheads="1"/>
          </p:cNvSpPr>
          <p:nvPr/>
        </p:nvSpPr>
        <p:spPr bwMode="auto">
          <a:xfrm>
            <a:off x="3619909" y="3090605"/>
            <a:ext cx="847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cs typeface="Arial" panose="020B0604020202020204" pitchFamily="34" charset="0"/>
              </a:rPr>
              <a:t>Hardware</a:t>
            </a:r>
          </a:p>
          <a:p>
            <a:r>
              <a:rPr lang="en-US" altLang="zh-CN" sz="1200" dirty="0">
                <a:cs typeface="Arial" panose="020B0604020202020204" pitchFamily="34" charset="0"/>
              </a:rPr>
              <a:t> Length</a:t>
            </a:r>
            <a:endParaRPr lang="zh-CN" altLang="en-US" sz="1200" dirty="0">
              <a:cs typeface="Arial" panose="020B0604020202020204" pitchFamily="34" charset="0"/>
            </a:endParaRPr>
          </a:p>
        </p:txBody>
      </p:sp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4933421" y="3182680"/>
            <a:ext cx="12588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cs typeface="Arial" panose="020B0604020202020204" pitchFamily="34" charset="0"/>
              </a:rPr>
              <a:t>Protocol Length</a:t>
            </a:r>
            <a:endParaRPr lang="zh-CN" altLang="en-US" sz="1200" dirty="0">
              <a:cs typeface="Arial" panose="020B0604020202020204" pitchFamily="34" charset="0"/>
            </a:endParaRPr>
          </a:p>
        </p:txBody>
      </p:sp>
      <p:sp>
        <p:nvSpPr>
          <p:cNvPr id="44" name="TextBox 16"/>
          <p:cNvSpPr txBox="1">
            <a:spLocks noChangeArrowheads="1"/>
          </p:cNvSpPr>
          <p:nvPr/>
        </p:nvSpPr>
        <p:spPr bwMode="auto">
          <a:xfrm>
            <a:off x="7284132" y="3182680"/>
            <a:ext cx="12668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cs typeface="Arial" panose="020B0604020202020204" pitchFamily="34" charset="0"/>
              </a:rPr>
              <a:t>Operation Code</a:t>
            </a:r>
            <a:endParaRPr lang="zh-CN" altLang="en-US" sz="1200" dirty="0">
              <a:cs typeface="Arial" panose="020B0604020202020204" pitchFamily="34" charset="0"/>
            </a:endParaRPr>
          </a:p>
        </p:txBody>
      </p:sp>
      <p:sp>
        <p:nvSpPr>
          <p:cNvPr id="45" name="TextBox 18"/>
          <p:cNvSpPr txBox="1">
            <a:spLocks noChangeArrowheads="1"/>
          </p:cNvSpPr>
          <p:nvPr/>
        </p:nvSpPr>
        <p:spPr bwMode="auto">
          <a:xfrm>
            <a:off x="5282404" y="3660866"/>
            <a:ext cx="2035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cs typeface="Arial" panose="020B0604020202020204" pitchFamily="34" charset="0"/>
              </a:rPr>
              <a:t>Source Hardware  Address</a:t>
            </a:r>
            <a:endParaRPr lang="zh-CN" altLang="en-US" sz="1200" dirty="0">
              <a:cs typeface="Arial" panose="020B0604020202020204" pitchFamily="34" charset="0"/>
            </a:endParaRP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5341141" y="4084891"/>
            <a:ext cx="1917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cs typeface="Arial" panose="020B0604020202020204" pitchFamily="34" charset="0"/>
              </a:rPr>
              <a:t> Source Protocol Address</a:t>
            </a:r>
            <a:endParaRPr lang="zh-CN" altLang="en-US" sz="1200" dirty="0">
              <a:cs typeface="Arial" panose="020B0604020202020204" pitchFamily="34" charset="0"/>
            </a:endParaRPr>
          </a:p>
        </p:txBody>
      </p:sp>
      <p:sp>
        <p:nvSpPr>
          <p:cNvPr id="47" name="TextBox 19"/>
          <p:cNvSpPr txBox="1">
            <a:spLocks noChangeArrowheads="1"/>
          </p:cNvSpPr>
          <p:nvPr/>
        </p:nvSpPr>
        <p:spPr bwMode="auto">
          <a:xfrm>
            <a:off x="5149057" y="4484053"/>
            <a:ext cx="2254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cs typeface="Arial" panose="020B0604020202020204" pitchFamily="34" charset="0"/>
              </a:rPr>
              <a:t>Destination Hardware Address</a:t>
            </a:r>
            <a:endParaRPr lang="zh-CN" altLang="en-US" sz="1200" dirty="0">
              <a:cs typeface="Arial" panose="020B0604020202020204" pitchFamily="34" charset="0"/>
            </a:endParaRPr>
          </a:p>
        </p:txBody>
      </p:sp>
      <p:sp>
        <p:nvSpPr>
          <p:cNvPr id="48" name="TextBox 21"/>
          <p:cNvSpPr txBox="1">
            <a:spLocks noChangeArrowheads="1"/>
          </p:cNvSpPr>
          <p:nvPr/>
        </p:nvSpPr>
        <p:spPr bwMode="auto">
          <a:xfrm>
            <a:off x="5198269" y="4911292"/>
            <a:ext cx="2155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cs typeface="Arial" panose="020B0604020202020204" pitchFamily="34" charset="0"/>
              </a:rPr>
              <a:t>Destination Protocol Address</a:t>
            </a:r>
            <a:endParaRPr lang="zh-CN" altLang="en-US" sz="1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ARP</a:t>
            </a:r>
            <a:r>
              <a:rPr lang="zh-CN" altLang="en-US" smtClean="0"/>
              <a:t>工作过程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发送一个数据包给主机</a:t>
            </a:r>
            <a:r>
              <a:rPr lang="en-US" altLang="zh-CN" dirty="0" smtClean="0"/>
              <a:t>C</a:t>
            </a:r>
            <a:r>
              <a:rPr lang="zh-CN" altLang="en-US" dirty="0" smtClean="0"/>
              <a:t>之前，首先要获取主机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8436" name="Group 20"/>
          <p:cNvGrpSpPr>
            <a:grpSpLocks/>
          </p:cNvGrpSpPr>
          <p:nvPr/>
        </p:nvGrpSpPr>
        <p:grpSpPr bwMode="auto">
          <a:xfrm>
            <a:off x="2318407" y="1484314"/>
            <a:ext cx="7192551" cy="3240087"/>
            <a:chOff x="794407" y="1484784"/>
            <a:chExt cx="7192551" cy="3239616"/>
          </a:xfrm>
        </p:grpSpPr>
        <p:cxnSp>
          <p:nvCxnSpPr>
            <p:cNvPr id="18438" name="直接箭头连接符 29"/>
            <p:cNvCxnSpPr>
              <a:cxnSpLocks noChangeShapeType="1"/>
            </p:cNvCxnSpPr>
            <p:nvPr/>
          </p:nvCxnSpPr>
          <p:spPr bwMode="auto">
            <a:xfrm>
              <a:off x="2835275" y="4724400"/>
              <a:ext cx="3168650" cy="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39" name="直接连接符 45"/>
            <p:cNvCxnSpPr>
              <a:cxnSpLocks noChangeShapeType="1"/>
            </p:cNvCxnSpPr>
            <p:nvPr/>
          </p:nvCxnSpPr>
          <p:spPr bwMode="auto">
            <a:xfrm>
              <a:off x="4284663" y="2276475"/>
              <a:ext cx="0" cy="11525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0" name="直接连接符 37"/>
            <p:cNvCxnSpPr>
              <a:cxnSpLocks noChangeShapeType="1"/>
            </p:cNvCxnSpPr>
            <p:nvPr/>
          </p:nvCxnSpPr>
          <p:spPr bwMode="auto">
            <a:xfrm>
              <a:off x="1908175" y="3789363"/>
              <a:ext cx="51847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5" name="TextBox 8"/>
            <p:cNvSpPr txBox="1">
              <a:spLocks noChangeArrowheads="1"/>
            </p:cNvSpPr>
            <p:nvPr/>
          </p:nvSpPr>
          <p:spPr bwMode="auto">
            <a:xfrm>
              <a:off x="1376253" y="2996084"/>
              <a:ext cx="646332" cy="276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A</a:t>
              </a:r>
            </a:p>
          </p:txBody>
        </p:sp>
        <p:sp>
          <p:nvSpPr>
            <p:cNvPr id="18446" name="TextBox 8"/>
            <p:cNvSpPr txBox="1">
              <a:spLocks noChangeArrowheads="1"/>
            </p:cNvSpPr>
            <p:nvPr/>
          </p:nvSpPr>
          <p:spPr bwMode="auto">
            <a:xfrm>
              <a:off x="4226706" y="2636838"/>
              <a:ext cx="1611339" cy="461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10.0.0.2/24</a:t>
              </a:r>
            </a:p>
            <a:p>
              <a:r>
                <a:rPr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00-01-02-03-04-BB</a:t>
              </a:r>
              <a:endParaRPr lang="zh-CN" altLang="en-US" sz="120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447" name="TextBox 8"/>
            <p:cNvSpPr txBox="1">
              <a:spLocks noChangeArrowheads="1"/>
            </p:cNvSpPr>
            <p:nvPr/>
          </p:nvSpPr>
          <p:spPr bwMode="auto">
            <a:xfrm>
              <a:off x="7065059" y="2996084"/>
              <a:ext cx="6463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C</a:t>
              </a:r>
            </a:p>
          </p:txBody>
        </p:sp>
        <p:sp>
          <p:nvSpPr>
            <p:cNvPr id="18448" name="TextBox 8"/>
            <p:cNvSpPr txBox="1">
              <a:spLocks noChangeArrowheads="1"/>
            </p:cNvSpPr>
            <p:nvPr/>
          </p:nvSpPr>
          <p:spPr bwMode="auto">
            <a:xfrm>
              <a:off x="4045673" y="1484784"/>
              <a:ext cx="6383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B</a:t>
              </a:r>
            </a:p>
          </p:txBody>
        </p:sp>
        <p:sp>
          <p:nvSpPr>
            <p:cNvPr id="18449" name="TextBox 8"/>
            <p:cNvSpPr txBox="1">
              <a:spLocks noChangeArrowheads="1"/>
            </p:cNvSpPr>
            <p:nvPr/>
          </p:nvSpPr>
          <p:spPr bwMode="auto">
            <a:xfrm>
              <a:off x="6367219" y="4140200"/>
              <a:ext cx="1619739" cy="461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10.0.0.3/24</a:t>
              </a:r>
            </a:p>
            <a:p>
              <a:r>
                <a:rPr lang="en-US" altLang="zh-CN" sz="1200">
                  <a:latin typeface="+mn-ea"/>
                  <a:ea typeface="+mn-ea"/>
                </a:rPr>
                <a:t>00-01-02-03-04-CC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8450" name="TextBox 8"/>
            <p:cNvSpPr txBox="1">
              <a:spLocks noChangeArrowheads="1"/>
            </p:cNvSpPr>
            <p:nvPr/>
          </p:nvSpPr>
          <p:spPr bwMode="auto">
            <a:xfrm>
              <a:off x="794407" y="4140200"/>
              <a:ext cx="1636987" cy="461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10.0.0.1/24</a:t>
              </a:r>
            </a:p>
            <a:p>
              <a:r>
                <a:rPr lang="en-US" altLang="zh-CN" sz="1200" dirty="0">
                  <a:latin typeface="+mn-ea"/>
                  <a:ea typeface="+mn-ea"/>
                </a:rPr>
                <a:t>00-01-02-03-04-AA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pic>
        <p:nvPicPr>
          <p:cNvPr id="22" name="图片 21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1419" y="3333059"/>
            <a:ext cx="1104780" cy="848468"/>
          </a:xfrm>
          <a:prstGeom prst="rect">
            <a:avLst/>
          </a:prstGeom>
        </p:spPr>
      </p:pic>
      <p:pic>
        <p:nvPicPr>
          <p:cNvPr id="23" name="图片 22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8316" y="1793288"/>
            <a:ext cx="1104780" cy="848468"/>
          </a:xfrm>
          <a:prstGeom prst="rect">
            <a:avLst/>
          </a:prstGeom>
        </p:spPr>
      </p:pic>
      <p:pic>
        <p:nvPicPr>
          <p:cNvPr id="24" name="图片 23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2535" y="3285919"/>
            <a:ext cx="1104780" cy="848468"/>
          </a:xfrm>
          <a:prstGeom prst="rect">
            <a:avLst/>
          </a:prstGeom>
        </p:spPr>
      </p:pic>
      <p:pic>
        <p:nvPicPr>
          <p:cNvPr id="25" name="图片 24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9651" y="3396430"/>
            <a:ext cx="882110" cy="7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ARP</a:t>
            </a:r>
            <a:r>
              <a:rPr lang="zh-CN" altLang="en-US" smtClean="0"/>
              <a:t>缓存</a:t>
            </a:r>
          </a:p>
        </p:txBody>
      </p:sp>
      <p:sp>
        <p:nvSpPr>
          <p:cNvPr id="20484" name="AutoShape 28"/>
          <p:cNvSpPr>
            <a:spLocks/>
          </p:cNvSpPr>
          <p:nvPr/>
        </p:nvSpPr>
        <p:spPr bwMode="auto">
          <a:xfrm flipH="1">
            <a:off x="1775520" y="4897483"/>
            <a:ext cx="5256213" cy="954088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3653"/>
              <a:gd name="adj6" fmla="val 103093"/>
              <a:gd name="adj7" fmla="val -24847"/>
              <a:gd name="adj8" fmla="val 100375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xtLst/>
        </p:spPr>
        <p:txBody>
          <a:bodyPr anchor="ctr">
            <a:spAutoFit/>
          </a:bodyPr>
          <a:lstStyle>
            <a:lvl1pPr marL="287338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Host A&gt;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-a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/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Internet Address    Physical Address   Type</a:t>
            </a:r>
          </a:p>
          <a:p>
            <a:pPr algn="l"/>
            <a:endParaRPr lang="en-US" altLang="zh-CN" sz="1400" dirty="0">
              <a:latin typeface="+mn-ea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20485" name="Group 18"/>
          <p:cNvGrpSpPr>
            <a:grpSpLocks/>
          </p:cNvGrpSpPr>
          <p:nvPr/>
        </p:nvGrpSpPr>
        <p:grpSpPr bwMode="auto">
          <a:xfrm>
            <a:off x="2318407" y="1484313"/>
            <a:ext cx="7192551" cy="3117482"/>
            <a:chOff x="794407" y="1484784"/>
            <a:chExt cx="7192551" cy="3117011"/>
          </a:xfrm>
        </p:grpSpPr>
        <p:cxnSp>
          <p:nvCxnSpPr>
            <p:cNvPr id="20486" name="直接连接符 45"/>
            <p:cNvCxnSpPr>
              <a:cxnSpLocks noChangeShapeType="1"/>
            </p:cNvCxnSpPr>
            <p:nvPr/>
          </p:nvCxnSpPr>
          <p:spPr bwMode="auto">
            <a:xfrm>
              <a:off x="4284663" y="2276475"/>
              <a:ext cx="0" cy="11525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7" name="直接连接符 37"/>
            <p:cNvCxnSpPr>
              <a:cxnSpLocks noChangeShapeType="1"/>
            </p:cNvCxnSpPr>
            <p:nvPr/>
          </p:nvCxnSpPr>
          <p:spPr bwMode="auto">
            <a:xfrm>
              <a:off x="1908175" y="3789363"/>
              <a:ext cx="51847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2" name="TextBox 8"/>
            <p:cNvSpPr txBox="1">
              <a:spLocks noChangeArrowheads="1"/>
            </p:cNvSpPr>
            <p:nvPr/>
          </p:nvSpPr>
          <p:spPr bwMode="auto">
            <a:xfrm>
              <a:off x="1376253" y="2996084"/>
              <a:ext cx="646332" cy="27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A</a:t>
              </a:r>
            </a:p>
          </p:txBody>
        </p:sp>
        <p:sp>
          <p:nvSpPr>
            <p:cNvPr id="20493" name="TextBox 8"/>
            <p:cNvSpPr txBox="1">
              <a:spLocks noChangeArrowheads="1"/>
            </p:cNvSpPr>
            <p:nvPr/>
          </p:nvSpPr>
          <p:spPr bwMode="auto">
            <a:xfrm>
              <a:off x="4226706" y="2636838"/>
              <a:ext cx="1611339" cy="461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10.0.0.2/24</a:t>
              </a:r>
            </a:p>
            <a:p>
              <a:r>
                <a:rPr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00-01-02-03-04-BB</a:t>
              </a:r>
              <a:endParaRPr lang="zh-CN" altLang="en-US" sz="120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494" name="TextBox 8"/>
            <p:cNvSpPr txBox="1">
              <a:spLocks noChangeArrowheads="1"/>
            </p:cNvSpPr>
            <p:nvPr/>
          </p:nvSpPr>
          <p:spPr bwMode="auto">
            <a:xfrm>
              <a:off x="7065059" y="2996084"/>
              <a:ext cx="6463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C</a:t>
              </a:r>
            </a:p>
          </p:txBody>
        </p:sp>
        <p:sp>
          <p:nvSpPr>
            <p:cNvPr id="20495" name="TextBox 8"/>
            <p:cNvSpPr txBox="1">
              <a:spLocks noChangeArrowheads="1"/>
            </p:cNvSpPr>
            <p:nvPr/>
          </p:nvSpPr>
          <p:spPr bwMode="auto">
            <a:xfrm>
              <a:off x="4045673" y="1484784"/>
              <a:ext cx="6383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B</a:t>
              </a:r>
            </a:p>
          </p:txBody>
        </p:sp>
        <p:sp>
          <p:nvSpPr>
            <p:cNvPr id="20496" name="TextBox 8"/>
            <p:cNvSpPr txBox="1">
              <a:spLocks noChangeArrowheads="1"/>
            </p:cNvSpPr>
            <p:nvPr/>
          </p:nvSpPr>
          <p:spPr bwMode="auto">
            <a:xfrm>
              <a:off x="6367219" y="4140200"/>
              <a:ext cx="1619739" cy="461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10.0.0.3/24</a:t>
              </a:r>
            </a:p>
            <a:p>
              <a:r>
                <a:rPr lang="en-US" altLang="zh-CN" sz="1200">
                  <a:latin typeface="+mn-ea"/>
                  <a:ea typeface="+mn-ea"/>
                </a:rPr>
                <a:t>00-01-02-03-04-CC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0497" name="TextBox 8"/>
            <p:cNvSpPr txBox="1">
              <a:spLocks noChangeArrowheads="1"/>
            </p:cNvSpPr>
            <p:nvPr/>
          </p:nvSpPr>
          <p:spPr bwMode="auto">
            <a:xfrm>
              <a:off x="794407" y="4140200"/>
              <a:ext cx="1636987" cy="461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10.0.0.1/24</a:t>
              </a:r>
            </a:p>
            <a:p>
              <a:r>
                <a:rPr lang="en-US" altLang="zh-CN" sz="1200" dirty="0">
                  <a:latin typeface="+mn-ea"/>
                  <a:ea typeface="+mn-ea"/>
                </a:rPr>
                <a:t>00-01-02-03-04-AA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pic>
        <p:nvPicPr>
          <p:cNvPr id="21" name="图片 20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4510" y="3298320"/>
            <a:ext cx="1104780" cy="848468"/>
          </a:xfrm>
          <a:prstGeom prst="rect">
            <a:avLst/>
          </a:prstGeom>
        </p:spPr>
      </p:pic>
      <p:pic>
        <p:nvPicPr>
          <p:cNvPr id="22" name="图片 21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8316" y="1794340"/>
            <a:ext cx="1104780" cy="848468"/>
          </a:xfrm>
          <a:prstGeom prst="rect">
            <a:avLst/>
          </a:prstGeom>
        </p:spPr>
      </p:pic>
      <p:pic>
        <p:nvPicPr>
          <p:cNvPr id="23" name="图片 22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4373" y="3298320"/>
            <a:ext cx="1104780" cy="848468"/>
          </a:xfrm>
          <a:prstGeom prst="rect">
            <a:avLst/>
          </a:prstGeom>
        </p:spPr>
      </p:pic>
      <p:pic>
        <p:nvPicPr>
          <p:cNvPr id="24" name="图片 23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2894" y="3428823"/>
            <a:ext cx="882110" cy="7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8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ARP</a:t>
            </a:r>
            <a:r>
              <a:rPr lang="zh-CN" altLang="en-US" smtClean="0"/>
              <a:t>请求</a:t>
            </a:r>
            <a:endParaRPr lang="zh-CN" altLang="en-US" dirty="0" smtClean="0"/>
          </a:p>
        </p:txBody>
      </p:sp>
      <p:cxnSp>
        <p:nvCxnSpPr>
          <p:cNvPr id="22532" name="直接箭头连接符 29"/>
          <p:cNvCxnSpPr>
            <a:cxnSpLocks noChangeShapeType="1"/>
          </p:cNvCxnSpPr>
          <p:nvPr/>
        </p:nvCxnSpPr>
        <p:spPr bwMode="auto">
          <a:xfrm flipH="1">
            <a:off x="3432175" y="5013325"/>
            <a:ext cx="1588" cy="287338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3" name="直接连接符 45"/>
          <p:cNvCxnSpPr>
            <a:cxnSpLocks noChangeShapeType="1"/>
          </p:cNvCxnSpPr>
          <p:nvPr/>
        </p:nvCxnSpPr>
        <p:spPr bwMode="auto">
          <a:xfrm>
            <a:off x="5808663" y="2349500"/>
            <a:ext cx="0" cy="11509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直接连接符 37"/>
          <p:cNvCxnSpPr>
            <a:cxnSpLocks noChangeShapeType="1"/>
          </p:cNvCxnSpPr>
          <p:nvPr/>
        </p:nvCxnSpPr>
        <p:spPr bwMode="auto">
          <a:xfrm>
            <a:off x="3432176" y="3789363"/>
            <a:ext cx="51847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直接箭头连接符 74"/>
          <p:cNvCxnSpPr>
            <a:cxnSpLocks noChangeShapeType="1"/>
          </p:cNvCxnSpPr>
          <p:nvPr/>
        </p:nvCxnSpPr>
        <p:spPr bwMode="auto">
          <a:xfrm flipV="1">
            <a:off x="5664200" y="2667001"/>
            <a:ext cx="0" cy="576263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0" name="TextBox 8"/>
          <p:cNvSpPr txBox="1">
            <a:spLocks noChangeArrowheads="1"/>
          </p:cNvSpPr>
          <p:nvPr/>
        </p:nvSpPr>
        <p:spPr bwMode="auto">
          <a:xfrm>
            <a:off x="2900253" y="2995613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 A</a:t>
            </a:r>
          </a:p>
        </p:txBody>
      </p:sp>
      <p:sp>
        <p:nvSpPr>
          <p:cNvPr id="22541" name="TextBox 8"/>
          <p:cNvSpPr txBox="1">
            <a:spLocks noChangeArrowheads="1"/>
          </p:cNvSpPr>
          <p:nvPr/>
        </p:nvSpPr>
        <p:spPr bwMode="auto">
          <a:xfrm>
            <a:off x="5750707" y="2636838"/>
            <a:ext cx="1611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10.0.0.2/24</a:t>
            </a:r>
          </a:p>
          <a:p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00-01-02-03-04-BB</a:t>
            </a:r>
            <a:endParaRPr lang="zh-CN" altLang="en-US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2542" name="TextBox 8"/>
          <p:cNvSpPr txBox="1">
            <a:spLocks noChangeArrowheads="1"/>
          </p:cNvSpPr>
          <p:nvPr/>
        </p:nvSpPr>
        <p:spPr bwMode="auto">
          <a:xfrm>
            <a:off x="8588375" y="2995613"/>
            <a:ext cx="647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 </a:t>
            </a:r>
            <a:r>
              <a:rPr lang="en-US" altLang="zh-CN" sz="1200">
                <a:latin typeface="+mn-ea"/>
                <a:ea typeface="+mn-ea"/>
              </a:rPr>
              <a:t>C</a:t>
            </a:r>
          </a:p>
        </p:txBody>
      </p:sp>
      <p:sp>
        <p:nvSpPr>
          <p:cNvPr id="22543" name="TextBox 8"/>
          <p:cNvSpPr txBox="1">
            <a:spLocks noChangeArrowheads="1"/>
          </p:cNvSpPr>
          <p:nvPr/>
        </p:nvSpPr>
        <p:spPr bwMode="auto">
          <a:xfrm>
            <a:off x="5568951" y="1484313"/>
            <a:ext cx="6381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 B</a:t>
            </a:r>
          </a:p>
        </p:txBody>
      </p:sp>
      <p:sp>
        <p:nvSpPr>
          <p:cNvPr id="22544" name="TextBox 8"/>
          <p:cNvSpPr txBox="1">
            <a:spLocks noChangeArrowheads="1"/>
          </p:cNvSpPr>
          <p:nvPr/>
        </p:nvSpPr>
        <p:spPr bwMode="auto">
          <a:xfrm>
            <a:off x="7881694" y="4137026"/>
            <a:ext cx="1619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10.0.0.3/24</a:t>
            </a:r>
          </a:p>
          <a:p>
            <a:r>
              <a:rPr lang="en-US" altLang="zh-CN" sz="1200">
                <a:latin typeface="+mn-ea"/>
                <a:ea typeface="+mn-ea"/>
              </a:rPr>
              <a:t>00-01-02-03-04-CC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2545" name="TextBox 8"/>
          <p:cNvSpPr txBox="1">
            <a:spLocks noChangeArrowheads="1"/>
          </p:cNvSpPr>
          <p:nvPr/>
        </p:nvSpPr>
        <p:spPr bwMode="auto">
          <a:xfrm>
            <a:off x="2318408" y="4137026"/>
            <a:ext cx="1636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10.0.0.1/24</a:t>
            </a:r>
          </a:p>
          <a:p>
            <a:r>
              <a:rPr lang="en-US" altLang="zh-CN" sz="1200" dirty="0">
                <a:latin typeface="+mn-ea"/>
                <a:ea typeface="+mn-ea"/>
              </a:rPr>
              <a:t>00-01-02-03-04-AA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2546" name="TextBox 8"/>
          <p:cNvSpPr txBox="1">
            <a:spLocks noChangeArrowheads="1"/>
          </p:cNvSpPr>
          <p:nvPr/>
        </p:nvSpPr>
        <p:spPr bwMode="auto">
          <a:xfrm>
            <a:off x="3152776" y="5759451"/>
            <a:ext cx="18165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zh-CN" altLang="en-US" sz="1200">
                <a:latin typeface="+mn-ea"/>
                <a:ea typeface="+mn-ea"/>
              </a:rPr>
              <a:t>源</a:t>
            </a:r>
            <a:r>
              <a:rPr lang="en-US" altLang="zh-CN" sz="1200">
                <a:latin typeface="+mn-ea"/>
                <a:ea typeface="+mn-ea"/>
              </a:rPr>
              <a:t>MAC </a:t>
            </a:r>
            <a:r>
              <a:rPr lang="zh-CN" altLang="en-US" sz="1200">
                <a:latin typeface="+mn-ea"/>
                <a:ea typeface="+mn-ea"/>
              </a:rPr>
              <a:t>：</a:t>
            </a:r>
            <a:endParaRPr lang="en-US" altLang="zh-CN" sz="1200">
              <a:latin typeface="+mn-ea"/>
              <a:ea typeface="+mn-ea"/>
            </a:endParaRPr>
          </a:p>
          <a:p>
            <a:pPr algn="l"/>
            <a:r>
              <a:rPr lang="en-US" altLang="zh-CN" sz="1200">
                <a:latin typeface="+mn-ea"/>
                <a:ea typeface="+mn-ea"/>
              </a:rPr>
              <a:t>00-01-02-03-04-AA    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2547" name="TextBox 8"/>
          <p:cNvSpPr txBox="1">
            <a:spLocks noChangeArrowheads="1"/>
          </p:cNvSpPr>
          <p:nvPr/>
        </p:nvSpPr>
        <p:spPr bwMode="auto">
          <a:xfrm>
            <a:off x="2279651" y="5300663"/>
            <a:ext cx="1871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zh-CN" altLang="en-US" sz="1200" dirty="0">
                <a:latin typeface="+mn-ea"/>
                <a:ea typeface="+mn-ea"/>
              </a:rPr>
              <a:t>目的</a:t>
            </a:r>
            <a:r>
              <a:rPr lang="en-US" altLang="zh-CN" sz="1200" dirty="0">
                <a:latin typeface="+mn-ea"/>
                <a:ea typeface="+mn-ea"/>
              </a:rPr>
              <a:t>MAC :</a:t>
            </a:r>
          </a:p>
          <a:p>
            <a:pPr algn="l"/>
            <a:r>
              <a:rPr lang="en-US" altLang="zh-CN" sz="1200" dirty="0">
                <a:latin typeface="+mn-ea"/>
                <a:ea typeface="+mn-ea"/>
              </a:rPr>
              <a:t> FF-FF-FF-FF-FF-FF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4360" name="TextBox 8"/>
          <p:cNvSpPr txBox="1">
            <a:spLocks noChangeArrowheads="1"/>
          </p:cNvSpPr>
          <p:nvPr/>
        </p:nvSpPr>
        <p:spPr bwMode="auto">
          <a:xfrm>
            <a:off x="4423487" y="4680036"/>
            <a:ext cx="1511300" cy="360676"/>
          </a:xfrm>
          <a:prstGeom prst="rect">
            <a:avLst/>
          </a:prstGeom>
          <a:solidFill>
            <a:srgbClr val="74C2E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tIns="0"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ARP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2551" name="直接箭头连接符 29"/>
          <p:cNvCxnSpPr>
            <a:cxnSpLocks noChangeShapeType="1"/>
          </p:cNvCxnSpPr>
          <p:nvPr/>
        </p:nvCxnSpPr>
        <p:spPr bwMode="auto">
          <a:xfrm flipH="1">
            <a:off x="4224338" y="5040313"/>
            <a:ext cx="0" cy="836612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2" name="TextBox 8"/>
          <p:cNvSpPr txBox="1">
            <a:spLocks noChangeArrowheads="1"/>
          </p:cNvSpPr>
          <p:nvPr/>
        </p:nvSpPr>
        <p:spPr bwMode="auto">
          <a:xfrm>
            <a:off x="4640263" y="5084763"/>
            <a:ext cx="2617448" cy="10156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zh-CN" altLang="en-US" sz="1200" dirty="0">
                <a:latin typeface="+mn-ea"/>
                <a:ea typeface="+mn-ea"/>
              </a:rPr>
              <a:t>目的</a:t>
            </a:r>
            <a:r>
              <a:rPr lang="en-US" altLang="zh-CN" sz="1200" dirty="0">
                <a:latin typeface="+mn-ea"/>
                <a:ea typeface="+mn-ea"/>
              </a:rPr>
              <a:t>IP : 10.0.0.3</a:t>
            </a:r>
          </a:p>
          <a:p>
            <a:pPr algn="l"/>
            <a:r>
              <a:rPr lang="zh-CN" altLang="en-US" sz="1200" dirty="0">
                <a:latin typeface="+mn-ea"/>
                <a:ea typeface="+mn-ea"/>
              </a:rPr>
              <a:t>源</a:t>
            </a:r>
            <a:r>
              <a:rPr lang="en-US" altLang="zh-CN" sz="1200" dirty="0">
                <a:latin typeface="+mn-ea"/>
                <a:ea typeface="+mn-ea"/>
              </a:rPr>
              <a:t>IP : 10.0.0.1</a:t>
            </a:r>
          </a:p>
          <a:p>
            <a:pPr algn="l"/>
            <a:r>
              <a:rPr lang="zh-CN" altLang="en-US" sz="1200" dirty="0">
                <a:latin typeface="+mn-ea"/>
                <a:ea typeface="+mn-ea"/>
              </a:rPr>
              <a:t>目的</a:t>
            </a:r>
            <a:r>
              <a:rPr lang="en-US" altLang="zh-CN" sz="1200" dirty="0">
                <a:latin typeface="+mn-ea"/>
                <a:ea typeface="+mn-ea"/>
              </a:rPr>
              <a:t>MAC : </a:t>
            </a:r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00-00-00-00-00-00     </a:t>
            </a:r>
          </a:p>
          <a:p>
            <a:pPr algn="l"/>
            <a:r>
              <a:rPr lang="zh-CN" altLang="en-US" sz="1200" dirty="0">
                <a:latin typeface="+mn-ea"/>
                <a:ea typeface="+mn-ea"/>
              </a:rPr>
              <a:t>源</a:t>
            </a:r>
            <a:r>
              <a:rPr lang="en-US" altLang="zh-CN" sz="1200" dirty="0">
                <a:latin typeface="+mn-ea"/>
                <a:ea typeface="+mn-ea"/>
              </a:rPr>
              <a:t>MAC : 00-01-02-03-04-AA</a:t>
            </a:r>
          </a:p>
          <a:p>
            <a:pPr algn="l"/>
            <a:r>
              <a:rPr lang="zh-CN" altLang="en-US" sz="1200" dirty="0">
                <a:latin typeface="+mn-ea"/>
                <a:ea typeface="+mn-ea"/>
              </a:rPr>
              <a:t>操作类型 </a:t>
            </a:r>
            <a:r>
              <a:rPr lang="en-US" altLang="zh-CN" sz="1200" dirty="0">
                <a:latin typeface="+mn-ea"/>
                <a:ea typeface="+mn-ea"/>
              </a:rPr>
              <a:t>: </a:t>
            </a:r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Request</a:t>
            </a:r>
            <a:endParaRPr lang="zh-CN" altLang="en-US" sz="1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2553" name="直接箭头连接符 29"/>
          <p:cNvCxnSpPr>
            <a:cxnSpLocks noChangeShapeType="1"/>
          </p:cNvCxnSpPr>
          <p:nvPr/>
        </p:nvCxnSpPr>
        <p:spPr bwMode="auto">
          <a:xfrm>
            <a:off x="3863976" y="3633788"/>
            <a:ext cx="1223963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直接箭头连接符 29"/>
          <p:cNvCxnSpPr>
            <a:cxnSpLocks noChangeShapeType="1"/>
          </p:cNvCxnSpPr>
          <p:nvPr/>
        </p:nvCxnSpPr>
        <p:spPr bwMode="auto">
          <a:xfrm>
            <a:off x="6816726" y="3644900"/>
            <a:ext cx="1223963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3215680" y="4680034"/>
            <a:ext cx="1184400" cy="360679"/>
          </a:xfrm>
          <a:prstGeom prst="rect">
            <a:avLst/>
          </a:prstGeom>
          <a:solidFill>
            <a:srgbClr val="74C2E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tIns="0"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ETH_II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51116" y="4680034"/>
            <a:ext cx="593432" cy="360679"/>
          </a:xfrm>
          <a:prstGeom prst="rect">
            <a:avLst/>
          </a:prstGeom>
          <a:solidFill>
            <a:srgbClr val="74C2E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tIns="0"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FCS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0" name="图片 29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8997" y="3306200"/>
            <a:ext cx="1104780" cy="848468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5167" y="1767268"/>
            <a:ext cx="1104780" cy="848468"/>
          </a:xfrm>
          <a:prstGeom prst="rect">
            <a:avLst/>
          </a:prstGeom>
        </p:spPr>
      </p:pic>
      <p:pic>
        <p:nvPicPr>
          <p:cNvPr id="32" name="图片 31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3636" y="3304433"/>
            <a:ext cx="1104780" cy="848468"/>
          </a:xfrm>
          <a:prstGeom prst="rect">
            <a:avLst/>
          </a:prstGeom>
        </p:spPr>
      </p:pic>
      <p:pic>
        <p:nvPicPr>
          <p:cNvPr id="33" name="图片 32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55700" y="3412625"/>
            <a:ext cx="882110" cy="7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ARP</a:t>
            </a:r>
            <a:r>
              <a:rPr lang="zh-CN" altLang="en-US" smtClean="0"/>
              <a:t>响应</a:t>
            </a:r>
          </a:p>
        </p:txBody>
      </p:sp>
      <p:grpSp>
        <p:nvGrpSpPr>
          <p:cNvPr id="24580" name="Group 20"/>
          <p:cNvGrpSpPr>
            <a:grpSpLocks/>
          </p:cNvGrpSpPr>
          <p:nvPr/>
        </p:nvGrpSpPr>
        <p:grpSpPr bwMode="auto">
          <a:xfrm>
            <a:off x="2318407" y="1484313"/>
            <a:ext cx="7192551" cy="3117482"/>
            <a:chOff x="794407" y="1484784"/>
            <a:chExt cx="7192551" cy="3117011"/>
          </a:xfrm>
        </p:grpSpPr>
        <p:cxnSp>
          <p:nvCxnSpPr>
            <p:cNvPr id="24582" name="直接连接符 45"/>
            <p:cNvCxnSpPr>
              <a:cxnSpLocks noChangeShapeType="1"/>
            </p:cNvCxnSpPr>
            <p:nvPr/>
          </p:nvCxnSpPr>
          <p:spPr bwMode="auto">
            <a:xfrm>
              <a:off x="4284663" y="2276475"/>
              <a:ext cx="0" cy="11525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3" name="直接连接符 37"/>
            <p:cNvCxnSpPr>
              <a:cxnSpLocks noChangeShapeType="1"/>
            </p:cNvCxnSpPr>
            <p:nvPr/>
          </p:nvCxnSpPr>
          <p:spPr bwMode="auto">
            <a:xfrm>
              <a:off x="1908175" y="3789363"/>
              <a:ext cx="51847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8" name="TextBox 8"/>
            <p:cNvSpPr txBox="1">
              <a:spLocks noChangeArrowheads="1"/>
            </p:cNvSpPr>
            <p:nvPr/>
          </p:nvSpPr>
          <p:spPr bwMode="auto">
            <a:xfrm>
              <a:off x="1376253" y="2996084"/>
              <a:ext cx="646332" cy="27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A</a:t>
              </a:r>
            </a:p>
          </p:txBody>
        </p:sp>
        <p:sp>
          <p:nvSpPr>
            <p:cNvPr id="24589" name="TextBox 8"/>
            <p:cNvSpPr txBox="1">
              <a:spLocks noChangeArrowheads="1"/>
            </p:cNvSpPr>
            <p:nvPr/>
          </p:nvSpPr>
          <p:spPr bwMode="auto">
            <a:xfrm>
              <a:off x="4226706" y="2636838"/>
              <a:ext cx="1611339" cy="461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10.0.0.2/24</a:t>
              </a:r>
            </a:p>
            <a:p>
              <a:r>
                <a:rPr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00-01-02-03-04-BB</a:t>
              </a:r>
              <a:endParaRPr lang="zh-CN" altLang="en-US" sz="120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590" name="TextBox 8"/>
            <p:cNvSpPr txBox="1">
              <a:spLocks noChangeArrowheads="1"/>
            </p:cNvSpPr>
            <p:nvPr/>
          </p:nvSpPr>
          <p:spPr bwMode="auto">
            <a:xfrm>
              <a:off x="7065059" y="2996084"/>
              <a:ext cx="6463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C</a:t>
              </a:r>
            </a:p>
          </p:txBody>
        </p:sp>
        <p:sp>
          <p:nvSpPr>
            <p:cNvPr id="24591" name="TextBox 8"/>
            <p:cNvSpPr txBox="1">
              <a:spLocks noChangeArrowheads="1"/>
            </p:cNvSpPr>
            <p:nvPr/>
          </p:nvSpPr>
          <p:spPr bwMode="auto">
            <a:xfrm>
              <a:off x="4045673" y="1484784"/>
              <a:ext cx="6383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B</a:t>
              </a:r>
            </a:p>
          </p:txBody>
        </p:sp>
        <p:sp>
          <p:nvSpPr>
            <p:cNvPr id="24592" name="TextBox 8"/>
            <p:cNvSpPr txBox="1">
              <a:spLocks noChangeArrowheads="1"/>
            </p:cNvSpPr>
            <p:nvPr/>
          </p:nvSpPr>
          <p:spPr bwMode="auto">
            <a:xfrm>
              <a:off x="6367219" y="4140200"/>
              <a:ext cx="1619739" cy="461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10.0.0.3/24</a:t>
              </a:r>
            </a:p>
            <a:p>
              <a:r>
                <a:rPr lang="en-US" altLang="zh-CN" sz="1200">
                  <a:latin typeface="+mn-ea"/>
                  <a:ea typeface="+mn-ea"/>
                </a:rPr>
                <a:t>00-01-02-03-04-CC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4593" name="TextBox 8"/>
            <p:cNvSpPr txBox="1">
              <a:spLocks noChangeArrowheads="1"/>
            </p:cNvSpPr>
            <p:nvPr/>
          </p:nvSpPr>
          <p:spPr bwMode="auto">
            <a:xfrm>
              <a:off x="794407" y="4140200"/>
              <a:ext cx="1636987" cy="461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10.0.0.1/24</a:t>
              </a:r>
            </a:p>
            <a:p>
              <a:r>
                <a:rPr lang="en-US" altLang="zh-CN" sz="1200">
                  <a:latin typeface="+mn-ea"/>
                  <a:ea typeface="+mn-ea"/>
                </a:rPr>
                <a:t>00-01-02-03-04-AA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cxnSp>
          <p:nvCxnSpPr>
            <p:cNvPr id="24594" name="直接箭头连接符 29"/>
            <p:cNvCxnSpPr>
              <a:cxnSpLocks noChangeShapeType="1"/>
            </p:cNvCxnSpPr>
            <p:nvPr/>
          </p:nvCxnSpPr>
          <p:spPr bwMode="auto">
            <a:xfrm flipH="1">
              <a:off x="2339975" y="3573463"/>
              <a:ext cx="1295400" cy="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直接箭头连接符 29"/>
            <p:cNvCxnSpPr>
              <a:cxnSpLocks noChangeShapeType="1"/>
            </p:cNvCxnSpPr>
            <p:nvPr/>
          </p:nvCxnSpPr>
          <p:spPr bwMode="auto">
            <a:xfrm flipH="1">
              <a:off x="5076825" y="3573463"/>
              <a:ext cx="1295400" cy="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81" name="AutoShape 28"/>
          <p:cNvSpPr>
            <a:spLocks/>
          </p:cNvSpPr>
          <p:nvPr/>
        </p:nvSpPr>
        <p:spPr bwMode="auto">
          <a:xfrm>
            <a:off x="5368233" y="4875621"/>
            <a:ext cx="5616575" cy="954087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8449"/>
              <a:gd name="adj6" fmla="val 102801"/>
              <a:gd name="adj7" fmla="val -82963"/>
              <a:gd name="adj8" fmla="val 97213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xtLst/>
        </p:spPr>
        <p:txBody>
          <a:bodyPr anchor="ctr">
            <a:spAutoFit/>
          </a:bodyPr>
          <a:lstStyle>
            <a:lvl1pPr marL="287338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Host C&gt;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-a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Internet address  Physical address      Type</a:t>
            </a:r>
          </a:p>
          <a:p>
            <a:pPr algn="l"/>
            <a:r>
              <a:rPr lang="en-US" altLang="zh-CN" sz="14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10.0.0.1          00-01-02-03-04-AA     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Dynamic</a:t>
            </a:r>
          </a:p>
          <a:p>
            <a:pPr algn="l"/>
            <a:endParaRPr lang="en-US" altLang="zh-CN" sz="1400" dirty="0">
              <a:latin typeface="+mn-ea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23" name="图片 2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6844" y="3435065"/>
            <a:ext cx="882110" cy="721726"/>
          </a:xfrm>
          <a:prstGeom prst="rect">
            <a:avLst/>
          </a:prstGeom>
        </p:spPr>
      </p:pic>
      <p:pic>
        <p:nvPicPr>
          <p:cNvPr id="24" name="图片 23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6959" y="3306259"/>
            <a:ext cx="1104780" cy="848468"/>
          </a:xfrm>
          <a:prstGeom prst="rect">
            <a:avLst/>
          </a:prstGeom>
        </p:spPr>
      </p:pic>
      <p:pic>
        <p:nvPicPr>
          <p:cNvPr id="25" name="图片 24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6273" y="1787206"/>
            <a:ext cx="1104780" cy="848468"/>
          </a:xfrm>
          <a:prstGeom prst="rect">
            <a:avLst/>
          </a:prstGeom>
        </p:spPr>
      </p:pic>
      <p:pic>
        <p:nvPicPr>
          <p:cNvPr id="26" name="图片 2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5496" y="3311560"/>
            <a:ext cx="1104780" cy="8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E3093B-232B-4C15-AB25-7F1FBE134870}">
  <ds:schemaRefs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64482</TotalTime>
  <Words>1735</Words>
  <Application>Microsoft Office PowerPoint</Application>
  <PresentationFormat>宽屏</PresentationFormat>
  <Paragraphs>237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MS PGothic</vt:lpstr>
      <vt:lpstr>黑体</vt:lpstr>
      <vt:lpstr>宋体</vt:lpstr>
      <vt:lpstr>微软雅黑</vt:lpstr>
      <vt:lpstr>Arial</vt:lpstr>
      <vt:lpstr>Courier New</vt:lpstr>
      <vt:lpstr>FrutigerNext LT Light</vt:lpstr>
      <vt:lpstr>FrutigerNext LT Medium</vt:lpstr>
      <vt:lpstr>FrutigerNext LT Regular</vt:lpstr>
      <vt:lpstr>Wingdings</vt:lpstr>
      <vt:lpstr>培训与认证部-母版</vt:lpstr>
      <vt:lpstr>ARP协议</vt:lpstr>
      <vt:lpstr>PowerPoint 演示文稿</vt:lpstr>
      <vt:lpstr>PowerPoint 演示文稿</vt:lpstr>
      <vt:lpstr>ARP</vt:lpstr>
      <vt:lpstr>ARP数据包格式</vt:lpstr>
      <vt:lpstr>ARP工作过程</vt:lpstr>
      <vt:lpstr>ARP缓存</vt:lpstr>
      <vt:lpstr>ARP请求</vt:lpstr>
      <vt:lpstr>ARP响应</vt:lpstr>
      <vt:lpstr>ARP响应</vt:lpstr>
      <vt:lpstr>ARP缓存</vt:lpstr>
      <vt:lpstr>ARP代理</vt:lpstr>
      <vt:lpstr>免费ARP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liupengzjhw</cp:lastModifiedBy>
  <cp:revision>2480</cp:revision>
  <dcterms:created xsi:type="dcterms:W3CDTF">2003-08-21T06:48:56Z</dcterms:created>
  <dcterms:modified xsi:type="dcterms:W3CDTF">2019-04-19T02:19:43Z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(3)69OKMVzc4iQO4VT5JVuTNeysLJ46vlHFwbD79jbNh4teyISC7bvVqSlECIQANTQXcPGyhmua
7NsHUmZNADS3jfg5s2SpMtwzhNraRKnrtwqKCKSTUFgGzcJM0av1HoIcDPkoh0po3IU2NX8w
pgJeDCDlUQOBJeg9WfKcPjnb0N49n8VAI4HJRvxgCorvV8JbI0PTb9ud5UeG7rBKdjVI3v1c
10xPfrPR+oZUxWs8/i</vt:lpwstr>
  </property>
  <property fmtid="{D5CDD505-2E9C-101B-9397-08002B2CF9AE}" pid="18" name="_2015_ms_pID_7253431">
    <vt:lpwstr>9LvaP5tHUPlmA2PIDP7h8M97mknDiQUCPIOaMonOxfG3MBKJePbCFH
5P63CiBg2t7CZyeoqpGRvPlrGqzT0/erg2WJ7QcwGk0Y6aDmNccE3FDJR0j7jClr95vHfEiO
h3BbF42e6adxJnfSeBJAOC+PcLy1+zk/ALEucDHniS2LmoJ/1wfiBjZwRRBWW71IqDE0AX9S
AiIGY/qwtrMZud7/Sr/ZkBs+BtluOmNufFaJ</vt:lpwstr>
  </property>
  <property fmtid="{D5CDD505-2E9C-101B-9397-08002B2CF9AE}" pid="19" name="_2015_ms_pID_7253432">
    <vt:lpwstr>/+Jm3Cz00R4KoZE6Gw2ur+m4lFtYPuilihpm
VSWw7eKXwUCtIMDckQPigochQpzT7g==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1555635042</vt:lpwstr>
  </property>
</Properties>
</file>