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77" d="100"/>
          <a:sy n="77" d="100"/>
        </p:scale>
        <p:origin x="1104" y="43"/>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8" d="100"/>
          <a:sy n="58" d="100"/>
        </p:scale>
        <p:origin x="3274" y="67"/>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4492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en-US" altLang="zh-CN"/>
              <a:t>save [configuration-file]</a:t>
            </a:r>
            <a:r>
              <a:rPr lang="zh-CN" altLang="en-US"/>
              <a:t>命令可以用来保存当前配置信息到系统默认的存储路径中。</a:t>
            </a:r>
            <a:r>
              <a:rPr lang="en-US" altLang="zh-CN"/>
              <a:t>configuration-file</a:t>
            </a:r>
            <a:r>
              <a:rPr lang="zh-CN" altLang="en-US"/>
              <a:t>为配置文件的文件名，此参数可选。</a:t>
            </a:r>
            <a:endParaRPr lang="en-US" altLang="zh-CN"/>
          </a:p>
          <a:p>
            <a:r>
              <a:rPr lang="zh-CN" altLang="en-US"/>
              <a:t>本例中，执行</a:t>
            </a:r>
            <a:r>
              <a:rPr lang="en-US" altLang="zh-CN"/>
              <a:t>save</a:t>
            </a:r>
            <a:r>
              <a:rPr lang="zh-CN" altLang="en-US"/>
              <a:t>命令后，当前配置被保存到了设备的默认储存路径，默认文件名为</a:t>
            </a:r>
            <a:r>
              <a:rPr lang="en-US" altLang="zh-CN"/>
              <a:t>vrpcfg.zip</a:t>
            </a:r>
            <a:r>
              <a:rPr lang="zh-CN" altLang="en-US"/>
              <a:t>。</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4695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a:t>display startup</a:t>
            </a:r>
            <a:r>
              <a:rPr lang="zh-CN" altLang="en-US"/>
              <a:t>命令用来查看设备本次及下次启动相关的系统软件、备份系统软件、配置文件、</a:t>
            </a:r>
            <a:r>
              <a:rPr lang="en-US" altLang="zh-CN"/>
              <a:t>License</a:t>
            </a:r>
            <a:r>
              <a:rPr lang="zh-CN" altLang="en-US"/>
              <a:t>文件、补丁文件以及语音文件。</a:t>
            </a:r>
            <a:endParaRPr lang="en-US" altLang="zh-CN"/>
          </a:p>
          <a:p>
            <a:r>
              <a:rPr lang="en-US" altLang="zh-CN"/>
              <a:t>Startup system software</a:t>
            </a:r>
            <a:r>
              <a:rPr lang="zh-CN" altLang="en-US"/>
              <a:t>表示的是本次系统启动所使用的</a:t>
            </a:r>
            <a:r>
              <a:rPr lang="en-US" altLang="zh-CN"/>
              <a:t>VRP</a:t>
            </a:r>
            <a:r>
              <a:rPr lang="zh-CN" altLang="en-US"/>
              <a:t>文件。</a:t>
            </a:r>
          </a:p>
          <a:p>
            <a:r>
              <a:rPr lang="en-US" altLang="zh-CN"/>
              <a:t>Next startup system software</a:t>
            </a:r>
            <a:r>
              <a:rPr lang="zh-CN" altLang="en-US"/>
              <a:t>表示的是下次系统启动所使用的</a:t>
            </a:r>
            <a:r>
              <a:rPr lang="en-US" altLang="zh-CN"/>
              <a:t>VRP</a:t>
            </a:r>
            <a:r>
              <a:rPr lang="zh-CN" altLang="en-US"/>
              <a:t>文件。</a:t>
            </a:r>
          </a:p>
          <a:p>
            <a:r>
              <a:rPr lang="en-US" altLang="zh-CN"/>
              <a:t>Startup saved-configuration file</a:t>
            </a:r>
            <a:r>
              <a:rPr lang="zh-CN" altLang="en-US"/>
              <a:t>表示的是本次系统启动所使用的配置文件。</a:t>
            </a:r>
          </a:p>
          <a:p>
            <a:r>
              <a:rPr lang="en-US" altLang="zh-CN"/>
              <a:t>Next startup saved-configuration file</a:t>
            </a:r>
            <a:r>
              <a:rPr lang="zh-CN" altLang="en-US"/>
              <a:t>表示的是下次系统启动所使用的配置文件。</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7257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a:t>设备启动时，会从存储设备中加载配置文件并进行初始化。如果存储设备中没有配置文件，设备将会使用默认参数进行初始化。</a:t>
            </a:r>
            <a:endParaRPr lang="en-US" altLang="zh-CN"/>
          </a:p>
          <a:p>
            <a:r>
              <a:rPr lang="en-US" altLang="zh-CN"/>
              <a:t>startup saved-configuration [configuration-file] </a:t>
            </a:r>
            <a:r>
              <a:rPr lang="zh-CN" altLang="en-US"/>
              <a:t>命令用来指定系统下次启动时使用的配置文件，</a:t>
            </a:r>
            <a:r>
              <a:rPr lang="en-US" altLang="zh-CN"/>
              <a:t>configuration-file</a:t>
            </a:r>
            <a:r>
              <a:rPr lang="zh-CN" altLang="en-US"/>
              <a:t>参数为系统启动配置文件的名称。</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46061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en-US" altLang="zh-CN"/>
              <a:t>compare configuration [configuration-file] [current-line-number save-line-number]</a:t>
            </a:r>
            <a:r>
              <a:rPr lang="zh-CN" altLang="en-US"/>
              <a:t>命令用来比较当前的配置与下次启动的配置文件内容的区别，</a:t>
            </a:r>
            <a:r>
              <a:rPr lang="en-US" altLang="zh-CN"/>
              <a:t>configuration-file</a:t>
            </a:r>
            <a:r>
              <a:rPr lang="zh-CN" altLang="en-US"/>
              <a:t>指定需要与当前配置进行比较的配置文件名，</a:t>
            </a:r>
            <a:r>
              <a:rPr lang="en-US" altLang="zh-CN"/>
              <a:t>current-line-number</a:t>
            </a:r>
            <a:r>
              <a:rPr lang="zh-CN" altLang="en-US"/>
              <a:t>表示从当前配置的该行号开始比较，</a:t>
            </a:r>
            <a:r>
              <a:rPr lang="en-US" altLang="zh-CN"/>
              <a:t>save-line-number</a:t>
            </a:r>
            <a:r>
              <a:rPr lang="zh-CN" altLang="en-US"/>
              <a:t>表示从指定配置的该行号开始比较。</a:t>
            </a:r>
            <a:br>
              <a:rPr lang="zh-CN" altLang="en-US"/>
            </a:br>
            <a:r>
              <a:rPr lang="zh-CN" altLang="en-US"/>
              <a:t>当执行该命令后，系统默认会将保存的配置与当前配置从第一行开始逐行进行比较。如果指定了</a:t>
            </a:r>
            <a:r>
              <a:rPr lang="en-US" altLang="zh-CN"/>
              <a:t>current-line-number</a:t>
            </a:r>
            <a:r>
              <a:rPr lang="zh-CN" altLang="en-US"/>
              <a:t>或</a:t>
            </a:r>
            <a:r>
              <a:rPr lang="en-US" altLang="zh-CN"/>
              <a:t>save-line-number</a:t>
            </a:r>
            <a:r>
              <a:rPr lang="zh-CN" altLang="en-US"/>
              <a:t>参数，系统会跳过不相关的配置，从指定的行号开始查找两个配置文件的不同。系统比较出不同之处以后，将从两者有差异的地方开始显示字符，默认显示</a:t>
            </a:r>
            <a:r>
              <a:rPr lang="en-US" altLang="zh-CN"/>
              <a:t>120</a:t>
            </a:r>
            <a:r>
              <a:rPr lang="zh-CN" altLang="en-US"/>
              <a:t>个字符，如果从该不同之处到文件末尾不足</a:t>
            </a:r>
            <a:r>
              <a:rPr lang="en-US" altLang="zh-CN"/>
              <a:t>120</a:t>
            </a:r>
            <a:r>
              <a:rPr lang="zh-CN" altLang="en-US"/>
              <a:t>个字符，将显示到文件尾为止。</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2934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en-US" altLang="zh-CN"/>
              <a:t>reset saved-configuration</a:t>
            </a:r>
            <a:r>
              <a:rPr lang="zh-CN" altLang="en-US"/>
              <a:t>命令用来清除存储设备中启动配置文件的内容。</a:t>
            </a:r>
            <a:endParaRPr lang="en-US" altLang="zh-CN"/>
          </a:p>
          <a:p>
            <a:r>
              <a:rPr lang="zh-CN" altLang="en-US"/>
              <a:t>执行该命令后，如果不使用命令</a:t>
            </a:r>
            <a:r>
              <a:rPr lang="en-US" altLang="zh-CN"/>
              <a:t>startup saved-configuration</a:t>
            </a:r>
            <a:r>
              <a:rPr lang="zh-CN" altLang="en-US"/>
              <a:t>重新指定设备下次启动时使用的配置文件，也不使用</a:t>
            </a:r>
            <a:r>
              <a:rPr lang="en-US" altLang="zh-CN"/>
              <a:t>save</a:t>
            </a:r>
            <a:r>
              <a:rPr lang="zh-CN" altLang="en-US"/>
              <a:t>命令保存配置文件，则设备下次启动时会采用缺省的配置参数进行初始化。</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33855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a:t>存储设备包括</a:t>
            </a:r>
            <a:r>
              <a:rPr lang="en-US" altLang="zh-CN"/>
              <a:t>SDRAM</a:t>
            </a:r>
            <a:r>
              <a:rPr lang="zh-CN" altLang="en-US"/>
              <a:t>、</a:t>
            </a:r>
            <a:r>
              <a:rPr lang="en-US" altLang="zh-CN"/>
              <a:t>Flash</a:t>
            </a:r>
            <a:r>
              <a:rPr lang="zh-CN" altLang="en-US"/>
              <a:t>、</a:t>
            </a:r>
            <a:r>
              <a:rPr lang="en-US" altLang="zh-CN"/>
              <a:t>NVRAM</a:t>
            </a:r>
            <a:r>
              <a:rPr lang="zh-CN" altLang="en-US"/>
              <a:t>、</a:t>
            </a:r>
            <a:r>
              <a:rPr lang="en-US" altLang="zh-CN"/>
              <a:t>SD</a:t>
            </a:r>
            <a:r>
              <a:rPr lang="zh-CN" altLang="en-US"/>
              <a:t>卡、</a:t>
            </a:r>
            <a:r>
              <a:rPr lang="en-US" altLang="zh-CN"/>
              <a:t>U</a:t>
            </a:r>
            <a:r>
              <a:rPr lang="zh-CN" altLang="en-US"/>
              <a:t>盘。例如，</a:t>
            </a:r>
            <a:r>
              <a:rPr lang="en-US" altLang="zh-CN"/>
              <a:t>AR2200E</a:t>
            </a:r>
            <a:r>
              <a:rPr lang="zh-CN" altLang="en-US"/>
              <a:t>的路由器有内置的闪存。该路由器提供了两个预留</a:t>
            </a:r>
            <a:r>
              <a:rPr lang="en-US" altLang="zh-CN"/>
              <a:t>USB</a:t>
            </a:r>
            <a:r>
              <a:rPr lang="zh-CN" altLang="en-US"/>
              <a:t>插槽</a:t>
            </a:r>
            <a:r>
              <a:rPr lang="en-US" altLang="zh-CN"/>
              <a:t>(usb0 and usb1) </a:t>
            </a:r>
            <a:r>
              <a:rPr lang="zh-CN" altLang="en-US"/>
              <a:t>和一个</a:t>
            </a:r>
            <a:r>
              <a:rPr lang="en-US" altLang="zh-CN"/>
              <a:t>SD</a:t>
            </a:r>
            <a:r>
              <a:rPr lang="zh-CN" altLang="en-US"/>
              <a:t>卡插槽</a:t>
            </a:r>
            <a:r>
              <a:rPr lang="en-US" altLang="zh-CN"/>
              <a:t>(sd0)</a:t>
            </a:r>
            <a:r>
              <a:rPr lang="zh-CN" altLang="en-US"/>
              <a:t>。</a:t>
            </a:r>
            <a:r>
              <a:rPr lang="en-US" altLang="zh-CN"/>
              <a:t>S5720</a:t>
            </a:r>
            <a:r>
              <a:rPr lang="zh-CN" altLang="en-US"/>
              <a:t>交换机包含一个内置闪存，该闪存根据型号不同，存储容量也不同，</a:t>
            </a:r>
            <a:r>
              <a:rPr lang="en-US" altLang="zh-CN"/>
              <a:t>S5720-EI</a:t>
            </a:r>
            <a:r>
              <a:rPr lang="zh-CN" altLang="en-US"/>
              <a:t>支持</a:t>
            </a:r>
            <a:r>
              <a:rPr lang="en-US" altLang="zh-CN"/>
              <a:t>340M</a:t>
            </a:r>
            <a:r>
              <a:rPr lang="zh-CN" altLang="en-US"/>
              <a:t>闪存，</a:t>
            </a:r>
            <a:r>
              <a:rPr lang="en-US" altLang="zh-CN"/>
              <a:t>S5720-HI</a:t>
            </a:r>
            <a:r>
              <a:rPr lang="zh-CN" altLang="en-US"/>
              <a:t>支持</a:t>
            </a:r>
            <a:r>
              <a:rPr lang="en-US" altLang="zh-CN"/>
              <a:t>400M</a:t>
            </a:r>
            <a:r>
              <a:rPr lang="zh-CN" altLang="en-US"/>
              <a:t>闪存。执行</a:t>
            </a:r>
            <a:r>
              <a:rPr lang="en-US" altLang="zh-CN"/>
              <a:t>display version</a:t>
            </a:r>
            <a:r>
              <a:rPr lang="zh-CN" altLang="en-US"/>
              <a:t>命令可以查看华为存储设备的详细信息。</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38054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en-US" altLang="zh-CN"/>
              <a:t>fixdisk</a:t>
            </a:r>
            <a:r>
              <a:rPr lang="zh-CN" altLang="en-US"/>
              <a:t>命令用来对文件系统出现异常的存储设备进行修复。当存储设备上的文件系统出现异常时，终端会给出提示信息，此时建议使用此命令进行修复，但不确保修复成功。执行此命令后，如果仍然收到系统建议修复的信息，则表示物理介质可能已经损坏。</a:t>
            </a:r>
            <a:endParaRPr lang="en-US" altLang="zh-CN"/>
          </a:p>
          <a:p>
            <a:r>
              <a:rPr lang="zh-CN" altLang="en-US"/>
              <a:t>此命令是问题修复类命令，在系统未出现问题时，建议用户不要执行此命令。</a:t>
            </a:r>
          </a:p>
          <a:p>
            <a:r>
              <a:rPr lang="zh-CN" altLang="en-US"/>
              <a:t>注：有些</a:t>
            </a:r>
            <a:r>
              <a:rPr lang="en-US" altLang="zh-CN"/>
              <a:t>VRP</a:t>
            </a:r>
            <a:r>
              <a:rPr lang="zh-CN" altLang="en-US"/>
              <a:t>版本不支持</a:t>
            </a:r>
            <a:r>
              <a:rPr lang="en-US" altLang="zh-CN"/>
              <a:t>fixdisk</a:t>
            </a:r>
            <a:r>
              <a:rPr lang="zh-CN" altLang="en-US"/>
              <a:t>命令，在操作具体产品时请查阅相应</a:t>
            </a:r>
            <a:r>
              <a:rPr lang="en-US" altLang="zh-CN"/>
              <a:t>VRP</a:t>
            </a:r>
            <a:r>
              <a:rPr lang="zh-CN" altLang="en-US"/>
              <a:t>产品文档。</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7383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a:t>当文件系统出现异常无法修复时，并且确认不再需要存储器上的所有数据时，可格式化存储设备。格式化储存设备会导致设备上所有文件的丢失，且这些文件不能恢复。</a:t>
            </a:r>
            <a:endParaRPr lang="en-US" altLang="zh-CN"/>
          </a:p>
          <a:p>
            <a:r>
              <a:rPr lang="en-US" altLang="zh-CN"/>
              <a:t>format [devicename]</a:t>
            </a:r>
            <a:r>
              <a:rPr lang="zh-CN" altLang="en-US"/>
              <a:t>命令用来格式化存储器。在执行</a:t>
            </a:r>
            <a:r>
              <a:rPr lang="en-US" altLang="zh-CN"/>
              <a:t>format</a:t>
            </a:r>
            <a:r>
              <a:rPr lang="zh-CN" altLang="en-US"/>
              <a:t>命令时，需要指定</a:t>
            </a:r>
            <a:r>
              <a:rPr lang="en-US" altLang="zh-CN"/>
              <a:t>devicename</a:t>
            </a:r>
            <a:r>
              <a:rPr lang="zh-CN" altLang="en-US"/>
              <a:t>参数，表示格式化特定的存储器。执行此命令后，会清空指定存储器中的所有文件和目录，并且不可恢复。请谨慎使用此命令！</a:t>
            </a:r>
          </a:p>
          <a:p>
            <a:r>
              <a:rPr lang="zh-CN" altLang="en-US"/>
              <a:t>注：有些</a:t>
            </a:r>
            <a:r>
              <a:rPr lang="en-US" altLang="zh-CN"/>
              <a:t>VRP</a:t>
            </a:r>
            <a:r>
              <a:rPr lang="zh-CN" altLang="en-US"/>
              <a:t>版本不支持</a:t>
            </a:r>
            <a:r>
              <a:rPr lang="en-US" altLang="zh-CN"/>
              <a:t>format</a:t>
            </a:r>
            <a:r>
              <a:rPr lang="zh-CN" altLang="en-US"/>
              <a:t>命令，在操作具体产品时请查阅相应</a:t>
            </a:r>
            <a:r>
              <a:rPr lang="en-US" altLang="zh-CN"/>
              <a:t>VRP</a:t>
            </a:r>
            <a:r>
              <a:rPr lang="zh-CN" altLang="en-US"/>
              <a:t>产品文档。</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8749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body" idx="1"/>
          </p:nvPr>
        </p:nvSpPr>
        <p:spPr/>
        <p:txBody>
          <a:bodyPr/>
          <a:lstStyle/>
          <a:p>
            <a:r>
              <a:rPr lang="en-US" altLang="zh-CN"/>
              <a:t>d</a:t>
            </a:r>
            <a:r>
              <a:rPr lang="zh-CN" altLang="en-US"/>
              <a:t>表明是个目录。</a:t>
            </a:r>
            <a:r>
              <a:rPr lang="en-US" altLang="zh-CN"/>
              <a:t>r</a:t>
            </a:r>
            <a:r>
              <a:rPr lang="zh-CN" altLang="en-US"/>
              <a:t>，</a:t>
            </a:r>
            <a:r>
              <a:rPr lang="en-US" altLang="zh-CN"/>
              <a:t>w</a:t>
            </a:r>
            <a:r>
              <a:rPr lang="zh-CN" altLang="en-US"/>
              <a:t>是可读出，可写入的意思。</a:t>
            </a:r>
            <a:endParaRPr lang="en-US" altLang="zh-CN"/>
          </a:p>
          <a:p>
            <a:r>
              <a:rPr lang="zh-CN" altLang="en-US"/>
              <a:t>配置文件可以不使用默认的文件名</a:t>
            </a:r>
            <a:r>
              <a:rPr lang="en-US" altLang="zh-CN"/>
              <a:t>vrp.cfg</a:t>
            </a:r>
            <a:r>
              <a:rPr lang="zh-CN" altLang="en-US"/>
              <a:t>，而用其他指定的名称保存在路由器或者交换机中。如果需要指定某一配置文件为下次启动时使用的配置文件，可以执行</a:t>
            </a:r>
            <a:r>
              <a:rPr lang="en-US" altLang="zh-CN"/>
              <a:t>startup saved-configuration [configuration-file-name]</a:t>
            </a:r>
            <a:r>
              <a:rPr lang="zh-CN" altLang="en-US"/>
              <a:t>命令，这里的配置文件名包括文件名称和扩展名。</a:t>
            </a:r>
            <a:endParaRPr lang="en-US" altLang="zh-CN"/>
          </a:p>
          <a:p>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97057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039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538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306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en-US" altLang="zh-CN"/>
              <a:t>VRP</a:t>
            </a:r>
            <a:r>
              <a:rPr lang="zh-CN" altLang="en-US"/>
              <a:t>基于文件系统来管理设备上的文件和目录。在管理文件和目录时，经常会使用一些基本命令来查询文件或者目录的信息，常用的命令包括</a:t>
            </a:r>
            <a:r>
              <a:rPr lang="en-US" altLang="zh-CN"/>
              <a:t>pwd</a:t>
            </a:r>
            <a:r>
              <a:rPr lang="zh-CN" altLang="en-US"/>
              <a:t>，</a:t>
            </a:r>
            <a:r>
              <a:rPr lang="en-US" altLang="zh-CN"/>
              <a:t>dir [ /all ] [ filename | directory ]</a:t>
            </a:r>
            <a:r>
              <a:rPr lang="zh-CN" altLang="en-US"/>
              <a:t>和</a:t>
            </a:r>
            <a:r>
              <a:rPr lang="en-US" altLang="zh-CN"/>
              <a:t>more [ /binary ] filename [ offset ] [ all ]</a:t>
            </a:r>
            <a:r>
              <a:rPr lang="zh-CN" altLang="en-US"/>
              <a:t>。</a:t>
            </a:r>
            <a:endParaRPr lang="en-US" altLang="zh-CN"/>
          </a:p>
          <a:p>
            <a:r>
              <a:rPr lang="en-US" altLang="zh-CN"/>
              <a:t>pwd</a:t>
            </a:r>
            <a:r>
              <a:rPr lang="zh-CN" altLang="en-US"/>
              <a:t>命令用来显示当前工作目录。</a:t>
            </a:r>
            <a:endParaRPr lang="en-US" altLang="zh-CN"/>
          </a:p>
          <a:p>
            <a:r>
              <a:rPr lang="en-US" altLang="zh-CN"/>
              <a:t>dir [ /all ] [ filename | directory ]</a:t>
            </a:r>
            <a:r>
              <a:rPr lang="zh-CN" altLang="en-US"/>
              <a:t>命令用来查看当前目录下的文件信息。</a:t>
            </a:r>
            <a:endParaRPr lang="en-US" altLang="zh-CN"/>
          </a:p>
          <a:p>
            <a:r>
              <a:rPr lang="en-US" altLang="zh-CN"/>
              <a:t>more [ /binary ] filename [ offset ] [ all ]</a:t>
            </a:r>
            <a:r>
              <a:rPr lang="zh-CN" altLang="en-US"/>
              <a:t>命令用来查看文本文件的具体内容。</a:t>
            </a:r>
            <a:endParaRPr lang="en-US" altLang="zh-CN"/>
          </a:p>
          <a:p>
            <a:r>
              <a:rPr lang="zh-CN" altLang="en-US"/>
              <a:t>本例中，在用户视图中使用</a:t>
            </a:r>
            <a:r>
              <a:rPr lang="en-US" altLang="zh-CN"/>
              <a:t>dir</a:t>
            </a:r>
            <a:r>
              <a:rPr lang="zh-CN" altLang="en-US"/>
              <a:t>命令，可以查看</a:t>
            </a:r>
            <a:r>
              <a:rPr lang="en-US" altLang="zh-CN"/>
              <a:t>flash</a:t>
            </a:r>
            <a:r>
              <a:rPr lang="zh-CN" altLang="en-US"/>
              <a:t>中的文件信息。</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926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zh-CN" altLang="en-US"/>
              <a:t>目录操作常用的命令包括：</a:t>
            </a:r>
            <a:r>
              <a:rPr lang="en-US" altLang="zh-CN"/>
              <a:t>cd directory</a:t>
            </a:r>
            <a:r>
              <a:rPr lang="zh-CN" altLang="en-US"/>
              <a:t>，</a:t>
            </a:r>
            <a:r>
              <a:rPr lang="en-US" altLang="zh-CN"/>
              <a:t>mkdir directory</a:t>
            </a:r>
            <a:r>
              <a:rPr lang="zh-CN" altLang="en-US"/>
              <a:t>和</a:t>
            </a:r>
            <a:r>
              <a:rPr lang="en-US" altLang="zh-CN"/>
              <a:t>rmdir directory</a:t>
            </a:r>
            <a:r>
              <a:rPr lang="zh-CN" altLang="en-US"/>
              <a:t>。</a:t>
            </a:r>
            <a:endParaRPr lang="en-US" altLang="zh-CN"/>
          </a:p>
          <a:p>
            <a:r>
              <a:rPr lang="en-US" altLang="zh-CN"/>
              <a:t>cd directory</a:t>
            </a:r>
            <a:r>
              <a:rPr lang="zh-CN" altLang="en-US"/>
              <a:t>命令用来修改用户当前的工作目录。</a:t>
            </a:r>
            <a:endParaRPr lang="en-US" altLang="zh-CN"/>
          </a:p>
          <a:p>
            <a:r>
              <a:rPr lang="en-US" altLang="zh-CN"/>
              <a:t>mkdir directory</a:t>
            </a:r>
            <a:r>
              <a:rPr lang="zh-CN" altLang="en-US"/>
              <a:t>命令能够创建一个新的目录。目录名称可以包含</a:t>
            </a:r>
            <a:r>
              <a:rPr lang="en-US" altLang="zh-CN"/>
              <a:t>1-64</a:t>
            </a:r>
            <a:r>
              <a:rPr lang="zh-CN" altLang="en-US"/>
              <a:t>个字符。</a:t>
            </a:r>
            <a:endParaRPr lang="en-US" altLang="zh-CN"/>
          </a:p>
          <a:p>
            <a:r>
              <a:rPr lang="en-US" altLang="zh-CN"/>
              <a:t>rmdir directory</a:t>
            </a:r>
            <a:r>
              <a:rPr lang="zh-CN" altLang="en-US"/>
              <a:t>命令能够删除文件系统中的目录，此处需要注意的是，只有空目录才能被删除。</a:t>
            </a:r>
            <a:endParaRPr lang="en-US" altLang="zh-CN"/>
          </a:p>
          <a:p>
            <a:r>
              <a:rPr lang="zh-CN" altLang="en-US"/>
              <a:t>此例中使用</a:t>
            </a:r>
            <a:r>
              <a:rPr lang="en-US" altLang="zh-CN"/>
              <a:t>mkdir test</a:t>
            </a:r>
            <a:r>
              <a:rPr lang="zh-CN" altLang="en-US"/>
              <a:t>创建了一个新的目录</a:t>
            </a:r>
            <a:r>
              <a:rPr lang="en-US" altLang="zh-CN"/>
              <a:t>test</a:t>
            </a:r>
            <a:r>
              <a:rPr lang="zh-CN" altLang="en-US"/>
              <a:t>，通过</a:t>
            </a:r>
            <a:r>
              <a:rPr lang="en-US" altLang="zh-CN"/>
              <a:t>dir</a:t>
            </a:r>
            <a:r>
              <a:rPr lang="zh-CN" altLang="en-US"/>
              <a:t>可以查看到新目录</a:t>
            </a:r>
            <a:r>
              <a:rPr lang="en-US" altLang="zh-CN"/>
              <a:t>test</a:t>
            </a:r>
            <a:r>
              <a:rPr lang="zh-CN" altLang="en-US"/>
              <a:t>已经创建成功。</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59054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zh-CN" altLang="en-US"/>
              <a:t>文件操作包括：复制、移动、重命名、压缩、删除、恢复等。</a:t>
            </a:r>
            <a:endParaRPr lang="en-US" altLang="zh-CN"/>
          </a:p>
          <a:p>
            <a:r>
              <a:rPr lang="en-US" altLang="zh-CN"/>
              <a:t>copy source-filename destination-filename</a:t>
            </a:r>
            <a:r>
              <a:rPr lang="zh-CN" altLang="en-US"/>
              <a:t>命令可以复制文件。如果目标文件已存在，系统会提示此文件将被替换。目标文件名不能与系统启动文件同名，否则系统将会出现错误提示。</a:t>
            </a:r>
            <a:endParaRPr lang="en-US" altLang="zh-CN"/>
          </a:p>
          <a:p>
            <a:r>
              <a:rPr lang="en-US" altLang="zh-CN"/>
              <a:t>move source-filename destination-filename</a:t>
            </a:r>
            <a:r>
              <a:rPr lang="zh-CN" altLang="en-US"/>
              <a:t>命令可以用来将文件移动到其他目录下。</a:t>
            </a:r>
            <a:r>
              <a:rPr lang="en-US" altLang="zh-CN"/>
              <a:t>move</a:t>
            </a:r>
            <a:r>
              <a:rPr lang="zh-CN" altLang="en-US"/>
              <a:t>命令只适用于在同一储存设备中移动文件。</a:t>
            </a:r>
            <a:endParaRPr lang="en-US" altLang="zh-CN"/>
          </a:p>
          <a:p>
            <a:r>
              <a:rPr lang="en-US" altLang="zh-CN"/>
              <a:t>rename old-name new-name</a:t>
            </a:r>
            <a:r>
              <a:rPr lang="zh-CN" altLang="en-US"/>
              <a:t>命令可以用来对目录或文件进行重命名。</a:t>
            </a:r>
            <a:endParaRPr lang="en-US" altLang="zh-CN"/>
          </a:p>
          <a:p>
            <a:r>
              <a:rPr lang="zh-CN" altLang="en-US"/>
              <a:t>本例中使用了</a:t>
            </a:r>
            <a:r>
              <a:rPr lang="en-US" altLang="zh-CN"/>
              <a:t>rename</a:t>
            </a:r>
            <a:r>
              <a:rPr lang="zh-CN" altLang="en-US"/>
              <a:t>命令修改</a:t>
            </a:r>
            <a:r>
              <a:rPr lang="en-US" altLang="zh-CN"/>
              <a:t>test.txt</a:t>
            </a:r>
            <a:r>
              <a:rPr lang="zh-CN" altLang="en-US"/>
              <a:t>的名称为</a:t>
            </a:r>
            <a:r>
              <a:rPr lang="en-US" altLang="zh-CN"/>
              <a:t>huawei.txt</a:t>
            </a:r>
            <a:r>
              <a:rPr lang="zh-CN" altLang="en-US"/>
              <a:t>。</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1069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en-US" altLang="zh-CN"/>
              <a:t>delete [ /unreserved ] [ /force ] { filename | devicename }</a:t>
            </a:r>
            <a:r>
              <a:rPr lang="zh-CN" altLang="en-US"/>
              <a:t>命令可以用来删除文件。一般情况下，被删除的文件将直接被移动到回收站。回收站中的文件也可以通过执行</a:t>
            </a:r>
            <a:r>
              <a:rPr lang="en-US" altLang="zh-CN"/>
              <a:t>undelete</a:t>
            </a:r>
            <a:r>
              <a:rPr lang="zh-CN" altLang="en-US"/>
              <a:t>命令进行恢复，但是如果执行</a:t>
            </a:r>
            <a:r>
              <a:rPr lang="en-US" altLang="zh-CN"/>
              <a:t>delete</a:t>
            </a:r>
            <a:r>
              <a:rPr lang="zh-CN" altLang="en-US"/>
              <a:t>命令时指定了</a:t>
            </a:r>
            <a:r>
              <a:rPr lang="en-US" altLang="zh-CN"/>
              <a:t>unreserved</a:t>
            </a:r>
            <a:r>
              <a:rPr lang="zh-CN" altLang="en-US"/>
              <a:t>参数，则文件将被永久删除。在删除文件时，系统会提示“是否确定删除文件”，但如果命令中指定了</a:t>
            </a:r>
            <a:r>
              <a:rPr lang="en-US" altLang="zh-CN"/>
              <a:t>/force </a:t>
            </a:r>
            <a:r>
              <a:rPr lang="zh-CN" altLang="en-US"/>
              <a:t>参数，系统将不会给出任何提示信息。</a:t>
            </a:r>
            <a:r>
              <a:rPr lang="en-US" altLang="zh-CN"/>
              <a:t>filename</a:t>
            </a:r>
            <a:r>
              <a:rPr lang="zh-CN" altLang="en-US"/>
              <a:t>参数指的是需要删除的文件的名称，</a:t>
            </a:r>
            <a:r>
              <a:rPr lang="en-US" altLang="zh-CN"/>
              <a:t>device-name</a:t>
            </a:r>
            <a:r>
              <a:rPr lang="zh-CN" altLang="en-US"/>
              <a:t>参数指定了储存设备的名称。</a:t>
            </a:r>
            <a:endParaRPr lang="en-US" altLang="zh-CN"/>
          </a:p>
          <a:p>
            <a:r>
              <a:rPr lang="en-US" altLang="zh-CN"/>
              <a:t>reset recycle-bin [ filename | devicename ]</a:t>
            </a:r>
            <a:r>
              <a:rPr lang="zh-CN" altLang="en-US"/>
              <a:t>可以用来永久删除回收站中的文件，</a:t>
            </a:r>
            <a:r>
              <a:rPr lang="en-US" altLang="zh-CN"/>
              <a:t>filename</a:t>
            </a:r>
            <a:r>
              <a:rPr lang="zh-CN" altLang="en-US"/>
              <a:t>参数指定了需要永久删除的文件的名称，</a:t>
            </a:r>
            <a:r>
              <a:rPr lang="en-US" altLang="zh-CN"/>
              <a:t>device-name</a:t>
            </a:r>
            <a:r>
              <a:rPr lang="zh-CN" altLang="en-US"/>
              <a:t>参数指定了储存设备的名称。</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76577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a:t>设备中的配置文件分为两种类型：当前配置文件和保存的配置文件。当前配置文件储存在设备的</a:t>
            </a:r>
            <a:r>
              <a:rPr lang="en-US" altLang="zh-CN"/>
              <a:t>RAM</a:t>
            </a:r>
            <a:r>
              <a:rPr lang="zh-CN" altLang="en-US"/>
              <a:t>中。用户可以通过命令行对设备进行配置，配置完成后使用</a:t>
            </a:r>
            <a:r>
              <a:rPr lang="en-US" altLang="zh-CN"/>
              <a:t>save</a:t>
            </a:r>
            <a:r>
              <a:rPr lang="zh-CN" altLang="en-US"/>
              <a:t>命令保存当前配置到存储设备中，形成保存的配置文件。保存的配置文件都是以“</a:t>
            </a:r>
            <a:r>
              <a:rPr lang="en-US" altLang="zh-CN"/>
              <a:t>.cfg”</a:t>
            </a:r>
            <a:r>
              <a:rPr lang="zh-CN" altLang="en-US"/>
              <a:t>或“</a:t>
            </a:r>
            <a:r>
              <a:rPr lang="en-US" altLang="zh-CN"/>
              <a:t>.zip”</a:t>
            </a:r>
            <a:r>
              <a:rPr lang="zh-CN" altLang="en-US"/>
              <a:t>作为扩展名，存放在存储设备的根目录下。</a:t>
            </a:r>
          </a:p>
          <a:p>
            <a:r>
              <a:rPr lang="zh-CN" altLang="en-US"/>
              <a:t>在设备启动时，会从默认的存储路径下加载保存的配置文件到</a:t>
            </a:r>
            <a:r>
              <a:rPr lang="en-US" altLang="zh-CN"/>
              <a:t>RAM</a:t>
            </a:r>
            <a:r>
              <a:rPr lang="zh-CN" altLang="en-US"/>
              <a:t>中。如果默认存储路径中没有保存的配置文件，则设备会使用缺省参数进行初始化配置。</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4281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en-US" altLang="zh-CN"/>
              <a:t>display current-configuration</a:t>
            </a:r>
            <a:r>
              <a:rPr lang="zh-CN" altLang="en-US"/>
              <a:t>命令可以用来查看设备当前生效的配置。</a:t>
            </a:r>
            <a:endParaRPr lang="en-US" altLang="zh-CN"/>
          </a:p>
          <a:p>
            <a:r>
              <a:rPr lang="en-US" altLang="zh-CN"/>
              <a:t>display current-configuration | begin {regular-expression} </a:t>
            </a:r>
            <a:r>
              <a:rPr lang="zh-CN" altLang="en-US"/>
              <a:t>命令可以显示以不同参数或表达式开头的配置。</a:t>
            </a:r>
            <a:endParaRPr lang="en-US" altLang="zh-CN"/>
          </a:p>
          <a:p>
            <a:r>
              <a:rPr lang="en-US" altLang="zh-CN"/>
              <a:t>display current-configuration | include {regular-expression}</a:t>
            </a:r>
            <a:r>
              <a:rPr lang="zh-CN" altLang="en-US"/>
              <a:t>命令可以显示包含了指定关键字或表达式的配置。</a:t>
            </a:r>
            <a:endParaRPr lang="en-US" altLang="zh-CN"/>
          </a:p>
          <a:p>
            <a:r>
              <a:rPr lang="en-US" altLang="zh-CN"/>
              <a:t>display saved-configuration [last|time]</a:t>
            </a:r>
            <a:r>
              <a:rPr lang="zh-CN" altLang="en-US"/>
              <a:t>命令用来查看设备下次启动时加载的配置文件。使用</a:t>
            </a:r>
            <a:r>
              <a:rPr lang="en-US" altLang="zh-CN"/>
              <a:t>last</a:t>
            </a:r>
            <a:r>
              <a:rPr lang="zh-CN" altLang="en-US"/>
              <a:t>参数可以显示本次启动时使用的配置文件内容。使用</a:t>
            </a:r>
            <a:r>
              <a:rPr lang="en-US" altLang="zh-CN"/>
              <a:t>time</a:t>
            </a:r>
            <a:r>
              <a:rPr lang="zh-CN" altLang="en-US"/>
              <a:t>参数可以显示系统启动后最近的一次手工或者系统自动保存配置的时间。</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4842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61596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a:t>文件系统基础</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91012770"/>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zh-CN" altLang="en-US"/>
              <a:t>配置文件保存</a:t>
            </a:r>
            <a:endParaRPr lang="zh-CN" altLang="en-US" dirty="0"/>
          </a:p>
        </p:txBody>
      </p:sp>
      <p:sp>
        <p:nvSpPr>
          <p:cNvPr id="6" name="Rectangle 4"/>
          <p:cNvSpPr>
            <a:spLocks noChangeArrowheads="1"/>
          </p:cNvSpPr>
          <p:nvPr/>
        </p:nvSpPr>
        <p:spPr bwMode="auto">
          <a:xfrm>
            <a:off x="2279650" y="3357564"/>
            <a:ext cx="7632700" cy="1724025"/>
          </a:xfrm>
          <a:prstGeom prst="rect">
            <a:avLst/>
          </a:prstGeom>
          <a:solidFill>
            <a:schemeClr val="bg1">
              <a:lumMod val="85000"/>
            </a:schemeClr>
          </a:solidFill>
          <a:ln w="9525" algn="ctr">
            <a:noFill/>
            <a:miter lim="800000"/>
            <a:headEnd/>
            <a:tailEnd/>
          </a:ln>
          <a:effectLst/>
        </p:spPr>
        <p:txBody>
          <a:bodyPr lIns="0" tIns="0" rIns="0" bIns="0">
            <a:spAutoFit/>
          </a:bodyPr>
          <a:lstStyle/>
          <a:p>
            <a:pPr marL="288000">
              <a:defRPr/>
            </a:pPr>
            <a:endParaRPr lang="en-US" altLang="zh-CN" sz="1400" dirty="0">
              <a:latin typeface="Courier New" pitchFamily="49" charset="0"/>
              <a:cs typeface="Courier New" pitchFamily="49" charset="0"/>
            </a:endParaRPr>
          </a:p>
          <a:p>
            <a:pPr marL="288000">
              <a:defRPr/>
            </a:pPr>
            <a:r>
              <a:rPr lang="en-US" altLang="zh-CN" sz="1400" dirty="0">
                <a:latin typeface="Courier New" pitchFamily="49" charset="0"/>
                <a:cs typeface="Courier New" pitchFamily="49" charset="0"/>
              </a:rPr>
              <a:t>&lt;</a:t>
            </a:r>
            <a:r>
              <a:rPr lang="en-US" altLang="zh-CN" sz="1400" dirty="0" err="1">
                <a:latin typeface="Courier New" pitchFamily="49" charset="0"/>
                <a:cs typeface="Courier New" pitchFamily="49" charset="0"/>
              </a:rPr>
              <a:t>Huawei</a:t>
            </a:r>
            <a:r>
              <a:rPr lang="en-US" altLang="zh-CN" sz="1400" dirty="0">
                <a:latin typeface="Courier New" pitchFamily="49" charset="0"/>
                <a:cs typeface="Courier New" pitchFamily="49" charset="0"/>
              </a:rPr>
              <a:t>&gt;</a:t>
            </a:r>
            <a:r>
              <a:rPr lang="en-US" altLang="zh-CN" sz="1400" dirty="0">
                <a:solidFill>
                  <a:srgbClr val="C00000"/>
                </a:solidFill>
                <a:latin typeface="Courier New" pitchFamily="49" charset="0"/>
                <a:cs typeface="Courier New" pitchFamily="49" charset="0"/>
              </a:rPr>
              <a:t>save</a:t>
            </a:r>
            <a:endParaRPr lang="zh-CN" altLang="en-US" sz="1400" dirty="0">
              <a:solidFill>
                <a:srgbClr val="C00000"/>
              </a:solidFill>
              <a:latin typeface="Courier New" pitchFamily="49" charset="0"/>
              <a:cs typeface="Courier New" pitchFamily="49" charset="0"/>
            </a:endParaRPr>
          </a:p>
          <a:p>
            <a:pPr marL="288000">
              <a:defRPr/>
            </a:pPr>
            <a:r>
              <a:rPr lang="en-US" altLang="zh-CN" sz="1400" dirty="0">
                <a:latin typeface="Courier New" pitchFamily="49" charset="0"/>
                <a:cs typeface="Courier New" pitchFamily="49" charset="0"/>
              </a:rPr>
              <a:t> The current configuration will be written to the device. </a:t>
            </a:r>
          </a:p>
          <a:p>
            <a:pPr marL="288000">
              <a:defRPr/>
            </a:pPr>
            <a:r>
              <a:rPr lang="en-US" altLang="zh-CN" sz="1400" dirty="0">
                <a:latin typeface="Courier New" pitchFamily="49" charset="0"/>
                <a:cs typeface="Courier New" pitchFamily="49" charset="0"/>
              </a:rPr>
              <a:t>  Are you sure to continue? (y/n)[n]:</a:t>
            </a:r>
            <a:r>
              <a:rPr lang="en-US" altLang="zh-CN" sz="1400" dirty="0">
                <a:solidFill>
                  <a:srgbClr val="C00000"/>
                </a:solidFill>
                <a:latin typeface="Courier New" pitchFamily="49" charset="0"/>
                <a:cs typeface="Courier New" pitchFamily="49" charset="0"/>
              </a:rPr>
              <a:t>y</a:t>
            </a:r>
          </a:p>
          <a:p>
            <a:pPr marL="533400" indent="-246063">
              <a:defRPr/>
            </a:pPr>
            <a:r>
              <a:rPr lang="en-US" altLang="zh-CN" sz="1400" dirty="0">
                <a:latin typeface="Courier New" pitchFamily="49" charset="0"/>
                <a:cs typeface="Courier New" pitchFamily="49" charset="0"/>
              </a:rPr>
              <a:t>  It will take several minutes to save configuration file, please           wait...............</a:t>
            </a:r>
          </a:p>
          <a:p>
            <a:pPr marL="288000">
              <a:defRPr/>
            </a:pPr>
            <a:r>
              <a:rPr lang="en-US" altLang="zh-CN" sz="1400" dirty="0">
                <a:latin typeface="Courier New" pitchFamily="49" charset="0"/>
                <a:cs typeface="Courier New" pitchFamily="49" charset="0"/>
              </a:rPr>
              <a:t>  Configuration file had been saved successfully</a:t>
            </a:r>
          </a:p>
          <a:p>
            <a:pPr marL="288000">
              <a:defRPr/>
            </a:pPr>
            <a:r>
              <a:rPr lang="en-US" altLang="zh-CN" sz="1400" dirty="0">
                <a:latin typeface="Courier New" pitchFamily="49" charset="0"/>
                <a:cs typeface="Courier New" pitchFamily="49" charset="0"/>
              </a:rPr>
              <a:t>  Note: The configuration file will take effect after being activated</a:t>
            </a:r>
          </a:p>
        </p:txBody>
      </p:sp>
      <p:graphicFrame>
        <p:nvGraphicFramePr>
          <p:cNvPr id="8" name="表格 7"/>
          <p:cNvGraphicFramePr>
            <a:graphicFrameLocks noGrp="1"/>
          </p:cNvGraphicFramePr>
          <p:nvPr/>
        </p:nvGraphicFramePr>
        <p:xfrm>
          <a:off x="2279650" y="1557339"/>
          <a:ext cx="7632700" cy="9350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命令</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dirty="0">
                          <a:latin typeface="微软雅黑" panose="020B0503020204020204" pitchFamily="34" charset="-122"/>
                          <a:ea typeface="微软雅黑" panose="020B0503020204020204" pitchFamily="34" charset="-122"/>
                        </a:rPr>
                        <a:t>保存当前配置信息</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save</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753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zh-CN" altLang="en-US"/>
              <a:t>系统启动文件查询</a:t>
            </a:r>
            <a:endParaRPr lang="zh-CN" altLang="en-US" dirty="0"/>
          </a:p>
        </p:txBody>
      </p:sp>
      <p:sp>
        <p:nvSpPr>
          <p:cNvPr id="27652" name="Rectangle 4"/>
          <p:cNvSpPr>
            <a:spLocks noChangeArrowheads="1"/>
          </p:cNvSpPr>
          <p:nvPr/>
        </p:nvSpPr>
        <p:spPr bwMode="auto">
          <a:xfrm>
            <a:off x="2279650" y="2852738"/>
            <a:ext cx="7632700" cy="30162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startup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MainBoard</a:t>
            </a:r>
            <a:r>
              <a:rPr lang="en-US" altLang="zh-CN" sz="1400" dirty="0">
                <a:latin typeface="Courier New" panose="02070309020205020404" pitchFamily="49" charset="0"/>
                <a:cs typeface="Courier New" panose="02070309020205020404" pitchFamily="49" charset="0"/>
              </a:rPr>
              <a:t>: </a:t>
            </a:r>
          </a:p>
          <a:p>
            <a:r>
              <a:rPr lang="en-US" altLang="zh-CN" sz="1400" dirty="0">
                <a:latin typeface="Courier New" panose="02070309020205020404" pitchFamily="49" charset="0"/>
                <a:cs typeface="Courier New" panose="02070309020205020404" pitchFamily="49" charset="0"/>
              </a:rPr>
              <a:t>  Startup system software:      flash:/AR2220E-V200R007C00SPC600.cc</a:t>
            </a:r>
          </a:p>
          <a:p>
            <a:r>
              <a:rPr lang="en-US" altLang="zh-CN" sz="1400" dirty="0">
                <a:latin typeface="Courier New" panose="02070309020205020404" pitchFamily="49" charset="0"/>
                <a:cs typeface="Courier New" panose="02070309020205020404" pitchFamily="49" charset="0"/>
              </a:rPr>
              <a:t>  Next startup system software: flash:/AR2220E-V200R007C00SPC600.cc</a:t>
            </a:r>
          </a:p>
          <a:p>
            <a:r>
              <a:rPr lang="en-US" altLang="zh-CN" sz="1400" dirty="0">
                <a:latin typeface="Courier New" panose="02070309020205020404" pitchFamily="49" charset="0"/>
                <a:cs typeface="Courier New" panose="02070309020205020404" pitchFamily="49" charset="0"/>
              </a:rPr>
              <a:t>  Backup system software for next startup:   null</a:t>
            </a:r>
          </a:p>
          <a:p>
            <a:r>
              <a:rPr lang="en-US" altLang="zh-CN" sz="1400" dirty="0">
                <a:latin typeface="Courier New" panose="02070309020205020404" pitchFamily="49" charset="0"/>
                <a:cs typeface="Courier New" panose="02070309020205020404" pitchFamily="49" charset="0"/>
              </a:rPr>
              <a:t>  Startup saved-configuration file:          flash:/vrpcfg.zip</a:t>
            </a:r>
          </a:p>
          <a:p>
            <a:r>
              <a:rPr lang="en-US" altLang="zh-CN" sz="1400" dirty="0">
                <a:latin typeface="Courier New" panose="02070309020205020404" pitchFamily="49" charset="0"/>
                <a:cs typeface="Courier New" panose="02070309020205020404" pitchFamily="49" charset="0"/>
              </a:rPr>
              <a:t>  Next startup saved-configuration file:     flash:/vrpcfg.zip</a:t>
            </a:r>
          </a:p>
          <a:p>
            <a:r>
              <a:rPr lang="en-US" altLang="zh-CN" sz="1400" dirty="0">
                <a:latin typeface="Courier New" panose="02070309020205020404" pitchFamily="49" charset="0"/>
                <a:cs typeface="Courier New" panose="02070309020205020404" pitchFamily="49" charset="0"/>
              </a:rPr>
              <a:t>  Startup license file:                      null</a:t>
            </a:r>
          </a:p>
          <a:p>
            <a:r>
              <a:rPr lang="en-US" altLang="zh-CN" sz="1400" dirty="0">
                <a:latin typeface="Courier New" panose="02070309020205020404" pitchFamily="49" charset="0"/>
                <a:cs typeface="Courier New" panose="02070309020205020404" pitchFamily="49" charset="0"/>
              </a:rPr>
              <a:t>  Next startup license file:                 null</a:t>
            </a:r>
          </a:p>
          <a:p>
            <a:r>
              <a:rPr lang="en-US" altLang="zh-CN" sz="1400" dirty="0">
                <a:latin typeface="Courier New" panose="02070309020205020404" pitchFamily="49" charset="0"/>
                <a:cs typeface="Courier New" panose="02070309020205020404" pitchFamily="49" charset="0"/>
              </a:rPr>
              <a:t>  Startup patch package:                     null</a:t>
            </a:r>
          </a:p>
          <a:p>
            <a:r>
              <a:rPr lang="en-US" altLang="zh-CN" sz="1400" dirty="0">
                <a:latin typeface="Courier New" panose="02070309020205020404" pitchFamily="49" charset="0"/>
                <a:cs typeface="Courier New" panose="02070309020205020404" pitchFamily="49" charset="0"/>
              </a:rPr>
              <a:t>  Next startup patch package:                null</a:t>
            </a:r>
          </a:p>
          <a:p>
            <a:r>
              <a:rPr lang="en-US" altLang="zh-CN" sz="1400" dirty="0">
                <a:latin typeface="Courier New" panose="02070309020205020404" pitchFamily="49" charset="0"/>
                <a:cs typeface="Courier New" panose="02070309020205020404" pitchFamily="49" charset="0"/>
              </a:rPr>
              <a:t>  Startup voice-files:                       null</a:t>
            </a:r>
          </a:p>
          <a:p>
            <a:r>
              <a:rPr lang="en-US" altLang="zh-CN" sz="1400" dirty="0">
                <a:latin typeface="Courier New" panose="02070309020205020404" pitchFamily="49" charset="0"/>
                <a:cs typeface="Courier New" panose="02070309020205020404" pitchFamily="49" charset="0"/>
              </a:rPr>
              <a:t>  Next startup voice-files:                  null</a:t>
            </a:r>
          </a:p>
        </p:txBody>
      </p:sp>
      <p:graphicFrame>
        <p:nvGraphicFramePr>
          <p:cNvPr id="8" name="表格 7"/>
          <p:cNvGraphicFramePr>
            <a:graphicFrameLocks noGrp="1"/>
          </p:cNvGraphicFramePr>
          <p:nvPr/>
        </p:nvGraphicFramePr>
        <p:xfrm>
          <a:off x="2279650" y="1557339"/>
          <a:ext cx="7632700" cy="9350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a:latin typeface="微软雅黑" panose="020B0503020204020204" pitchFamily="34" charset="-122"/>
                          <a:ea typeface="微软雅黑" panose="020B0503020204020204" pitchFamily="34" charset="-122"/>
                          <a:cs typeface="Arial" pitchFamily="34" charset="0"/>
                        </a:rPr>
                        <a:t>命令</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b="0" kern="1200" dirty="0">
                          <a:solidFill>
                            <a:schemeClr val="tx1"/>
                          </a:solidFill>
                          <a:latin typeface="微软雅黑" panose="020B0503020204020204" pitchFamily="34" charset="-122"/>
                          <a:ea typeface="微软雅黑" panose="020B0503020204020204" pitchFamily="34" charset="-122"/>
                          <a:cs typeface="Arial" charset="0"/>
                        </a:rPr>
                        <a:t>查看系统启动配置参数</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display startup </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224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a:t>系统启动配置文件修改</a:t>
            </a:r>
            <a:endParaRPr lang="zh-CN" altLang="en-US" dirty="0"/>
          </a:p>
        </p:txBody>
      </p:sp>
      <p:sp>
        <p:nvSpPr>
          <p:cNvPr id="6" name="Rectangle 4"/>
          <p:cNvSpPr>
            <a:spLocks noChangeArrowheads="1"/>
          </p:cNvSpPr>
          <p:nvPr/>
        </p:nvSpPr>
        <p:spPr bwMode="auto">
          <a:xfrm>
            <a:off x="2279650" y="2754845"/>
            <a:ext cx="7632700" cy="3446463"/>
          </a:xfrm>
          <a:prstGeom prst="rect">
            <a:avLst/>
          </a:prstGeom>
          <a:solidFill>
            <a:schemeClr val="bg1">
              <a:lumMod val="85000"/>
            </a:schemeClr>
          </a:solidFill>
          <a:ln w="9525" algn="ctr">
            <a:noFill/>
            <a:miter lim="800000"/>
            <a:headEnd/>
            <a:tailEnd/>
          </a:ln>
          <a:effectLst/>
        </p:spPr>
        <p:txBody>
          <a:bodyPr lIns="0" tIns="0" rIns="0" bIns="0">
            <a:spAutoFit/>
          </a:bodyPr>
          <a:lstStyle/>
          <a:p>
            <a:pPr marL="288000">
              <a:defRPr/>
            </a:pPr>
            <a:endParaRPr lang="en-US" altLang="zh-CN"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&lt;</a:t>
            </a:r>
            <a:r>
              <a:rPr lang="en-US" altLang="zh-CN" sz="1400" dirty="0" err="1">
                <a:latin typeface="Courier New" pitchFamily="49" charset="0"/>
                <a:ea typeface="宋体" pitchFamily="2" charset="-122"/>
                <a:cs typeface="Courier New" pitchFamily="49" charset="0"/>
              </a:rPr>
              <a:t>Huawei</a:t>
            </a:r>
            <a:r>
              <a:rPr lang="en-US" altLang="zh-CN" sz="1400" dirty="0">
                <a:latin typeface="Courier New" pitchFamily="49" charset="0"/>
                <a:ea typeface="宋体" pitchFamily="2" charset="-122"/>
                <a:cs typeface="Courier New" pitchFamily="49" charset="0"/>
              </a:rPr>
              <a:t>&gt;</a:t>
            </a:r>
            <a:r>
              <a:rPr lang="en-US" altLang="zh-CN" sz="1400" dirty="0">
                <a:solidFill>
                  <a:srgbClr val="C00000"/>
                </a:solidFill>
                <a:latin typeface="Courier New" pitchFamily="49" charset="0"/>
                <a:ea typeface="宋体" pitchFamily="2" charset="-122"/>
                <a:cs typeface="Courier New" pitchFamily="49" charset="0"/>
              </a:rPr>
              <a:t>startup saved-configuration flash:/huawei.zip </a:t>
            </a:r>
          </a:p>
          <a:p>
            <a:pPr marL="288000">
              <a:defRPr/>
            </a:pPr>
            <a:r>
              <a:rPr lang="en-US" altLang="zh-CN" sz="1400" dirty="0">
                <a:latin typeface="Courier New" pitchFamily="49" charset="0"/>
                <a:ea typeface="宋体" pitchFamily="2" charset="-122"/>
                <a:cs typeface="Courier New" pitchFamily="49" charset="0"/>
              </a:rPr>
              <a:t>This operation will take several minutes, please wait.....</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Info: Succeeded in setting the configuration for booting system.</a:t>
            </a:r>
          </a:p>
          <a:p>
            <a:pPr marL="288000">
              <a:defRPr/>
            </a:pPr>
            <a:r>
              <a:rPr lang="en-US" altLang="zh-CN" sz="1400" dirty="0">
                <a:latin typeface="Courier New" pitchFamily="49" charset="0"/>
                <a:ea typeface="宋体" pitchFamily="2" charset="-122"/>
                <a:cs typeface="Courier New" pitchFamily="49" charset="0"/>
              </a:rPr>
              <a:t>&lt;</a:t>
            </a:r>
            <a:r>
              <a:rPr lang="en-US" altLang="zh-CN" sz="1400" dirty="0" err="1">
                <a:latin typeface="Courier New" pitchFamily="49" charset="0"/>
                <a:ea typeface="宋体" pitchFamily="2" charset="-122"/>
                <a:cs typeface="Courier New" pitchFamily="49" charset="0"/>
              </a:rPr>
              <a:t>Huawei</a:t>
            </a:r>
            <a:r>
              <a:rPr lang="en-US" altLang="zh-CN" sz="1400" dirty="0">
                <a:latin typeface="Courier New" pitchFamily="49" charset="0"/>
                <a:ea typeface="宋体" pitchFamily="2" charset="-122"/>
                <a:cs typeface="Courier New" pitchFamily="49" charset="0"/>
              </a:rPr>
              <a:t>&gt;</a:t>
            </a:r>
            <a:r>
              <a:rPr lang="en-US" altLang="zh-CN" sz="1400" dirty="0">
                <a:solidFill>
                  <a:srgbClr val="C00000"/>
                </a:solidFill>
                <a:latin typeface="Courier New" pitchFamily="49" charset="0"/>
                <a:ea typeface="宋体" pitchFamily="2" charset="-122"/>
                <a:cs typeface="Courier New" pitchFamily="49" charset="0"/>
              </a:rPr>
              <a:t>display startup </a:t>
            </a:r>
            <a:endParaRPr lang="zh-CN" altLang="en-US" sz="1400" dirty="0">
              <a:solidFill>
                <a:srgbClr val="C00000"/>
              </a:solidFill>
              <a:latin typeface="Courier New" pitchFamily="49" charset="0"/>
              <a:ea typeface="宋体" pitchFamily="2" charset="-122"/>
              <a:cs typeface="Courier New" pitchFamily="49" charset="0"/>
            </a:endParaRPr>
          </a:p>
          <a:p>
            <a:pPr marL="288000">
              <a:defRPr/>
            </a:pPr>
            <a:r>
              <a:rPr lang="en-US" altLang="zh-CN" sz="1400" dirty="0" err="1">
                <a:latin typeface="Courier New" pitchFamily="49" charset="0"/>
                <a:ea typeface="宋体" pitchFamily="2" charset="-122"/>
                <a:cs typeface="Courier New" pitchFamily="49" charset="0"/>
              </a:rPr>
              <a:t>MainBoard</a:t>
            </a:r>
            <a:r>
              <a:rPr lang="en-US" altLang="zh-CN" sz="1400" dirty="0">
                <a:latin typeface="Courier New" pitchFamily="49" charset="0"/>
                <a:ea typeface="宋体" pitchFamily="2" charset="-122"/>
                <a:cs typeface="Courier New" pitchFamily="49" charset="0"/>
              </a:rPr>
              <a:t>: </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system software:          </a:t>
            </a:r>
            <a:r>
              <a:rPr lang="en-US" altLang="zh-CN" sz="1400" dirty="0">
                <a:latin typeface="Courier New" pitchFamily="49" charset="0"/>
                <a:cs typeface="Courier New" pitchFamily="49" charset="0"/>
              </a:rPr>
              <a:t>flash:/ar2220E-V200R007C00SPC600.cc</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system software:     </a:t>
            </a:r>
            <a:r>
              <a:rPr lang="en-US" altLang="zh-CN" sz="1400" dirty="0">
                <a:latin typeface="Courier New" pitchFamily="49" charset="0"/>
                <a:cs typeface="Courier New" pitchFamily="49" charset="0"/>
              </a:rPr>
              <a:t>flash:/ar2220E-V200R007C00SPC600.cc</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saved-configuration file:       flash:/vrpcfg.zip</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saved-configuration file:  </a:t>
            </a:r>
            <a:r>
              <a:rPr lang="en-US" altLang="zh-CN" sz="1400" dirty="0">
                <a:latin typeface="Courier New" pitchFamily="49" charset="0"/>
                <a:cs typeface="Courier New" pitchFamily="49" charset="0"/>
              </a:rPr>
              <a:t>flash:/</a:t>
            </a:r>
            <a:r>
              <a:rPr lang="en-US" altLang="zh-CN" sz="1400" dirty="0">
                <a:latin typeface="Courier New" pitchFamily="49" charset="0"/>
                <a:ea typeface="宋体" pitchFamily="2" charset="-122"/>
                <a:cs typeface="Courier New" pitchFamily="49" charset="0"/>
              </a:rPr>
              <a:t>huawei.zip</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a:t>
            </a:r>
            <a:r>
              <a:rPr lang="en-US" altLang="zh-CN" sz="1400" dirty="0" err="1">
                <a:latin typeface="Courier New" pitchFamily="49" charset="0"/>
                <a:ea typeface="宋体" pitchFamily="2" charset="-122"/>
                <a:cs typeface="Courier New" pitchFamily="49" charset="0"/>
              </a:rPr>
              <a:t>paf</a:t>
            </a:r>
            <a:r>
              <a:rPr lang="en-US" altLang="zh-CN" sz="1400" dirty="0">
                <a:latin typeface="Courier New" pitchFamily="49" charset="0"/>
                <a:ea typeface="宋体" pitchFamily="2" charset="-122"/>
                <a:cs typeface="Courier New" pitchFamily="49" charset="0"/>
              </a:rPr>
              <a:t>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a:t>
            </a:r>
            <a:r>
              <a:rPr lang="en-US" altLang="zh-CN" sz="1400" dirty="0" err="1">
                <a:latin typeface="Courier New" pitchFamily="49" charset="0"/>
                <a:ea typeface="宋体" pitchFamily="2" charset="-122"/>
                <a:cs typeface="Courier New" pitchFamily="49" charset="0"/>
              </a:rPr>
              <a:t>paf</a:t>
            </a:r>
            <a:r>
              <a:rPr lang="en-US" altLang="zh-CN" sz="1400" dirty="0">
                <a:latin typeface="Courier New" pitchFamily="49" charset="0"/>
                <a:ea typeface="宋体" pitchFamily="2" charset="-122"/>
                <a:cs typeface="Courier New" pitchFamily="49" charset="0"/>
              </a:rPr>
              <a:t>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license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license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patch package:                  NULL </a:t>
            </a:r>
            <a:endParaRPr lang="zh-CN" altLang="en-US" sz="1400" dirty="0">
              <a:latin typeface="Courier New" pitchFamily="49" charset="0"/>
              <a:ea typeface="宋体" pitchFamily="2" charset="-122"/>
              <a:cs typeface="Courier New" pitchFamily="49" charset="0"/>
            </a:endParaRPr>
          </a:p>
          <a:p>
            <a:pPr>
              <a:defRPr/>
            </a:pPr>
            <a:r>
              <a:rPr lang="en-US" altLang="zh-CN" sz="1400" dirty="0">
                <a:latin typeface="Courier New" pitchFamily="49" charset="0"/>
                <a:cs typeface="Courier New" pitchFamily="49" charset="0"/>
              </a:rPr>
              <a:t>   Next startup patch package:             NULL</a:t>
            </a:r>
          </a:p>
        </p:txBody>
      </p:sp>
      <p:graphicFrame>
        <p:nvGraphicFramePr>
          <p:cNvPr id="9" name="表格 8"/>
          <p:cNvGraphicFramePr>
            <a:graphicFrameLocks noGrp="1"/>
          </p:cNvGraphicFramePr>
          <p:nvPr/>
        </p:nvGraphicFramePr>
        <p:xfrm>
          <a:off x="2279650" y="1557338"/>
          <a:ext cx="7632700" cy="965200"/>
        </p:xfrm>
        <a:graphic>
          <a:graphicData uri="http://schemas.openxmlformats.org/drawingml/2006/table">
            <a:tbl>
              <a:tblPr firstRow="1" bandCol="1">
                <a:tableStyleId>{5C22544A-7EE6-4342-B048-85BDC9FD1C3A}</a:tableStyleId>
              </a:tblPr>
              <a:tblGrid>
                <a:gridCol w="3744342">
                  <a:extLst>
                    <a:ext uri="{9D8B030D-6E8A-4147-A177-3AD203B41FA5}">
                      <a16:colId xmlns:a16="http://schemas.microsoft.com/office/drawing/2014/main" val="20000"/>
                    </a:ext>
                  </a:extLst>
                </a:gridCol>
                <a:gridCol w="3888358">
                  <a:extLst>
                    <a:ext uri="{9D8B030D-6E8A-4147-A177-3AD203B41FA5}">
                      <a16:colId xmlns:a16="http://schemas.microsoft.com/office/drawing/2014/main" val="20001"/>
                    </a:ext>
                  </a:extLst>
                </a:gridCol>
              </a:tblGrid>
              <a:tr h="503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功能</a:t>
                      </a:r>
                    </a:p>
                  </a:txBody>
                  <a:tcPr marT="45709" marB="4570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a:latin typeface="微软雅黑" panose="020B0503020204020204" pitchFamily="34" charset="-122"/>
                          <a:ea typeface="微软雅黑" panose="020B0503020204020204" pitchFamily="34" charset="-122"/>
                          <a:cs typeface="Arial" pitchFamily="34" charset="0"/>
                        </a:rPr>
                        <a:t>命令</a:t>
                      </a:r>
                    </a:p>
                  </a:txBody>
                  <a:tcPr marT="45709" marB="4570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61815">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dirty="0">
                          <a:latin typeface="微软雅黑" panose="020B0503020204020204" pitchFamily="34" charset="-122"/>
                          <a:ea typeface="微软雅黑" panose="020B0503020204020204" pitchFamily="34" charset="-122"/>
                        </a:rPr>
                        <a:t>配置系统下次启动时使用的配置文件</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709" marB="4570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startup saved-configuration </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709" marB="4570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40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a:t>比较当前配置和保存的配置</a:t>
            </a:r>
            <a:endParaRPr lang="zh-CN" altLang="en-US" dirty="0"/>
          </a:p>
        </p:txBody>
      </p:sp>
      <p:sp>
        <p:nvSpPr>
          <p:cNvPr id="31748" name="Rectangle 4"/>
          <p:cNvSpPr>
            <a:spLocks noChangeArrowheads="1"/>
          </p:cNvSpPr>
          <p:nvPr/>
        </p:nvSpPr>
        <p:spPr bwMode="auto">
          <a:xfrm>
            <a:off x="2279650" y="2790826"/>
            <a:ext cx="7632700" cy="344646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compare 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 Current configuration line 36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ip</a:t>
            </a:r>
            <a:r>
              <a:rPr lang="en-US" altLang="zh-CN" sz="1400" dirty="0">
                <a:latin typeface="Courier New" panose="02070309020205020404" pitchFamily="49" charset="0"/>
                <a:cs typeface="Courier New" panose="02070309020205020404" pitchFamily="49" charset="0"/>
              </a:rPr>
              <a:t> address 10.1.1.1 255.255.255.0 </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GigabitEthernet0/0/2</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GigabitEthernet0/0/3</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interface NULL0</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 Configuration file line 37 ======</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GigabitEthernet0/0/2</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GigabitEthernet0/0/3</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p>
        </p:txBody>
      </p:sp>
      <p:graphicFrame>
        <p:nvGraphicFramePr>
          <p:cNvPr id="8" name="表格 7"/>
          <p:cNvGraphicFramePr>
            <a:graphicFrameLocks noGrp="1"/>
          </p:cNvGraphicFramePr>
          <p:nvPr/>
        </p:nvGraphicFramePr>
        <p:xfrm>
          <a:off x="2279650" y="1557339"/>
          <a:ext cx="7632700" cy="1012825"/>
        </p:xfrm>
        <a:graphic>
          <a:graphicData uri="http://schemas.openxmlformats.org/drawingml/2006/table">
            <a:tbl>
              <a:tblPr firstRow="1" bandCol="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5032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T="45701" marB="457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a:latin typeface="+mn-ea"/>
                          <a:ea typeface="+mn-ea"/>
                          <a:cs typeface="Arial" pitchFamily="34" charset="0"/>
                        </a:rPr>
                        <a:t>命令</a:t>
                      </a:r>
                    </a:p>
                  </a:txBody>
                  <a:tcPr marT="45701" marB="4570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509528">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dirty="0">
                          <a:latin typeface="+mn-ea"/>
                          <a:ea typeface="+mn-ea"/>
                        </a:rPr>
                        <a:t>比较当前配置与下次启动的配置</a:t>
                      </a:r>
                      <a:endParaRPr lang="en-US" altLang="zh-CN" sz="1600" b="0" kern="1200" dirty="0">
                        <a:solidFill>
                          <a:schemeClr val="tx1"/>
                        </a:solidFill>
                        <a:latin typeface="+mn-ea"/>
                        <a:ea typeface="+mn-ea"/>
                        <a:cs typeface="Arial" pitchFamily="34" charset="0"/>
                      </a:endParaRPr>
                    </a:p>
                  </a:txBody>
                  <a:tcPr marT="45701" marB="457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mn-ea"/>
                          <a:ea typeface="+mn-ea"/>
                          <a:cs typeface="Arial" pitchFamily="34" charset="0"/>
                        </a:rPr>
                        <a:t>compare configuration</a:t>
                      </a:r>
                      <a:endParaRPr lang="en-US" altLang="zh-CN" sz="1600" b="0" kern="1200" dirty="0">
                        <a:solidFill>
                          <a:schemeClr val="tx1"/>
                        </a:solidFill>
                        <a:latin typeface="+mn-ea"/>
                        <a:ea typeface="+mn-ea"/>
                        <a:cs typeface="Arial" pitchFamily="34" charset="0"/>
                      </a:endParaRPr>
                    </a:p>
                  </a:txBody>
                  <a:tcPr marT="45701" marB="4570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33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a:t>配置文件重置</a:t>
            </a:r>
            <a:endParaRPr lang="zh-CN" altLang="en-US" dirty="0"/>
          </a:p>
        </p:txBody>
      </p:sp>
      <p:sp>
        <p:nvSpPr>
          <p:cNvPr id="33796" name="Rectangle 4"/>
          <p:cNvSpPr>
            <a:spLocks noChangeArrowheads="1"/>
          </p:cNvSpPr>
          <p:nvPr/>
        </p:nvSpPr>
        <p:spPr bwMode="auto">
          <a:xfrm>
            <a:off x="2279650" y="3793083"/>
            <a:ext cx="7632700" cy="150812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reset saved-configuration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Warning: This will delete the configuration in the flash memory. </a:t>
            </a:r>
          </a:p>
          <a:p>
            <a:r>
              <a:rPr lang="en-US" altLang="zh-CN" sz="1400" dirty="0">
                <a:solidFill>
                  <a:srgbClr val="C00000"/>
                </a:solidFill>
                <a:latin typeface="Courier New" panose="02070309020205020404" pitchFamily="49" charset="0"/>
                <a:cs typeface="Courier New" panose="02070309020205020404" pitchFamily="49" charset="0"/>
              </a:rPr>
              <a:t>The device configurations will be erased to reconfigure. Are you </a:t>
            </a:r>
            <a:r>
              <a:rPr lang="en-US" altLang="zh-CN" sz="1400" dirty="0" err="1">
                <a:solidFill>
                  <a:srgbClr val="C00000"/>
                </a:solidFill>
                <a:latin typeface="Courier New" panose="02070309020205020404" pitchFamily="49" charset="0"/>
                <a:cs typeface="Courier New" panose="02070309020205020404" pitchFamily="49" charset="0"/>
              </a:rPr>
              <a:t>soure</a:t>
            </a:r>
            <a:r>
              <a:rPr lang="en-US" altLang="zh-CN" sz="1400" dirty="0">
                <a:solidFill>
                  <a:srgbClr val="C00000"/>
                </a:solidFill>
                <a:latin typeface="Courier New" panose="02070309020205020404" pitchFamily="49" charset="0"/>
                <a:cs typeface="Courier New" panose="02070309020205020404" pitchFamily="49" charset="0"/>
              </a:rPr>
              <a:t>? [Y/N]:y</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Clear the configuration in the device successfully.</a:t>
            </a:r>
            <a:endParaRPr lang="zh-CN" altLang="en-US" sz="1400" dirty="0">
              <a:latin typeface="Courier New" panose="02070309020205020404" pitchFamily="49" charset="0"/>
              <a:cs typeface="Courier New" panose="02070309020205020404" pitchFamily="49" charset="0"/>
            </a:endParaRPr>
          </a:p>
          <a:p>
            <a:endParaRPr lang="en-US" altLang="zh-CN" sz="1400" dirty="0">
              <a:latin typeface="Courier New" panose="02070309020205020404" pitchFamily="49" charset="0"/>
              <a:cs typeface="Courier New" panose="02070309020205020404" pitchFamily="49" charset="0"/>
            </a:endParaRPr>
          </a:p>
        </p:txBody>
      </p:sp>
      <p:graphicFrame>
        <p:nvGraphicFramePr>
          <p:cNvPr id="8" name="表格 7"/>
          <p:cNvGraphicFramePr>
            <a:graphicFrameLocks noGrp="1"/>
          </p:cNvGraphicFramePr>
          <p:nvPr/>
        </p:nvGraphicFramePr>
        <p:xfrm>
          <a:off x="2279650" y="1953903"/>
          <a:ext cx="7632700" cy="935037"/>
        </p:xfrm>
        <a:graphic>
          <a:graphicData uri="http://schemas.openxmlformats.org/drawingml/2006/table">
            <a:tbl>
              <a:tblPr firstRow="1" bandCol="1">
                <a:tableStyleId>{5C22544A-7EE6-4342-B048-85BDC9FD1C3A}</a:tableStyleId>
              </a:tblPr>
              <a:tblGrid>
                <a:gridCol w="3240286">
                  <a:extLst>
                    <a:ext uri="{9D8B030D-6E8A-4147-A177-3AD203B41FA5}">
                      <a16:colId xmlns:a16="http://schemas.microsoft.com/office/drawing/2014/main" val="20000"/>
                    </a:ext>
                  </a:extLst>
                </a:gridCol>
                <a:gridCol w="4392414">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Arial" charset="0"/>
                          <a:ea typeface="+mn-ea"/>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a:latin typeface="Arial" pitchFamily="34" charset="0"/>
                          <a:cs typeface="Arial" pitchFamily="34" charset="0"/>
                        </a:rPr>
                        <a:t>命令</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dirty="0"/>
                        <a:t>清除下次启动时加载的配置文件</a:t>
                      </a:r>
                      <a:endParaRPr lang="en-US" altLang="zh-CN" sz="1600" b="0" kern="1200" dirty="0">
                        <a:solidFill>
                          <a:schemeClr val="tx1"/>
                        </a:solidFill>
                        <a:latin typeface="Arial" pitchFamily="34" charset="0"/>
                        <a:ea typeface="+mn-ea"/>
                        <a:cs typeface="Arial" pitchFamily="34"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Arial" pitchFamily="34" charset="0"/>
                          <a:cs typeface="Arial" pitchFamily="34" charset="0"/>
                        </a:rPr>
                        <a:t>reset saved-configuration </a:t>
                      </a:r>
                      <a:endParaRPr lang="en-US" altLang="zh-CN" sz="1600" b="0" kern="1200" dirty="0">
                        <a:solidFill>
                          <a:schemeClr val="tx1"/>
                        </a:solidFill>
                        <a:latin typeface="Arial" pitchFamily="34" charset="0"/>
                        <a:ea typeface="+mn-ea"/>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33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a:t>存储设备</a:t>
            </a:r>
            <a:endParaRPr lang="zh-CN" altLang="en-US" dirty="0"/>
          </a:p>
        </p:txBody>
      </p:sp>
      <p:sp>
        <p:nvSpPr>
          <p:cNvPr id="35844" name="内容占位符 6"/>
          <p:cNvSpPr>
            <a:spLocks noGrp="1"/>
          </p:cNvSpPr>
          <p:nvPr>
            <p:ph type="body" sz="quarter" idx="10"/>
          </p:nvPr>
        </p:nvSpPr>
        <p:spPr/>
        <p:txBody>
          <a:bodyPr/>
          <a:lstStyle/>
          <a:p>
            <a:pPr lvl="1"/>
            <a:r>
              <a:rPr lang="en-US" altLang="zh-CN"/>
              <a:t>SDRAM</a:t>
            </a:r>
          </a:p>
          <a:p>
            <a:pPr lvl="1"/>
            <a:r>
              <a:rPr lang="en-US" altLang="zh-CN"/>
              <a:t>Flash</a:t>
            </a:r>
          </a:p>
          <a:p>
            <a:pPr lvl="1"/>
            <a:r>
              <a:rPr lang="en-US" altLang="zh-CN"/>
              <a:t>NVRAM </a:t>
            </a:r>
          </a:p>
          <a:p>
            <a:pPr lvl="1"/>
            <a:r>
              <a:rPr lang="en-US" altLang="zh-CN"/>
              <a:t>SD Card</a:t>
            </a:r>
          </a:p>
          <a:p>
            <a:pPr lvl="1"/>
            <a:r>
              <a:rPr lang="en-US" altLang="zh-CN"/>
              <a:t>USB</a:t>
            </a:r>
          </a:p>
          <a:p>
            <a:pPr lvl="1"/>
            <a:endParaRPr lang="en-US" altLang="zh-CN"/>
          </a:p>
          <a:p>
            <a:endParaRPr lang="zh-CN" altLang="en-US" dirty="0"/>
          </a:p>
        </p:txBody>
      </p:sp>
      <p:sp>
        <p:nvSpPr>
          <p:cNvPr id="35845" name="Rectangle 4"/>
          <p:cNvSpPr>
            <a:spLocks noChangeArrowheads="1"/>
          </p:cNvSpPr>
          <p:nvPr/>
        </p:nvSpPr>
        <p:spPr bwMode="auto">
          <a:xfrm>
            <a:off x="5087938" y="1814514"/>
            <a:ext cx="4824412"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&lt;Huawei&gt;display version</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SDRAM Memory Size    : 1024    M bytes</a:t>
            </a:r>
          </a:p>
          <a:p>
            <a:pPr>
              <a:lnSpc>
                <a:spcPct val="150000"/>
              </a:lnSpc>
            </a:pPr>
            <a:r>
              <a:rPr lang="en-US" altLang="zh-CN" sz="1400" dirty="0">
                <a:latin typeface="Courier New" panose="02070309020205020404" pitchFamily="49" charset="0"/>
                <a:ea typeface="宋体" panose="02010600030101010101" pitchFamily="2" charset="-122"/>
              </a:rPr>
              <a:t>Flash Memory Size    : 512     M bytes</a:t>
            </a:r>
          </a:p>
          <a:p>
            <a:pPr>
              <a:lnSpc>
                <a:spcPct val="150000"/>
              </a:lnSpc>
            </a:pPr>
            <a:r>
              <a:rPr lang="en-US" altLang="zh-CN" sz="1400" dirty="0">
                <a:latin typeface="Courier New" panose="02070309020205020404" pitchFamily="49" charset="0"/>
                <a:ea typeface="宋体" panose="02010600030101010101" pitchFamily="2" charset="-122"/>
              </a:rPr>
              <a:t>NVRAM Memory Size    : 512     K bytes</a:t>
            </a:r>
          </a:p>
          <a:p>
            <a:pPr>
              <a:lnSpc>
                <a:spcPct val="150000"/>
              </a:lnSpc>
            </a:pPr>
            <a:r>
              <a:rPr lang="en-US" altLang="zh-CN" sz="1400" dirty="0">
                <a:latin typeface="Courier New" panose="02070309020205020404" pitchFamily="49" charset="0"/>
                <a:ea typeface="宋体" panose="02010600030101010101" pitchFamily="2" charset="-122"/>
              </a:rPr>
              <a:t>…… </a:t>
            </a:r>
            <a:endParaRPr lang="en-US" altLang="zh-CN" sz="14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88312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a:t>存储设备修复</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当存储设备的文件系统出现异常时，可以通过</a:t>
            </a:r>
            <a:r>
              <a:rPr lang="en-US" altLang="zh-CN" dirty="0" err="1"/>
              <a:t>fixdisk</a:t>
            </a:r>
            <a:r>
              <a:rPr lang="zh-CN" altLang="en-US" dirty="0"/>
              <a:t>命令进行修复。</a:t>
            </a:r>
            <a:endParaRPr lang="en-US" altLang="zh-CN" dirty="0"/>
          </a:p>
          <a:p>
            <a:endParaRPr lang="zh-CN" altLang="en-US" dirty="0"/>
          </a:p>
        </p:txBody>
      </p:sp>
      <p:sp>
        <p:nvSpPr>
          <p:cNvPr id="37892" name="Rectangle 4"/>
          <p:cNvSpPr>
            <a:spLocks noChangeArrowheads="1"/>
          </p:cNvSpPr>
          <p:nvPr/>
        </p:nvSpPr>
        <p:spPr bwMode="auto">
          <a:xfrm>
            <a:off x="2279650" y="1557339"/>
            <a:ext cx="7632700" cy="25860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fixdisk flash:</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flash: will take long time if needed</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flash: completed.</a:t>
            </a:r>
          </a:p>
          <a:p>
            <a:pPr>
              <a:lnSpc>
                <a:spcPct val="150000"/>
              </a:lnSpc>
            </a:pP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fixdisk sd1:</a:t>
            </a:r>
          </a:p>
          <a:p>
            <a:pPr>
              <a:lnSpc>
                <a:spcPct val="150000"/>
              </a:lnSpc>
            </a:pPr>
            <a:r>
              <a:rPr lang="en-US" altLang="zh-CN" sz="1400" dirty="0">
                <a:latin typeface="Courier New" panose="02070309020205020404" pitchFamily="49" charset="0"/>
                <a:ea typeface="+mn-ea"/>
                <a:cs typeface="Courier New" panose="02070309020205020404" pitchFamily="49" charset="0"/>
              </a:rPr>
              <a:t>sd1:/  - disk check in progress </a:t>
            </a:r>
          </a:p>
          <a:p>
            <a:pPr>
              <a:lnSpc>
                <a:spcPct val="150000"/>
              </a:lnSpc>
            </a:pP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sd1: completed.</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782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a:t>存储设备格式化</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格式化会导致数据丢失！</a:t>
            </a:r>
            <a:endParaRPr lang="en-US" altLang="zh-CN" dirty="0"/>
          </a:p>
          <a:p>
            <a:endParaRPr lang="zh-CN" altLang="en-US" dirty="0"/>
          </a:p>
        </p:txBody>
      </p:sp>
      <p:sp>
        <p:nvSpPr>
          <p:cNvPr id="39940" name="Rectangle 4"/>
          <p:cNvSpPr>
            <a:spLocks noChangeArrowheads="1"/>
          </p:cNvSpPr>
          <p:nvPr/>
        </p:nvSpPr>
        <p:spPr bwMode="auto">
          <a:xfrm>
            <a:off x="2279650" y="2030414"/>
            <a:ext cx="7632700" cy="226218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format flash: </a:t>
            </a:r>
          </a:p>
          <a:p>
            <a:pPr>
              <a:lnSpc>
                <a:spcPct val="150000"/>
              </a:lnSpc>
            </a:pPr>
            <a:r>
              <a:rPr lang="en-US" altLang="zh-CN" sz="1400" dirty="0">
                <a:latin typeface="Courier New" panose="02070309020205020404" pitchFamily="49" charset="0"/>
                <a:ea typeface="+mn-ea"/>
                <a:cs typeface="Courier New" panose="02070309020205020404" pitchFamily="49" charset="0"/>
              </a:rPr>
              <a:t>All data(include configuration and system startup file) on flash: will be lost , proceed with format? (y/n)[n]:</a:t>
            </a:r>
          </a:p>
          <a:p>
            <a:pPr>
              <a:lnSpc>
                <a:spcPct val="150000"/>
              </a:lnSpc>
            </a:pP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format sd1:  </a:t>
            </a:r>
          </a:p>
          <a:p>
            <a:pPr>
              <a:lnSpc>
                <a:spcPct val="150000"/>
              </a:lnSpc>
            </a:pPr>
            <a:r>
              <a:rPr lang="en-US" altLang="zh-CN" sz="1400" dirty="0">
                <a:latin typeface="Courier New" panose="02070309020205020404" pitchFamily="49" charset="0"/>
                <a:ea typeface="+mn-ea"/>
                <a:cs typeface="Courier New" panose="02070309020205020404" pitchFamily="49" charset="0"/>
              </a:rPr>
              <a:t>All data(include configuration and system startup file) on sd1: will be lost , proceed with format? (y/n)[n]:</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36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t>设备中的文件属性中有</a:t>
            </a:r>
            <a:r>
              <a:rPr lang="en-US" altLang="zh-CN" dirty="0" err="1"/>
              <a:t>drw</a:t>
            </a:r>
            <a:r>
              <a:rPr lang="zh-CN" altLang="en-US" dirty="0"/>
              <a:t>，其中</a:t>
            </a:r>
            <a:r>
              <a:rPr lang="en-US" altLang="zh-CN" dirty="0"/>
              <a:t>d</a:t>
            </a:r>
            <a:r>
              <a:rPr lang="zh-CN" altLang="en-US" dirty="0"/>
              <a:t>代表什么含义？</a:t>
            </a:r>
            <a:endParaRPr lang="en-US" altLang="zh-CN" dirty="0"/>
          </a:p>
          <a:p>
            <a:pPr lvl="1"/>
            <a:r>
              <a:rPr lang="zh-CN" altLang="en-US" dirty="0"/>
              <a:t>如果设备中有多个配置文件，如何指定下次启动时使用的配置文件</a:t>
            </a:r>
            <a:r>
              <a:rPr lang="en-US" altLang="zh-CN" dirty="0"/>
              <a:t>?</a:t>
            </a:r>
            <a:endParaRPr lang="zh-CN" altLang="en-US" dirty="0"/>
          </a:p>
        </p:txBody>
      </p:sp>
    </p:spTree>
    <p:extLst>
      <p:ext uri="{BB962C8B-B14F-4D97-AF65-F5344CB8AC3E}">
        <p14:creationId xmlns:p14="http://schemas.microsoft.com/office/powerpoint/2010/main" val="14152500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862446"/>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a:t>华为网络设备的配置文件和</a:t>
            </a:r>
            <a:r>
              <a:rPr lang="en-US" altLang="zh-CN" dirty="0"/>
              <a:t>VRP</a:t>
            </a:r>
            <a:r>
              <a:rPr lang="zh-CN" altLang="en-US" dirty="0"/>
              <a:t>系统文件都保存在物理存储介质中，所以文件系统是</a:t>
            </a:r>
            <a:r>
              <a:rPr lang="en-US" altLang="zh-CN" dirty="0"/>
              <a:t>VRP</a:t>
            </a:r>
            <a:r>
              <a:rPr lang="zh-CN" altLang="en-US" dirty="0"/>
              <a:t>正常运行的基础。只有掌握了对文件系统的基本操作，网络工程师才能对设备的配置文件和</a:t>
            </a:r>
            <a:r>
              <a:rPr lang="en-US" altLang="zh-CN" dirty="0"/>
              <a:t>VRP</a:t>
            </a:r>
            <a:r>
              <a:rPr lang="zh-CN" altLang="en-US" dirty="0"/>
              <a:t>系统文件进行高效的管理。</a:t>
            </a:r>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70105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掌握文件系统的基本操作</a:t>
            </a:r>
            <a:endParaRPr lang="en-US" altLang="zh-CN" dirty="0"/>
          </a:p>
        </p:txBody>
      </p:sp>
    </p:spTree>
    <p:extLst>
      <p:ext uri="{BB962C8B-B14F-4D97-AF65-F5344CB8AC3E}">
        <p14:creationId xmlns:p14="http://schemas.microsoft.com/office/powerpoint/2010/main" val="126435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a:t>基本查询命令</a:t>
            </a:r>
            <a:endParaRPr lang="zh-CN" altLang="en-US" dirty="0"/>
          </a:p>
        </p:txBody>
      </p:sp>
      <p:graphicFrame>
        <p:nvGraphicFramePr>
          <p:cNvPr id="34" name="表格 33"/>
          <p:cNvGraphicFramePr>
            <a:graphicFrameLocks noGrp="1"/>
          </p:cNvGraphicFramePr>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pPr marL="0" algn="ctr" defTabSz="914400" rtl="0" eaLnBrk="1" latinLnBrk="0" hangingPunct="1"/>
                      <a:r>
                        <a:rPr lang="zh-CN" altLang="en-US" sz="1600" b="0" kern="1200" dirty="0">
                          <a:solidFill>
                            <a:schemeClr val="bg1"/>
                          </a:solidFill>
                          <a:latin typeface="+mn-ea"/>
                          <a:ea typeface="+mn-ea"/>
                          <a:cs typeface="Arial" charset="0"/>
                        </a:rPr>
                        <a:t>功能</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algn="ctr" defTabSz="914400" rtl="0" eaLnBrk="1" latinLnBrk="0" hangingPunct="1"/>
                      <a:r>
                        <a:rPr lang="zh-CN" altLang="en-US" sz="1600" b="0" kern="1200" dirty="0">
                          <a:solidFill>
                            <a:schemeClr val="bg1"/>
                          </a:solidFill>
                          <a:latin typeface="+mn-ea"/>
                          <a:ea typeface="+mn-ea"/>
                          <a:cs typeface="Arial" charset="0"/>
                        </a:rPr>
                        <a:t>命令</a:t>
                      </a: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a:latin typeface="+mn-ea"/>
                          <a:ea typeface="+mn-ea"/>
                        </a:rPr>
                        <a:t>查看当前目录</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latin typeface="+mn-ea"/>
                          <a:ea typeface="+mn-ea"/>
                          <a:cs typeface="Arial" pitchFamily="34" charset="0"/>
                        </a:rPr>
                        <a:t> pwd</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a:latin typeface="+mn-ea"/>
                          <a:ea typeface="+mn-ea"/>
                        </a:rPr>
                        <a:t>显示当前目录下的文件信息</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latin typeface="+mn-ea"/>
                          <a:ea typeface="+mn-ea"/>
                          <a:cs typeface="Arial" pitchFamily="34" charset="0"/>
                        </a:rPr>
                        <a:t> dir</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a:latin typeface="+mn-ea"/>
                          <a:ea typeface="+mn-ea"/>
                        </a:rPr>
                        <a:t>查看文本文件的具体内容</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latin typeface="+mn-ea"/>
                          <a:ea typeface="+mn-ea"/>
                          <a:cs typeface="Arial" pitchFamily="34" charset="0"/>
                        </a:rPr>
                        <a:t>more</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3333" name="Rectangle 4"/>
          <p:cNvSpPr>
            <a:spLocks noChangeArrowheads="1"/>
          </p:cNvSpPr>
          <p:nvPr/>
        </p:nvSpPr>
        <p:spPr bwMode="auto">
          <a:xfrm>
            <a:off x="2279650" y="3860800"/>
            <a:ext cx="7632700" cy="2262188"/>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solidFill>
                  <a:srgbClr val="C00000"/>
                </a:solidFill>
                <a:latin typeface="Courier New" panose="02070309020205020404" pitchFamily="49" charset="0"/>
                <a:cs typeface="Courier New" panose="02070309020205020404" pitchFamily="49" charset="0"/>
              </a:rPr>
              <a:t>dir</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a:p>
            <a:pPr>
              <a:lnSpc>
                <a:spcPct val="150000"/>
              </a:lnSpc>
            </a:pPr>
            <a:endParaRPr lang="en-US" altLang="zh-CN"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2552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a:t>目录操作</a:t>
            </a:r>
            <a:endParaRPr lang="zh-CN" altLang="en-US" dirty="0"/>
          </a:p>
        </p:txBody>
      </p:sp>
      <p:graphicFrame>
        <p:nvGraphicFramePr>
          <p:cNvPr id="34" name="表格 33"/>
          <p:cNvGraphicFramePr>
            <a:graphicFrameLocks noGrp="1"/>
          </p:cNvGraphicFramePr>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a:latin typeface="Arial" pitchFamily="34" charset="0"/>
                          <a:cs typeface="Arial" pitchFamily="34" charset="0"/>
                        </a:rPr>
                        <a:t>功能</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a:latin typeface="Arial" pitchFamily="34" charset="0"/>
                          <a:cs typeface="Arial" pitchFamily="34" charset="0"/>
                        </a:rPr>
                        <a:t>命令</a:t>
                      </a: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a:t>修改用户当前界面的工作目录</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latin typeface="微软雅黑" panose="020B0503020204020204" pitchFamily="34" charset="-122"/>
                          <a:ea typeface="微软雅黑" panose="020B0503020204020204" pitchFamily="34" charset="-122"/>
                          <a:cs typeface="Arial" pitchFamily="34" charset="0"/>
                        </a:rPr>
                        <a:t>cd</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a:t>创建新的目录</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err="1">
                          <a:latin typeface="微软雅黑" panose="020B0503020204020204" pitchFamily="34" charset="-122"/>
                          <a:ea typeface="微软雅黑" panose="020B0503020204020204" pitchFamily="34" charset="-122"/>
                          <a:cs typeface="Arial" pitchFamily="34" charset="0"/>
                        </a:rPr>
                        <a:t>mkdir</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a:latin typeface="Arial" pitchFamily="34" charset="0"/>
                          <a:cs typeface="Arial" pitchFamily="34" charset="0"/>
                        </a:rPr>
                        <a:t>删除目录</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err="1">
                          <a:latin typeface="微软雅黑" panose="020B0503020204020204" pitchFamily="34" charset="-122"/>
                          <a:ea typeface="微软雅黑" panose="020B0503020204020204" pitchFamily="34" charset="-122"/>
                          <a:cs typeface="Arial" pitchFamily="34" charset="0"/>
                        </a:rPr>
                        <a:t>rmdir</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5381" name="Rectangle 4"/>
          <p:cNvSpPr>
            <a:spLocks noChangeArrowheads="1"/>
          </p:cNvSpPr>
          <p:nvPr/>
        </p:nvSpPr>
        <p:spPr bwMode="auto">
          <a:xfrm>
            <a:off x="2279650" y="3213100"/>
            <a:ext cx="7632700" cy="290830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solidFill>
                  <a:srgbClr val="C00000"/>
                </a:solidFill>
                <a:latin typeface="Courier New" panose="02070309020205020404" pitchFamily="49" charset="0"/>
                <a:cs typeface="Courier New" panose="02070309020205020404" pitchFamily="49" charset="0"/>
              </a:rPr>
              <a:t>mkdir</a:t>
            </a:r>
            <a:r>
              <a:rPr lang="en-US" altLang="zh-CN" sz="1400" dirty="0">
                <a:solidFill>
                  <a:srgbClr val="C00000"/>
                </a:solidFill>
                <a:latin typeface="Courier New" panose="02070309020205020404" pitchFamily="49" charset="0"/>
                <a:cs typeface="Courier New" panose="02070309020205020404" pitchFamily="49" charset="0"/>
              </a:rPr>
              <a:t> test</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Create directory flash:/test......Done.</a:t>
            </a: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3   </a:t>
            </a:r>
            <a:r>
              <a:rPr lang="en-US" altLang="zh-CN" sz="1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drw</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      Apr 10 2016 09:53:11   test</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a:p>
            <a:pPr>
              <a:lnSpc>
                <a:spcPct val="150000"/>
              </a:lnSpc>
            </a:pPr>
            <a:endParaRPr lang="en-US" altLang="zh-CN" sz="1400" dirty="0">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26036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a:t>文件操作</a:t>
            </a:r>
            <a:endParaRPr lang="zh-CN" altLang="en-US" dirty="0"/>
          </a:p>
        </p:txBody>
      </p:sp>
      <p:graphicFrame>
        <p:nvGraphicFramePr>
          <p:cNvPr id="34" name="表格 33"/>
          <p:cNvGraphicFramePr>
            <a:graphicFrameLocks noGrp="1"/>
          </p:cNvGraphicFramePr>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a:latin typeface="Arial" pitchFamily="34" charset="0"/>
                          <a:cs typeface="Arial" pitchFamily="34" charset="0"/>
                        </a:rPr>
                        <a:t>功能</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a:latin typeface="Arial" pitchFamily="34" charset="0"/>
                          <a:cs typeface="Arial" pitchFamily="34" charset="0"/>
                        </a:rPr>
                        <a:t>命令</a:t>
                      </a: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a:latin typeface="Arial" pitchFamily="34" charset="0"/>
                          <a:cs typeface="Arial" pitchFamily="34" charset="0"/>
                        </a:rPr>
                        <a:t>复制文件</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copy</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a:latin typeface="Arial" pitchFamily="34" charset="0"/>
                          <a:cs typeface="Arial" pitchFamily="34" charset="0"/>
                        </a:rPr>
                        <a:t>移动文件</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 move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a:latin typeface="Arial" pitchFamily="34" charset="0"/>
                          <a:cs typeface="Arial" pitchFamily="34" charset="0"/>
                        </a:rPr>
                        <a:t>重命名文件</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rename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7432" name="Rectangle 4"/>
          <p:cNvSpPr>
            <a:spLocks noChangeArrowheads="1"/>
          </p:cNvSpPr>
          <p:nvPr/>
        </p:nvSpPr>
        <p:spPr bwMode="auto">
          <a:xfrm>
            <a:off x="2279650" y="3357563"/>
            <a:ext cx="7632700" cy="28003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rename test.txt huawei.txt</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Rename flash:/test</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to flash:/</a:t>
            </a:r>
            <a:r>
              <a:rPr lang="en-US" altLang="zh-CN" sz="1400" dirty="0" err="1">
                <a:latin typeface="Courier New" panose="02070309020205020404" pitchFamily="49" charset="0"/>
                <a:cs typeface="Courier New" panose="02070309020205020404" pitchFamily="49" charset="0"/>
              </a:rPr>
              <a:t>huawei</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?[Y/N]:y</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Rename file flash:/test</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to flash:/</a:t>
            </a:r>
            <a:r>
              <a:rPr lang="en-US" altLang="zh-CN" sz="1400" dirty="0" err="1">
                <a:latin typeface="Courier New" panose="02070309020205020404" pitchFamily="49" charset="0"/>
                <a:cs typeface="Courier New" panose="02070309020205020404" pitchFamily="49" charset="0"/>
              </a:rPr>
              <a:t>huawei</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......Done.</a:t>
            </a: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ea typeface="宋体" panose="02010600030101010101" pitchFamily="2" charset="-122"/>
              </a:rPr>
              <a:t>    </a:t>
            </a:r>
            <a:r>
              <a:rPr lang="de-DE" altLang="zh-CN" sz="1400" dirty="0">
                <a:solidFill>
                  <a:srgbClr val="C00000"/>
                </a:solidFill>
                <a:latin typeface="Courier New" panose="02070309020205020404" pitchFamily="49" charset="0"/>
                <a:ea typeface="宋体" panose="02010600030101010101" pitchFamily="2" charset="-122"/>
              </a:rPr>
              <a:t>3   -rw-         12     Apr 10 2016 09:53:11   huawei</a:t>
            </a:r>
            <a:r>
              <a:rPr lang="nb-NO" altLang="zh-CN" sz="1400" dirty="0">
                <a:solidFill>
                  <a:srgbClr val="C00000"/>
                </a:solidFill>
                <a:latin typeface="Courier New" panose="02070309020205020404" pitchFamily="49" charset="0"/>
                <a:ea typeface="宋体" panose="02010600030101010101" pitchFamily="2" charset="-122"/>
              </a:rPr>
              <a:t>.txt</a:t>
            </a:r>
            <a:endParaRPr lang="zh-CN" altLang="en-US" sz="1400" dirty="0">
              <a:solidFill>
                <a:srgbClr val="C00000"/>
              </a:solidFill>
              <a:latin typeface="Courier New" panose="02070309020205020404" pitchFamily="49" charset="0"/>
              <a:ea typeface="宋体" panose="02010600030101010101" pitchFamily="2" charset="-122"/>
            </a:endParaRP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717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
          <p:cNvSpPr>
            <a:spLocks noGrp="1"/>
          </p:cNvSpPr>
          <p:nvPr>
            <p:ph type="title"/>
          </p:nvPr>
        </p:nvSpPr>
        <p:spPr/>
        <p:txBody>
          <a:bodyPr/>
          <a:lstStyle/>
          <a:p>
            <a:r>
              <a:rPr lang="zh-CN" altLang="en-US"/>
              <a:t>文件操作</a:t>
            </a:r>
            <a:endParaRPr lang="zh-CN" altLang="en-US" dirty="0"/>
          </a:p>
        </p:txBody>
      </p:sp>
      <p:graphicFrame>
        <p:nvGraphicFramePr>
          <p:cNvPr id="34" name="表格 33"/>
          <p:cNvGraphicFramePr>
            <a:graphicFrameLocks noGrp="1"/>
          </p:cNvGraphicFramePr>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a:latin typeface="微软雅黑" panose="020B0503020204020204" pitchFamily="34" charset="-122"/>
                          <a:ea typeface="微软雅黑" panose="020B0503020204020204" pitchFamily="34" charset="-122"/>
                          <a:cs typeface="Arial" pitchFamily="34" charset="0"/>
                        </a:rPr>
                        <a:t>功能</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a:latin typeface="微软雅黑" panose="020B0503020204020204" pitchFamily="34" charset="-122"/>
                          <a:ea typeface="微软雅黑" panose="020B0503020204020204" pitchFamily="34" charset="-122"/>
                          <a:cs typeface="Arial" pitchFamily="34" charset="0"/>
                        </a:rPr>
                        <a:t>命令</a:t>
                      </a: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a:latin typeface="微软雅黑" panose="020B0503020204020204" pitchFamily="34" charset="-122"/>
                          <a:ea typeface="微软雅黑" panose="020B0503020204020204" pitchFamily="34" charset="-122"/>
                          <a:cs typeface="Arial" pitchFamily="34" charset="0"/>
                        </a:rPr>
                        <a:t>删</a:t>
                      </a:r>
                      <a:r>
                        <a:rPr lang="zh-CN" altLang="en-US" sz="1600" kern="1200" dirty="0">
                          <a:solidFill>
                            <a:schemeClr val="dk1"/>
                          </a:solidFill>
                          <a:latin typeface="微软雅黑" panose="020B0503020204020204" pitchFamily="34" charset="-122"/>
                          <a:ea typeface="微软雅黑" panose="020B0503020204020204" pitchFamily="34" charset="-122"/>
                          <a:cs typeface="Arial" pitchFamily="34" charset="0"/>
                        </a:rPr>
                        <a:t>除</a:t>
                      </a:r>
                      <a:r>
                        <a:rPr lang="en-US" altLang="zh-CN" sz="1600" kern="1200" dirty="0">
                          <a:solidFill>
                            <a:schemeClr val="dk1"/>
                          </a:solidFill>
                          <a:latin typeface="微软雅黑" panose="020B0503020204020204" pitchFamily="34" charset="-122"/>
                          <a:ea typeface="微软雅黑" panose="020B0503020204020204" pitchFamily="34" charset="-122"/>
                          <a:cs typeface="Arial" pitchFamily="34" charset="0"/>
                        </a:rPr>
                        <a:t>/</a:t>
                      </a:r>
                      <a:r>
                        <a:rPr lang="zh-CN" altLang="en-US" sz="1600" kern="1200" dirty="0">
                          <a:solidFill>
                            <a:schemeClr val="dk1"/>
                          </a:solidFill>
                          <a:latin typeface="微软雅黑" panose="020B0503020204020204" pitchFamily="34" charset="-122"/>
                          <a:ea typeface="微软雅黑" panose="020B0503020204020204" pitchFamily="34" charset="-122"/>
                          <a:cs typeface="Arial" pitchFamily="34" charset="0"/>
                        </a:rPr>
                        <a:t>永</a:t>
                      </a:r>
                      <a:r>
                        <a:rPr lang="zh-CN" altLang="en-US" sz="1600" dirty="0">
                          <a:latin typeface="微软雅黑" panose="020B0503020204020204" pitchFamily="34" charset="-122"/>
                          <a:ea typeface="微软雅黑" panose="020B0503020204020204" pitchFamily="34" charset="-122"/>
                          <a:cs typeface="Arial" pitchFamily="34" charset="0"/>
                        </a:rPr>
                        <a:t>久删除文件</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delete</a:t>
                      </a:r>
                      <a:r>
                        <a:rPr lang="en-US" altLang="zh-CN" sz="1600" dirty="0">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/unreserved</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a:latin typeface="微软雅黑" panose="020B0503020204020204" pitchFamily="34" charset="-122"/>
                          <a:ea typeface="微软雅黑" panose="020B0503020204020204" pitchFamily="34" charset="-122"/>
                          <a:cs typeface="Arial" pitchFamily="34" charset="0"/>
                        </a:rPr>
                        <a:t>恢复删除的文件</a:t>
                      </a: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 undelete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a:latin typeface="微软雅黑" panose="020B0503020204020204" pitchFamily="34" charset="-122"/>
                          <a:ea typeface="微软雅黑" panose="020B0503020204020204" pitchFamily="34" charset="-122"/>
                        </a:rPr>
                        <a:t>彻底删除回收站中的文件</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reset</a:t>
                      </a:r>
                      <a:r>
                        <a:rPr lang="en-US" altLang="zh-CN" sz="1600" baseline="0" dirty="0">
                          <a:latin typeface="微软雅黑" panose="020B0503020204020204" pitchFamily="34" charset="-122"/>
                          <a:ea typeface="微软雅黑" panose="020B0503020204020204" pitchFamily="34" charset="-122"/>
                          <a:cs typeface="Arial" pitchFamily="34" charset="0"/>
                        </a:rPr>
                        <a:t>  recycle-bin</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9477" name="Rectangle 4"/>
          <p:cNvSpPr>
            <a:spLocks noChangeArrowheads="1"/>
          </p:cNvSpPr>
          <p:nvPr/>
        </p:nvSpPr>
        <p:spPr bwMode="auto">
          <a:xfrm>
            <a:off x="2279650" y="3794125"/>
            <a:ext cx="7632700" cy="2154238"/>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delete /unreserved flash:/</a:t>
            </a:r>
            <a:r>
              <a:rPr lang="en-US" altLang="zh-CN" sz="1400" dirty="0">
                <a:solidFill>
                  <a:srgbClr val="C00000"/>
                </a:solidFill>
                <a:latin typeface="Courier New" panose="02070309020205020404" pitchFamily="49" charset="0"/>
                <a:cs typeface="Courier New" panose="02070309020205020404" pitchFamily="49" charset="0"/>
              </a:rPr>
              <a:t>huawei.txt</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(30,995 KB free)</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069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a:t>配置文件管理</a:t>
            </a:r>
            <a:endParaRPr lang="zh-CN" altLang="en-US" dirty="0"/>
          </a:p>
        </p:txBody>
      </p:sp>
      <p:sp>
        <p:nvSpPr>
          <p:cNvPr id="8" name="文本占位符 7"/>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设备启动时，会加载保存的配置文件到</a:t>
            </a:r>
            <a:r>
              <a:rPr lang="en-US" altLang="zh-CN" dirty="0"/>
              <a:t>RAM</a:t>
            </a:r>
            <a:r>
              <a:rPr lang="zh-CN" altLang="en-US" dirty="0"/>
              <a:t>，并作为当前配置文件。</a:t>
            </a:r>
            <a:endParaRPr lang="en-US" altLang="zh-CN" dirty="0"/>
          </a:p>
          <a:p>
            <a:endParaRPr lang="zh-CN" altLang="en-US" dirty="0"/>
          </a:p>
        </p:txBody>
      </p:sp>
      <p:grpSp>
        <p:nvGrpSpPr>
          <p:cNvPr id="21508" name="Group 16"/>
          <p:cNvGrpSpPr>
            <a:grpSpLocks/>
          </p:cNvGrpSpPr>
          <p:nvPr/>
        </p:nvGrpSpPr>
        <p:grpSpPr bwMode="auto">
          <a:xfrm>
            <a:off x="2640014" y="2420938"/>
            <a:ext cx="6810375" cy="2520950"/>
            <a:chOff x="1187450" y="2421105"/>
            <a:chExt cx="6810375" cy="2520950"/>
          </a:xfrm>
        </p:grpSpPr>
        <p:grpSp>
          <p:nvGrpSpPr>
            <p:cNvPr id="21510" name="Group 14"/>
            <p:cNvGrpSpPr>
              <a:grpSpLocks/>
            </p:cNvGrpSpPr>
            <p:nvPr/>
          </p:nvGrpSpPr>
          <p:grpSpPr bwMode="auto">
            <a:xfrm>
              <a:off x="1187450" y="2421105"/>
              <a:ext cx="2160588" cy="2520950"/>
              <a:chOff x="1187450" y="2421105"/>
              <a:chExt cx="2160588" cy="2520950"/>
            </a:xfrm>
          </p:grpSpPr>
          <p:sp>
            <p:nvSpPr>
              <p:cNvPr id="35" name="圆角矩形 34"/>
              <p:cNvSpPr/>
              <p:nvPr/>
            </p:nvSpPr>
            <p:spPr bwMode="auto">
              <a:xfrm>
                <a:off x="1187450" y="2421105"/>
                <a:ext cx="2160587" cy="2520950"/>
              </a:xfrm>
              <a:prstGeom prst="roundRect">
                <a:avLst/>
              </a:prstGeom>
              <a:solidFill>
                <a:schemeClr val="bg1">
                  <a:lumMod val="85000"/>
                  <a:alpha val="49000"/>
                </a:schemeClr>
              </a:soli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2" name="TextBox 13"/>
              <p:cNvSpPr txBox="1">
                <a:spLocks noChangeArrowheads="1"/>
              </p:cNvSpPr>
              <p:nvPr/>
            </p:nvSpPr>
            <p:spPr bwMode="auto">
              <a:xfrm>
                <a:off x="1326369" y="3614637"/>
                <a:ext cx="1882750" cy="1152036"/>
              </a:xfrm>
              <a:prstGeom prst="rect">
                <a:avLst/>
              </a:prstGeom>
              <a:solidFill>
                <a:srgbClr val="009999"/>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RAM</a:t>
                </a:r>
              </a:p>
            </p:txBody>
          </p:sp>
          <p:sp>
            <p:nvSpPr>
              <p:cNvPr id="3" name="TextBox 15"/>
              <p:cNvSpPr txBox="1">
                <a:spLocks noChangeArrowheads="1"/>
              </p:cNvSpPr>
              <p:nvPr/>
            </p:nvSpPr>
            <p:spPr bwMode="auto">
              <a:xfrm>
                <a:off x="1326357" y="2685959"/>
                <a:ext cx="1882774" cy="792025"/>
              </a:xfrm>
              <a:prstGeom prst="rect">
                <a:avLst/>
              </a:prstGeom>
              <a:solidFill>
                <a:srgbClr val="0099CC"/>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Current-Configuration File</a:t>
                </a:r>
              </a:p>
            </p:txBody>
          </p:sp>
        </p:grpSp>
        <p:grpSp>
          <p:nvGrpSpPr>
            <p:cNvPr id="21511" name="Group 15"/>
            <p:cNvGrpSpPr>
              <a:grpSpLocks/>
            </p:cNvGrpSpPr>
            <p:nvPr/>
          </p:nvGrpSpPr>
          <p:grpSpPr bwMode="auto">
            <a:xfrm>
              <a:off x="5837238" y="2421105"/>
              <a:ext cx="2160587" cy="2520950"/>
              <a:chOff x="5837238" y="2421105"/>
              <a:chExt cx="2160587" cy="2520950"/>
            </a:xfrm>
          </p:grpSpPr>
          <p:sp>
            <p:nvSpPr>
              <p:cNvPr id="34" name="圆角矩形 33"/>
              <p:cNvSpPr/>
              <p:nvPr/>
            </p:nvSpPr>
            <p:spPr bwMode="auto">
              <a:xfrm>
                <a:off x="5837237" y="2421105"/>
                <a:ext cx="2160588" cy="2520950"/>
              </a:xfrm>
              <a:prstGeom prst="roundRect">
                <a:avLst/>
              </a:prstGeom>
              <a:solidFill>
                <a:schemeClr val="bg1">
                  <a:lumMod val="85000"/>
                  <a:alpha val="49000"/>
                </a:schemeClr>
              </a:soli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4" name="TextBox 16"/>
              <p:cNvSpPr txBox="1">
                <a:spLocks noChangeArrowheads="1"/>
              </p:cNvSpPr>
              <p:nvPr/>
            </p:nvSpPr>
            <p:spPr bwMode="auto">
              <a:xfrm>
                <a:off x="5976144" y="3614655"/>
                <a:ext cx="1882775" cy="1152000"/>
              </a:xfrm>
              <a:prstGeom prst="rect">
                <a:avLst/>
              </a:prstGeom>
              <a:solidFill>
                <a:srgbClr val="009999"/>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Flash/SD</a:t>
                </a:r>
                <a:r>
                  <a:rPr lang="zh-CN" altLang="en-US" sz="1400" dirty="0">
                    <a:solidFill>
                      <a:schemeClr val="bg1"/>
                    </a:solidFill>
                    <a:latin typeface="微软雅黑" panose="020B0503020204020204" pitchFamily="34" charset="-122"/>
                    <a:ea typeface="微软雅黑" panose="020B0503020204020204" pitchFamily="34" charset="-122"/>
                  </a:rPr>
                  <a:t>卡</a:t>
                </a:r>
              </a:p>
            </p:txBody>
          </p:sp>
          <p:sp>
            <p:nvSpPr>
              <p:cNvPr id="5" name="TextBox 17"/>
              <p:cNvSpPr txBox="1">
                <a:spLocks noChangeArrowheads="1"/>
              </p:cNvSpPr>
              <p:nvPr/>
            </p:nvSpPr>
            <p:spPr bwMode="auto">
              <a:xfrm>
                <a:off x="5976131" y="2685971"/>
                <a:ext cx="1882800" cy="792000"/>
              </a:xfrm>
              <a:prstGeom prst="rect">
                <a:avLst/>
              </a:prstGeom>
              <a:solidFill>
                <a:srgbClr val="0099CC"/>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Saved-Configuration File</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21512" name="直接箭头连接符 24"/>
            <p:cNvCxnSpPr>
              <a:cxnSpLocks noChangeShapeType="1"/>
            </p:cNvCxnSpPr>
            <p:nvPr/>
          </p:nvCxnSpPr>
          <p:spPr bwMode="auto">
            <a:xfrm>
              <a:off x="4067027" y="3357563"/>
              <a:ext cx="1202400"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1513" name="TextBox 25"/>
            <p:cNvSpPr txBox="1">
              <a:spLocks noChangeArrowheads="1"/>
            </p:cNvSpPr>
            <p:nvPr/>
          </p:nvSpPr>
          <p:spPr bwMode="auto">
            <a:xfrm>
              <a:off x="4353311" y="301783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400" dirty="0">
                  <a:latin typeface="微软雅黑" panose="020B0503020204020204" pitchFamily="34" charset="-122"/>
                  <a:ea typeface="微软雅黑" panose="020B0503020204020204" pitchFamily="34" charset="-122"/>
                </a:rPr>
                <a:t>保存</a:t>
              </a:r>
            </a:p>
          </p:txBody>
        </p:sp>
        <p:cxnSp>
          <p:nvCxnSpPr>
            <p:cNvPr id="21514" name="直接箭头连接符 24"/>
            <p:cNvCxnSpPr>
              <a:cxnSpLocks noChangeShapeType="1"/>
            </p:cNvCxnSpPr>
            <p:nvPr/>
          </p:nvCxnSpPr>
          <p:spPr bwMode="auto">
            <a:xfrm>
              <a:off x="4056709" y="4025900"/>
              <a:ext cx="1234800" cy="0"/>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1515" name="TextBox 25"/>
            <p:cNvSpPr txBox="1">
              <a:spLocks noChangeArrowheads="1"/>
            </p:cNvSpPr>
            <p:nvPr/>
          </p:nvSpPr>
          <p:spPr bwMode="auto">
            <a:xfrm>
              <a:off x="4353311" y="372110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400" dirty="0">
                  <a:latin typeface="微软雅黑" panose="020B0503020204020204" pitchFamily="34" charset="-122"/>
                  <a:ea typeface="微软雅黑" panose="020B0503020204020204" pitchFamily="34" charset="-122"/>
                </a:rPr>
                <a:t>加载</a:t>
              </a:r>
            </a:p>
          </p:txBody>
        </p:sp>
      </p:grpSp>
    </p:spTree>
    <p:extLst>
      <p:ext uri="{BB962C8B-B14F-4D97-AF65-F5344CB8AC3E}">
        <p14:creationId xmlns:p14="http://schemas.microsoft.com/office/powerpoint/2010/main" val="16158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a:t>配置文件查询</a:t>
            </a:r>
            <a:endParaRPr lang="zh-CN" altLang="en-US" dirty="0"/>
          </a:p>
        </p:txBody>
      </p:sp>
      <p:sp>
        <p:nvSpPr>
          <p:cNvPr id="23556" name="Rectangle 4"/>
          <p:cNvSpPr>
            <a:spLocks noChangeArrowheads="1"/>
          </p:cNvSpPr>
          <p:nvPr/>
        </p:nvSpPr>
        <p:spPr bwMode="auto">
          <a:xfrm>
            <a:off x="2279650" y="3213100"/>
            <a:ext cx="7632700" cy="28003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current-configuration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sysname</a:t>
            </a:r>
            <a:r>
              <a:rPr lang="en-US" altLang="zh-CN" sz="1400" dirty="0">
                <a:latin typeface="Courier New" panose="02070309020205020404" pitchFamily="49" charset="0"/>
                <a:cs typeface="Courier New" panose="02070309020205020404" pitchFamily="49" charset="0"/>
              </a:rPr>
              <a:t> Huawei</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Return</a:t>
            </a: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saved-configuration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sysname</a:t>
            </a:r>
            <a:r>
              <a:rPr lang="en-US" altLang="zh-CN" sz="1400" dirty="0">
                <a:latin typeface="Courier New" panose="02070309020205020404" pitchFamily="49" charset="0"/>
                <a:cs typeface="Courier New" panose="02070309020205020404" pitchFamily="49" charset="0"/>
              </a:rPr>
              <a:t> Huawei</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Return</a:t>
            </a:r>
          </a:p>
        </p:txBody>
      </p:sp>
      <p:graphicFrame>
        <p:nvGraphicFramePr>
          <p:cNvPr id="8" name="表格 7"/>
          <p:cNvGraphicFramePr>
            <a:graphicFrameLocks noGrp="1"/>
          </p:cNvGraphicFramePr>
          <p:nvPr/>
        </p:nvGraphicFramePr>
        <p:xfrm>
          <a:off x="2279650" y="1557339"/>
          <a:ext cx="7632700" cy="13668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功能</a:t>
                      </a: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命令</a:t>
                      </a: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5">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b="0" kern="1200" dirty="0">
                          <a:solidFill>
                            <a:schemeClr val="tx1"/>
                          </a:solidFill>
                          <a:latin typeface="微软雅黑" panose="020B0503020204020204" pitchFamily="34" charset="-122"/>
                          <a:ea typeface="微软雅黑" panose="020B0503020204020204" pitchFamily="34" charset="-122"/>
                          <a:cs typeface="Arial" charset="0"/>
                        </a:rPr>
                        <a:t>显示当前配置文件</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display current-configuration </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5">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b="0" kern="1200" dirty="0">
                          <a:solidFill>
                            <a:schemeClr val="tx1"/>
                          </a:solidFill>
                          <a:latin typeface="微软雅黑" panose="020B0503020204020204" pitchFamily="34" charset="-122"/>
                          <a:ea typeface="微软雅黑" panose="020B0503020204020204" pitchFamily="34" charset="-122"/>
                          <a:cs typeface="Arial" charset="0"/>
                        </a:rPr>
                        <a:t>显示保存的配置文件</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display saved-configuration </a:t>
                      </a:r>
                      <a:endPar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959294"/>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64474</TotalTime>
  <Words>2697</Words>
  <Application>Microsoft Office PowerPoint</Application>
  <PresentationFormat>宽屏</PresentationFormat>
  <Paragraphs>295</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FrutigerNext LT Light</vt:lpstr>
      <vt:lpstr>FrutigerNext LT Medium</vt:lpstr>
      <vt:lpstr>FrutigerNext LT Regular</vt:lpstr>
      <vt:lpstr>微软雅黑</vt:lpstr>
      <vt:lpstr>Arial</vt:lpstr>
      <vt:lpstr>Courier New</vt:lpstr>
      <vt:lpstr>Wingdings</vt:lpstr>
      <vt:lpstr>培训与认证部-母版</vt:lpstr>
      <vt:lpstr>文件系统基础</vt:lpstr>
      <vt:lpstr>PowerPoint 演示文稿</vt:lpstr>
      <vt:lpstr>PowerPoint 演示文稿</vt:lpstr>
      <vt:lpstr>基本查询命令</vt:lpstr>
      <vt:lpstr>目录操作</vt:lpstr>
      <vt:lpstr>文件操作</vt:lpstr>
      <vt:lpstr>文件操作</vt:lpstr>
      <vt:lpstr>配置文件管理</vt:lpstr>
      <vt:lpstr>配置文件查询</vt:lpstr>
      <vt:lpstr>配置文件保存</vt:lpstr>
      <vt:lpstr>系统启动文件查询</vt:lpstr>
      <vt:lpstr>系统启动配置文件修改</vt:lpstr>
      <vt:lpstr>比较当前配置和保存的配置</vt:lpstr>
      <vt:lpstr>配置文件重置</vt:lpstr>
      <vt:lpstr>存储设备</vt:lpstr>
      <vt:lpstr>存储设备修复</vt:lpstr>
      <vt:lpstr>存储设备格式化</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2477</cp:revision>
  <dcterms:created xsi:type="dcterms:W3CDTF">2003-08-21T06:48:56Z</dcterms:created>
  <dcterms:modified xsi:type="dcterms:W3CDTF">2020-06-13T03:19:22Z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(3)b+UD1H7SWV936ZTom3QXraqCkknhmys2iZO5cJKn4+5D2cYBCOStgy5lPs7OyObtrjXgSKtQ
JiUmP1maqlx/hJly2aiGdV8jfJkiV1n6VhPf1DFC/Zp93FDFuS1els+sBVty1ZD8sMpLixF6
M10cpUgCN3EyFYq7vpv5rA+PnFyxqyVUh/WriW3zYf1AXq9BJHd0G4x2G8nr8xQDYVWiyYl2
PnMC5MBV4LGri+ZhNU</vt:lpwstr>
  </property>
  <property fmtid="{D5CDD505-2E9C-101B-9397-08002B2CF9AE}" pid="18" name="_2015_ms_pID_7253431">
    <vt:lpwstr>RMWDfSWKWP5Nd3Cpj7lZUUZ5iJC7g8L1iZn5kM+xDq9/8Cgh7pnShV
27lNT/dz271stkh5Z/9OxQe8z7887xQGi+75Ge8SlkDEDz+z9uffqN25Cb7dlt6aftuyTqsq
t4Fp723GvJ+XFSNzhhrvGUU6JyHVzii8zgupgsZb0u/+SHPQJm3ysA3tGEE/qIGM36DzvExq
bw/9/nrbXsuYVOoiXPSLRipVjl4VkfmbzV4J</vt:lpwstr>
  </property>
  <property fmtid="{D5CDD505-2E9C-101B-9397-08002B2CF9AE}" pid="19" name="_2015_ms_pID_7253432">
    <vt:lpwstr>aud0UtyurnT2C0C1vRxXAcFTlY15GLCwynuh
y+oJ3yE2VktJSl7v/5GtSOqP07BMKQ==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