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8"/>
    <a:srgbClr val="003264"/>
    <a:srgbClr val="003250"/>
    <a:srgbClr val="C00000"/>
    <a:srgbClr val="990000"/>
    <a:srgbClr val="FF0909"/>
    <a:srgbClr val="CF6B63"/>
    <a:srgbClr val="E7CCC7"/>
    <a:srgbClr val="FFC1C1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 autoAdjust="0"/>
    <p:restoredTop sz="90244" autoAdjust="0"/>
  </p:normalViewPr>
  <p:slideViewPr>
    <p:cSldViewPr showGuides="1">
      <p:cViewPr varScale="1">
        <p:scale>
          <a:sx n="77" d="100"/>
          <a:sy n="77" d="100"/>
        </p:scale>
        <p:origin x="1104" y="43"/>
      </p:cViewPr>
      <p:guideLst>
        <p:guide orient="horz" pos="459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58" d="100"/>
          <a:sy n="58" d="100"/>
        </p:scale>
        <p:origin x="3274" y="67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/>
              <a:t>Click here to add content</a:t>
            </a:r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235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lvl="1">
              <a:buSzPct val="60000"/>
              <a:buFont typeface="Wingdings" pitchFamily="2" charset="2"/>
              <a:buChar char="l"/>
            </a:pPr>
            <a:r>
              <a:rPr lang="zh-CN" altLang="en-US" dirty="0"/>
              <a:t>如果客户端需要从</a:t>
            </a:r>
            <a:r>
              <a:rPr lang="en-US" altLang="zh-CN" dirty="0"/>
              <a:t>TFTP</a:t>
            </a:r>
            <a:r>
              <a:rPr lang="zh-CN" altLang="en-US" dirty="0"/>
              <a:t>服务器获取</a:t>
            </a:r>
            <a:r>
              <a:rPr lang="en-US" altLang="zh-CN" dirty="0"/>
              <a:t>VRP</a:t>
            </a:r>
            <a:r>
              <a:rPr lang="zh-CN" altLang="en-US" dirty="0"/>
              <a:t>文件，则不需要首先和</a:t>
            </a:r>
            <a:r>
              <a:rPr lang="en-US" altLang="zh-CN" dirty="0"/>
              <a:t>TFTP</a:t>
            </a:r>
            <a:r>
              <a:rPr lang="zh-CN" altLang="en-US" dirty="0"/>
              <a:t>服务器建立连接。</a:t>
            </a:r>
            <a:r>
              <a:rPr lang="en-US" altLang="zh-CN" dirty="0"/>
              <a:t>ARG3</a:t>
            </a:r>
            <a:r>
              <a:rPr lang="zh-CN" altLang="en-US" dirty="0"/>
              <a:t>系列路由器和</a:t>
            </a:r>
            <a:r>
              <a:rPr lang="en-US" altLang="zh-CN" dirty="0"/>
              <a:t>X7</a:t>
            </a:r>
            <a:r>
              <a:rPr lang="zh-CN" altLang="en-US" dirty="0"/>
              <a:t>系列交换机只能作为</a:t>
            </a:r>
            <a:r>
              <a:rPr lang="en-US" altLang="zh-CN" dirty="0"/>
              <a:t>TFTP</a:t>
            </a:r>
            <a:r>
              <a:rPr lang="zh-CN" altLang="en-US" dirty="0"/>
              <a:t>客户端。本例中客户端通过配置</a:t>
            </a:r>
            <a:r>
              <a:rPr lang="en-US" altLang="zh-CN" dirty="0" err="1"/>
              <a:t>tftp</a:t>
            </a:r>
            <a:r>
              <a:rPr lang="en-US" altLang="zh-CN" dirty="0"/>
              <a:t> 10.1.1.2 get AR2220E-V200R003C00SPC600.cc</a:t>
            </a:r>
            <a:r>
              <a:rPr lang="zh-CN" altLang="en-US" dirty="0"/>
              <a:t>就可以从</a:t>
            </a:r>
            <a:r>
              <a:rPr lang="en-US" altLang="zh-CN" dirty="0"/>
              <a:t>TFTP</a:t>
            </a:r>
            <a:r>
              <a:rPr lang="zh-CN" altLang="en-US" dirty="0"/>
              <a:t>服务器获取</a:t>
            </a:r>
            <a:r>
              <a:rPr lang="en-US" altLang="zh-CN" dirty="0"/>
              <a:t>VRP</a:t>
            </a:r>
            <a:r>
              <a:rPr lang="zh-CN" altLang="en-US" dirty="0"/>
              <a:t>文件。</a:t>
            </a:r>
          </a:p>
          <a:p>
            <a:endParaRPr lang="zh-CN" altLang="en-US" dirty="0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243720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从服务器成功获取</a:t>
            </a:r>
            <a:r>
              <a:rPr lang="en-US" altLang="zh-CN"/>
              <a:t>VRP</a:t>
            </a:r>
            <a:r>
              <a:rPr lang="zh-CN" altLang="en-US"/>
              <a:t>文件后，还需要配置此文件为设备下次启动的系统文件，否则，设备仍会使用旧版本的</a:t>
            </a:r>
            <a:r>
              <a:rPr lang="en-US" altLang="zh-CN"/>
              <a:t>VRP</a:t>
            </a:r>
            <a:r>
              <a:rPr lang="zh-CN" altLang="en-US"/>
              <a:t>系统文件。在设备上通过使用</a:t>
            </a:r>
            <a:r>
              <a:rPr lang="en-US" altLang="zh-CN"/>
              <a:t>startup system-software</a:t>
            </a:r>
            <a:r>
              <a:rPr lang="zh-CN" altLang="en-US"/>
              <a:t>命令可以指定设备下次启动的系统文件。</a:t>
            </a:r>
            <a:r>
              <a:rPr lang="en-US" altLang="zh-CN"/>
              <a:t>VRP</a:t>
            </a:r>
            <a:r>
              <a:rPr lang="zh-CN" altLang="en-US"/>
              <a:t>系统文件必须存储在根目录，否则系统不能正常运行。</a:t>
            </a:r>
            <a:endParaRPr lang="en-US" altLang="zh-CN"/>
          </a:p>
          <a:p>
            <a:r>
              <a:rPr lang="zh-CN" altLang="en-US"/>
              <a:t>此例中可以使用</a:t>
            </a:r>
            <a:r>
              <a:rPr lang="en-US" altLang="zh-CN"/>
              <a:t>display startup</a:t>
            </a:r>
            <a:r>
              <a:rPr lang="zh-CN" altLang="en-US"/>
              <a:t>命令去验证系统启动文件是否已经变更，显示信息中</a:t>
            </a:r>
            <a:r>
              <a:rPr lang="en-US" altLang="zh-CN"/>
              <a:t>Startup system software</a:t>
            </a:r>
            <a:r>
              <a:rPr lang="zh-CN" altLang="en-US"/>
              <a:t>显示当前系统启动使用的</a:t>
            </a:r>
            <a:r>
              <a:rPr lang="en-US" altLang="zh-CN"/>
              <a:t>VRP</a:t>
            </a:r>
            <a:r>
              <a:rPr lang="zh-CN" altLang="en-US"/>
              <a:t>文件，</a:t>
            </a:r>
            <a:r>
              <a:rPr lang="en-US" altLang="zh-CN"/>
              <a:t>Next startup system software</a:t>
            </a:r>
            <a:r>
              <a:rPr lang="zh-CN" altLang="en-US"/>
              <a:t>显示下次系统启动使用的</a:t>
            </a:r>
            <a:r>
              <a:rPr lang="en-US" altLang="zh-CN"/>
              <a:t>VRP</a:t>
            </a:r>
            <a:r>
              <a:rPr lang="zh-CN" altLang="en-US"/>
              <a:t>文件。</a:t>
            </a:r>
          </a:p>
          <a:p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80517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确认系统下次启动软件正确后，需要重启设备。使用</a:t>
            </a:r>
            <a:r>
              <a:rPr lang="en-US" altLang="zh-CN"/>
              <a:t>reboot</a:t>
            </a:r>
            <a:r>
              <a:rPr lang="zh-CN" altLang="en-US"/>
              <a:t>命令可以重启设备。输入此命令后，系统会提示是否保存配置文件；实际中，可根据需要进行选择，本例中选择了不保存配置。</a:t>
            </a:r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376305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首先必须保证客户端和服务器之间可以通信，然后客户端需使用</a:t>
            </a:r>
            <a:r>
              <a:rPr lang="en-US" altLang="zh-CN"/>
              <a:t>ftp[ip address]</a:t>
            </a:r>
            <a:r>
              <a:rPr lang="zh-CN" altLang="en-US"/>
              <a:t>命令与服务器建立</a:t>
            </a:r>
            <a:r>
              <a:rPr lang="en-US" altLang="zh-CN"/>
              <a:t>FTP</a:t>
            </a:r>
            <a:r>
              <a:rPr lang="zh-CN" altLang="en-US"/>
              <a:t>连接，建立连接之后需要输入正确的用户名和密码进行验证，验证通过后使用</a:t>
            </a:r>
            <a:r>
              <a:rPr lang="en-US" altLang="zh-CN"/>
              <a:t>get</a:t>
            </a:r>
            <a:r>
              <a:rPr lang="zh-CN" altLang="en-US"/>
              <a:t>命令即可下载</a:t>
            </a:r>
            <a:r>
              <a:rPr lang="en-US" altLang="zh-CN"/>
              <a:t>VRP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管理员可以使用</a:t>
            </a:r>
            <a:r>
              <a:rPr lang="en-US" altLang="zh-CN"/>
              <a:t>display startup</a:t>
            </a:r>
            <a:r>
              <a:rPr lang="zh-CN" altLang="en-US"/>
              <a:t>命令验证系统启动的</a:t>
            </a:r>
            <a:r>
              <a:rPr lang="en-US" altLang="zh-CN"/>
              <a:t>VRP</a:t>
            </a:r>
            <a:r>
              <a:rPr lang="zh-CN" altLang="en-US"/>
              <a:t>软件，以此来判断</a:t>
            </a:r>
            <a:r>
              <a:rPr lang="en-US" altLang="zh-CN"/>
              <a:t>VRP</a:t>
            </a:r>
            <a:r>
              <a:rPr lang="zh-CN" altLang="en-US"/>
              <a:t>升级是否成功。</a:t>
            </a:r>
            <a:endParaRPr lang="en-US" altLang="zh-CN"/>
          </a:p>
          <a:p>
            <a:endParaRPr lang="en-US" altLang="zh-CN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772215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5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安全声明：</a:t>
            </a:r>
          </a:p>
          <a:p>
            <a:r>
              <a:rPr lang="zh-CN" altLang="en-US"/>
              <a:t>为简化问题说明，本课程以</a:t>
            </a:r>
            <a:r>
              <a:rPr lang="en-US" altLang="zh-CN"/>
              <a:t>FTP</a:t>
            </a:r>
            <a:r>
              <a:rPr lang="zh-CN" altLang="en-US"/>
              <a:t>为例来描述相关技术。设备支持通过</a:t>
            </a:r>
            <a:r>
              <a:rPr lang="en-US" altLang="zh-CN"/>
              <a:t>FTP</a:t>
            </a:r>
            <a:r>
              <a:rPr lang="zh-CN" altLang="en-US"/>
              <a:t>协议、</a:t>
            </a:r>
            <a:r>
              <a:rPr lang="en-US" altLang="zh-CN"/>
              <a:t>TFTP</a:t>
            </a:r>
            <a:r>
              <a:rPr lang="zh-CN" altLang="en-US"/>
              <a:t>及</a:t>
            </a:r>
            <a:r>
              <a:rPr lang="en-US" altLang="zh-CN"/>
              <a:t>SFTP</a:t>
            </a:r>
            <a:r>
              <a:rPr lang="zh-CN" altLang="en-US"/>
              <a:t>传输文件。使用</a:t>
            </a:r>
            <a:r>
              <a:rPr lang="en-US" altLang="zh-CN"/>
              <a:t>FTP</a:t>
            </a:r>
            <a:r>
              <a:rPr lang="zh-CN" altLang="en-US"/>
              <a:t>、</a:t>
            </a:r>
            <a:r>
              <a:rPr lang="en-US" altLang="zh-CN"/>
              <a:t>TFTP</a:t>
            </a:r>
            <a:r>
              <a:rPr lang="zh-CN" altLang="en-US"/>
              <a:t>、</a:t>
            </a:r>
            <a:r>
              <a:rPr lang="en-US" altLang="zh-CN"/>
              <a:t>SFTP v1</a:t>
            </a:r>
            <a:r>
              <a:rPr lang="zh-CN" altLang="en-US"/>
              <a:t>协议存在安全风险，建议您使用</a:t>
            </a:r>
            <a:r>
              <a:rPr lang="en-US" altLang="zh-CN"/>
              <a:t>SFTP v2</a:t>
            </a:r>
            <a:r>
              <a:rPr lang="zh-CN" altLang="en-US"/>
              <a:t>方式进行文件操作。</a:t>
            </a:r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17822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19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随着网络技术和应用的飞速发展，</a:t>
            </a:r>
            <a:r>
              <a:rPr lang="en-US" altLang="zh-CN"/>
              <a:t>VRP</a:t>
            </a:r>
            <a:r>
              <a:rPr lang="zh-CN" altLang="en-US"/>
              <a:t>也在不断的更新，</a:t>
            </a:r>
            <a:r>
              <a:rPr lang="en-US" altLang="zh-CN"/>
              <a:t>VRP</a:t>
            </a:r>
            <a:r>
              <a:rPr lang="zh-CN" altLang="en-US"/>
              <a:t>的命名由</a:t>
            </a:r>
            <a:r>
              <a:rPr lang="en-US" altLang="zh-CN"/>
              <a:t>VRP</a:t>
            </a:r>
            <a:r>
              <a:rPr lang="zh-CN" altLang="en-US"/>
              <a:t>自身版本号和关联产品版本号两部分组成。华为</a:t>
            </a:r>
            <a:r>
              <a:rPr lang="en-US" altLang="zh-CN"/>
              <a:t>ARG3</a:t>
            </a:r>
            <a:r>
              <a:rPr lang="zh-CN" altLang="en-US"/>
              <a:t>路由器和</a:t>
            </a:r>
            <a:r>
              <a:rPr lang="en-US" altLang="zh-CN"/>
              <a:t>X7</a:t>
            </a:r>
            <a:r>
              <a:rPr lang="zh-CN" altLang="en-US"/>
              <a:t>交换机使用的</a:t>
            </a:r>
            <a:r>
              <a:rPr lang="en-US" altLang="zh-CN"/>
              <a:t>VRP</a:t>
            </a:r>
            <a:r>
              <a:rPr lang="zh-CN" altLang="en-US"/>
              <a:t>版本为</a:t>
            </a:r>
            <a:r>
              <a:rPr lang="en-US" altLang="zh-CN"/>
              <a:t>VRP5</a:t>
            </a:r>
            <a:r>
              <a:rPr lang="zh-CN" altLang="en-US"/>
              <a:t>，</a:t>
            </a:r>
            <a:r>
              <a:rPr lang="en-US" altLang="zh-CN"/>
              <a:t>VRP5</a:t>
            </a:r>
            <a:r>
              <a:rPr lang="zh-CN" altLang="en-US"/>
              <a:t>可以和不同的产品版本相关联。随着产品版本增加，支持的特性也在增加。产品版本格式包含</a:t>
            </a:r>
            <a:r>
              <a:rPr lang="en-US" altLang="zh-CN"/>
              <a:t>Vxxx</a:t>
            </a:r>
            <a:r>
              <a:rPr lang="zh-CN" altLang="en-US"/>
              <a:t>（产品码），</a:t>
            </a:r>
            <a:r>
              <a:rPr lang="en-US" altLang="zh-CN"/>
              <a:t>Rxxx(</a:t>
            </a:r>
            <a:r>
              <a:rPr lang="zh-CN" altLang="en-US"/>
              <a:t>大版本号），</a:t>
            </a:r>
            <a:r>
              <a:rPr lang="en-US" altLang="zh-CN"/>
              <a:t>Cxx(</a:t>
            </a:r>
            <a:r>
              <a:rPr lang="zh-CN" altLang="en-US"/>
              <a:t>小版本号）。如果</a:t>
            </a:r>
            <a:r>
              <a:rPr lang="en-US" altLang="zh-CN"/>
              <a:t>VRP</a:t>
            </a:r>
            <a:r>
              <a:rPr lang="zh-CN" altLang="en-US"/>
              <a:t>产品版本有补丁，</a:t>
            </a:r>
            <a:r>
              <a:rPr lang="en-US" altLang="zh-CN"/>
              <a:t>VRP</a:t>
            </a:r>
            <a:r>
              <a:rPr lang="zh-CN" altLang="en-US"/>
              <a:t>产品版本号中还会包括</a:t>
            </a:r>
            <a:r>
              <a:rPr lang="en-US" altLang="zh-CN"/>
              <a:t>SPC</a:t>
            </a:r>
            <a:r>
              <a:rPr lang="zh-CN" altLang="en-US"/>
              <a:t>部分。</a:t>
            </a:r>
            <a:endParaRPr lang="en-US" altLang="zh-CN"/>
          </a:p>
          <a:p>
            <a:r>
              <a:rPr lang="zh-CN" altLang="en-US"/>
              <a:t>举例如下：</a:t>
            </a:r>
            <a:endParaRPr lang="en-US" altLang="zh-CN"/>
          </a:p>
          <a:p>
            <a:r>
              <a:rPr lang="en-US" altLang="zh-CN"/>
              <a:t>Version 5.90 (AR2200 V200R001C00)</a:t>
            </a:r>
            <a:r>
              <a:rPr lang="zh-CN" altLang="en-US"/>
              <a:t>，</a:t>
            </a:r>
            <a:r>
              <a:rPr lang="en-US" altLang="zh-CN"/>
              <a:t>VRP</a:t>
            </a:r>
            <a:r>
              <a:rPr lang="zh-CN" altLang="en-US"/>
              <a:t>版本为</a:t>
            </a:r>
            <a:r>
              <a:rPr lang="en-US" altLang="zh-CN"/>
              <a:t>5.90</a:t>
            </a:r>
            <a:r>
              <a:rPr lang="zh-CN" altLang="en-US"/>
              <a:t>，产品版本号为</a:t>
            </a:r>
            <a:r>
              <a:rPr lang="en-US" altLang="zh-CN"/>
              <a:t>V200R001C00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Version 5.160 (AR2200 V200R007C00SPC600)</a:t>
            </a:r>
            <a:r>
              <a:rPr lang="zh-CN" altLang="en-US"/>
              <a:t>，</a:t>
            </a:r>
            <a:r>
              <a:rPr lang="en-US" altLang="zh-CN"/>
              <a:t>VRP</a:t>
            </a:r>
            <a:r>
              <a:rPr lang="zh-CN" altLang="en-US"/>
              <a:t>版本为</a:t>
            </a:r>
            <a:r>
              <a:rPr lang="en-US" altLang="zh-CN"/>
              <a:t>5.160</a:t>
            </a:r>
            <a:r>
              <a:rPr lang="zh-CN" altLang="en-US"/>
              <a:t>，产品版本号为</a:t>
            </a:r>
            <a:r>
              <a:rPr lang="en-US" altLang="zh-CN"/>
              <a:t>V200R007C00SPC600</a:t>
            </a:r>
            <a:r>
              <a:rPr lang="zh-CN" altLang="en-US"/>
              <a:t>，此产品版本包含有补丁包。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88171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文件传输</a:t>
            </a:r>
            <a:r>
              <a:rPr lang="zh-CN" altLang="en-US"/>
              <a:t>是</a:t>
            </a:r>
            <a:r>
              <a:rPr lang="zh-CN" altLang="zh-CN"/>
              <a:t>指发送文件到远程服务器，</a:t>
            </a:r>
            <a:r>
              <a:rPr lang="zh-CN" altLang="en-US"/>
              <a:t>或者</a:t>
            </a:r>
            <a:r>
              <a:rPr lang="zh-CN" altLang="zh-CN"/>
              <a:t>从远程服务器获取文件的过程。</a:t>
            </a:r>
            <a:endParaRPr lang="en-US" altLang="zh-CN"/>
          </a:p>
          <a:p>
            <a:r>
              <a:rPr lang="zh-CN" altLang="en-US"/>
              <a:t>在</a:t>
            </a:r>
            <a:r>
              <a:rPr lang="zh-CN" altLang="zh-CN"/>
              <a:t>实际场景中，</a:t>
            </a:r>
            <a:r>
              <a:rPr lang="zh-CN" altLang="en-US"/>
              <a:t>为满足企业业务的需求，设备的</a:t>
            </a:r>
            <a:r>
              <a:rPr lang="en-US" altLang="zh-CN"/>
              <a:t>VRP</a:t>
            </a:r>
            <a:r>
              <a:rPr lang="zh-CN" altLang="en-US"/>
              <a:t>文件需要更新。如图中所示，设备在与服务器建立连接之后，可以从服务器获取新的</a:t>
            </a:r>
            <a:r>
              <a:rPr lang="en-US" altLang="zh-CN"/>
              <a:t>VRP</a:t>
            </a:r>
            <a:r>
              <a:rPr lang="zh-CN" altLang="en-US"/>
              <a:t>，完成更新工作。</a:t>
            </a:r>
            <a:endParaRPr lang="en-US" altLang="zh-CN"/>
          </a:p>
          <a:p>
            <a:r>
              <a:rPr lang="zh-CN" altLang="en-US"/>
              <a:t>为</a:t>
            </a:r>
            <a:r>
              <a:rPr lang="zh-CN" altLang="zh-CN"/>
              <a:t>避免数据丢失</a:t>
            </a:r>
            <a:r>
              <a:rPr lang="zh-CN" altLang="en-US"/>
              <a:t>对业务造成影响，设备的配置文件和日志文件也</a:t>
            </a:r>
            <a:r>
              <a:rPr lang="zh-CN" altLang="zh-CN"/>
              <a:t>通常会</a:t>
            </a:r>
            <a:r>
              <a:rPr lang="zh-CN" altLang="en-US"/>
              <a:t>进行</a:t>
            </a:r>
            <a:r>
              <a:rPr lang="zh-CN" altLang="zh-CN"/>
              <a:t>远程备份</a:t>
            </a:r>
            <a:r>
              <a:rPr lang="zh-CN" altLang="en-US"/>
              <a:t>。如图中所示，设备在与服务器建立连接之后，可以将配置文件和日志文件传输到服务器上，完成备份工作。当设备上的文件</a:t>
            </a:r>
            <a:r>
              <a:rPr lang="zh-CN" altLang="zh-CN"/>
              <a:t>丢失</a:t>
            </a:r>
            <a:r>
              <a:rPr lang="zh-CN" altLang="en-US"/>
              <a:t>后</a:t>
            </a:r>
            <a:r>
              <a:rPr lang="zh-CN" altLang="zh-CN"/>
              <a:t>，</a:t>
            </a:r>
            <a:r>
              <a:rPr lang="zh-CN" altLang="en-US"/>
              <a:t>可以恢复</a:t>
            </a:r>
            <a:r>
              <a:rPr lang="zh-CN" altLang="zh-CN"/>
              <a:t>之前</a:t>
            </a:r>
            <a:r>
              <a:rPr lang="zh-CN" altLang="en-US"/>
              <a:t>服务器上</a:t>
            </a:r>
            <a:r>
              <a:rPr lang="zh-CN" altLang="zh-CN"/>
              <a:t>备份的</a:t>
            </a:r>
            <a:r>
              <a:rPr lang="zh-CN" altLang="en-US"/>
              <a:t>配置</a:t>
            </a:r>
            <a:r>
              <a:rPr lang="zh-CN" altLang="zh-CN"/>
              <a:t>文件</a:t>
            </a:r>
            <a:r>
              <a:rPr lang="zh-CN" altLang="en-US"/>
              <a:t>和日志文件</a:t>
            </a:r>
            <a:r>
              <a:rPr lang="zh-CN" altLang="zh-CN"/>
              <a:t>。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297404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FTP</a:t>
            </a:r>
            <a:r>
              <a:rPr lang="zh-CN" altLang="en-US"/>
              <a:t>（</a:t>
            </a:r>
            <a:r>
              <a:rPr lang="en-US" altLang="zh-CN"/>
              <a:t>File Transfer Protocol</a:t>
            </a:r>
            <a:r>
              <a:rPr lang="zh-CN" altLang="en-US"/>
              <a:t>）是</a:t>
            </a:r>
            <a:r>
              <a:rPr lang="en-US" altLang="zh-CN"/>
              <a:t>TCP/IP</a:t>
            </a:r>
            <a:r>
              <a:rPr lang="zh-CN" altLang="en-US"/>
              <a:t>协议族中的一种应用层协议，称为文件传输协议。</a:t>
            </a:r>
            <a:r>
              <a:rPr lang="en-US" altLang="zh-CN"/>
              <a:t>FTP</a:t>
            </a:r>
            <a:r>
              <a:rPr lang="zh-CN" altLang="en-US"/>
              <a:t>的主要功能是向用户提供本地和远程主机之间的文件传输。在进行版本升级、日志下载和配置保存等业务操作时，会广泛地使用到</a:t>
            </a:r>
            <a:r>
              <a:rPr lang="en-US" altLang="zh-CN"/>
              <a:t>FTP</a:t>
            </a:r>
            <a:r>
              <a:rPr lang="zh-CN" altLang="en-US"/>
              <a:t>。</a:t>
            </a:r>
            <a:r>
              <a:rPr lang="en-US" altLang="zh-CN"/>
              <a:t>FTP</a:t>
            </a:r>
            <a:r>
              <a:rPr lang="zh-CN" altLang="en-US"/>
              <a:t>采用两个</a:t>
            </a:r>
            <a:r>
              <a:rPr lang="en-US" altLang="zh-CN"/>
              <a:t>TCP</a:t>
            </a:r>
            <a:r>
              <a:rPr lang="zh-CN" altLang="en-US"/>
              <a:t>连接：控制连接和数据连接。其中控制连接用于连接控制端口，传输控制命令；数据连接用于连接数据端口，传输数据。在控制连接建立后，数据连接通过控制端口的命令建立起连接，进行数据的传输。</a:t>
            </a:r>
            <a:r>
              <a:rPr lang="en-US" altLang="zh-CN"/>
              <a:t>FTP</a:t>
            </a:r>
            <a:r>
              <a:rPr lang="zh-CN" altLang="en-US"/>
              <a:t>数据连接的建立有两种：主动模式和被动模式，两者的区别在于数据连接是由服务器发起还是由客户端发起。</a:t>
            </a:r>
            <a:r>
              <a:rPr lang="en-US" altLang="zh-CN"/>
              <a:t>ARG3</a:t>
            </a:r>
            <a:r>
              <a:rPr lang="zh-CN" altLang="en-US"/>
              <a:t>系列路由器既可以作为</a:t>
            </a:r>
            <a:r>
              <a:rPr lang="en-US" altLang="zh-CN"/>
              <a:t>FTP Client</a:t>
            </a:r>
            <a:r>
              <a:rPr lang="zh-CN" altLang="en-US"/>
              <a:t>又可以作为</a:t>
            </a:r>
            <a:r>
              <a:rPr lang="en-US" altLang="zh-CN"/>
              <a:t>FTP Server</a:t>
            </a:r>
            <a:r>
              <a:rPr lang="zh-CN" altLang="en-US"/>
              <a:t>。缺省情况下，</a:t>
            </a:r>
            <a:r>
              <a:rPr lang="en-US" altLang="zh-CN"/>
              <a:t>AR2200</a:t>
            </a:r>
            <a:r>
              <a:rPr lang="zh-CN" altLang="en-US"/>
              <a:t>采用主动模式建立数据连接。</a:t>
            </a:r>
          </a:p>
          <a:p>
            <a:r>
              <a:rPr lang="en-US" altLang="zh-CN"/>
              <a:t>TFTP</a:t>
            </a:r>
            <a:r>
              <a:rPr lang="zh-CN" altLang="en-US"/>
              <a:t>（</a:t>
            </a:r>
            <a:r>
              <a:rPr lang="en-US" altLang="zh-CN"/>
              <a:t>Trivial File Transfer Protocol</a:t>
            </a:r>
            <a:r>
              <a:rPr lang="zh-CN" altLang="en-US"/>
              <a:t>）是一种简化的文件传输协议。</a:t>
            </a:r>
            <a:r>
              <a:rPr lang="en-US" altLang="zh-CN"/>
              <a:t>TFTP</a:t>
            </a:r>
            <a:r>
              <a:rPr lang="zh-CN" altLang="en-US"/>
              <a:t>协议使用</a:t>
            </a:r>
            <a:r>
              <a:rPr lang="en-US" altLang="zh-CN"/>
              <a:t>UDP</a:t>
            </a:r>
            <a:r>
              <a:rPr lang="zh-CN" altLang="en-US"/>
              <a:t>协议进行文件的传输，由客户端发起</a:t>
            </a:r>
            <a:r>
              <a:rPr lang="en-US" altLang="zh-CN"/>
              <a:t>TFTP</a:t>
            </a:r>
            <a:r>
              <a:rPr lang="zh-CN" altLang="en-US"/>
              <a:t>传输请求，实现文件的上传和下载。</a:t>
            </a:r>
            <a:r>
              <a:rPr lang="en-US" altLang="zh-CN"/>
              <a:t>ARG3</a:t>
            </a:r>
            <a:r>
              <a:rPr lang="zh-CN" altLang="en-US"/>
              <a:t>系列路由器只可以作为</a:t>
            </a:r>
            <a:r>
              <a:rPr lang="en-US" altLang="zh-CN"/>
              <a:t>TFTP</a:t>
            </a:r>
            <a:r>
              <a:rPr lang="zh-CN" altLang="en-US"/>
              <a:t>客户端。</a:t>
            </a:r>
          </a:p>
          <a:p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373128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本例描述了华为</a:t>
            </a:r>
            <a:r>
              <a:rPr lang="en-US" altLang="zh-CN"/>
              <a:t>ARG3</a:t>
            </a:r>
            <a:r>
              <a:rPr lang="zh-CN" altLang="en-US"/>
              <a:t>路由器通过</a:t>
            </a:r>
            <a:r>
              <a:rPr lang="en-US" altLang="zh-CN"/>
              <a:t>FTP</a:t>
            </a:r>
            <a:r>
              <a:rPr lang="zh-CN" altLang="en-US"/>
              <a:t>获取</a:t>
            </a:r>
            <a:r>
              <a:rPr lang="en-US" altLang="zh-CN"/>
              <a:t>VRP</a:t>
            </a:r>
            <a:r>
              <a:rPr lang="zh-CN" altLang="en-US"/>
              <a:t>文件的过程。</a:t>
            </a:r>
            <a:r>
              <a:rPr lang="en-US" altLang="zh-CN"/>
              <a:t>ARG3</a:t>
            </a:r>
            <a:r>
              <a:rPr lang="zh-CN" altLang="en-US"/>
              <a:t>路由器作为</a:t>
            </a:r>
            <a:r>
              <a:rPr lang="en-US" altLang="zh-CN"/>
              <a:t>FTP</a:t>
            </a:r>
            <a:r>
              <a:rPr lang="zh-CN" altLang="en-US"/>
              <a:t>客户端，从</a:t>
            </a:r>
            <a:r>
              <a:rPr lang="en-US" altLang="zh-CN"/>
              <a:t>FTP</a:t>
            </a:r>
            <a:r>
              <a:rPr lang="zh-CN" altLang="en-US"/>
              <a:t>服务器中获取新的</a:t>
            </a:r>
            <a:r>
              <a:rPr lang="en-US" altLang="zh-CN"/>
              <a:t>VRP</a:t>
            </a:r>
            <a:r>
              <a:rPr lang="zh-CN" altLang="en-US"/>
              <a:t>文件并完成更新工作。在通过</a:t>
            </a:r>
            <a:r>
              <a:rPr lang="en-US" altLang="zh-CN"/>
              <a:t>FTP</a:t>
            </a:r>
            <a:r>
              <a:rPr lang="zh-CN" altLang="en-US"/>
              <a:t>传输任何数据前，首先必须保证</a:t>
            </a:r>
            <a:r>
              <a:rPr lang="en-US" altLang="zh-CN"/>
              <a:t>FTP</a:t>
            </a:r>
            <a:r>
              <a:rPr lang="zh-CN" altLang="en-US"/>
              <a:t>客户端和</a:t>
            </a:r>
            <a:r>
              <a:rPr lang="en-US" altLang="zh-CN"/>
              <a:t>FTP</a:t>
            </a:r>
            <a:r>
              <a:rPr lang="zh-CN" altLang="en-US"/>
              <a:t>服务器之间可以通信。</a:t>
            </a:r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928689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在获取</a:t>
            </a:r>
            <a:r>
              <a:rPr lang="en-US" altLang="zh-CN" dirty="0"/>
              <a:t>VRP</a:t>
            </a:r>
            <a:r>
              <a:rPr lang="zh-CN" altLang="en-US" dirty="0"/>
              <a:t>文件之前，还要确认设备有足够的存储空间来存储新获取的</a:t>
            </a:r>
            <a:r>
              <a:rPr lang="en-US" altLang="zh-CN" dirty="0"/>
              <a:t>VRP</a:t>
            </a:r>
            <a:r>
              <a:rPr lang="zh-CN" altLang="en-US" dirty="0"/>
              <a:t>文件。可以用</a:t>
            </a:r>
            <a:r>
              <a:rPr lang="en-US" altLang="zh-CN" dirty="0" err="1"/>
              <a:t>dir</a:t>
            </a:r>
            <a:r>
              <a:rPr lang="zh-CN" altLang="en-US" dirty="0"/>
              <a:t>命令来检查当前目录中的文件和可用空间。如果存储空间不足，需要删除无关文件来释放足够的空间。本例中通过使用</a:t>
            </a:r>
            <a:r>
              <a:rPr lang="en-US" altLang="zh-CN" dirty="0"/>
              <a:t>delete</a:t>
            </a:r>
            <a:r>
              <a:rPr lang="zh-CN" altLang="en-US" dirty="0"/>
              <a:t>命令删除已存在的无关</a:t>
            </a:r>
            <a:r>
              <a:rPr lang="en-US" altLang="zh-CN" dirty="0"/>
              <a:t>VRP</a:t>
            </a:r>
            <a:r>
              <a:rPr lang="zh-CN" altLang="en-US" dirty="0"/>
              <a:t>文件来获取了足够的空间。</a:t>
            </a:r>
          </a:p>
          <a:p>
            <a:endParaRPr lang="zh-CN" altLang="en-US" dirty="0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293607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lvl="1">
              <a:buSzPct val="60000"/>
              <a:buFont typeface="Wingdings" pitchFamily="2" charset="2"/>
              <a:buChar char="l"/>
            </a:pPr>
            <a:r>
              <a:rPr lang="zh-CN" altLang="en-US" dirty="0"/>
              <a:t>如需从</a:t>
            </a:r>
            <a:r>
              <a:rPr lang="en-US" altLang="zh-CN" dirty="0"/>
              <a:t>FTP</a:t>
            </a:r>
            <a:r>
              <a:rPr lang="zh-CN" altLang="en-US" dirty="0"/>
              <a:t>服务器获取文件，客户端需使用</a:t>
            </a:r>
            <a:r>
              <a:rPr lang="en-US" altLang="zh-CN" dirty="0"/>
              <a:t>ftp [</a:t>
            </a:r>
            <a:r>
              <a:rPr lang="en-US" altLang="zh-CN" dirty="0" err="1"/>
              <a:t>ip</a:t>
            </a:r>
            <a:r>
              <a:rPr lang="en-US" altLang="zh-CN" dirty="0"/>
              <a:t> address]</a:t>
            </a:r>
            <a:r>
              <a:rPr lang="zh-CN" altLang="en-US" dirty="0"/>
              <a:t>命令来发起</a:t>
            </a:r>
            <a:r>
              <a:rPr lang="en-US" altLang="zh-CN" dirty="0"/>
              <a:t>FTP</a:t>
            </a:r>
            <a:r>
              <a:rPr lang="zh-CN" altLang="en-US" dirty="0"/>
              <a:t>连接请求，其中</a:t>
            </a:r>
            <a:r>
              <a:rPr lang="en-US" altLang="zh-CN" dirty="0" err="1"/>
              <a:t>ip</a:t>
            </a:r>
            <a:r>
              <a:rPr lang="en-US" altLang="zh-CN" dirty="0"/>
              <a:t> address</a:t>
            </a:r>
            <a:r>
              <a:rPr lang="zh-CN" altLang="en-US" dirty="0"/>
              <a:t>指的是</a:t>
            </a:r>
            <a:r>
              <a:rPr lang="en-US" altLang="zh-CN" dirty="0"/>
              <a:t>FTP</a:t>
            </a:r>
            <a:r>
              <a:rPr lang="zh-CN" altLang="en-US" dirty="0"/>
              <a:t>服务器的</a:t>
            </a:r>
            <a:r>
              <a:rPr lang="en-US" altLang="zh-CN" dirty="0"/>
              <a:t>IP</a:t>
            </a:r>
            <a:r>
              <a:rPr lang="zh-CN" altLang="en-US" dirty="0"/>
              <a:t>地址。客户端和</a:t>
            </a:r>
            <a:r>
              <a:rPr lang="en-US" altLang="zh-CN" dirty="0"/>
              <a:t>FTP</a:t>
            </a:r>
            <a:r>
              <a:rPr lang="zh-CN" altLang="en-US" dirty="0"/>
              <a:t>服务器建立连接之后，客户端需要使用</a:t>
            </a:r>
            <a:r>
              <a:rPr lang="en-US" altLang="zh-CN" dirty="0"/>
              <a:t>FTP</a:t>
            </a:r>
            <a:r>
              <a:rPr lang="zh-CN" altLang="en-US" dirty="0"/>
              <a:t>服务器中配置的用户名和密码进行认证。认证通过后，客户端可以访问</a:t>
            </a:r>
            <a:r>
              <a:rPr lang="en-US" altLang="zh-CN" dirty="0"/>
              <a:t>FTP</a:t>
            </a:r>
            <a:r>
              <a:rPr lang="zh-CN" altLang="en-US" dirty="0"/>
              <a:t>服务器，并且能够查看和下载存储在服务器中的文件。</a:t>
            </a:r>
            <a:endParaRPr lang="en-US" altLang="zh-CN" dirty="0"/>
          </a:p>
          <a:p>
            <a:pPr marL="180975" lvl="1">
              <a:buSzPct val="60000"/>
              <a:buFont typeface="Wingdings" pitchFamily="2" charset="2"/>
              <a:buChar char="l"/>
            </a:pPr>
            <a:r>
              <a:rPr lang="zh-CN" altLang="en-US" dirty="0"/>
              <a:t>本例中客户端使用</a:t>
            </a:r>
            <a:r>
              <a:rPr lang="en-US" altLang="zh-CN" dirty="0"/>
              <a:t>ftp 10.1.1.2</a:t>
            </a:r>
            <a:r>
              <a:rPr lang="zh-CN" altLang="en-US" dirty="0"/>
              <a:t>和</a:t>
            </a:r>
            <a:r>
              <a:rPr lang="en-US" altLang="zh-CN" dirty="0"/>
              <a:t>FTP</a:t>
            </a:r>
            <a:r>
              <a:rPr lang="zh-CN" altLang="en-US" dirty="0"/>
              <a:t>服务器建立了连接，使用</a:t>
            </a:r>
            <a:r>
              <a:rPr lang="en-US" altLang="zh-CN" dirty="0"/>
              <a:t>get AR2220E-V200R007C00SPC600.cc</a:t>
            </a:r>
            <a:r>
              <a:rPr lang="zh-CN" altLang="en-US" dirty="0"/>
              <a:t>命令可以获取位于</a:t>
            </a:r>
            <a:r>
              <a:rPr lang="en-US" altLang="zh-CN" dirty="0"/>
              <a:t>FTP</a:t>
            </a:r>
            <a:r>
              <a:rPr lang="zh-CN" altLang="en-US" dirty="0"/>
              <a:t>服务器上的</a:t>
            </a:r>
            <a:r>
              <a:rPr lang="en-US" altLang="zh-CN" dirty="0"/>
              <a:t>VRP</a:t>
            </a:r>
            <a:r>
              <a:rPr lang="zh-CN" altLang="en-US" dirty="0"/>
              <a:t>文件。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401271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4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5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此版式用于每一节的总结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6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717095" y="296368"/>
            <a:ext cx="8474905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611724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831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6" y="292385"/>
            <a:ext cx="10560048" cy="8683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758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1209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4E87BC-2FB1-46C6-94AD-3FA338657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82638"/>
            <a:ext cx="12192000" cy="3719908"/>
          </a:xfrm>
          <a:prstGeom prst="rect">
            <a:avLst/>
          </a:prstGeom>
        </p:spPr>
      </p:pic>
      <p:sp>
        <p:nvSpPr>
          <p:cNvPr id="11" name="Rectangle 14">
            <a:extLst>
              <a:ext uri="{FF2B5EF4-FFF2-40B4-BE49-F238E27FC236}">
                <a16:creationId xmlns:a16="http://schemas.microsoft.com/office/drawing/2014/main" id="{7FCECA8A-EA62-43C7-BD6B-A4B3D88BC6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151780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="0" dirty="0">
                <a:latin typeface="+mn-lt"/>
                <a:ea typeface="+mn-ea"/>
              </a:rPr>
              <a:t>版权所有</a:t>
            </a:r>
            <a:r>
              <a:rPr lang="en-US" altLang="zh-CN" sz="1200" b="0" dirty="0">
                <a:latin typeface="+mn-lt"/>
                <a:ea typeface="+mn-ea"/>
              </a:rPr>
              <a:t>© 2019 </a:t>
            </a:r>
            <a:r>
              <a:rPr lang="zh-CN" altLang="en-US" sz="1200" b="0" dirty="0">
                <a:latin typeface="+mn-lt"/>
                <a:ea typeface="+mn-ea"/>
              </a:rPr>
              <a:t>华为技术有限公司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43616404-BDDF-47BC-8674-A34119DD1C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264862" y="4113076"/>
            <a:ext cx="1338784" cy="265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15" tIns="40059" rIns="80115" bIns="40059">
            <a:spAutoFit/>
          </a:bodyPr>
          <a:lstStyle/>
          <a:p>
            <a:pPr defTabSz="801668" eaLnBrk="0" fontAlgn="base" hangingPunct="0">
              <a:defRPr/>
            </a:pPr>
            <a:r>
              <a:rPr lang="en-US" altLang="zh-CN" sz="1200" dirty="0">
                <a:solidFill>
                  <a:schemeClr val="bg1"/>
                </a:solidFill>
                <a:ea typeface="MS PGothic" pitchFamily="34" charset="-128"/>
              </a:rPr>
              <a:t>www.huawei.com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854" y="5265204"/>
            <a:ext cx="1072800" cy="1093042"/>
          </a:xfrm>
          <a:prstGeom prst="rect">
            <a:avLst/>
          </a:prstGeom>
        </p:spPr>
      </p:pic>
      <p:sp>
        <p:nvSpPr>
          <p:cNvPr id="16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07533" y="1233488"/>
            <a:ext cx="8016792" cy="2482850"/>
          </a:xfrm>
          <a:ln algn="ctr"/>
        </p:spPr>
        <p:txBody>
          <a:bodyPr lIns="87802" tIns="43901" rIns="87802" bIns="43901"/>
          <a:lstStyle>
            <a:lvl1pPr defTabSz="784225" eaLnBrk="0" hangingPunct="0">
              <a:defRPr sz="4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0136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027" name="Picture 3" descr="C:\Users\YOYO\Desktop\郑莉\华为公司标志 Huawei Coroporate Logo_2018\PNG\竖版华为公司标志 Vertical Version of Huawei Corporate Logo_201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665" y="6093296"/>
            <a:ext cx="772549" cy="7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7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9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0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0" name="Freeform 6"/>
          <p:cNvSpPr>
            <a:spLocks/>
          </p:cNvSpPr>
          <p:nvPr userDrawn="1"/>
        </p:nvSpPr>
        <p:spPr bwMode="auto">
          <a:xfrm>
            <a:off x="2847918" y="296368"/>
            <a:ext cx="9348607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9995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1"/>
              <a:gd name="connsiteY0" fmla="*/ 0 h 10000"/>
              <a:gd name="connsiteX1" fmla="*/ 0 w 10211"/>
              <a:gd name="connsiteY1" fmla="*/ 0 h 10000"/>
              <a:gd name="connsiteX2" fmla="*/ 189 w 10211"/>
              <a:gd name="connsiteY2" fmla="*/ 5021 h 10000"/>
              <a:gd name="connsiteX3" fmla="*/ 0 w 10211"/>
              <a:gd name="connsiteY3" fmla="*/ 9994 h 10000"/>
              <a:gd name="connsiteX4" fmla="*/ 10211 w 10211"/>
              <a:gd name="connsiteY4" fmla="*/ 10000 h 10000"/>
              <a:gd name="connsiteX5" fmla="*/ 9998 w 10211"/>
              <a:gd name="connsiteY5" fmla="*/ 6152 h 10000"/>
              <a:gd name="connsiteX6" fmla="*/ 10211 w 10211"/>
              <a:gd name="connsiteY6" fmla="*/ 0 h 10000"/>
              <a:gd name="connsiteX0" fmla="*/ 10211 w 10214"/>
              <a:gd name="connsiteY0" fmla="*/ 0 h 10000"/>
              <a:gd name="connsiteX1" fmla="*/ 0 w 10214"/>
              <a:gd name="connsiteY1" fmla="*/ 0 h 10000"/>
              <a:gd name="connsiteX2" fmla="*/ 189 w 10214"/>
              <a:gd name="connsiteY2" fmla="*/ 5021 h 10000"/>
              <a:gd name="connsiteX3" fmla="*/ 0 w 10214"/>
              <a:gd name="connsiteY3" fmla="*/ 9994 h 10000"/>
              <a:gd name="connsiteX4" fmla="*/ 10211 w 10214"/>
              <a:gd name="connsiteY4" fmla="*/ 10000 h 10000"/>
              <a:gd name="connsiteX5" fmla="*/ 10214 w 10214"/>
              <a:gd name="connsiteY5" fmla="*/ 6152 h 10000"/>
              <a:gd name="connsiteX6" fmla="*/ 10211 w 1021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4" h="10000">
                <a:moveTo>
                  <a:pt x="10211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10211" y="10000"/>
                </a:lnTo>
                <a:cubicBezTo>
                  <a:pt x="10209" y="8184"/>
                  <a:pt x="10214" y="8051"/>
                  <a:pt x="10214" y="6152"/>
                </a:cubicBezTo>
                <a:cubicBezTo>
                  <a:pt x="10212" y="3296"/>
                  <a:pt x="10212" y="2674"/>
                  <a:pt x="102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1" name="Freeform 11"/>
          <p:cNvSpPr>
            <a:spLocks/>
          </p:cNvSpPr>
          <p:nvPr userDrawn="1"/>
        </p:nvSpPr>
        <p:spPr bwMode="auto">
          <a:xfrm>
            <a:off x="2742547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  <p:sldLayoutId id="2147483875" r:id="rId16"/>
    <p:sldLayoutId id="2147483876" r:id="rId17"/>
    <p:sldLayoutId id="2147483877" r:id="rId18"/>
    <p:sldLayoutId id="2147483878" r:id="rId19"/>
  </p:sldLayoutIdLst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/>
              <a:t>VRP</a:t>
            </a:r>
            <a:r>
              <a:rPr lang="zh-CN" altLang="en-US"/>
              <a:t>系统管理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881077"/>
      </p:ext>
    </p:extLst>
  </p:cSld>
  <p:clrMapOvr>
    <a:masterClrMapping/>
  </p:clrMapOvr>
  <p:transition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VRP</a:t>
            </a:r>
            <a:r>
              <a:rPr lang="zh-CN" altLang="en-US"/>
              <a:t>系统文件更新配置</a:t>
            </a:r>
            <a:r>
              <a:rPr lang="en-US" altLang="zh-CN"/>
              <a:t>-</a:t>
            </a:r>
            <a:r>
              <a:rPr lang="zh-CN" altLang="en-US"/>
              <a:t>从</a:t>
            </a:r>
            <a:r>
              <a:rPr lang="en-US" altLang="zh-CN"/>
              <a:t>TFTP</a:t>
            </a:r>
            <a:r>
              <a:rPr lang="zh-CN" altLang="en-US"/>
              <a:t>服务器获取</a:t>
            </a:r>
            <a:r>
              <a:rPr lang="en-US" altLang="zh-CN"/>
              <a:t>VRP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ARG3</a:t>
            </a:r>
            <a:r>
              <a:rPr lang="zh-CN" altLang="en-US" dirty="0"/>
              <a:t>路由器只需使用上述命令即可从</a:t>
            </a:r>
            <a:r>
              <a:rPr lang="en-US" altLang="zh-CN" dirty="0"/>
              <a:t>TFTP</a:t>
            </a:r>
            <a:r>
              <a:rPr lang="zh-CN" altLang="en-US" dirty="0"/>
              <a:t>服务器获取</a:t>
            </a:r>
            <a:r>
              <a:rPr lang="en-US" altLang="zh-CN" dirty="0"/>
              <a:t>VRP</a:t>
            </a:r>
            <a:r>
              <a:rPr lang="zh-CN" altLang="en-US" dirty="0"/>
              <a:t>文件。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963863" y="3141664"/>
            <a:ext cx="6121400" cy="9048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marL="342900" indent="-3429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140000"/>
              </a:lnSpc>
            </a:pPr>
            <a:endParaRPr lang="en-US" altLang="zh-CN" sz="1400" dirty="0">
              <a:latin typeface="+mn-ea"/>
              <a:ea typeface="+mn-ea"/>
            </a:endParaRPr>
          </a:p>
          <a:p>
            <a:pPr lvl="1">
              <a:lnSpc>
                <a:spcPct val="14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&lt;RTA&gt;</a:t>
            </a:r>
            <a:r>
              <a:rPr lang="en-US" altLang="zh-CN" sz="1400" dirty="0" err="1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tftp</a:t>
            </a:r>
            <a:r>
              <a:rPr lang="en-US" altLang="zh-CN" sz="14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10.1.1.2 get AR2220E-V200R003C00SPC600.cc</a:t>
            </a:r>
          </a:p>
          <a:p>
            <a:pPr lvl="1">
              <a:lnSpc>
                <a:spcPct val="140000"/>
              </a:lnSpc>
            </a:pPr>
            <a:endParaRPr lang="en-US" altLang="zh-CN" sz="1400" dirty="0">
              <a:latin typeface="+mn-ea"/>
              <a:ea typeface="+mn-ea"/>
            </a:endParaRPr>
          </a:p>
        </p:txBody>
      </p:sp>
      <p:grpSp>
        <p:nvGrpSpPr>
          <p:cNvPr id="25605" name="Group 13"/>
          <p:cNvGrpSpPr>
            <a:grpSpLocks/>
          </p:cNvGrpSpPr>
          <p:nvPr/>
        </p:nvGrpSpPr>
        <p:grpSpPr bwMode="auto">
          <a:xfrm>
            <a:off x="3287788" y="1664804"/>
            <a:ext cx="6012568" cy="965209"/>
            <a:chOff x="1763861" y="2030777"/>
            <a:chExt cx="6012072" cy="965771"/>
          </a:xfrm>
        </p:grpSpPr>
        <p:cxnSp>
          <p:nvCxnSpPr>
            <p:cNvPr id="25607" name="直接连接符 15"/>
            <p:cNvCxnSpPr>
              <a:cxnSpLocks noChangeShapeType="1"/>
            </p:cNvCxnSpPr>
            <p:nvPr/>
          </p:nvCxnSpPr>
          <p:spPr bwMode="auto">
            <a:xfrm>
              <a:off x="2555726" y="2665413"/>
              <a:ext cx="4248150" cy="31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08" name="TextBox 18"/>
            <p:cNvSpPr txBox="1">
              <a:spLocks noChangeArrowheads="1"/>
            </p:cNvSpPr>
            <p:nvPr/>
          </p:nvSpPr>
          <p:spPr bwMode="auto">
            <a:xfrm>
              <a:off x="4134916" y="2130303"/>
              <a:ext cx="6318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latin typeface="+mn-ea"/>
                  <a:ea typeface="+mn-ea"/>
                </a:rPr>
                <a:t>TFTP</a:t>
              </a:r>
            </a:p>
          </p:txBody>
        </p:sp>
        <p:cxnSp>
          <p:nvCxnSpPr>
            <p:cNvPr id="25609" name="直接箭头连接符 20"/>
            <p:cNvCxnSpPr>
              <a:cxnSpLocks noChangeShapeType="1"/>
            </p:cNvCxnSpPr>
            <p:nvPr/>
          </p:nvCxnSpPr>
          <p:spPr bwMode="auto">
            <a:xfrm flipH="1">
              <a:off x="3347516" y="2466975"/>
              <a:ext cx="2160588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0" name="TextBox 43"/>
            <p:cNvSpPr txBox="1">
              <a:spLocks noChangeArrowheads="1"/>
            </p:cNvSpPr>
            <p:nvPr/>
          </p:nvSpPr>
          <p:spPr bwMode="auto">
            <a:xfrm>
              <a:off x="6551970" y="2030778"/>
              <a:ext cx="12239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TFTP </a:t>
              </a:r>
              <a:r>
                <a:rPr lang="zh-CN" altLang="en-US" sz="1200" dirty="0">
                  <a:latin typeface="+mn-ea"/>
                  <a:ea typeface="+mn-ea"/>
                </a:rPr>
                <a:t>服务器</a:t>
              </a:r>
            </a:p>
          </p:txBody>
        </p:sp>
        <p:sp>
          <p:nvSpPr>
            <p:cNvPr id="25611" name="TextBox 44"/>
            <p:cNvSpPr txBox="1">
              <a:spLocks noChangeArrowheads="1"/>
            </p:cNvSpPr>
            <p:nvPr/>
          </p:nvSpPr>
          <p:spPr bwMode="auto">
            <a:xfrm>
              <a:off x="1763861" y="2030777"/>
              <a:ext cx="7921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RTB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5612" name="TextBox 19"/>
            <p:cNvSpPr txBox="1">
              <a:spLocks noChangeArrowheads="1"/>
            </p:cNvSpPr>
            <p:nvPr/>
          </p:nvSpPr>
          <p:spPr bwMode="auto">
            <a:xfrm>
              <a:off x="2502179" y="2420938"/>
              <a:ext cx="69917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G0/0/1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5613" name="TextBox 20"/>
            <p:cNvSpPr txBox="1">
              <a:spLocks noChangeArrowheads="1"/>
            </p:cNvSpPr>
            <p:nvPr/>
          </p:nvSpPr>
          <p:spPr bwMode="auto">
            <a:xfrm>
              <a:off x="5850441" y="2708275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10.1.1.2/24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5614" name="TextBox 21"/>
            <p:cNvSpPr txBox="1">
              <a:spLocks noChangeArrowheads="1"/>
            </p:cNvSpPr>
            <p:nvPr/>
          </p:nvSpPr>
          <p:spPr bwMode="auto">
            <a:xfrm>
              <a:off x="2494010" y="2719388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10.1.1.1/24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pic>
        <p:nvPicPr>
          <p:cNvPr id="20" name="图片 1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102" y="1993922"/>
            <a:ext cx="823343" cy="642916"/>
          </a:xfrm>
          <a:prstGeom prst="rect">
            <a:avLst/>
          </a:prstGeom>
        </p:spPr>
      </p:pic>
      <p:pic>
        <p:nvPicPr>
          <p:cNvPr id="21" name="图片 20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2249" y="1985209"/>
            <a:ext cx="807086" cy="6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3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VRP</a:t>
            </a:r>
            <a:r>
              <a:rPr lang="zh-CN" altLang="en-US" sz="3200" dirty="0"/>
              <a:t>系统文件更新配置</a:t>
            </a:r>
            <a:r>
              <a:rPr lang="en-US" altLang="zh-CN" sz="3200" dirty="0"/>
              <a:t>-</a:t>
            </a:r>
            <a:r>
              <a:rPr lang="zh-CN" altLang="zh-CN" sz="3200" dirty="0"/>
              <a:t>指定下次启动时加载的</a:t>
            </a:r>
            <a:r>
              <a:rPr lang="en-US" altLang="zh-CN" sz="3200" dirty="0"/>
              <a:t>VRP</a:t>
            </a:r>
            <a:endParaRPr lang="zh-CN" altLang="en-US" sz="3200" dirty="0"/>
          </a:p>
        </p:txBody>
      </p:sp>
      <p:sp>
        <p:nvSpPr>
          <p:cNvPr id="27652" name="AutoShape 28"/>
          <p:cNvSpPr>
            <a:spLocks/>
          </p:cNvSpPr>
          <p:nvPr/>
        </p:nvSpPr>
        <p:spPr bwMode="auto">
          <a:xfrm flipH="1">
            <a:off x="2495550" y="3573463"/>
            <a:ext cx="7416800" cy="2032000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3125"/>
              <a:gd name="adj6" fmla="val 102949"/>
              <a:gd name="adj7" fmla="val -34046"/>
              <a:gd name="adj8" fmla="val 93037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ffectLst/>
        </p:spPr>
        <p:txBody>
          <a:bodyPr anchor="ctr">
            <a:spAutoFit/>
          </a:bodyPr>
          <a:lstStyle>
            <a:lvl1pPr marL="287338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&lt;RTA&gt;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startup system-software AR2220E-V200R007C00SPC600.cc</a:t>
            </a:r>
            <a:endParaRPr lang="zh-CN" altLang="en-US" sz="1400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Info: Succeeded in setting the software for booting system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&lt;RTA&gt;display startup 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MainBoard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 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Startup system software:     flash:/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ar2220E_V200R007C00SPC600.cc 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Next startup system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software:flash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:/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ar2220E_V200R007C00SPC600.cc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Startup saved-configuration file:          NULL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zh-CN" altLang="en-US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Next startup saved-configuration file:     NULL</a:t>
            </a:r>
          </a:p>
          <a:p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……</a:t>
            </a:r>
            <a:r>
              <a:rPr lang="zh-CN" altLang="en-US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endParaRPr lang="en-US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27653" name="Group 15"/>
          <p:cNvGrpSpPr>
            <a:grpSpLocks/>
          </p:cNvGrpSpPr>
          <p:nvPr/>
        </p:nvGrpSpPr>
        <p:grpSpPr bwMode="auto">
          <a:xfrm>
            <a:off x="3287788" y="1664804"/>
            <a:ext cx="6012568" cy="965209"/>
            <a:chOff x="1763861" y="2030777"/>
            <a:chExt cx="6012072" cy="965771"/>
          </a:xfrm>
        </p:grpSpPr>
        <p:cxnSp>
          <p:nvCxnSpPr>
            <p:cNvPr id="27654" name="直接连接符 15"/>
            <p:cNvCxnSpPr>
              <a:cxnSpLocks noChangeShapeType="1"/>
            </p:cNvCxnSpPr>
            <p:nvPr/>
          </p:nvCxnSpPr>
          <p:spPr bwMode="auto">
            <a:xfrm>
              <a:off x="2555726" y="2665413"/>
              <a:ext cx="4248150" cy="31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55" name="TextBox 18"/>
            <p:cNvSpPr txBox="1">
              <a:spLocks noChangeArrowheads="1"/>
            </p:cNvSpPr>
            <p:nvPr/>
          </p:nvSpPr>
          <p:spPr bwMode="auto">
            <a:xfrm>
              <a:off x="4134916" y="2130303"/>
              <a:ext cx="6318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latin typeface="+mn-ea"/>
                  <a:ea typeface="+mn-ea"/>
                </a:rPr>
                <a:t>FTP</a:t>
              </a:r>
            </a:p>
          </p:txBody>
        </p:sp>
        <p:cxnSp>
          <p:nvCxnSpPr>
            <p:cNvPr id="27656" name="直接箭头连接符 20"/>
            <p:cNvCxnSpPr>
              <a:cxnSpLocks noChangeShapeType="1"/>
            </p:cNvCxnSpPr>
            <p:nvPr/>
          </p:nvCxnSpPr>
          <p:spPr bwMode="auto">
            <a:xfrm flipH="1">
              <a:off x="3347516" y="2466975"/>
              <a:ext cx="2160588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57" name="TextBox 43"/>
            <p:cNvSpPr txBox="1">
              <a:spLocks noChangeArrowheads="1"/>
            </p:cNvSpPr>
            <p:nvPr/>
          </p:nvSpPr>
          <p:spPr bwMode="auto">
            <a:xfrm>
              <a:off x="6551970" y="2041165"/>
              <a:ext cx="12239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FTP </a:t>
              </a:r>
              <a:r>
                <a:rPr lang="zh-CN" altLang="en-US" sz="1200" dirty="0">
                  <a:latin typeface="+mn-ea"/>
                  <a:ea typeface="+mn-ea"/>
                </a:rPr>
                <a:t>服务器</a:t>
              </a:r>
            </a:p>
          </p:txBody>
        </p:sp>
        <p:sp>
          <p:nvSpPr>
            <p:cNvPr id="27658" name="TextBox 44"/>
            <p:cNvSpPr txBox="1">
              <a:spLocks noChangeArrowheads="1"/>
            </p:cNvSpPr>
            <p:nvPr/>
          </p:nvSpPr>
          <p:spPr bwMode="auto">
            <a:xfrm>
              <a:off x="1763861" y="2030777"/>
              <a:ext cx="7921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RTA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7659" name="TextBox 19"/>
            <p:cNvSpPr txBox="1">
              <a:spLocks noChangeArrowheads="1"/>
            </p:cNvSpPr>
            <p:nvPr/>
          </p:nvSpPr>
          <p:spPr bwMode="auto">
            <a:xfrm>
              <a:off x="2502179" y="2420938"/>
              <a:ext cx="69917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G0/0/1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7660" name="TextBox 20"/>
            <p:cNvSpPr txBox="1">
              <a:spLocks noChangeArrowheads="1"/>
            </p:cNvSpPr>
            <p:nvPr/>
          </p:nvSpPr>
          <p:spPr bwMode="auto">
            <a:xfrm>
              <a:off x="5850441" y="2708275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10.1.1.2/24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7661" name="TextBox 21"/>
            <p:cNvSpPr txBox="1">
              <a:spLocks noChangeArrowheads="1"/>
            </p:cNvSpPr>
            <p:nvPr/>
          </p:nvSpPr>
          <p:spPr bwMode="auto">
            <a:xfrm>
              <a:off x="2494010" y="2719388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10.1.1.1/24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pic>
        <p:nvPicPr>
          <p:cNvPr id="19" name="图片 1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88" y="1997163"/>
            <a:ext cx="823343" cy="642916"/>
          </a:xfrm>
          <a:prstGeom prst="rect">
            <a:avLst/>
          </a:prstGeom>
        </p:spPr>
      </p:pic>
      <p:pic>
        <p:nvPicPr>
          <p:cNvPr id="20" name="图片 19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28218" y="1979737"/>
            <a:ext cx="807086" cy="6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1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VRP</a:t>
            </a:r>
            <a:r>
              <a:rPr lang="zh-CN" altLang="en-US"/>
              <a:t>系统文件更新配置</a:t>
            </a:r>
            <a:r>
              <a:rPr lang="en-US" altLang="zh-CN"/>
              <a:t>-</a:t>
            </a:r>
            <a:r>
              <a:rPr lang="zh-CN" altLang="en-US"/>
              <a:t>重启设备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设备在重启后，将会加载新的</a:t>
            </a:r>
            <a:r>
              <a:rPr lang="en-US" altLang="zh-CN" dirty="0"/>
              <a:t>VRP</a:t>
            </a:r>
            <a:r>
              <a:rPr lang="zh-CN" altLang="en-US" dirty="0"/>
              <a:t>系统。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9701" name="Group 16"/>
          <p:cNvGrpSpPr>
            <a:grpSpLocks/>
          </p:cNvGrpSpPr>
          <p:nvPr/>
        </p:nvGrpSpPr>
        <p:grpSpPr bwMode="auto">
          <a:xfrm>
            <a:off x="3287788" y="1675186"/>
            <a:ext cx="6012568" cy="954827"/>
            <a:chOff x="1763861" y="2041165"/>
            <a:chExt cx="6012072" cy="955383"/>
          </a:xfrm>
        </p:grpSpPr>
        <p:cxnSp>
          <p:nvCxnSpPr>
            <p:cNvPr id="29703" name="直接连接符 15"/>
            <p:cNvCxnSpPr>
              <a:cxnSpLocks noChangeShapeType="1"/>
            </p:cNvCxnSpPr>
            <p:nvPr/>
          </p:nvCxnSpPr>
          <p:spPr bwMode="auto">
            <a:xfrm>
              <a:off x="2555726" y="2665413"/>
              <a:ext cx="4248150" cy="31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4" name="TextBox 18"/>
            <p:cNvSpPr txBox="1">
              <a:spLocks noChangeArrowheads="1"/>
            </p:cNvSpPr>
            <p:nvPr/>
          </p:nvSpPr>
          <p:spPr bwMode="auto">
            <a:xfrm>
              <a:off x="4134916" y="2130303"/>
              <a:ext cx="6318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latin typeface="+mn-ea"/>
                  <a:ea typeface="+mn-ea"/>
                </a:rPr>
                <a:t>FTP</a:t>
              </a:r>
            </a:p>
          </p:txBody>
        </p:sp>
        <p:cxnSp>
          <p:nvCxnSpPr>
            <p:cNvPr id="29705" name="直接箭头连接符 20"/>
            <p:cNvCxnSpPr>
              <a:cxnSpLocks noChangeShapeType="1"/>
            </p:cNvCxnSpPr>
            <p:nvPr/>
          </p:nvCxnSpPr>
          <p:spPr bwMode="auto">
            <a:xfrm flipH="1">
              <a:off x="3347516" y="2466975"/>
              <a:ext cx="2160588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6" name="TextBox 43"/>
            <p:cNvSpPr txBox="1">
              <a:spLocks noChangeArrowheads="1"/>
            </p:cNvSpPr>
            <p:nvPr/>
          </p:nvSpPr>
          <p:spPr bwMode="auto">
            <a:xfrm>
              <a:off x="6551970" y="2041165"/>
              <a:ext cx="12239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FTP </a:t>
              </a:r>
              <a:r>
                <a:rPr lang="zh-CN" altLang="en-US" sz="1200" dirty="0">
                  <a:latin typeface="+mn-ea"/>
                  <a:ea typeface="+mn-ea"/>
                </a:rPr>
                <a:t>服务器</a:t>
              </a:r>
            </a:p>
          </p:txBody>
        </p:sp>
        <p:sp>
          <p:nvSpPr>
            <p:cNvPr id="29707" name="TextBox 44"/>
            <p:cNvSpPr txBox="1">
              <a:spLocks noChangeArrowheads="1"/>
            </p:cNvSpPr>
            <p:nvPr/>
          </p:nvSpPr>
          <p:spPr bwMode="auto">
            <a:xfrm>
              <a:off x="1763861" y="2042752"/>
              <a:ext cx="7921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RTA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9708" name="TextBox 19"/>
            <p:cNvSpPr txBox="1">
              <a:spLocks noChangeArrowheads="1"/>
            </p:cNvSpPr>
            <p:nvPr/>
          </p:nvSpPr>
          <p:spPr bwMode="auto">
            <a:xfrm>
              <a:off x="2502179" y="2420938"/>
              <a:ext cx="69917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G0/0/1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9709" name="TextBox 20"/>
            <p:cNvSpPr txBox="1">
              <a:spLocks noChangeArrowheads="1"/>
            </p:cNvSpPr>
            <p:nvPr/>
          </p:nvSpPr>
          <p:spPr bwMode="auto">
            <a:xfrm>
              <a:off x="5850441" y="2708275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10.1.1.2/24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9710" name="TextBox 21"/>
            <p:cNvSpPr txBox="1">
              <a:spLocks noChangeArrowheads="1"/>
            </p:cNvSpPr>
            <p:nvPr/>
          </p:nvSpPr>
          <p:spPr bwMode="auto">
            <a:xfrm>
              <a:off x="2494010" y="2719388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10.1.1.1/24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sp>
        <p:nvSpPr>
          <p:cNvPr id="29702" name="AutoShape 28"/>
          <p:cNvSpPr>
            <a:spLocks/>
          </p:cNvSpPr>
          <p:nvPr/>
        </p:nvSpPr>
        <p:spPr bwMode="auto">
          <a:xfrm flipH="1">
            <a:off x="2620964" y="3428881"/>
            <a:ext cx="6911975" cy="1600438"/>
          </a:xfrm>
          <a:prstGeom prst="accentBorderCallout3">
            <a:avLst>
              <a:gd name="adj1" fmla="val 14088"/>
              <a:gd name="adj2" fmla="val 101218"/>
              <a:gd name="adj3" fmla="val 14088"/>
              <a:gd name="adj4" fmla="val 103042"/>
              <a:gd name="adj5" fmla="val -3125"/>
              <a:gd name="adj6" fmla="val 102949"/>
              <a:gd name="adj7" fmla="val -56976"/>
              <a:gd name="adj8" fmla="val 90428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ffectLst/>
        </p:spPr>
        <p:txBody>
          <a:bodyPr anchor="ctr">
            <a:spAutoFit/>
          </a:bodyPr>
          <a:lstStyle>
            <a:lvl1pPr marL="287338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&lt;RTA&gt;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reboot</a:t>
            </a:r>
            <a:r>
              <a:rPr lang="en-US" altLang="zh-CN" sz="1400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endParaRPr lang="zh-CN" altLang="en-US" sz="1400" dirty="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Info: The system is now comparing the configuration, please wait.</a:t>
            </a:r>
            <a:endParaRPr lang="zh-CN" altLang="en-US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Warning: All the configuration will be saved to the configuration file for the next startup, Continue?[Y/N]: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</a:t>
            </a:r>
            <a:endParaRPr lang="zh-CN" altLang="en-US" sz="1400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 will reboot! Continue?[Y/N]: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y</a:t>
            </a:r>
          </a:p>
          <a:p>
            <a:endParaRPr lang="zh-CN" altLang="en-US" sz="1400" dirty="0">
              <a:solidFill>
                <a:srgbClr val="C00000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20" name="图片 1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95" y="1975860"/>
            <a:ext cx="823343" cy="642916"/>
          </a:xfrm>
          <a:prstGeom prst="rect">
            <a:avLst/>
          </a:prstGeom>
        </p:spPr>
      </p:pic>
      <p:pic>
        <p:nvPicPr>
          <p:cNvPr id="21" name="图片 20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27256" y="1986215"/>
            <a:ext cx="807086" cy="6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7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912285" y="1233487"/>
            <a:ext cx="10560049" cy="4680000"/>
          </a:xfrm>
          <a:prstGeom prst="rect">
            <a:avLst/>
          </a:prstGeom>
        </p:spPr>
        <p:txBody>
          <a:bodyPr/>
          <a:lstStyle/>
          <a:p>
            <a:pPr lvl="1"/>
            <a:r>
              <a:rPr lang="zh-CN" altLang="en-US" dirty="0">
                <a:latin typeface="+mn-ea"/>
              </a:rPr>
              <a:t>设备作为</a:t>
            </a:r>
            <a:r>
              <a:rPr lang="en-US" altLang="zh-CN" dirty="0">
                <a:latin typeface="+mn-ea"/>
              </a:rPr>
              <a:t>FTP</a:t>
            </a:r>
            <a:r>
              <a:rPr lang="zh-CN" altLang="en-US" dirty="0">
                <a:latin typeface="+mn-ea"/>
              </a:rPr>
              <a:t>客户端时，如何从服务器下载</a:t>
            </a:r>
            <a:r>
              <a:rPr lang="en-US" altLang="zh-CN" dirty="0">
                <a:latin typeface="+mn-ea"/>
              </a:rPr>
              <a:t>VRP?</a:t>
            </a:r>
          </a:p>
          <a:p>
            <a:pPr lvl="1"/>
            <a:r>
              <a:rPr lang="zh-CN" altLang="en-US" dirty="0">
                <a:latin typeface="+mn-ea"/>
              </a:rPr>
              <a:t>在完成</a:t>
            </a:r>
            <a:r>
              <a:rPr lang="en-US" altLang="zh-CN" dirty="0">
                <a:latin typeface="+mn-ea"/>
              </a:rPr>
              <a:t>VRP</a:t>
            </a:r>
            <a:r>
              <a:rPr lang="zh-CN" altLang="en-US" dirty="0">
                <a:latin typeface="+mn-ea"/>
              </a:rPr>
              <a:t>升级并重启之后，管理员如何确认升级成功</a:t>
            </a:r>
            <a:r>
              <a:rPr lang="en-US" altLang="zh-CN" dirty="0"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34876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281812"/>
      </p:ext>
    </p:extLst>
  </p:cSld>
  <p:clrMapOvr>
    <a:masterClrMapping/>
  </p:clrMapOvr>
  <p:transition advClick="0" advTm="8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为了满足企业业务对网络的需求，网络设备中的系统文件需要不断进行升级。另外，网络设备中的配置文件也需要时常进行备份，以防设备故障或其他灾害给业务带来损害。在升级和备份系统文件或配置文件时，经常会使用</a:t>
            </a:r>
            <a:r>
              <a:rPr lang="en-US" altLang="zh-CN" dirty="0">
                <a:latin typeface="+mn-ea"/>
              </a:rPr>
              <a:t>FTP</a:t>
            </a: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TFTP</a:t>
            </a:r>
            <a:r>
              <a:rPr lang="zh-CN" altLang="en-US" dirty="0">
                <a:latin typeface="+mn-ea"/>
              </a:rPr>
              <a:t>来传输文件。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54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学完本课程后，您将能够：</a:t>
            </a: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FTP</a:t>
            </a:r>
            <a:r>
              <a:rPr lang="zh-CN" altLang="en-US" dirty="0"/>
              <a:t>和</a:t>
            </a:r>
            <a:r>
              <a:rPr lang="en-US" altLang="zh-CN" dirty="0"/>
              <a:t>TFTP</a:t>
            </a:r>
            <a:r>
              <a:rPr lang="zh-CN" altLang="en-US" dirty="0"/>
              <a:t>的应用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VRP</a:t>
            </a:r>
            <a:r>
              <a:rPr lang="zh-CN" altLang="en-US" dirty="0"/>
              <a:t>升级的方法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178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升级</a:t>
            </a:r>
            <a:r>
              <a:rPr lang="en-US" altLang="zh-CN"/>
              <a:t>VRP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随着</a:t>
            </a:r>
            <a:r>
              <a:rPr lang="en-US" altLang="zh-CN" dirty="0"/>
              <a:t>VRP</a:t>
            </a:r>
            <a:r>
              <a:rPr lang="zh-CN" altLang="en-US" dirty="0"/>
              <a:t>版本的更新，</a:t>
            </a:r>
            <a:r>
              <a:rPr lang="en-US" altLang="zh-CN" dirty="0"/>
              <a:t>VRP</a:t>
            </a:r>
            <a:r>
              <a:rPr lang="zh-CN" altLang="en-US" dirty="0"/>
              <a:t>支持的特性也越来越多，可根据需求更新</a:t>
            </a:r>
            <a:r>
              <a:rPr lang="en-US" altLang="zh-CN" dirty="0"/>
              <a:t>VRP</a:t>
            </a:r>
            <a:r>
              <a:rPr lang="zh-CN" altLang="en-US" dirty="0"/>
              <a:t>版本。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3316" name="Group 7"/>
          <p:cNvGrpSpPr>
            <a:grpSpLocks/>
          </p:cNvGrpSpPr>
          <p:nvPr/>
        </p:nvGrpSpPr>
        <p:grpSpPr bwMode="auto">
          <a:xfrm>
            <a:off x="2800351" y="1484313"/>
            <a:ext cx="6600825" cy="3816350"/>
            <a:chOff x="1331913" y="1484784"/>
            <a:chExt cx="6600825" cy="3815879"/>
          </a:xfrm>
        </p:grpSpPr>
        <p:sp>
          <p:nvSpPr>
            <p:cNvPr id="10248" name="TextBox 19"/>
            <p:cNvSpPr txBox="1">
              <a:spLocks noChangeArrowheads="1"/>
            </p:cNvSpPr>
            <p:nvPr/>
          </p:nvSpPr>
          <p:spPr bwMode="auto">
            <a:xfrm>
              <a:off x="5364088" y="1484784"/>
              <a:ext cx="2287810" cy="1080000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 anchor="ctr"/>
            <a:lstStyle/>
            <a:p>
              <a:pPr algn="ctr" defTabSz="784225">
                <a:defRPr/>
              </a:pPr>
              <a:r>
                <a:rPr lang="en-US" altLang="zh-CN" sz="1800" dirty="0">
                  <a:solidFill>
                    <a:srgbClr val="C00000"/>
                  </a:solidFill>
                  <a:latin typeface="+mn-ea"/>
                  <a:ea typeface="+mn-ea"/>
                </a:rPr>
                <a:t>VRP Version 5.160</a:t>
              </a:r>
              <a:endParaRPr lang="zh-CN" altLang="en-US" sz="18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pic>
          <p:nvPicPr>
            <p:cNvPr id="13321" name="Picture 5" descr="Z:\01-Network\03-Enterprise Network\05-AR\Huawei AR2200 Router Photos (2012-11-16)\01-AR2220-AC\02-Processed images\02-Front_looking dow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913" y="3860800"/>
              <a:ext cx="6600825" cy="143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1603227" y="2806562"/>
              <a:ext cx="2176685" cy="1080000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B/>
            </a:sp3d>
          </p:spPr>
          <p:txBody>
            <a:bodyPr anchor="ctr"/>
            <a:lstStyle/>
            <a:p>
              <a:pPr algn="ctr" defTabSz="784225">
                <a:defRPr/>
              </a:pPr>
              <a:r>
                <a:rPr lang="en-US" altLang="zh-CN" sz="1800" dirty="0">
                  <a:solidFill>
                    <a:srgbClr val="C00000"/>
                  </a:solidFill>
                  <a:latin typeface="+mn-ea"/>
                  <a:ea typeface="+mn-ea"/>
                </a:rPr>
                <a:t>VRP Version 5.90</a:t>
              </a:r>
              <a:endParaRPr lang="zh-CN" altLang="en-US" sz="18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直角上箭头 9"/>
            <p:cNvSpPr/>
            <p:nvPr/>
          </p:nvSpPr>
          <p:spPr bwMode="auto">
            <a:xfrm>
              <a:off x="3851276" y="2492722"/>
              <a:ext cx="2376487" cy="1007939"/>
            </a:xfrm>
            <a:prstGeom prst="bentUpArrow">
              <a:avLst/>
            </a:prstGeom>
            <a:solidFill>
              <a:srgbClr val="0099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defTabSz="784225"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994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文件传输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网络设备可以从服务器获取</a:t>
            </a:r>
            <a:r>
              <a:rPr lang="en-US" altLang="zh-CN" dirty="0"/>
              <a:t>VRP</a:t>
            </a:r>
            <a:r>
              <a:rPr lang="zh-CN" altLang="en-US" dirty="0"/>
              <a:t>系统文件，也可以将日志文件、配置文件保存到服务器作为备份。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5364" name="Group 15"/>
          <p:cNvGrpSpPr>
            <a:grpSpLocks/>
          </p:cNvGrpSpPr>
          <p:nvPr/>
        </p:nvGrpSpPr>
        <p:grpSpPr bwMode="auto">
          <a:xfrm>
            <a:off x="3071824" y="1730375"/>
            <a:ext cx="6159490" cy="3138488"/>
            <a:chOff x="1547813" y="1730375"/>
            <a:chExt cx="6159057" cy="3138488"/>
          </a:xfrm>
        </p:grpSpPr>
        <p:cxnSp>
          <p:nvCxnSpPr>
            <p:cNvPr id="15366" name="直接连接符 16"/>
            <p:cNvCxnSpPr>
              <a:cxnSpLocks noChangeShapeType="1"/>
            </p:cNvCxnSpPr>
            <p:nvPr/>
          </p:nvCxnSpPr>
          <p:spPr bwMode="auto">
            <a:xfrm>
              <a:off x="1619250" y="2492375"/>
              <a:ext cx="58324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67" name="TextBox 8"/>
            <p:cNvSpPr txBox="1">
              <a:spLocks noChangeArrowheads="1"/>
            </p:cNvSpPr>
            <p:nvPr/>
          </p:nvSpPr>
          <p:spPr bwMode="auto">
            <a:xfrm>
              <a:off x="1547813" y="1730375"/>
              <a:ext cx="47783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RTA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5368" name="TextBox 9"/>
            <p:cNvSpPr txBox="1">
              <a:spLocks noChangeArrowheads="1"/>
            </p:cNvSpPr>
            <p:nvPr/>
          </p:nvSpPr>
          <p:spPr bwMode="auto">
            <a:xfrm>
              <a:off x="6728269" y="1773238"/>
              <a:ext cx="9786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FTP </a:t>
              </a:r>
              <a:r>
                <a:rPr lang="zh-CN" altLang="en-US" sz="1200" dirty="0">
                  <a:latin typeface="+mn-ea"/>
                  <a:ea typeface="+mn-ea"/>
                </a:rPr>
                <a:t>服务器</a:t>
              </a:r>
            </a:p>
          </p:txBody>
        </p:sp>
        <p:cxnSp>
          <p:nvCxnSpPr>
            <p:cNvPr id="15370" name="直接箭头连接符 29"/>
            <p:cNvCxnSpPr>
              <a:cxnSpLocks noChangeShapeType="1"/>
            </p:cNvCxnSpPr>
            <p:nvPr/>
          </p:nvCxnSpPr>
          <p:spPr bwMode="auto">
            <a:xfrm flipH="1" flipV="1">
              <a:off x="2987675" y="3357563"/>
              <a:ext cx="3095625" cy="0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直接箭头连接符 29"/>
            <p:cNvCxnSpPr>
              <a:cxnSpLocks noChangeShapeType="1"/>
            </p:cNvCxnSpPr>
            <p:nvPr/>
          </p:nvCxnSpPr>
          <p:spPr bwMode="auto">
            <a:xfrm flipH="1" flipV="1">
              <a:off x="2987675" y="4113213"/>
              <a:ext cx="3095625" cy="0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4" name="直接箭头连接符 29"/>
            <p:cNvCxnSpPr>
              <a:cxnSpLocks noChangeShapeType="1"/>
            </p:cNvCxnSpPr>
            <p:nvPr/>
          </p:nvCxnSpPr>
          <p:spPr bwMode="auto">
            <a:xfrm flipH="1" flipV="1">
              <a:off x="2987675" y="4868863"/>
              <a:ext cx="3095625" cy="0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5" name="TextBox 26"/>
            <p:cNvSpPr txBox="1">
              <a:spLocks noChangeArrowheads="1"/>
            </p:cNvSpPr>
            <p:nvPr/>
          </p:nvSpPr>
          <p:spPr bwMode="auto">
            <a:xfrm>
              <a:off x="4131399" y="3036888"/>
              <a:ext cx="8081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VRP</a:t>
              </a:r>
              <a:r>
                <a:rPr lang="zh-CN" altLang="en-US" sz="1200" dirty="0">
                  <a:latin typeface="+mn-ea"/>
                  <a:ea typeface="+mn-ea"/>
                </a:rPr>
                <a:t>文件</a:t>
              </a:r>
            </a:p>
          </p:txBody>
        </p:sp>
        <p:sp>
          <p:nvSpPr>
            <p:cNvPr id="15376" name="TextBox 27"/>
            <p:cNvSpPr txBox="1">
              <a:spLocks noChangeArrowheads="1"/>
            </p:cNvSpPr>
            <p:nvPr/>
          </p:nvSpPr>
          <p:spPr bwMode="auto">
            <a:xfrm>
              <a:off x="4135378" y="3716338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200">
                  <a:latin typeface="+mn-ea"/>
                  <a:ea typeface="+mn-ea"/>
                </a:rPr>
                <a:t>日志文件</a:t>
              </a:r>
            </a:p>
          </p:txBody>
        </p:sp>
        <p:sp>
          <p:nvSpPr>
            <p:cNvPr id="15377" name="TextBox 28"/>
            <p:cNvSpPr txBox="1">
              <a:spLocks noChangeArrowheads="1"/>
            </p:cNvSpPr>
            <p:nvPr/>
          </p:nvSpPr>
          <p:spPr bwMode="auto">
            <a:xfrm>
              <a:off x="4135378" y="4437063"/>
              <a:ext cx="80021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zh-CN" altLang="en-US" sz="1200" dirty="0">
                  <a:latin typeface="+mn-ea"/>
                  <a:ea typeface="+mn-ea"/>
                </a:rPr>
                <a:t>配置文件</a:t>
              </a:r>
            </a:p>
          </p:txBody>
        </p:sp>
      </p:grpSp>
      <p:pic>
        <p:nvPicPr>
          <p:cNvPr id="21" name="图片 2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059" y="2170917"/>
            <a:ext cx="823343" cy="64291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323" y="1858039"/>
            <a:ext cx="1674265" cy="1051284"/>
          </a:xfrm>
          <a:prstGeom prst="rect">
            <a:avLst/>
          </a:prstGeom>
        </p:spPr>
      </p:pic>
      <p:pic>
        <p:nvPicPr>
          <p:cNvPr id="23" name="图片 22" descr="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06667" y="2130038"/>
            <a:ext cx="885715" cy="72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2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文件传输协议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常用的文件传输协议有</a:t>
            </a:r>
            <a:r>
              <a:rPr lang="en-US" altLang="zh-CN" dirty="0"/>
              <a:t>FTP</a:t>
            </a:r>
            <a:r>
              <a:rPr lang="zh-CN" altLang="en-US" dirty="0"/>
              <a:t>和</a:t>
            </a:r>
            <a:r>
              <a:rPr lang="en-US" altLang="zh-CN" dirty="0"/>
              <a:t>TFTP</a:t>
            </a:r>
            <a:r>
              <a:rPr lang="zh-CN" altLang="en-US" dirty="0"/>
              <a:t>两种。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7412" name="组合 27"/>
          <p:cNvGrpSpPr>
            <a:grpSpLocks/>
          </p:cNvGrpSpPr>
          <p:nvPr/>
        </p:nvGrpSpPr>
        <p:grpSpPr bwMode="auto">
          <a:xfrm>
            <a:off x="3514715" y="1516064"/>
            <a:ext cx="5370523" cy="1623199"/>
            <a:chOff x="1990725" y="1516063"/>
            <a:chExt cx="5370863" cy="1623199"/>
          </a:xfrm>
        </p:grpSpPr>
        <p:cxnSp>
          <p:nvCxnSpPr>
            <p:cNvPr id="17423" name="直接连接符 23"/>
            <p:cNvCxnSpPr>
              <a:cxnSpLocks noChangeShapeType="1"/>
            </p:cNvCxnSpPr>
            <p:nvPr/>
          </p:nvCxnSpPr>
          <p:spPr bwMode="auto">
            <a:xfrm>
              <a:off x="2339975" y="2205038"/>
              <a:ext cx="467995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4" name="TextBox 8"/>
            <p:cNvSpPr txBox="1">
              <a:spLocks noChangeArrowheads="1"/>
            </p:cNvSpPr>
            <p:nvPr/>
          </p:nvSpPr>
          <p:spPr bwMode="auto">
            <a:xfrm>
              <a:off x="1990725" y="1516063"/>
              <a:ext cx="4794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RTA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7425" name="TextBox 9"/>
            <p:cNvSpPr txBox="1">
              <a:spLocks noChangeArrowheads="1"/>
            </p:cNvSpPr>
            <p:nvPr/>
          </p:nvSpPr>
          <p:spPr bwMode="auto">
            <a:xfrm>
              <a:off x="6382987" y="1516063"/>
              <a:ext cx="97860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FTP </a:t>
              </a:r>
              <a:r>
                <a:rPr lang="zh-CN" altLang="en-US" sz="1200">
                  <a:latin typeface="+mn-ea"/>
                  <a:ea typeface="+mn-ea"/>
                </a:rPr>
                <a:t>服务器</a:t>
              </a:r>
            </a:p>
          </p:txBody>
        </p:sp>
        <p:cxnSp>
          <p:nvCxnSpPr>
            <p:cNvPr id="17427" name="直接箭头连接符 29"/>
            <p:cNvCxnSpPr>
              <a:cxnSpLocks noChangeShapeType="1"/>
            </p:cNvCxnSpPr>
            <p:nvPr/>
          </p:nvCxnSpPr>
          <p:spPr bwMode="auto">
            <a:xfrm flipH="1" flipV="1">
              <a:off x="2698750" y="2789238"/>
              <a:ext cx="3817938" cy="0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prstDash val="dash"/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0" name="TextBox 10"/>
            <p:cNvSpPr txBox="1">
              <a:spLocks noChangeArrowheads="1"/>
            </p:cNvSpPr>
            <p:nvPr/>
          </p:nvSpPr>
          <p:spPr bwMode="auto">
            <a:xfrm>
              <a:off x="4187348" y="2636838"/>
              <a:ext cx="840743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TCP </a:t>
              </a:r>
              <a:r>
                <a:rPr lang="zh-CN" altLang="en-US" sz="1200" dirty="0">
                  <a:latin typeface="+mn-ea"/>
                  <a:ea typeface="+mn-ea"/>
                </a:rPr>
                <a:t>连接</a:t>
              </a:r>
            </a:p>
          </p:txBody>
        </p:sp>
        <p:cxnSp>
          <p:nvCxnSpPr>
            <p:cNvPr id="17431" name="直接箭头连接符 29"/>
            <p:cNvCxnSpPr>
              <a:cxnSpLocks noChangeShapeType="1"/>
            </p:cNvCxnSpPr>
            <p:nvPr/>
          </p:nvCxnSpPr>
          <p:spPr bwMode="auto">
            <a:xfrm flipH="1" flipV="1">
              <a:off x="2698750" y="3078163"/>
              <a:ext cx="3817938" cy="0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2" name="TextBox 22"/>
            <p:cNvSpPr txBox="1">
              <a:spLocks noChangeArrowheads="1"/>
            </p:cNvSpPr>
            <p:nvPr/>
          </p:nvSpPr>
          <p:spPr bwMode="auto">
            <a:xfrm>
              <a:off x="4382547" y="2862263"/>
              <a:ext cx="45034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FTP</a:t>
              </a:r>
              <a:endParaRPr lang="zh-CN" altLang="en-US" sz="1200">
                <a:latin typeface="+mn-ea"/>
                <a:ea typeface="+mn-ea"/>
              </a:endParaRPr>
            </a:p>
          </p:txBody>
        </p:sp>
      </p:grpSp>
      <p:grpSp>
        <p:nvGrpSpPr>
          <p:cNvPr id="17413" name="组合 26"/>
          <p:cNvGrpSpPr>
            <a:grpSpLocks/>
          </p:cNvGrpSpPr>
          <p:nvPr/>
        </p:nvGrpSpPr>
        <p:grpSpPr bwMode="auto">
          <a:xfrm>
            <a:off x="3553560" y="3676651"/>
            <a:ext cx="5377716" cy="1541463"/>
            <a:chOff x="2029562" y="3676650"/>
            <a:chExt cx="5377793" cy="1541463"/>
          </a:xfrm>
        </p:grpSpPr>
        <p:cxnSp>
          <p:nvCxnSpPr>
            <p:cNvPr id="17415" name="直接箭头连接符 29"/>
            <p:cNvCxnSpPr>
              <a:cxnSpLocks noChangeShapeType="1"/>
            </p:cNvCxnSpPr>
            <p:nvPr/>
          </p:nvCxnSpPr>
          <p:spPr bwMode="auto">
            <a:xfrm flipH="1" flipV="1">
              <a:off x="2698750" y="5100682"/>
              <a:ext cx="3817938" cy="0"/>
            </a:xfrm>
            <a:prstGeom prst="straightConnector1">
              <a:avLst/>
            </a:prstGeom>
            <a:noFill/>
            <a:ln w="25400" algn="ctr">
              <a:solidFill>
                <a:srgbClr val="C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16" name="直接连接符 25"/>
            <p:cNvCxnSpPr>
              <a:cxnSpLocks noChangeShapeType="1"/>
            </p:cNvCxnSpPr>
            <p:nvPr/>
          </p:nvCxnSpPr>
          <p:spPr bwMode="auto">
            <a:xfrm>
              <a:off x="2268538" y="4437420"/>
              <a:ext cx="467995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17" name="TextBox 8"/>
            <p:cNvSpPr txBox="1">
              <a:spLocks noChangeArrowheads="1"/>
            </p:cNvSpPr>
            <p:nvPr/>
          </p:nvSpPr>
          <p:spPr bwMode="auto">
            <a:xfrm>
              <a:off x="2029562" y="3676650"/>
              <a:ext cx="46571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RTB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7418" name="TextBox 9"/>
            <p:cNvSpPr txBox="1">
              <a:spLocks noChangeArrowheads="1"/>
            </p:cNvSpPr>
            <p:nvPr/>
          </p:nvSpPr>
          <p:spPr bwMode="auto">
            <a:xfrm>
              <a:off x="6334176" y="3676650"/>
              <a:ext cx="10731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TFTP </a:t>
              </a:r>
              <a:r>
                <a:rPr lang="zh-CN" altLang="en-US" sz="1200" dirty="0">
                  <a:latin typeface="+mn-ea"/>
                  <a:ea typeface="+mn-ea"/>
                </a:rPr>
                <a:t>服务器</a:t>
              </a:r>
            </a:p>
          </p:txBody>
        </p:sp>
        <p:sp>
          <p:nvSpPr>
            <p:cNvPr id="17422" name="TextBox 24"/>
            <p:cNvSpPr txBox="1">
              <a:spLocks noChangeArrowheads="1"/>
            </p:cNvSpPr>
            <p:nvPr/>
          </p:nvSpPr>
          <p:spPr bwMode="auto">
            <a:xfrm>
              <a:off x="4179883" y="4942014"/>
              <a:ext cx="998537" cy="276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TFTP(UDP)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pic>
        <p:nvPicPr>
          <p:cNvPr id="28" name="图片 2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52" y="1890370"/>
            <a:ext cx="823343" cy="642916"/>
          </a:xfrm>
          <a:prstGeom prst="rect">
            <a:avLst/>
          </a:prstGeom>
        </p:spPr>
      </p:pic>
      <p:pic>
        <p:nvPicPr>
          <p:cNvPr id="29" name="图片 28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88374" y="1853910"/>
            <a:ext cx="885715" cy="724674"/>
          </a:xfrm>
          <a:prstGeom prst="rect">
            <a:avLst/>
          </a:prstGeom>
        </p:spPr>
      </p:pic>
      <p:pic>
        <p:nvPicPr>
          <p:cNvPr id="30" name="图片 29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54128" y="4015222"/>
            <a:ext cx="885715" cy="724674"/>
          </a:xfrm>
          <a:prstGeom prst="rect">
            <a:avLst/>
          </a:prstGeom>
        </p:spPr>
      </p:pic>
      <p:pic>
        <p:nvPicPr>
          <p:cNvPr id="31" name="图片 3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51" y="4112318"/>
            <a:ext cx="823343" cy="64291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455" y="1559954"/>
            <a:ext cx="1674265" cy="1051284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85" y="3869006"/>
            <a:ext cx="1674265" cy="105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4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VRP</a:t>
            </a:r>
            <a:r>
              <a:rPr lang="zh-CN" altLang="en-US"/>
              <a:t>系统文件更新配置</a:t>
            </a:r>
            <a:r>
              <a:rPr lang="en-US" altLang="zh-CN"/>
              <a:t>-</a:t>
            </a:r>
            <a:r>
              <a:rPr lang="zh-CN" altLang="en-US"/>
              <a:t>与</a:t>
            </a:r>
            <a:r>
              <a:rPr lang="en-US" altLang="zh-CN"/>
              <a:t>FTP</a:t>
            </a:r>
            <a:r>
              <a:rPr lang="zh-CN" altLang="en-US"/>
              <a:t>服务器连通</a:t>
            </a:r>
            <a:endParaRPr lang="zh-CN" altLang="en-US" dirty="0"/>
          </a:p>
        </p:txBody>
      </p:sp>
      <p:grpSp>
        <p:nvGrpSpPr>
          <p:cNvPr id="19460" name="Group 18"/>
          <p:cNvGrpSpPr>
            <a:grpSpLocks/>
          </p:cNvGrpSpPr>
          <p:nvPr/>
        </p:nvGrpSpPr>
        <p:grpSpPr bwMode="auto">
          <a:xfrm>
            <a:off x="3287788" y="1639181"/>
            <a:ext cx="6012568" cy="990831"/>
            <a:chOff x="1763861" y="2005140"/>
            <a:chExt cx="6012072" cy="991408"/>
          </a:xfrm>
        </p:grpSpPr>
        <p:cxnSp>
          <p:nvCxnSpPr>
            <p:cNvPr id="19462" name="直接连接符 15"/>
            <p:cNvCxnSpPr>
              <a:cxnSpLocks noChangeShapeType="1"/>
            </p:cNvCxnSpPr>
            <p:nvPr/>
          </p:nvCxnSpPr>
          <p:spPr bwMode="auto">
            <a:xfrm>
              <a:off x="2555726" y="2665413"/>
              <a:ext cx="4248150" cy="31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3" name="TextBox 18"/>
            <p:cNvSpPr txBox="1">
              <a:spLocks noChangeArrowheads="1"/>
            </p:cNvSpPr>
            <p:nvPr/>
          </p:nvSpPr>
          <p:spPr bwMode="auto">
            <a:xfrm>
              <a:off x="4134916" y="2130303"/>
              <a:ext cx="6318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latin typeface="+mn-ea"/>
                  <a:ea typeface="+mn-ea"/>
                </a:rPr>
                <a:t>FTP</a:t>
              </a:r>
            </a:p>
          </p:txBody>
        </p:sp>
        <p:cxnSp>
          <p:nvCxnSpPr>
            <p:cNvPr id="19464" name="直接箭头连接符 20"/>
            <p:cNvCxnSpPr>
              <a:cxnSpLocks noChangeShapeType="1"/>
            </p:cNvCxnSpPr>
            <p:nvPr/>
          </p:nvCxnSpPr>
          <p:spPr bwMode="auto">
            <a:xfrm flipH="1">
              <a:off x="3347516" y="2466975"/>
              <a:ext cx="2160588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65" name="TextBox 43"/>
            <p:cNvSpPr txBox="1">
              <a:spLocks noChangeArrowheads="1"/>
            </p:cNvSpPr>
            <p:nvPr/>
          </p:nvSpPr>
          <p:spPr bwMode="auto">
            <a:xfrm>
              <a:off x="6551970" y="2005140"/>
              <a:ext cx="12239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FTP </a:t>
              </a:r>
              <a:r>
                <a:rPr lang="zh-CN" altLang="en-US" sz="1200" dirty="0">
                  <a:latin typeface="+mn-ea"/>
                  <a:ea typeface="+mn-ea"/>
                </a:rPr>
                <a:t>服务器</a:t>
              </a:r>
            </a:p>
          </p:txBody>
        </p:sp>
        <p:sp>
          <p:nvSpPr>
            <p:cNvPr id="19466" name="TextBox 44"/>
            <p:cNvSpPr txBox="1">
              <a:spLocks noChangeArrowheads="1"/>
            </p:cNvSpPr>
            <p:nvPr/>
          </p:nvSpPr>
          <p:spPr bwMode="auto">
            <a:xfrm>
              <a:off x="1763861" y="2042752"/>
              <a:ext cx="7921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RTA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19467" name="TextBox 19"/>
            <p:cNvSpPr txBox="1">
              <a:spLocks noChangeArrowheads="1"/>
            </p:cNvSpPr>
            <p:nvPr/>
          </p:nvSpPr>
          <p:spPr bwMode="auto">
            <a:xfrm>
              <a:off x="2502179" y="2420938"/>
              <a:ext cx="69917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G0/0/1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9468" name="TextBox 20"/>
            <p:cNvSpPr txBox="1">
              <a:spLocks noChangeArrowheads="1"/>
            </p:cNvSpPr>
            <p:nvPr/>
          </p:nvSpPr>
          <p:spPr bwMode="auto">
            <a:xfrm>
              <a:off x="5850441" y="2708275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10.1.1.2/24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19469" name="TextBox 21"/>
            <p:cNvSpPr txBox="1">
              <a:spLocks noChangeArrowheads="1"/>
            </p:cNvSpPr>
            <p:nvPr/>
          </p:nvSpPr>
          <p:spPr bwMode="auto">
            <a:xfrm>
              <a:off x="2494010" y="2719388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10.1.1.1/24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</p:grpSp>
      <p:sp>
        <p:nvSpPr>
          <p:cNvPr id="19461" name="AutoShape 28"/>
          <p:cNvSpPr>
            <a:spLocks/>
          </p:cNvSpPr>
          <p:nvPr/>
        </p:nvSpPr>
        <p:spPr bwMode="auto">
          <a:xfrm flipH="1">
            <a:off x="2927351" y="3429000"/>
            <a:ext cx="6265863" cy="1169988"/>
          </a:xfrm>
          <a:prstGeom prst="accentBorderCallout3">
            <a:avLst>
              <a:gd name="adj1" fmla="val 10829"/>
              <a:gd name="adj2" fmla="val 101218"/>
              <a:gd name="adj3" fmla="val 10829"/>
              <a:gd name="adj4" fmla="val 103042"/>
              <a:gd name="adj5" fmla="val -5153"/>
              <a:gd name="adj6" fmla="val 103042"/>
              <a:gd name="adj7" fmla="val -57620"/>
              <a:gd name="adj8" fmla="val 95884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ffectLst/>
        </p:spPr>
        <p:txBody>
          <a:bodyPr anchor="ctr">
            <a:spAutoFit/>
          </a:bodyPr>
          <a:lstStyle>
            <a:lvl1pPr marL="287338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huawei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&gt;system-view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huawei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sysname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RTA  </a:t>
            </a:r>
            <a:endParaRPr lang="zh-CN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[RTA]interface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GigabitEthernet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0/0/1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[RTA-GigabitEthernet0/0/1]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ip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address 10.1.1.1 24</a:t>
            </a:r>
            <a:endParaRPr lang="zh-CN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……</a:t>
            </a:r>
            <a:endParaRPr lang="zh-CN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19" name="图片 1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937" y="2002907"/>
            <a:ext cx="823343" cy="642916"/>
          </a:xfrm>
          <a:prstGeom prst="rect">
            <a:avLst/>
          </a:prstGeom>
        </p:spPr>
      </p:pic>
      <p:pic>
        <p:nvPicPr>
          <p:cNvPr id="20" name="图片 19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05796" y="1966619"/>
            <a:ext cx="807086" cy="6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3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VRP</a:t>
            </a:r>
            <a:r>
              <a:rPr lang="zh-CN" altLang="en-US"/>
              <a:t>系统文件更新配置</a:t>
            </a:r>
            <a:r>
              <a:rPr lang="en-US" altLang="zh-CN"/>
              <a:t>-</a:t>
            </a:r>
            <a:r>
              <a:rPr lang="zh-CN" altLang="en-US"/>
              <a:t>查看剩余存储空间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当剩余存储空间不足时，可以删除无关的</a:t>
            </a:r>
            <a:r>
              <a:rPr lang="en-US" altLang="zh-CN" dirty="0"/>
              <a:t>VRP</a:t>
            </a:r>
            <a:r>
              <a:rPr lang="zh-CN" altLang="en-US" dirty="0"/>
              <a:t>文件或其他文件以释放空间。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1509" name="AutoShape 28"/>
          <p:cNvSpPr>
            <a:spLocks/>
          </p:cNvSpPr>
          <p:nvPr/>
        </p:nvSpPr>
        <p:spPr bwMode="auto">
          <a:xfrm flipH="1">
            <a:off x="2927351" y="3429000"/>
            <a:ext cx="6481763" cy="1169988"/>
          </a:xfrm>
          <a:prstGeom prst="accentBorderCallout3">
            <a:avLst>
              <a:gd name="adj1" fmla="val 10829"/>
              <a:gd name="adj2" fmla="val 101218"/>
              <a:gd name="adj3" fmla="val 10829"/>
              <a:gd name="adj4" fmla="val 103042"/>
              <a:gd name="adj5" fmla="val -5153"/>
              <a:gd name="adj6" fmla="val 103042"/>
              <a:gd name="adj7" fmla="val -57620"/>
              <a:gd name="adj8" fmla="val 95884"/>
            </a:avLst>
          </a:prstGeom>
          <a:solidFill>
            <a:schemeClr val="bg1">
              <a:lumMod val="85000"/>
            </a:schemeClr>
          </a:solidFill>
          <a:ln w="19050" algn="ctr">
            <a:noFill/>
            <a:miter lim="800000"/>
            <a:headEnd/>
            <a:tailEnd type="arrow" w="med" len="med"/>
          </a:ln>
          <a:effectLst/>
        </p:spPr>
        <p:txBody>
          <a:bodyPr anchor="ctr">
            <a:spAutoFit/>
          </a:bodyPr>
          <a:lstStyle>
            <a:lvl1pPr marL="287338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&lt;RTA&gt;</a:t>
            </a:r>
            <a:r>
              <a:rPr lang="en-US" altLang="zh-CN" sz="1400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dir</a:t>
            </a:r>
            <a:endParaRPr lang="zh-CN" altLang="zh-CN" sz="1400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……</a:t>
            </a:r>
            <a:endParaRPr lang="zh-CN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508,248 KB total 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(2,334 KB free)</a:t>
            </a:r>
          </a:p>
          <a:p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&lt;RTA&gt;</a:t>
            </a:r>
            <a:r>
              <a:rPr lang="en-US" altLang="zh-CN" sz="1400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delete /unreserved flash:/ar2220E_v100r006c00.cc</a:t>
            </a:r>
          </a:p>
          <a:p>
            <a:r>
              <a:rPr lang="en-US" altLang="zh-CN" sz="14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……</a:t>
            </a:r>
            <a:endParaRPr lang="zh-CN" altLang="zh-CN" sz="1400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21510" name="Group 30"/>
          <p:cNvGrpSpPr>
            <a:grpSpLocks/>
          </p:cNvGrpSpPr>
          <p:nvPr/>
        </p:nvGrpSpPr>
        <p:grpSpPr bwMode="auto">
          <a:xfrm>
            <a:off x="3287788" y="1570038"/>
            <a:ext cx="6012568" cy="1059975"/>
            <a:chOff x="1763861" y="1935956"/>
            <a:chExt cx="6012072" cy="1060592"/>
          </a:xfrm>
        </p:grpSpPr>
        <p:cxnSp>
          <p:nvCxnSpPr>
            <p:cNvPr id="21511" name="直接连接符 15"/>
            <p:cNvCxnSpPr>
              <a:cxnSpLocks noChangeShapeType="1"/>
            </p:cNvCxnSpPr>
            <p:nvPr/>
          </p:nvCxnSpPr>
          <p:spPr bwMode="auto">
            <a:xfrm>
              <a:off x="2555726" y="2665413"/>
              <a:ext cx="4248150" cy="31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2" name="TextBox 18"/>
            <p:cNvSpPr txBox="1">
              <a:spLocks noChangeArrowheads="1"/>
            </p:cNvSpPr>
            <p:nvPr/>
          </p:nvSpPr>
          <p:spPr bwMode="auto">
            <a:xfrm>
              <a:off x="4134916" y="2130303"/>
              <a:ext cx="6318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latin typeface="+mn-ea"/>
                  <a:ea typeface="+mn-ea"/>
                </a:rPr>
                <a:t>FTP</a:t>
              </a:r>
            </a:p>
          </p:txBody>
        </p:sp>
        <p:cxnSp>
          <p:nvCxnSpPr>
            <p:cNvPr id="21513" name="直接箭头连接符 20"/>
            <p:cNvCxnSpPr>
              <a:cxnSpLocks noChangeShapeType="1"/>
            </p:cNvCxnSpPr>
            <p:nvPr/>
          </p:nvCxnSpPr>
          <p:spPr bwMode="auto">
            <a:xfrm flipH="1">
              <a:off x="3347516" y="2466975"/>
              <a:ext cx="2160588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4" name="TextBox 43"/>
            <p:cNvSpPr txBox="1">
              <a:spLocks noChangeArrowheads="1"/>
            </p:cNvSpPr>
            <p:nvPr/>
          </p:nvSpPr>
          <p:spPr bwMode="auto">
            <a:xfrm>
              <a:off x="6551970" y="1935956"/>
              <a:ext cx="12239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FTP </a:t>
              </a:r>
              <a:r>
                <a:rPr lang="zh-CN" altLang="en-US" sz="1200" dirty="0">
                  <a:latin typeface="+mn-ea"/>
                  <a:ea typeface="+mn-ea"/>
                </a:rPr>
                <a:t>服务器</a:t>
              </a:r>
            </a:p>
          </p:txBody>
        </p:sp>
        <p:sp>
          <p:nvSpPr>
            <p:cNvPr id="21515" name="TextBox 44"/>
            <p:cNvSpPr txBox="1">
              <a:spLocks noChangeArrowheads="1"/>
            </p:cNvSpPr>
            <p:nvPr/>
          </p:nvSpPr>
          <p:spPr bwMode="auto">
            <a:xfrm>
              <a:off x="1763861" y="1936750"/>
              <a:ext cx="7921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RTA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1516" name="TextBox 19"/>
            <p:cNvSpPr txBox="1">
              <a:spLocks noChangeArrowheads="1"/>
            </p:cNvSpPr>
            <p:nvPr/>
          </p:nvSpPr>
          <p:spPr bwMode="auto">
            <a:xfrm>
              <a:off x="2502179" y="2420938"/>
              <a:ext cx="69917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G0/0/1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1517" name="TextBox 20"/>
            <p:cNvSpPr txBox="1">
              <a:spLocks noChangeArrowheads="1"/>
            </p:cNvSpPr>
            <p:nvPr/>
          </p:nvSpPr>
          <p:spPr bwMode="auto">
            <a:xfrm>
              <a:off x="5850441" y="2708275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10.1.1.2/24</a:t>
              </a:r>
              <a:endParaRPr lang="zh-CN" altLang="en-US" sz="1200">
                <a:latin typeface="+mn-ea"/>
                <a:ea typeface="+mn-ea"/>
              </a:endParaRPr>
            </a:p>
          </p:txBody>
        </p:sp>
        <p:sp>
          <p:nvSpPr>
            <p:cNvPr id="21518" name="TextBox 21"/>
            <p:cNvSpPr txBox="1">
              <a:spLocks noChangeArrowheads="1"/>
            </p:cNvSpPr>
            <p:nvPr/>
          </p:nvSpPr>
          <p:spPr bwMode="auto">
            <a:xfrm>
              <a:off x="2494010" y="2719388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10.1.1.1/24</a:t>
              </a:r>
              <a:endParaRPr lang="zh-CN" altLang="en-US" sz="1200">
                <a:latin typeface="+mn-ea"/>
                <a:ea typeface="+mn-ea"/>
              </a:endParaRPr>
            </a:p>
          </p:txBody>
        </p:sp>
      </p:grpSp>
      <p:pic>
        <p:nvPicPr>
          <p:cNvPr id="20" name="图片 19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88" y="1977613"/>
            <a:ext cx="823343" cy="642916"/>
          </a:xfrm>
          <a:prstGeom prst="rect">
            <a:avLst/>
          </a:prstGeom>
        </p:spPr>
      </p:pic>
      <p:pic>
        <p:nvPicPr>
          <p:cNvPr id="21" name="图片 20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28218" y="1968900"/>
            <a:ext cx="807086" cy="6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8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VRP</a:t>
            </a:r>
            <a:r>
              <a:rPr lang="zh-CN" altLang="en-US"/>
              <a:t>系统文件更新配置</a:t>
            </a:r>
            <a:r>
              <a:rPr lang="en-US" altLang="zh-CN"/>
              <a:t>-</a:t>
            </a:r>
            <a:r>
              <a:rPr lang="zh-CN" altLang="en-US"/>
              <a:t>从</a:t>
            </a:r>
            <a:r>
              <a:rPr lang="en-US" altLang="zh-CN"/>
              <a:t>FTP</a:t>
            </a:r>
            <a:r>
              <a:rPr lang="zh-CN" altLang="en-US"/>
              <a:t>服务器获取</a:t>
            </a:r>
            <a:r>
              <a:rPr lang="en-US" altLang="zh-CN"/>
              <a:t>VRP</a:t>
            </a:r>
            <a:endParaRPr lang="zh-CN" altLang="en-US" dirty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595564" y="2781301"/>
            <a:ext cx="7100887" cy="33178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marL="287338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84225"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842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&lt;RTA&gt;</a:t>
            </a:r>
            <a:r>
              <a:rPr lang="en-US" altLang="zh-CN" sz="14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ftp 10.1.1.2 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Trying 10.1.1.2 ...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Press CTRL+K to abort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Connected to 10.1.1.2.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220 FTP service ready.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User(10.1.1.2:(none)):</a:t>
            </a:r>
            <a:r>
              <a:rPr lang="en-US" altLang="zh-CN" sz="1400" dirty="0" err="1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huawei</a:t>
            </a:r>
            <a:endParaRPr lang="en-US" altLang="zh-CN" sz="1400" dirty="0">
              <a:solidFill>
                <a:schemeClr val="tx2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331 Password required for </a:t>
            </a:r>
            <a:r>
              <a:rPr lang="en-US" altLang="zh-CN" sz="1400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huawei</a:t>
            </a: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Enter password: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230 User logged in.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[ftp]</a:t>
            </a:r>
            <a:r>
              <a:rPr lang="en-US" altLang="zh-CN" sz="1400" dirty="0">
                <a:solidFill>
                  <a:schemeClr val="tx2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 AR2220E-V200R007C00SPC600.cc</a:t>
            </a:r>
            <a:endParaRPr lang="zh-CN" altLang="en-US" sz="1400" dirty="0">
              <a:solidFill>
                <a:schemeClr val="tx2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23557" name="Group 13"/>
          <p:cNvGrpSpPr>
            <a:grpSpLocks/>
          </p:cNvGrpSpPr>
          <p:nvPr/>
        </p:nvGrpSpPr>
        <p:grpSpPr bwMode="auto">
          <a:xfrm>
            <a:off x="3287788" y="1628801"/>
            <a:ext cx="6012568" cy="1001212"/>
            <a:chOff x="1763861" y="1994753"/>
            <a:chExt cx="6012072" cy="1001795"/>
          </a:xfrm>
        </p:grpSpPr>
        <p:cxnSp>
          <p:nvCxnSpPr>
            <p:cNvPr id="23558" name="直接连接符 15"/>
            <p:cNvCxnSpPr>
              <a:cxnSpLocks noChangeShapeType="1"/>
            </p:cNvCxnSpPr>
            <p:nvPr/>
          </p:nvCxnSpPr>
          <p:spPr bwMode="auto">
            <a:xfrm>
              <a:off x="2555726" y="2665413"/>
              <a:ext cx="4248150" cy="31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59" name="TextBox 18"/>
            <p:cNvSpPr txBox="1">
              <a:spLocks noChangeArrowheads="1"/>
            </p:cNvSpPr>
            <p:nvPr/>
          </p:nvSpPr>
          <p:spPr bwMode="auto">
            <a:xfrm>
              <a:off x="4134916" y="2130303"/>
              <a:ext cx="6318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latin typeface="+mn-ea"/>
                  <a:ea typeface="+mn-ea"/>
                </a:rPr>
                <a:t>FTP</a:t>
              </a:r>
            </a:p>
          </p:txBody>
        </p:sp>
        <p:cxnSp>
          <p:nvCxnSpPr>
            <p:cNvPr id="23560" name="直接箭头连接符 20"/>
            <p:cNvCxnSpPr>
              <a:cxnSpLocks noChangeShapeType="1"/>
            </p:cNvCxnSpPr>
            <p:nvPr/>
          </p:nvCxnSpPr>
          <p:spPr bwMode="auto">
            <a:xfrm flipH="1">
              <a:off x="3347516" y="2466975"/>
              <a:ext cx="2160588" cy="0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prstDash val="lg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1" name="TextBox 43"/>
            <p:cNvSpPr txBox="1">
              <a:spLocks noChangeArrowheads="1"/>
            </p:cNvSpPr>
            <p:nvPr/>
          </p:nvSpPr>
          <p:spPr bwMode="auto">
            <a:xfrm>
              <a:off x="6551970" y="1994753"/>
              <a:ext cx="12239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FTP </a:t>
              </a:r>
              <a:r>
                <a:rPr lang="zh-CN" altLang="en-US" sz="1200" dirty="0">
                  <a:latin typeface="+mn-ea"/>
                  <a:ea typeface="+mn-ea"/>
                </a:rPr>
                <a:t>服务器</a:t>
              </a:r>
            </a:p>
          </p:txBody>
        </p:sp>
        <p:sp>
          <p:nvSpPr>
            <p:cNvPr id="23562" name="TextBox 44"/>
            <p:cNvSpPr txBox="1">
              <a:spLocks noChangeArrowheads="1"/>
            </p:cNvSpPr>
            <p:nvPr/>
          </p:nvSpPr>
          <p:spPr bwMode="auto">
            <a:xfrm>
              <a:off x="1763861" y="2078777"/>
              <a:ext cx="792162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RTA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3563" name="TextBox 19"/>
            <p:cNvSpPr txBox="1">
              <a:spLocks noChangeArrowheads="1"/>
            </p:cNvSpPr>
            <p:nvPr/>
          </p:nvSpPr>
          <p:spPr bwMode="auto">
            <a:xfrm>
              <a:off x="2502179" y="2420938"/>
              <a:ext cx="69917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G0/0/1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3564" name="TextBox 20"/>
            <p:cNvSpPr txBox="1">
              <a:spLocks noChangeArrowheads="1"/>
            </p:cNvSpPr>
            <p:nvPr/>
          </p:nvSpPr>
          <p:spPr bwMode="auto">
            <a:xfrm>
              <a:off x="5850441" y="2708275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dirty="0">
                  <a:latin typeface="+mn-ea"/>
                  <a:ea typeface="+mn-ea"/>
                </a:rPr>
                <a:t>10.1.1.2/24</a:t>
              </a:r>
              <a:endParaRPr lang="zh-CN" altLang="en-US" sz="1200" dirty="0">
                <a:latin typeface="+mn-ea"/>
                <a:ea typeface="+mn-ea"/>
              </a:endParaRPr>
            </a:p>
          </p:txBody>
        </p:sp>
        <p:sp>
          <p:nvSpPr>
            <p:cNvPr id="23565" name="TextBox 21"/>
            <p:cNvSpPr txBox="1">
              <a:spLocks noChangeArrowheads="1"/>
            </p:cNvSpPr>
            <p:nvPr/>
          </p:nvSpPr>
          <p:spPr bwMode="auto">
            <a:xfrm>
              <a:off x="2494010" y="2719388"/>
              <a:ext cx="989292" cy="277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latin typeface="+mn-ea"/>
                  <a:ea typeface="+mn-ea"/>
                </a:rPr>
                <a:t>10.1.1.1/24</a:t>
              </a:r>
              <a:endParaRPr lang="zh-CN" altLang="en-US" sz="1200">
                <a:latin typeface="+mn-ea"/>
                <a:ea typeface="+mn-ea"/>
              </a:endParaRPr>
            </a:p>
          </p:txBody>
        </p:sp>
      </p:grpSp>
      <p:pic>
        <p:nvPicPr>
          <p:cNvPr id="19" name="图片 1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893" y="2004495"/>
            <a:ext cx="823343" cy="642916"/>
          </a:xfrm>
          <a:prstGeom prst="rect">
            <a:avLst/>
          </a:prstGeom>
        </p:spPr>
      </p:pic>
      <p:pic>
        <p:nvPicPr>
          <p:cNvPr id="20" name="图片 19" descr="交换机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28218" y="1948886"/>
            <a:ext cx="807086" cy="6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26279"/>
      </p:ext>
    </p:extLst>
  </p:cSld>
  <p:clrMapOvr>
    <a:masterClrMapping/>
  </p:clrMapOvr>
</p:sld>
</file>

<file path=ppt/theme/theme1.xml><?xml version="1.0" encoding="utf-8"?>
<a:theme xmlns:a="http://schemas.openxmlformats.org/drawingml/2006/main" name="培训与认证部-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CC226774B8D87F4D92D9D1F6859ED44E" ma:contentTypeVersion="0" ma:contentTypeDescription="新建文档。" ma:contentTypeScope="" ma:versionID="15bce46875ac2ce7cb7e987677f92e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adfd09ad98667f9c194c646e975416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17BD8AE-C614-4C71-A6E9-9364E002D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E3093B-232B-4C15-AB25-7F1FBE134870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64473</TotalTime>
  <Words>1643</Words>
  <Application>Microsoft Office PowerPoint</Application>
  <PresentationFormat>宽屏</PresentationFormat>
  <Paragraphs>176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FrutigerNext LT Light</vt:lpstr>
      <vt:lpstr>FrutigerNext LT Medium</vt:lpstr>
      <vt:lpstr>FrutigerNext LT Regular</vt:lpstr>
      <vt:lpstr>微软雅黑</vt:lpstr>
      <vt:lpstr>Arial</vt:lpstr>
      <vt:lpstr>Courier New</vt:lpstr>
      <vt:lpstr>Wingdings</vt:lpstr>
      <vt:lpstr>培训与认证部-母版</vt:lpstr>
      <vt:lpstr>VRP系统管理</vt:lpstr>
      <vt:lpstr>PowerPoint 演示文稿</vt:lpstr>
      <vt:lpstr>PowerPoint 演示文稿</vt:lpstr>
      <vt:lpstr>升级VRP</vt:lpstr>
      <vt:lpstr>文件传输</vt:lpstr>
      <vt:lpstr>文件传输协议</vt:lpstr>
      <vt:lpstr>VRP系统文件更新配置-与FTP服务器连通</vt:lpstr>
      <vt:lpstr>VRP系统文件更新配置-查看剩余存储空间</vt:lpstr>
      <vt:lpstr>VRP系统文件更新配置-从FTP服务器获取VRP</vt:lpstr>
      <vt:lpstr>VRP系统文件更新配置-从TFTP服务器获取VRP</vt:lpstr>
      <vt:lpstr>VRP系统文件更新配置-指定下次启动时加载的VRP</vt:lpstr>
      <vt:lpstr>VRP系统文件更新配置-重启设备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Only ~唯若</cp:lastModifiedBy>
  <cp:revision>2477</cp:revision>
  <dcterms:created xsi:type="dcterms:W3CDTF">2003-08-21T06:48:56Z</dcterms:created>
  <dcterms:modified xsi:type="dcterms:W3CDTF">2020-06-13T03:50:44Z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(3)JaSlzOrdW+umghRIfeRRJZd2ECw40x7sKppjhAOTvT38N+8BZG/9z66r+Ls97AtsDgJO3Po0
uNvZLMv6haCxot1ih0PabiYvlskJ3Y7X3cCWS1M4E373tWjbR+tLSvN5RhDtk1HiwH2Z86qR
vXyp/+zhkIrV/HaZ3ljEfYOW4PhtYBWX1mAu9CAUhx2Dbf12j/iwmDRIPIe/Nf46SRuae4TL
YA3JX4+AV/nAgYdpra</vt:lpwstr>
  </property>
  <property fmtid="{D5CDD505-2E9C-101B-9397-08002B2CF9AE}" pid="18" name="_2015_ms_pID_7253431">
    <vt:lpwstr>g0EVGC1Gi7UjDnDKrC0rcOq7k5B76zBmFZXGrVXJUUBoMfy4yqqpJX
/TVLUSkG20Wf7NNxMqvqXAoov051PpbUUySXJjhKJSypb/GocGWjMNsAup+ZBA5YHptj4C0W
QJZ+hsneeURP1J7tK5Xj154d+kHqLVko6R3gEJ9hLedX3d9gLC3rzywdk2eINZSnS7zZjJmA
AAa1704Wi3f1a7FdScnS/JnuigSbQxu4Ty69</vt:lpwstr>
  </property>
  <property fmtid="{D5CDD505-2E9C-101B-9397-08002B2CF9AE}" pid="19" name="_2015_ms_pID_7253432">
    <vt:lpwstr>nu4eldeUlemovER6rSVWsy9uy2bsRBG1FIXO
iw5Dtk8baBUEqSm7Xgdc8E+0R1VJ6Q==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1553473499</vt:lpwstr>
  </property>
</Properties>
</file>