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0244" autoAdjust="0"/>
  </p:normalViewPr>
  <p:slideViewPr>
    <p:cSldViewPr showGuides="1">
      <p:cViewPr varScale="1">
        <p:scale>
          <a:sx n="85" d="100"/>
          <a:sy n="85" d="100"/>
        </p:scale>
        <p:origin x="120" y="3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4" d="100"/>
          <a:sy n="74" d="100"/>
        </p:scale>
        <p:origin x="2136" y="72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65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早期的以太网的工作模式都是</a:t>
            </a:r>
            <a:r>
              <a:rPr lang="en-US" altLang="zh-CN" dirty="0" smtClean="0">
                <a:latin typeface="Arial" panose="020B0604020202020204" pitchFamily="34" charset="0"/>
              </a:rPr>
              <a:t>10M</a:t>
            </a:r>
            <a:r>
              <a:rPr lang="zh-CN" altLang="en-US" dirty="0" smtClean="0">
                <a:latin typeface="Arial" panose="020B0604020202020204" pitchFamily="34" charset="0"/>
              </a:rPr>
              <a:t>半双工的。随着技术的发展，出现了全双工模式，接着又出现了百兆和千兆以太网。采用不同工作模式的设备无法直接相互通信；自协商技术的出现解决了不同以太网工作模式之间的兼容性问题。自协商的内容主要包括双工模式和运行速率。一旦协商通过，链路两端的设备就具有相同的工作参数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negotiation auto</a:t>
            </a:r>
            <a:r>
              <a:rPr lang="zh-CN" altLang="en-US" dirty="0" smtClean="0">
                <a:latin typeface="Arial" panose="020B0604020202020204" pitchFamily="34" charset="0"/>
              </a:rPr>
              <a:t>命令用来设置以太网端口的自协商功能。端口是否应该使能自协商模式，要考虑对接双方设备的端口是否都支持自动协商。如果对端设备的以太网端口不支持自协商模式，则需要在本端端口上先使用</a:t>
            </a:r>
            <a:r>
              <a:rPr lang="en-US" altLang="zh-CN" b="1" dirty="0" smtClean="0">
                <a:latin typeface="Arial" panose="020B0604020202020204" pitchFamily="34" charset="0"/>
              </a:rPr>
              <a:t>undo negotiation auto</a:t>
            </a:r>
            <a:r>
              <a:rPr lang="zh-CN" altLang="en-US" dirty="0" smtClean="0">
                <a:latin typeface="Arial" panose="020B0604020202020204" pitchFamily="34" charset="0"/>
              </a:rPr>
              <a:t>命令配置为非自协商模式。之后，修改本端端口的速率和双工模式保持与对端一致，确保通信正常。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duplex</a:t>
            </a:r>
            <a:r>
              <a:rPr lang="zh-CN" altLang="en-US" dirty="0" smtClean="0">
                <a:latin typeface="Arial" panose="020B0604020202020204" pitchFamily="34" charset="0"/>
              </a:rPr>
              <a:t>命令用来设置以太网端口的双工模式。</a:t>
            </a:r>
            <a:r>
              <a:rPr lang="en-US" altLang="zh-CN" dirty="0" smtClean="0">
                <a:latin typeface="Arial" panose="020B0604020202020204" pitchFamily="34" charset="0"/>
              </a:rPr>
              <a:t>GE</a:t>
            </a:r>
            <a:r>
              <a:rPr lang="zh-CN" altLang="en-US" dirty="0" smtClean="0">
                <a:latin typeface="Arial" panose="020B0604020202020204" pitchFamily="34" charset="0"/>
              </a:rPr>
              <a:t>电口工作速率为</a:t>
            </a:r>
            <a:r>
              <a:rPr lang="en-US" altLang="zh-CN" dirty="0" smtClean="0">
                <a:latin typeface="Arial" panose="020B0604020202020204" pitchFamily="34" charset="0"/>
              </a:rPr>
              <a:t>1000Mbit/s</a:t>
            </a:r>
            <a:r>
              <a:rPr lang="zh-CN" altLang="en-US" dirty="0" smtClean="0">
                <a:latin typeface="Arial" panose="020B0604020202020204" pitchFamily="34" charset="0"/>
              </a:rPr>
              <a:t>时，只支持全双工模式，不需要与链路对端的端口共同协商双工模式。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speed</a:t>
            </a:r>
            <a:r>
              <a:rPr lang="zh-CN" altLang="en-US" dirty="0" smtClean="0">
                <a:latin typeface="Arial" panose="020B0604020202020204" pitchFamily="34" charset="0"/>
              </a:rPr>
              <a:t>命令用来设置端口的工作速率。配置端口的速率和双工模式之前需要先配置端口为非自协商模式。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因产品型号不同，华为交换机可能不支持更改端口双工模式，详见产品手册。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5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display interface </a:t>
            </a:r>
            <a:r>
              <a:rPr lang="en-US" altLang="zh-CN" dirty="0" smtClean="0">
                <a:latin typeface="Arial" panose="020B0604020202020204" pitchFamily="34" charset="0"/>
              </a:rPr>
              <a:t>[ </a:t>
            </a:r>
            <a:r>
              <a:rPr lang="en-US" altLang="zh-CN" i="1" dirty="0" smtClean="0">
                <a:latin typeface="Arial" panose="020B0604020202020204" pitchFamily="34" charset="0"/>
              </a:rPr>
              <a:t>interface-type</a:t>
            </a:r>
            <a:r>
              <a:rPr lang="en-US" altLang="zh-CN" dirty="0" smtClean="0">
                <a:latin typeface="Arial" panose="020B0604020202020204" pitchFamily="34" charset="0"/>
              </a:rPr>
              <a:t> [ </a:t>
            </a:r>
            <a:r>
              <a:rPr lang="en-US" altLang="zh-CN" i="1" dirty="0" smtClean="0">
                <a:latin typeface="Arial" panose="020B0604020202020204" pitchFamily="34" charset="0"/>
              </a:rPr>
              <a:t>interface-number</a:t>
            </a:r>
            <a:r>
              <a:rPr lang="en-US" altLang="zh-CN" dirty="0" smtClean="0">
                <a:latin typeface="Arial" panose="020B0604020202020204" pitchFamily="34" charset="0"/>
              </a:rPr>
              <a:t> [.</a:t>
            </a:r>
            <a:r>
              <a:rPr lang="en-US" altLang="zh-CN" i="1" dirty="0" err="1" smtClean="0">
                <a:latin typeface="Arial" panose="020B0604020202020204" pitchFamily="34" charset="0"/>
              </a:rPr>
              <a:t>subnumber</a:t>
            </a:r>
            <a:r>
              <a:rPr lang="en-US" altLang="zh-CN" dirty="0" smtClean="0">
                <a:latin typeface="Arial" panose="020B0604020202020204" pitchFamily="34" charset="0"/>
              </a:rPr>
              <a:t> ] ] ]</a:t>
            </a:r>
            <a:r>
              <a:rPr lang="zh-CN" altLang="en-US" dirty="0" smtClean="0">
                <a:latin typeface="Arial" panose="020B0604020202020204" pitchFamily="34" charset="0"/>
              </a:rPr>
              <a:t>命令用来查看端口当前运行状态和统计信息。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current state</a:t>
            </a:r>
            <a:r>
              <a:rPr lang="zh-CN" altLang="en-US" dirty="0" smtClean="0">
                <a:latin typeface="Arial" panose="020B0604020202020204" pitchFamily="34" charset="0"/>
              </a:rPr>
              <a:t>表示端口的物理状态，如果为</a:t>
            </a:r>
            <a:r>
              <a:rPr lang="en-US" altLang="zh-CN" dirty="0" smtClean="0">
                <a:latin typeface="Arial" panose="020B0604020202020204" pitchFamily="34" charset="0"/>
              </a:rPr>
              <a:t>UP</a:t>
            </a:r>
            <a:r>
              <a:rPr lang="zh-CN" altLang="en-US" dirty="0" smtClean="0">
                <a:latin typeface="Arial" panose="020B0604020202020204" pitchFamily="34" charset="0"/>
              </a:rPr>
              <a:t>，表示端口处于打开状态。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 smtClean="0">
                <a:latin typeface="Arial" panose="020B0604020202020204" pitchFamily="34" charset="0"/>
              </a:rPr>
              <a:t>Line protocol current state</a:t>
            </a:r>
            <a:r>
              <a:rPr lang="zh-CN" altLang="en-US" dirty="0" smtClean="0">
                <a:latin typeface="Arial" panose="020B0604020202020204" pitchFamily="34" charset="0"/>
              </a:rPr>
              <a:t>表示端口的链路协议状态，如果为</a:t>
            </a:r>
            <a:r>
              <a:rPr lang="en-US" altLang="zh-CN" dirty="0" smtClean="0">
                <a:latin typeface="Arial" panose="020B0604020202020204" pitchFamily="34" charset="0"/>
              </a:rPr>
              <a:t>UP</a:t>
            </a:r>
            <a:r>
              <a:rPr lang="zh-CN" altLang="en-US" dirty="0" smtClean="0">
                <a:latin typeface="Arial" panose="020B0604020202020204" pitchFamily="34" charset="0"/>
              </a:rPr>
              <a:t>，表示端口的链路协议处于正常的启动状态。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Speed</a:t>
            </a:r>
            <a:r>
              <a:rPr lang="zh-CN" altLang="en-US" dirty="0" smtClean="0">
                <a:latin typeface="Arial" panose="020B0604020202020204" pitchFamily="34" charset="0"/>
              </a:rPr>
              <a:t>表示端口的工作速率，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G0/0/1</a:t>
            </a:r>
            <a:r>
              <a:rPr lang="zh-CN" altLang="en-US" dirty="0" smtClean="0">
                <a:latin typeface="Arial" panose="020B0604020202020204" pitchFamily="34" charset="0"/>
              </a:rPr>
              <a:t>端口工作速率为</a:t>
            </a:r>
            <a:r>
              <a:rPr lang="en-US" altLang="zh-CN" dirty="0" smtClean="0">
                <a:latin typeface="Arial" panose="020B0604020202020204" pitchFamily="34" charset="0"/>
              </a:rPr>
              <a:t>100Mbit/s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b="1" dirty="0" smtClean="0">
                <a:latin typeface="Arial" panose="020B0604020202020204" pitchFamily="34" charset="0"/>
              </a:rPr>
              <a:t>Duplex</a:t>
            </a:r>
            <a:r>
              <a:rPr lang="zh-CN" altLang="en-US" dirty="0" smtClean="0">
                <a:latin typeface="Arial" panose="020B0604020202020204" pitchFamily="34" charset="0"/>
              </a:rPr>
              <a:t>表示端口的双工模式，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G0/0/1</a:t>
            </a:r>
            <a:r>
              <a:rPr lang="zh-CN" altLang="en-US" dirty="0" smtClean="0">
                <a:latin typeface="Arial" panose="020B0604020202020204" pitchFamily="34" charset="0"/>
              </a:rPr>
              <a:t>端口双工模式为全双工。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51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当一台主机从交换机的一个端口移除时，交换机检测到物理链路</a:t>
            </a:r>
            <a:r>
              <a:rPr lang="en-US" altLang="zh-CN" smtClean="0"/>
              <a:t>Down</a:t>
            </a:r>
            <a:r>
              <a:rPr lang="zh-CN" altLang="en-US" smtClean="0"/>
              <a:t>，因此会从</a:t>
            </a:r>
            <a:r>
              <a:rPr lang="en-US" altLang="zh-CN" smtClean="0"/>
              <a:t>MAC</a:t>
            </a:r>
            <a:r>
              <a:rPr lang="zh-CN" altLang="en-US" smtClean="0"/>
              <a:t>地址表中清除对应主机的</a:t>
            </a:r>
            <a:r>
              <a:rPr lang="en-US" altLang="zh-CN" smtClean="0"/>
              <a:t>MAC</a:t>
            </a:r>
            <a:r>
              <a:rPr lang="zh-CN" altLang="en-US" smtClean="0"/>
              <a:t>表项。一旦主机连接到交换机另外一个端口，交换机会检测到新端口对应的物理链路</a:t>
            </a:r>
            <a:r>
              <a:rPr lang="en-US" altLang="zh-CN" smtClean="0"/>
              <a:t>UP</a:t>
            </a:r>
            <a:r>
              <a:rPr lang="zh-CN" altLang="en-US" smtClean="0"/>
              <a:t>。主机发送报文后，交换机就会学习到主机的</a:t>
            </a:r>
            <a:r>
              <a:rPr lang="en-US" altLang="zh-CN" smtClean="0"/>
              <a:t>MAC</a:t>
            </a:r>
            <a:r>
              <a:rPr lang="zh-CN" altLang="en-US" smtClean="0"/>
              <a:t>地址和新端口的映射关系，并且添加到</a:t>
            </a:r>
            <a:r>
              <a:rPr lang="en-US" altLang="zh-CN" smtClean="0"/>
              <a:t>MAC</a:t>
            </a:r>
            <a:r>
              <a:rPr lang="zh-CN" altLang="en-US" smtClean="0"/>
              <a:t>地址表中。</a:t>
            </a:r>
            <a:endParaRPr lang="en-US" altLang="zh-CN" smtClean="0"/>
          </a:p>
          <a:p>
            <a:endParaRPr lang="en-US" altLang="zh-CN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61755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1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4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2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随着企业网络的发展，越来越多的用户需要接入到网络，交换机提供的大量的接入端口能够很好地满足这种需求。同时，交换机也彻底解决了困扰早期以太网的冲突问题，极大地提升了以太网的性能，同时也提高了以太网的安全性。</a:t>
            </a:r>
            <a:endParaRPr lang="en-US" altLang="zh-CN" smtClean="0"/>
          </a:p>
          <a:p>
            <a:r>
              <a:rPr lang="zh-CN" altLang="en-US" smtClean="0"/>
              <a:t>交换机工作在数据链路层，对数据帧进行操作。在收到数据帧后，交换机会根据数据帧的头部信息对数据帧进行转发。</a:t>
            </a:r>
            <a:endParaRPr lang="en-US" altLang="zh-CN" smtClean="0"/>
          </a:p>
          <a:p>
            <a:r>
              <a:rPr lang="zh-CN" altLang="en-US" smtClean="0"/>
              <a:t>接下来我们以小型交换网络为例，讲解交换机的基本工作原理。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50026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1000" dirty="0" smtClean="0"/>
              <a:t>交换机中有一个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地址表，里面存放了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地址与交换机端口的映射关系。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地址表也称为</a:t>
            </a:r>
            <a:r>
              <a:rPr lang="en-US" altLang="zh-CN" sz="1000" dirty="0" smtClean="0"/>
              <a:t>CAM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Content Addressable Memory</a:t>
            </a:r>
            <a:r>
              <a:rPr lang="zh-CN" altLang="en-US" sz="1000" dirty="0" smtClean="0"/>
              <a:t>）表。</a:t>
            </a:r>
          </a:p>
          <a:p>
            <a:pPr eaLnBrk="1" hangingPunct="1">
              <a:defRPr/>
            </a:pPr>
            <a:r>
              <a:rPr lang="zh-CN" altLang="en-US" sz="1000" dirty="0" smtClean="0"/>
              <a:t>如图所示，交换机对帧的转发操作行为一共有三种：泛洪（</a:t>
            </a:r>
            <a:r>
              <a:rPr lang="en-US" altLang="zh-CN" sz="1000" dirty="0" smtClean="0"/>
              <a:t>Flooding</a:t>
            </a:r>
            <a:r>
              <a:rPr lang="zh-CN" altLang="en-US" sz="1000" dirty="0" smtClean="0"/>
              <a:t>），转发（</a:t>
            </a:r>
            <a:r>
              <a:rPr lang="en-US" altLang="zh-CN" sz="1000" dirty="0" smtClean="0"/>
              <a:t>Forwarding</a:t>
            </a:r>
            <a:r>
              <a:rPr lang="zh-CN" altLang="en-US" sz="1000" dirty="0" smtClean="0"/>
              <a:t>），丢弃（</a:t>
            </a:r>
            <a:r>
              <a:rPr lang="en-US" altLang="zh-CN" sz="1000" dirty="0" smtClean="0"/>
              <a:t>Discarding</a:t>
            </a:r>
            <a:r>
              <a:rPr lang="zh-CN" altLang="en-US" sz="1000" dirty="0" smtClean="0"/>
              <a:t>）。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sz="1000" dirty="0" smtClean="0"/>
              <a:t>泛洪：交换机把从某一端口进来的帧通过所有其它的端口转发出去（注意，“所有其它的端口”是指除了这个帧进入交换机的那个端口以外的所有端口）。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sz="1000" dirty="0" smtClean="0"/>
              <a:t>转发：交换机把从某一端口进来的帧通过另一个端口转发出去（注意，“另一个端口”不能是这个帧进入交换机的那个端口）。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sz="1000" dirty="0" smtClean="0"/>
              <a:t>丢弃：交换机把从某一端口进来的帧直接丢弃。</a:t>
            </a:r>
          </a:p>
          <a:p>
            <a:pPr eaLnBrk="1" hangingPunct="1">
              <a:defRPr/>
            </a:pPr>
            <a:r>
              <a:rPr lang="zh-CN" altLang="en-US" sz="1000" dirty="0" smtClean="0"/>
              <a:t>交换机的基本工作原理可以概括地描述如下：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zh-CN" altLang="en-US" sz="1000" dirty="0" smtClean="0"/>
              <a:t>如果进入交换机的是一个单播帧，则交换机会去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地址表中查找这个帧的目的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地址。</a:t>
            </a:r>
            <a:endParaRPr lang="en-US" altLang="zh-CN" sz="1000" dirty="0" smtClean="0"/>
          </a:p>
          <a:p>
            <a:pPr marL="228600" indent="-228600" eaLnBrk="1" hangingPunct="1">
              <a:defRPr/>
            </a:pPr>
            <a:r>
              <a:rPr lang="en-US" altLang="zh-CN" sz="1000" dirty="0" smtClean="0"/>
              <a:t>       1</a:t>
            </a:r>
            <a:r>
              <a:rPr lang="zh-CN" altLang="en-US" sz="1000" dirty="0" smtClean="0"/>
              <a:t>）如果查不到这个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地址，则交换机执行泛洪操作。</a:t>
            </a:r>
            <a:endParaRPr lang="en-US" altLang="zh-CN" sz="1000" dirty="0" smtClean="0"/>
          </a:p>
          <a:p>
            <a:pPr marL="228600" indent="-228600" eaLnBrk="1" hangingPunct="1">
              <a:defRPr/>
            </a:pPr>
            <a:r>
              <a:rPr lang="en-US" altLang="zh-CN" sz="1000" dirty="0" smtClean="0"/>
              <a:t>       2</a:t>
            </a:r>
            <a:r>
              <a:rPr lang="zh-CN" altLang="en-US" sz="1000" dirty="0" smtClean="0"/>
              <a:t>）如果查到了这个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地址，则比较这个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地址在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地址表中对应的端口是不是这个帧进入交换机的那个端口。如果不是，则交换机执行转发操作。如果是，则交换机执行丢弃操作。</a:t>
            </a:r>
          </a:p>
          <a:p>
            <a:pPr marL="228600" indent="-228600" eaLnBrk="1" hangingPunct="1">
              <a:buFont typeface="+mj-lt"/>
              <a:buAutoNum type="arabicPeriod" startAt="2"/>
              <a:defRPr/>
            </a:pPr>
            <a:r>
              <a:rPr lang="zh-CN" altLang="en-US" sz="1000" dirty="0" smtClean="0"/>
              <a:t>如果进入交换机的是一个广播帧，则交换机不会去查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地址表，而是直接执行泛洪操作。</a:t>
            </a:r>
            <a:endParaRPr lang="en-US" altLang="zh-CN" sz="1000" dirty="0" smtClean="0"/>
          </a:p>
          <a:p>
            <a:pPr marL="228600" indent="-228600" eaLnBrk="1" hangingPunct="1">
              <a:buFontTx/>
              <a:buAutoNum type="arabicPeriod" startAt="3"/>
              <a:defRPr/>
            </a:pPr>
            <a:r>
              <a:rPr lang="zh-CN" altLang="en-US" sz="1000" dirty="0" smtClean="0"/>
              <a:t>如果进入交换机的是一个组播帧，则交换机的处理行为比较复杂，超出了这里的学习范围，所以略去不讲。另外，交换机还具有学习能力。当一个帧进入交换机后，交换机会检查这个帧的源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地址，并将该源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地址与这个帧进入交换机的那个端口进行映射，然后将这个映射关系存放进</a:t>
            </a:r>
            <a:r>
              <a:rPr lang="en-US" altLang="zh-CN" sz="1000" dirty="0" smtClean="0"/>
              <a:t>MAC</a:t>
            </a:r>
            <a:r>
              <a:rPr lang="zh-CN" altLang="en-US" sz="1000" dirty="0" smtClean="0"/>
              <a:t>地址表。</a:t>
            </a:r>
          </a:p>
          <a:p>
            <a:pPr marL="0" indent="0" eaLnBrk="1" hangingPunct="1">
              <a:buFont typeface="+mj-lt"/>
              <a:buNone/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48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初始状态下，交换机并不知道所连接主机的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地址，所以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地址表为空。本例中，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为初始状态，在收到主机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发送的数据帧之前，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地址表中没有任何表项。</a:t>
            </a:r>
          </a:p>
        </p:txBody>
      </p:sp>
    </p:spTree>
    <p:extLst>
      <p:ext uri="{BB962C8B-B14F-4D97-AF65-F5344CB8AC3E}">
        <p14:creationId xmlns:p14="http://schemas.microsoft.com/office/powerpoint/2010/main" val="2355577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发送数据给主机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时，一般会首先发送</a:t>
            </a:r>
            <a:r>
              <a:rPr lang="en-US" altLang="zh-CN" dirty="0" smtClean="0">
                <a:latin typeface="Arial" panose="020B0604020202020204" pitchFamily="34" charset="0"/>
              </a:rPr>
              <a:t>ARP</a:t>
            </a:r>
            <a:r>
              <a:rPr lang="zh-CN" altLang="en-US" dirty="0" smtClean="0">
                <a:latin typeface="Arial" panose="020B0604020202020204" pitchFamily="34" charset="0"/>
              </a:rPr>
              <a:t>请求来获取主机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地址，此</a:t>
            </a:r>
            <a:r>
              <a:rPr lang="en-US" altLang="zh-CN" dirty="0" smtClean="0">
                <a:latin typeface="Arial" panose="020B0604020202020204" pitchFamily="34" charset="0"/>
              </a:rPr>
              <a:t>ARP</a:t>
            </a:r>
            <a:r>
              <a:rPr lang="zh-CN" altLang="en-US" dirty="0" smtClean="0">
                <a:latin typeface="Arial" panose="020B0604020202020204" pitchFamily="34" charset="0"/>
              </a:rPr>
              <a:t>请求帧中的目的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地址是广播地址，源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地址是自己的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地址。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收到该帧后，会将源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地址和接收端口的映射关系添加到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地址表中。缺省情况下，</a:t>
            </a:r>
            <a:r>
              <a:rPr lang="en-US" altLang="zh-CN" dirty="0" smtClean="0">
                <a:latin typeface="Arial" panose="020B0604020202020204" pitchFamily="34" charset="0"/>
              </a:rPr>
              <a:t>X7</a:t>
            </a:r>
            <a:r>
              <a:rPr lang="zh-CN" altLang="en-US" dirty="0" smtClean="0">
                <a:latin typeface="Arial" panose="020B0604020202020204" pitchFamily="34" charset="0"/>
              </a:rPr>
              <a:t>系列交换机学习到的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地址表项的老化时间为</a:t>
            </a:r>
            <a:r>
              <a:rPr lang="en-US" altLang="zh-CN" dirty="0" smtClean="0">
                <a:latin typeface="Arial" panose="020B0604020202020204" pitchFamily="34" charset="0"/>
              </a:rPr>
              <a:t>300</a:t>
            </a:r>
            <a:r>
              <a:rPr lang="zh-CN" altLang="en-US" dirty="0" smtClean="0">
                <a:latin typeface="Arial" panose="020B0604020202020204" pitchFamily="34" charset="0"/>
              </a:rPr>
              <a:t>秒。如果在老化时间内再次收到主机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发送的数据帧，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中保存的主机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地址和</a:t>
            </a:r>
            <a:r>
              <a:rPr lang="en-US" altLang="zh-CN" dirty="0" smtClean="0">
                <a:latin typeface="Arial" panose="020B0604020202020204" pitchFamily="34" charset="0"/>
              </a:rPr>
              <a:t>G0/0/1</a:t>
            </a:r>
            <a:r>
              <a:rPr lang="zh-CN" altLang="en-US" dirty="0" smtClean="0">
                <a:latin typeface="Arial" panose="020B0604020202020204" pitchFamily="34" charset="0"/>
              </a:rPr>
              <a:t>的映射的老化时间会被刷新。此后，如果交换机收到目标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地址为</a:t>
            </a:r>
            <a:r>
              <a:rPr lang="en-US" altLang="zh-CN" dirty="0" smtClean="0">
                <a:latin typeface="Arial" panose="020B0604020202020204" pitchFamily="34" charset="0"/>
              </a:rPr>
              <a:t>00-01-02-03-04-AA</a:t>
            </a:r>
            <a:r>
              <a:rPr lang="zh-CN" altLang="en-US" dirty="0" smtClean="0">
                <a:latin typeface="Arial" panose="020B0604020202020204" pitchFamily="34" charset="0"/>
              </a:rPr>
              <a:t>的数据帧时，都将通过</a:t>
            </a:r>
            <a:r>
              <a:rPr lang="en-US" altLang="zh-CN" dirty="0" smtClean="0">
                <a:latin typeface="Arial" panose="020B0604020202020204" pitchFamily="34" charset="0"/>
              </a:rPr>
              <a:t>G0/0/1</a:t>
            </a:r>
            <a:r>
              <a:rPr lang="zh-CN" altLang="en-US" dirty="0" smtClean="0">
                <a:latin typeface="Arial" panose="020B0604020202020204" pitchFamily="34" charset="0"/>
              </a:rPr>
              <a:t>端口转发。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14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本例中主机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发送的数据帧的目的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地址为广播地址，所以交换机会将此数据帧通过</a:t>
            </a:r>
            <a:r>
              <a:rPr lang="en-US" altLang="zh-CN" dirty="0" smtClean="0">
                <a:latin typeface="Arial" panose="020B0604020202020204" pitchFamily="34" charset="0"/>
              </a:rPr>
              <a:t>G0/0/2</a:t>
            </a:r>
            <a:r>
              <a:rPr lang="zh-CN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</a:rPr>
              <a:t>G0/0/3</a:t>
            </a:r>
            <a:r>
              <a:rPr lang="zh-CN" altLang="en-US" dirty="0" smtClean="0">
                <a:latin typeface="Arial" panose="020B0604020202020204" pitchFamily="34" charset="0"/>
              </a:rPr>
              <a:t>端口广播到主机</a:t>
            </a:r>
            <a:r>
              <a:rPr lang="en-US" altLang="zh-CN" dirty="0" smtClean="0">
                <a:latin typeface="Arial" panose="020B0604020202020204" pitchFamily="34" charset="0"/>
              </a:rPr>
              <a:t>B</a:t>
            </a:r>
            <a:r>
              <a:rPr lang="zh-CN" altLang="en-US" dirty="0" smtClean="0">
                <a:latin typeface="Arial" panose="020B0604020202020204" pitchFamily="34" charset="0"/>
              </a:rPr>
              <a:t>和主机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1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765175"/>
            <a:ext cx="5930900" cy="3336925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panose="020B0604020202020204" pitchFamily="34" charset="0"/>
              </a:rPr>
              <a:t>主机</a:t>
            </a:r>
            <a:r>
              <a:rPr lang="en-US" altLang="zh-CN" dirty="0" smtClean="0">
                <a:latin typeface="Arial" panose="020B0604020202020204" pitchFamily="34" charset="0"/>
              </a:rPr>
              <a:t>B</a:t>
            </a:r>
            <a:r>
              <a:rPr lang="zh-CN" altLang="en-US" dirty="0" smtClean="0">
                <a:latin typeface="Arial" panose="020B0604020202020204" pitchFamily="34" charset="0"/>
              </a:rPr>
              <a:t>和主机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接收到此数据帧后，都会查看该</a:t>
            </a:r>
            <a:r>
              <a:rPr lang="en-US" altLang="zh-CN" dirty="0" smtClean="0">
                <a:latin typeface="Arial" panose="020B0604020202020204" pitchFamily="34" charset="0"/>
              </a:rPr>
              <a:t>ARP</a:t>
            </a:r>
            <a:r>
              <a:rPr lang="zh-CN" altLang="en-US" dirty="0" smtClean="0">
                <a:latin typeface="Arial" panose="020B0604020202020204" pitchFamily="34" charset="0"/>
              </a:rPr>
              <a:t>数据帧。但是主机</a:t>
            </a:r>
            <a:r>
              <a:rPr lang="en-US" altLang="zh-CN" dirty="0" smtClean="0">
                <a:latin typeface="Arial" panose="020B0604020202020204" pitchFamily="34" charset="0"/>
              </a:rPr>
              <a:t>B</a:t>
            </a:r>
            <a:r>
              <a:rPr lang="zh-CN" altLang="en-US" dirty="0" smtClean="0">
                <a:latin typeface="Arial" panose="020B0604020202020204" pitchFamily="34" charset="0"/>
              </a:rPr>
              <a:t>不会回复该帧，主机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会处理该帧并发送</a:t>
            </a:r>
            <a:r>
              <a:rPr lang="en-US" altLang="zh-CN" dirty="0" smtClean="0">
                <a:latin typeface="Arial" panose="020B0604020202020204" pitchFamily="34" charset="0"/>
              </a:rPr>
              <a:t>ARP</a:t>
            </a:r>
            <a:r>
              <a:rPr lang="zh-CN" altLang="en-US" dirty="0" smtClean="0">
                <a:latin typeface="Arial" panose="020B0604020202020204" pitchFamily="34" charset="0"/>
              </a:rPr>
              <a:t>回应，此回复数据帧的目的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地址为主机</a:t>
            </a:r>
            <a:r>
              <a:rPr lang="en-US" altLang="zh-CN" dirty="0" smtClean="0">
                <a:latin typeface="Arial" panose="020B0604020202020204" pitchFamily="34" charset="0"/>
              </a:rPr>
              <a:t>A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地址，源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地址为主机</a:t>
            </a:r>
            <a:r>
              <a:rPr lang="en-US" altLang="zh-CN" dirty="0" smtClean="0">
                <a:latin typeface="Arial" panose="020B0604020202020204" pitchFamily="34" charset="0"/>
              </a:rPr>
              <a:t>C</a:t>
            </a:r>
            <a:r>
              <a:rPr lang="zh-CN" altLang="en-US" dirty="0" smtClean="0">
                <a:latin typeface="Arial" panose="020B0604020202020204" pitchFamily="34" charset="0"/>
              </a:rPr>
              <a:t>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地址。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收到回复数据帧时，会将该帧的源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地址和接口的映射关系添加到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地址表中。如果此映射关系在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地址表已经存在，则会被刷新。然后</a:t>
            </a:r>
            <a:r>
              <a:rPr lang="en-US" altLang="zh-CN" dirty="0" smtClean="0">
                <a:latin typeface="Arial" panose="020B0604020202020204" pitchFamily="34" charset="0"/>
              </a:rPr>
              <a:t>SWA</a:t>
            </a:r>
            <a:r>
              <a:rPr lang="zh-CN" altLang="en-US" dirty="0" smtClean="0">
                <a:latin typeface="Arial" panose="020B0604020202020204" pitchFamily="34" charset="0"/>
              </a:rPr>
              <a:t>查询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地址表，根据帧的目的</a:t>
            </a:r>
            <a:r>
              <a:rPr lang="en-US" altLang="zh-CN" dirty="0" smtClean="0">
                <a:latin typeface="Arial" panose="020B0604020202020204" pitchFamily="34" charset="0"/>
              </a:rPr>
              <a:t>MAC</a:t>
            </a:r>
            <a:r>
              <a:rPr lang="zh-CN" altLang="en-US" dirty="0" smtClean="0">
                <a:latin typeface="Arial" panose="020B0604020202020204" pitchFamily="34" charset="0"/>
              </a:rPr>
              <a:t>地址找到对应的转发端口后，从</a:t>
            </a:r>
            <a:r>
              <a:rPr lang="en-US" altLang="zh-CN" dirty="0" smtClean="0">
                <a:latin typeface="Arial" panose="020B0604020202020204" pitchFamily="34" charset="0"/>
              </a:rPr>
              <a:t>G0/0/1</a:t>
            </a:r>
            <a:r>
              <a:rPr lang="zh-CN" altLang="en-US" dirty="0" smtClean="0">
                <a:latin typeface="Arial" panose="020B0604020202020204" pitchFamily="34" charset="0"/>
              </a:rPr>
              <a:t>转发此数据帧。</a:t>
            </a:r>
          </a:p>
        </p:txBody>
      </p:sp>
    </p:spTree>
    <p:extLst>
      <p:ext uri="{BB962C8B-B14F-4D97-AF65-F5344CB8AC3E}">
        <p14:creationId xmlns:p14="http://schemas.microsoft.com/office/powerpoint/2010/main" val="75217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=""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</a:t>
            </a:r>
            <a:r>
              <a:rPr lang="en-US" altLang="zh-CN" sz="1200" b="0" dirty="0" smtClean="0">
                <a:latin typeface="+mn-lt"/>
                <a:ea typeface="+mn-ea"/>
              </a:rPr>
              <a:t>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=""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6" descr="新版面封面－红色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4"/>
            <a:ext cx="121920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7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51" y="5578476"/>
            <a:ext cx="1094316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 userDrawn="1"/>
        </p:nvSpPr>
        <p:spPr bwMode="auto">
          <a:xfrm>
            <a:off x="1446962" y="6205539"/>
            <a:ext cx="2609408" cy="26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220" tIns="39109" rIns="78220" bIns="39109">
            <a:spAutoFit/>
          </a:bodyPr>
          <a:lstStyle>
            <a:lvl1pPr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 sz="1200" smtClean="0">
                <a:latin typeface="FrutigerNext LT Bold" panose="020B0803040504020204" pitchFamily="34" charset="0"/>
                <a:ea typeface="宋体" panose="02010600030101010101" pitchFamily="2" charset="-122"/>
              </a:rPr>
              <a:t>HUAWEI TECHNOLOGIES CO., LTD.</a:t>
            </a:r>
            <a:endParaRPr lang="en-US" altLang="zh-CN" sz="2100" smtClean="0">
              <a:ea typeface="宋体" panose="02010600030101010101" pitchFamily="2" charset="-122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007534" y="2263775"/>
            <a:ext cx="7584017" cy="5794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quarter" idx="10"/>
          </p:nvPr>
        </p:nvSpPr>
        <p:spPr>
          <a:xfrm>
            <a:off x="865718" y="669925"/>
            <a:ext cx="3373967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rgbClr val="808080"/>
                </a:solidFill>
                <a:latin typeface="FrutigerNext LT Bold" pitchFamily="20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38802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2" y="1393478"/>
            <a:ext cx="5183716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56868" y="1393478"/>
            <a:ext cx="5185833" cy="41957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28000" y="6524626"/>
            <a:ext cx="2025651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</a:t>
            </a:r>
            <a:fld id="{AAD4D1F6-3F66-4D72-96EC-C9EC7CE24E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50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66560"/>
      </p:ext>
    </p:extLst>
  </p:cSld>
  <p:clrMapOvr>
    <a:masterClrMapping/>
  </p:clrMapOvr>
  <p:transition advClick="0" advTm="8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  <p:sldLayoutId id="2147483880" r:id="rId20"/>
    <p:sldLayoutId id="2147483881" r:id="rId2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mtClean="0"/>
              <a:t>交换网络基础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20234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基本配置</a:t>
            </a:r>
          </a:p>
        </p:txBody>
      </p:sp>
      <p:grpSp>
        <p:nvGrpSpPr>
          <p:cNvPr id="28676" name="Group 10"/>
          <p:cNvGrpSpPr>
            <a:grpSpLocks/>
          </p:cNvGrpSpPr>
          <p:nvPr/>
        </p:nvGrpSpPr>
        <p:grpSpPr bwMode="auto">
          <a:xfrm>
            <a:off x="2855913" y="1557339"/>
            <a:ext cx="6265862" cy="4154487"/>
            <a:chOff x="1331913" y="1557338"/>
            <a:chExt cx="6265862" cy="4154715"/>
          </a:xfrm>
        </p:grpSpPr>
        <p:sp>
          <p:nvSpPr>
            <p:cNvPr id="28678" name="AutoShape 28"/>
            <p:cNvSpPr>
              <a:spLocks/>
            </p:cNvSpPr>
            <p:nvPr/>
          </p:nvSpPr>
          <p:spPr bwMode="auto">
            <a:xfrm flipH="1">
              <a:off x="1331913" y="3465284"/>
              <a:ext cx="6265862" cy="2246769"/>
            </a:xfrm>
            <a:prstGeom prst="accentBorderCallout3">
              <a:avLst>
                <a:gd name="adj1" fmla="val 14088"/>
                <a:gd name="adj2" fmla="val 101218"/>
                <a:gd name="adj3" fmla="val 14088"/>
                <a:gd name="adj4" fmla="val 103042"/>
                <a:gd name="adj5" fmla="val -4671"/>
                <a:gd name="adj6" fmla="val 103046"/>
                <a:gd name="adj7" fmla="val -25889"/>
                <a:gd name="adj8" fmla="val 87699"/>
              </a:avLst>
            </a:prstGeom>
            <a:solidFill>
              <a:schemeClr val="bg1">
                <a:lumMod val="85000"/>
              </a:schemeClr>
            </a:solidFill>
            <a:ln w="19050" algn="ctr">
              <a:noFill/>
              <a:miter lim="800000"/>
              <a:headEnd/>
              <a:tailEnd type="arrow" w="med" len="med"/>
            </a:ln>
            <a:effectLst/>
            <a:extLst/>
          </p:spPr>
          <p:txBody>
            <a:bodyPr anchor="ctr">
              <a:spAutoFit/>
            </a:bodyPr>
            <a:lstStyle>
              <a:lvl1pPr marL="287338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&lt;SWA&gt;system-view </a:t>
              </a:r>
              <a:endPara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Enter system view, return user view with </a:t>
              </a:r>
              <a:r>
                <a:rPr lang="en-US" altLang="zh-CN" sz="1400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Ctrl+Z</a:t>
              </a: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[SWA]interface </a:t>
              </a:r>
              <a:r>
                <a:rPr lang="en-US" altLang="zh-CN" sz="1400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GigabitEthernet</a:t>
              </a: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0/0/1</a:t>
              </a:r>
              <a:endPara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[SWA-GigabitEthernet0/0/1]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undo negotiation auto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[SWA-GigabitEthernet0/0/1]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speed 100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[SWA-GigabitEthernet0/0/1]</a:t>
              </a:r>
              <a:r>
                <a:rPr lang="en-US" altLang="zh-CN" sz="1400" dirty="0">
                  <a:solidFill>
                    <a:srgbClr val="C000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duplex full</a:t>
              </a:r>
            </a:p>
            <a:p>
              <a:endParaRPr lang="en-US" altLang="zh-CN" sz="1400" dirty="0">
                <a:latin typeface="+mn-ea"/>
                <a:ea typeface="+mn-ea"/>
                <a:cs typeface="Courier New" panose="02070309020205020404" pitchFamily="49" charset="0"/>
              </a:endParaRPr>
            </a:p>
          </p:txBody>
        </p:sp>
        <p:cxnSp>
          <p:nvCxnSpPr>
            <p:cNvPr id="28679" name="直接连接符 20"/>
            <p:cNvCxnSpPr>
              <a:cxnSpLocks noChangeShapeType="1"/>
            </p:cNvCxnSpPr>
            <p:nvPr/>
          </p:nvCxnSpPr>
          <p:spPr bwMode="auto">
            <a:xfrm>
              <a:off x="2916238" y="2276475"/>
              <a:ext cx="36004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81" name="TextBox 7"/>
            <p:cNvSpPr txBox="1">
              <a:spLocks noChangeArrowheads="1"/>
            </p:cNvSpPr>
            <p:nvPr/>
          </p:nvSpPr>
          <p:spPr bwMode="auto">
            <a:xfrm>
              <a:off x="2406755" y="1557338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SWA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8682" name="TextBox 12"/>
            <p:cNvSpPr txBox="1">
              <a:spLocks noChangeArrowheads="1"/>
            </p:cNvSpPr>
            <p:nvPr/>
          </p:nvSpPr>
          <p:spPr bwMode="auto">
            <a:xfrm>
              <a:off x="3105579" y="2276475"/>
              <a:ext cx="699230" cy="277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G0/0/1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28677" name="TextBox 32"/>
          <p:cNvSpPr txBox="1">
            <a:spLocks noChangeArrowheads="1"/>
          </p:cNvSpPr>
          <p:nvPr/>
        </p:nvSpPr>
        <p:spPr bwMode="auto">
          <a:xfrm>
            <a:off x="7680326" y="1557339"/>
            <a:ext cx="606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13" name="图片 1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24921" y="1879283"/>
            <a:ext cx="941684" cy="770468"/>
          </a:xfrm>
          <a:prstGeom prst="rect">
            <a:avLst/>
          </a:prstGeom>
        </p:spPr>
      </p:pic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31600" y="1852550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配置验证</a:t>
            </a:r>
            <a:endParaRPr lang="en-US" altLang="zh-CN" smtClean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3930755" y="1557338"/>
            <a:ext cx="4109933" cy="996136"/>
            <a:chOff x="2406755" y="1557338"/>
            <a:chExt cx="4109933" cy="996136"/>
          </a:xfrm>
        </p:grpSpPr>
        <p:cxnSp>
          <p:nvCxnSpPr>
            <p:cNvPr id="30727" name="直接连接符 20"/>
            <p:cNvCxnSpPr>
              <a:cxnSpLocks noChangeShapeType="1"/>
            </p:cNvCxnSpPr>
            <p:nvPr/>
          </p:nvCxnSpPr>
          <p:spPr bwMode="auto">
            <a:xfrm>
              <a:off x="2916238" y="2276475"/>
              <a:ext cx="36004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9" name="TextBox 7"/>
            <p:cNvSpPr txBox="1">
              <a:spLocks noChangeArrowheads="1"/>
            </p:cNvSpPr>
            <p:nvPr/>
          </p:nvSpPr>
          <p:spPr bwMode="auto">
            <a:xfrm>
              <a:off x="2406755" y="1557338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30730" name="TextBox 12"/>
            <p:cNvSpPr txBox="1">
              <a:spLocks noChangeArrowheads="1"/>
            </p:cNvSpPr>
            <p:nvPr/>
          </p:nvSpPr>
          <p:spPr bwMode="auto">
            <a:xfrm>
              <a:off x="3105579" y="2276475"/>
              <a:ext cx="69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30725" name="AutoShape 28"/>
          <p:cNvSpPr>
            <a:spLocks/>
          </p:cNvSpPr>
          <p:nvPr/>
        </p:nvSpPr>
        <p:spPr bwMode="auto">
          <a:xfrm flipH="1">
            <a:off x="2855913" y="3409495"/>
            <a:ext cx="6265862" cy="2031325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4375"/>
              <a:gd name="adj6" fmla="val 102801"/>
              <a:gd name="adj7" fmla="val -25889"/>
              <a:gd name="adj8" fmla="val 87699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  <a:ex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[SWA]display 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0/0/1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GigabitEthernet0/0/1 current state : UP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Line protocol current state : UP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Speed : 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 Loopback: NONE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Duplex: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FULL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 Negotiation: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DISABLE</a:t>
            </a:r>
          </a:p>
        </p:txBody>
      </p:sp>
      <p:sp>
        <p:nvSpPr>
          <p:cNvPr id="30726" name="TextBox 32"/>
          <p:cNvSpPr txBox="1">
            <a:spLocks noChangeArrowheads="1"/>
          </p:cNvSpPr>
          <p:nvPr/>
        </p:nvSpPr>
        <p:spPr bwMode="auto">
          <a:xfrm>
            <a:off x="7680326" y="1557339"/>
            <a:ext cx="606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13" name="图片 12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9800" y="1891241"/>
            <a:ext cx="941684" cy="770468"/>
          </a:xfrm>
          <a:prstGeom prst="rect">
            <a:avLst/>
          </a:prstGeom>
        </p:spPr>
      </p:pic>
      <p:pic>
        <p:nvPicPr>
          <p:cNvPr id="14" name="图片 1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7250" y="1813935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8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当一台主机从交换机的一个端口移动到另外一个端口时，交换机的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地址表会发生什么变化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590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855029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常见的以太网设备包括</a:t>
            </a:r>
            <a:r>
              <a:rPr lang="en-US" altLang="zh-CN" dirty="0" smtClean="0"/>
              <a:t>Hub</a:t>
            </a:r>
            <a:r>
              <a:rPr lang="zh-CN" altLang="en-US" dirty="0" smtClean="0"/>
              <a:t>、交换机等。交换机工作在数据链路层，它有效地隔离了以太网中的冲突域，极大地提升了以太网的性能。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36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pPr lvl="1"/>
            <a:r>
              <a:rPr lang="zh-CN" altLang="en-US" dirty="0" smtClean="0"/>
              <a:t>掌握交换机的基本工作原理</a:t>
            </a:r>
            <a:endParaRPr lang="en-US" altLang="zh-CN" dirty="0" smtClean="0"/>
          </a:p>
          <a:p>
            <a:pPr lvl="1"/>
            <a:r>
              <a:rPr lang="zh-CN" altLang="en-US" dirty="0"/>
              <a:t>掌握</a:t>
            </a:r>
            <a:r>
              <a:rPr lang="zh-CN" altLang="en-US" dirty="0" smtClean="0"/>
              <a:t>交换机的</a:t>
            </a:r>
            <a:r>
              <a:rPr lang="zh-CN" altLang="en-US" dirty="0"/>
              <a:t>基本配置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141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小型交换网络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000" dirty="0" smtClean="0">
                <a:cs typeface="Arial" charset="0"/>
              </a:rPr>
              <a:t>交换</a:t>
            </a:r>
            <a:r>
              <a:rPr lang="zh-CN" altLang="en-US" sz="2000" dirty="0">
                <a:cs typeface="Arial" charset="0"/>
              </a:rPr>
              <a:t>机工作在数据链路层，转发数据帧。</a:t>
            </a:r>
            <a:endParaRPr lang="en-US" altLang="zh-CN" sz="2000" dirty="0">
              <a:cs typeface="Arial" charset="0"/>
            </a:endParaRPr>
          </a:p>
          <a:p>
            <a:endParaRPr lang="zh-CN" altLang="en-US" dirty="0"/>
          </a:p>
        </p:txBody>
      </p:sp>
      <p:grpSp>
        <p:nvGrpSpPr>
          <p:cNvPr id="14340" name="Group 38"/>
          <p:cNvGrpSpPr>
            <a:grpSpLocks/>
          </p:cNvGrpSpPr>
          <p:nvPr/>
        </p:nvGrpSpPr>
        <p:grpSpPr bwMode="auto">
          <a:xfrm>
            <a:off x="2606676" y="1431925"/>
            <a:ext cx="5877630" cy="4135061"/>
            <a:chOff x="1083092" y="1431925"/>
            <a:chExt cx="5878011" cy="4134340"/>
          </a:xfrm>
        </p:grpSpPr>
        <p:cxnSp>
          <p:nvCxnSpPr>
            <p:cNvPr id="14345" name="直接连接符 17"/>
            <p:cNvCxnSpPr>
              <a:cxnSpLocks noChangeShapeType="1"/>
            </p:cNvCxnSpPr>
            <p:nvPr/>
          </p:nvCxnSpPr>
          <p:spPr bwMode="auto">
            <a:xfrm flipH="1">
              <a:off x="2043236" y="2439987"/>
              <a:ext cx="1727200" cy="1800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直接连接符 20"/>
            <p:cNvCxnSpPr>
              <a:cxnSpLocks noChangeShapeType="1"/>
            </p:cNvCxnSpPr>
            <p:nvPr/>
          </p:nvCxnSpPr>
          <p:spPr bwMode="auto">
            <a:xfrm flipH="1">
              <a:off x="3914899" y="2152650"/>
              <a:ext cx="1587" cy="21590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直接连接符 22"/>
            <p:cNvCxnSpPr>
              <a:cxnSpLocks noChangeShapeType="1"/>
            </p:cNvCxnSpPr>
            <p:nvPr/>
          </p:nvCxnSpPr>
          <p:spPr bwMode="auto">
            <a:xfrm>
              <a:off x="4202236" y="2582862"/>
              <a:ext cx="1441450" cy="15843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2" name="TextBox 17"/>
            <p:cNvSpPr txBox="1">
              <a:spLocks noChangeArrowheads="1"/>
            </p:cNvSpPr>
            <p:nvPr/>
          </p:nvSpPr>
          <p:spPr bwMode="auto">
            <a:xfrm>
              <a:off x="3676861" y="1431925"/>
              <a:ext cx="530051" cy="27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SWA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53" name="TextBox 32"/>
            <p:cNvSpPr txBox="1">
              <a:spLocks noChangeArrowheads="1"/>
            </p:cNvSpPr>
            <p:nvPr/>
          </p:nvSpPr>
          <p:spPr bwMode="auto">
            <a:xfrm>
              <a:off x="1720539" y="4878819"/>
              <a:ext cx="606295" cy="27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A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54" name="TextBox 35"/>
            <p:cNvSpPr txBox="1">
              <a:spLocks noChangeArrowheads="1"/>
            </p:cNvSpPr>
            <p:nvPr/>
          </p:nvSpPr>
          <p:spPr bwMode="auto">
            <a:xfrm>
              <a:off x="5591253" y="4878819"/>
              <a:ext cx="603089" cy="27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C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55" name="TextBox 36"/>
            <p:cNvSpPr txBox="1">
              <a:spLocks noChangeArrowheads="1"/>
            </p:cNvSpPr>
            <p:nvPr/>
          </p:nvSpPr>
          <p:spPr bwMode="auto">
            <a:xfrm>
              <a:off x="3674783" y="4878819"/>
              <a:ext cx="595075" cy="27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主机</a:t>
              </a:r>
              <a:r>
                <a:rPr lang="en-US" altLang="zh-CN" sz="1200">
                  <a:latin typeface="+mn-ea"/>
                  <a:ea typeface="+mn-ea"/>
                </a:rPr>
                <a:t>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4356" name="TextBox 37"/>
            <p:cNvSpPr txBox="1">
              <a:spLocks noChangeArrowheads="1"/>
            </p:cNvSpPr>
            <p:nvPr/>
          </p:nvSpPr>
          <p:spPr bwMode="auto">
            <a:xfrm>
              <a:off x="1083092" y="5104680"/>
              <a:ext cx="203408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4357" name="TextBox 38"/>
            <p:cNvSpPr txBox="1">
              <a:spLocks noChangeArrowheads="1"/>
            </p:cNvSpPr>
            <p:nvPr/>
          </p:nvSpPr>
          <p:spPr bwMode="auto">
            <a:xfrm>
              <a:off x="3031726" y="5104680"/>
              <a:ext cx="200843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10.1.1.2/24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MAC:00-01-02-03-04-BB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4358" name="TextBox 39"/>
            <p:cNvSpPr txBox="1">
              <a:spLocks noChangeArrowheads="1"/>
            </p:cNvSpPr>
            <p:nvPr/>
          </p:nvSpPr>
          <p:spPr bwMode="auto">
            <a:xfrm>
              <a:off x="4944266" y="5104680"/>
              <a:ext cx="201683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IP:    10.1.1.3/24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MAC:00-01-02-03-04-CC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14342" name="TextBox 37"/>
          <p:cNvSpPr txBox="1">
            <a:spLocks noChangeArrowheads="1"/>
          </p:cNvSpPr>
          <p:nvPr/>
        </p:nvSpPr>
        <p:spPr bwMode="auto">
          <a:xfrm>
            <a:off x="4799856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43" name="TextBox 38"/>
          <p:cNvSpPr txBox="1">
            <a:spLocks noChangeArrowheads="1"/>
          </p:cNvSpPr>
          <p:nvPr/>
        </p:nvSpPr>
        <p:spPr bwMode="auto">
          <a:xfrm>
            <a:off x="5375276" y="2852738"/>
            <a:ext cx="720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44" name="TextBox 39"/>
          <p:cNvSpPr txBox="1">
            <a:spLocks noChangeArrowheads="1"/>
          </p:cNvSpPr>
          <p:nvPr/>
        </p:nvSpPr>
        <p:spPr bwMode="auto">
          <a:xfrm>
            <a:off x="5828818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G0/0/3</a:t>
            </a:r>
            <a:endParaRPr lang="zh-CN" altLang="en-US" sz="1200">
              <a:latin typeface="+mn-ea"/>
              <a:ea typeface="+mn-ea"/>
            </a:endParaRPr>
          </a:p>
        </p:txBody>
      </p:sp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7457" y="1856221"/>
            <a:ext cx="941684" cy="770468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01554" y="4012160"/>
            <a:ext cx="1103876" cy="847774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8477" y="4022099"/>
            <a:ext cx="1103876" cy="847774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6827" y="4031646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交换机的转发行为</a:t>
            </a:r>
          </a:p>
        </p:txBody>
      </p:sp>
      <p:grpSp>
        <p:nvGrpSpPr>
          <p:cNvPr id="16388" name="组合 45"/>
          <p:cNvGrpSpPr>
            <a:grpSpLocks/>
          </p:cNvGrpSpPr>
          <p:nvPr/>
        </p:nvGrpSpPr>
        <p:grpSpPr bwMode="auto">
          <a:xfrm>
            <a:off x="2279650" y="1844675"/>
            <a:ext cx="5843588" cy="863600"/>
            <a:chOff x="1176338" y="1844675"/>
            <a:chExt cx="6750050" cy="1448858"/>
          </a:xfrm>
        </p:grpSpPr>
        <p:sp>
          <p:nvSpPr>
            <p:cNvPr id="16408" name="Rectangle 6"/>
            <p:cNvSpPr>
              <a:spLocks noChangeArrowheads="1"/>
            </p:cNvSpPr>
            <p:nvPr/>
          </p:nvSpPr>
          <p:spPr bwMode="auto">
            <a:xfrm>
              <a:off x="1176338" y="1988840"/>
              <a:ext cx="1357312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9" name="Rectangle 7"/>
            <p:cNvSpPr>
              <a:spLocks noChangeArrowheads="1"/>
            </p:cNvSpPr>
            <p:nvPr/>
          </p:nvSpPr>
          <p:spPr bwMode="auto">
            <a:xfrm>
              <a:off x="2525713" y="1988840"/>
              <a:ext cx="1358900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10" name="Rectangle 8"/>
            <p:cNvSpPr>
              <a:spLocks noChangeArrowheads="1"/>
            </p:cNvSpPr>
            <p:nvPr/>
          </p:nvSpPr>
          <p:spPr bwMode="auto">
            <a:xfrm>
              <a:off x="3873500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11" name="Rectangle 9"/>
            <p:cNvSpPr>
              <a:spLocks noChangeArrowheads="1"/>
            </p:cNvSpPr>
            <p:nvPr/>
          </p:nvSpPr>
          <p:spPr bwMode="auto">
            <a:xfrm>
              <a:off x="5222875" y="1988840"/>
              <a:ext cx="1355725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12" name="Rectangle 10"/>
            <p:cNvSpPr>
              <a:spLocks noChangeArrowheads="1"/>
            </p:cNvSpPr>
            <p:nvPr/>
          </p:nvSpPr>
          <p:spPr bwMode="auto">
            <a:xfrm>
              <a:off x="6569075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13" name="Freeform 12"/>
            <p:cNvSpPr>
              <a:spLocks/>
            </p:cNvSpPr>
            <p:nvPr/>
          </p:nvSpPr>
          <p:spPr bwMode="auto">
            <a:xfrm>
              <a:off x="1763713" y="2381250"/>
              <a:ext cx="1411287" cy="320675"/>
            </a:xfrm>
            <a:custGeom>
              <a:avLst/>
              <a:gdLst>
                <a:gd name="T0" fmla="*/ 2147483646 w 890"/>
                <a:gd name="T1" fmla="*/ 2147483646 h 202"/>
                <a:gd name="T2" fmla="*/ 0 w 890"/>
                <a:gd name="T3" fmla="*/ 2147483646 h 202"/>
                <a:gd name="T4" fmla="*/ 0 60000 65536"/>
                <a:gd name="T5" fmla="*/ 0 60000 65536"/>
                <a:gd name="T6" fmla="*/ 0 w 890"/>
                <a:gd name="T7" fmla="*/ 0 h 202"/>
                <a:gd name="T8" fmla="*/ 890 w 890"/>
                <a:gd name="T9" fmla="*/ 202 h 2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0" h="202">
                  <a:moveTo>
                    <a:pt x="890" y="202"/>
                  </a:moveTo>
                  <a:cubicBezTo>
                    <a:pt x="632" y="3"/>
                    <a:pt x="260" y="0"/>
                    <a:pt x="0" y="195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prstDash val="dash"/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4" name="Freeform 13"/>
            <p:cNvSpPr>
              <a:spLocks/>
            </p:cNvSpPr>
            <p:nvPr/>
          </p:nvSpPr>
          <p:spPr bwMode="auto">
            <a:xfrm>
              <a:off x="1739900" y="2168525"/>
              <a:ext cx="2765425" cy="533400"/>
            </a:xfrm>
            <a:custGeom>
              <a:avLst/>
              <a:gdLst>
                <a:gd name="T0" fmla="*/ 2147483646 w 1742"/>
                <a:gd name="T1" fmla="*/ 2147483646 h 336"/>
                <a:gd name="T2" fmla="*/ 0 w 1742"/>
                <a:gd name="T3" fmla="*/ 2147483646 h 336"/>
                <a:gd name="T4" fmla="*/ 0 60000 65536"/>
                <a:gd name="T5" fmla="*/ 0 60000 65536"/>
                <a:gd name="T6" fmla="*/ 0 w 1742"/>
                <a:gd name="T7" fmla="*/ 0 h 336"/>
                <a:gd name="T8" fmla="*/ 1742 w 1742"/>
                <a:gd name="T9" fmla="*/ 336 h 3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42" h="336">
                  <a:moveTo>
                    <a:pt x="1742" y="336"/>
                  </a:moveTo>
                  <a:cubicBezTo>
                    <a:pt x="1216" y="5"/>
                    <a:pt x="532" y="0"/>
                    <a:pt x="0" y="321"/>
                  </a:cubicBezTo>
                </a:path>
              </a:pathLst>
            </a:custGeom>
            <a:noFill/>
            <a:ln w="12700" cap="flat" cmpd="sng">
              <a:solidFill>
                <a:srgbClr val="C00000"/>
              </a:solidFill>
              <a:prstDash val="dash"/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5" name="Freeform 14"/>
            <p:cNvSpPr>
              <a:spLocks/>
            </p:cNvSpPr>
            <p:nvPr/>
          </p:nvSpPr>
          <p:spPr bwMode="auto">
            <a:xfrm>
              <a:off x="1714500" y="2011363"/>
              <a:ext cx="4152900" cy="690562"/>
            </a:xfrm>
            <a:custGeom>
              <a:avLst/>
              <a:gdLst>
                <a:gd name="T0" fmla="*/ 2147483646 w 2617"/>
                <a:gd name="T1" fmla="*/ 2147483646 h 435"/>
                <a:gd name="T2" fmla="*/ 0 w 2617"/>
                <a:gd name="T3" fmla="*/ 2147483646 h 435"/>
                <a:gd name="T4" fmla="*/ 0 60000 65536"/>
                <a:gd name="T5" fmla="*/ 0 60000 65536"/>
                <a:gd name="T6" fmla="*/ 0 w 2617"/>
                <a:gd name="T7" fmla="*/ 0 h 435"/>
                <a:gd name="T8" fmla="*/ 2617 w 2617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7" h="435">
                  <a:moveTo>
                    <a:pt x="2617" y="435"/>
                  </a:moveTo>
                  <a:cubicBezTo>
                    <a:pt x="1806" y="1"/>
                    <a:pt x="812" y="0"/>
                    <a:pt x="0" y="435"/>
                  </a:cubicBezTo>
                </a:path>
              </a:pathLst>
            </a:custGeom>
            <a:noFill/>
            <a:ln w="12700" cap="flat" cmpd="sng">
              <a:solidFill>
                <a:srgbClr val="C00000"/>
              </a:solidFill>
              <a:prstDash val="dash"/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6" name="Freeform 4"/>
            <p:cNvSpPr>
              <a:spLocks/>
            </p:cNvSpPr>
            <p:nvPr/>
          </p:nvSpPr>
          <p:spPr bwMode="auto">
            <a:xfrm>
              <a:off x="1684338" y="1844675"/>
              <a:ext cx="5408612" cy="857250"/>
            </a:xfrm>
            <a:custGeom>
              <a:avLst/>
              <a:gdLst>
                <a:gd name="T0" fmla="*/ 2147483646 w 3406"/>
                <a:gd name="T1" fmla="*/ 2147483646 h 541"/>
                <a:gd name="T2" fmla="*/ 0 w 3406"/>
                <a:gd name="T3" fmla="*/ 2147483646 h 541"/>
                <a:gd name="T4" fmla="*/ 0 60000 65536"/>
                <a:gd name="T5" fmla="*/ 0 60000 65536"/>
                <a:gd name="T6" fmla="*/ 0 w 3406"/>
                <a:gd name="T7" fmla="*/ 0 h 541"/>
                <a:gd name="T8" fmla="*/ 3406 w 3406"/>
                <a:gd name="T9" fmla="*/ 541 h 5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06" h="541">
                  <a:moveTo>
                    <a:pt x="3406" y="535"/>
                  </a:moveTo>
                  <a:cubicBezTo>
                    <a:pt x="2340" y="0"/>
                    <a:pt x="1063" y="2"/>
                    <a:pt x="0" y="541"/>
                  </a:cubicBezTo>
                </a:path>
              </a:pathLst>
            </a:custGeom>
            <a:noFill/>
            <a:ln w="12700" cap="flat" cmpd="sng">
              <a:solidFill>
                <a:srgbClr val="C00000"/>
              </a:solidFill>
              <a:prstDash val="dash"/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7" name="Line 23"/>
            <p:cNvSpPr>
              <a:spLocks noChangeShapeType="1"/>
            </p:cNvSpPr>
            <p:nvPr/>
          </p:nvSpPr>
          <p:spPr bwMode="auto">
            <a:xfrm>
              <a:off x="1979712" y="2908614"/>
              <a:ext cx="0" cy="36212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8" name="Line 23"/>
            <p:cNvSpPr>
              <a:spLocks noChangeShapeType="1"/>
            </p:cNvSpPr>
            <p:nvPr/>
          </p:nvSpPr>
          <p:spPr bwMode="auto">
            <a:xfrm flipV="1">
              <a:off x="3089317" y="2931411"/>
              <a:ext cx="0" cy="36212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19" name="Line 23"/>
            <p:cNvSpPr>
              <a:spLocks noChangeShapeType="1"/>
            </p:cNvSpPr>
            <p:nvPr/>
          </p:nvSpPr>
          <p:spPr bwMode="auto">
            <a:xfrm flipV="1">
              <a:off x="4503259" y="2931411"/>
              <a:ext cx="0" cy="36212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20" name="Line 23"/>
            <p:cNvSpPr>
              <a:spLocks noChangeShapeType="1"/>
            </p:cNvSpPr>
            <p:nvPr/>
          </p:nvSpPr>
          <p:spPr bwMode="auto">
            <a:xfrm flipV="1">
              <a:off x="5834027" y="2931411"/>
              <a:ext cx="0" cy="36212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21" name="Line 23"/>
            <p:cNvSpPr>
              <a:spLocks noChangeShapeType="1"/>
            </p:cNvSpPr>
            <p:nvPr/>
          </p:nvSpPr>
          <p:spPr bwMode="auto">
            <a:xfrm flipV="1">
              <a:off x="7081622" y="2931411"/>
              <a:ext cx="0" cy="36212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grpSp>
        <p:nvGrpSpPr>
          <p:cNvPr id="16389" name="组合 46"/>
          <p:cNvGrpSpPr>
            <a:grpSpLocks/>
          </p:cNvGrpSpPr>
          <p:nvPr/>
        </p:nvGrpSpPr>
        <p:grpSpPr bwMode="auto">
          <a:xfrm>
            <a:off x="2290763" y="3213101"/>
            <a:ext cx="5905500" cy="796925"/>
            <a:chOff x="1176338" y="1988840"/>
            <a:chExt cx="6750050" cy="1262065"/>
          </a:xfrm>
        </p:grpSpPr>
        <p:sp>
          <p:nvSpPr>
            <p:cNvPr id="16400" name="Rectangle 6"/>
            <p:cNvSpPr>
              <a:spLocks noChangeArrowheads="1"/>
            </p:cNvSpPr>
            <p:nvPr/>
          </p:nvSpPr>
          <p:spPr bwMode="auto">
            <a:xfrm>
              <a:off x="1176338" y="1988840"/>
              <a:ext cx="1357312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1" name="Rectangle 7"/>
            <p:cNvSpPr>
              <a:spLocks noChangeArrowheads="1"/>
            </p:cNvSpPr>
            <p:nvPr/>
          </p:nvSpPr>
          <p:spPr bwMode="auto">
            <a:xfrm>
              <a:off x="2525713" y="1988840"/>
              <a:ext cx="1358900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2" name="Rectangle 8"/>
            <p:cNvSpPr>
              <a:spLocks noChangeArrowheads="1"/>
            </p:cNvSpPr>
            <p:nvPr/>
          </p:nvSpPr>
          <p:spPr bwMode="auto">
            <a:xfrm>
              <a:off x="3873500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3" name="Rectangle 9"/>
            <p:cNvSpPr>
              <a:spLocks noChangeArrowheads="1"/>
            </p:cNvSpPr>
            <p:nvPr/>
          </p:nvSpPr>
          <p:spPr bwMode="auto">
            <a:xfrm>
              <a:off x="5222875" y="1988840"/>
              <a:ext cx="1355725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4" name="Rectangle 10"/>
            <p:cNvSpPr>
              <a:spLocks noChangeArrowheads="1"/>
            </p:cNvSpPr>
            <p:nvPr/>
          </p:nvSpPr>
          <p:spPr bwMode="auto">
            <a:xfrm>
              <a:off x="6569075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405" name="Freeform 14"/>
            <p:cNvSpPr>
              <a:spLocks/>
            </p:cNvSpPr>
            <p:nvPr/>
          </p:nvSpPr>
          <p:spPr bwMode="auto">
            <a:xfrm>
              <a:off x="1714500" y="2011363"/>
              <a:ext cx="4152900" cy="690562"/>
            </a:xfrm>
            <a:custGeom>
              <a:avLst/>
              <a:gdLst>
                <a:gd name="T0" fmla="*/ 2147483646 w 2617"/>
                <a:gd name="T1" fmla="*/ 2147483646 h 435"/>
                <a:gd name="T2" fmla="*/ 0 w 2617"/>
                <a:gd name="T3" fmla="*/ 2147483646 h 435"/>
                <a:gd name="T4" fmla="*/ 0 60000 65536"/>
                <a:gd name="T5" fmla="*/ 0 60000 65536"/>
                <a:gd name="T6" fmla="*/ 0 w 2617"/>
                <a:gd name="T7" fmla="*/ 0 h 435"/>
                <a:gd name="T8" fmla="*/ 2617 w 2617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17" h="435">
                  <a:moveTo>
                    <a:pt x="2617" y="435"/>
                  </a:moveTo>
                  <a:cubicBezTo>
                    <a:pt x="1806" y="1"/>
                    <a:pt x="812" y="0"/>
                    <a:pt x="0" y="435"/>
                  </a:cubicBezTo>
                </a:path>
              </a:pathLst>
            </a:custGeom>
            <a:noFill/>
            <a:ln w="12700" cap="flat" cmpd="sng">
              <a:solidFill>
                <a:srgbClr val="C00000"/>
              </a:solidFill>
              <a:prstDash val="dash"/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06" name="Line 23"/>
            <p:cNvSpPr>
              <a:spLocks noChangeShapeType="1"/>
            </p:cNvSpPr>
            <p:nvPr/>
          </p:nvSpPr>
          <p:spPr bwMode="auto">
            <a:xfrm>
              <a:off x="1979712" y="2908615"/>
              <a:ext cx="0" cy="342290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5855544" y="2901714"/>
              <a:ext cx="0" cy="342290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grpSp>
        <p:nvGrpSpPr>
          <p:cNvPr id="16390" name="组合 61"/>
          <p:cNvGrpSpPr>
            <a:grpSpLocks/>
          </p:cNvGrpSpPr>
          <p:nvPr/>
        </p:nvGrpSpPr>
        <p:grpSpPr bwMode="auto">
          <a:xfrm>
            <a:off x="2290764" y="4652963"/>
            <a:ext cx="5976937" cy="711200"/>
            <a:chOff x="1176338" y="1988840"/>
            <a:chExt cx="6750050" cy="1321338"/>
          </a:xfrm>
        </p:grpSpPr>
        <p:sp>
          <p:nvSpPr>
            <p:cNvPr id="16394" name="Rectangle 6"/>
            <p:cNvSpPr>
              <a:spLocks noChangeArrowheads="1"/>
            </p:cNvSpPr>
            <p:nvPr/>
          </p:nvSpPr>
          <p:spPr bwMode="auto">
            <a:xfrm>
              <a:off x="1176338" y="1988840"/>
              <a:ext cx="1357312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2525713" y="1988840"/>
              <a:ext cx="1358900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396" name="Rectangle 8"/>
            <p:cNvSpPr>
              <a:spLocks noChangeArrowheads="1"/>
            </p:cNvSpPr>
            <p:nvPr/>
          </p:nvSpPr>
          <p:spPr bwMode="auto">
            <a:xfrm>
              <a:off x="3873500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397" name="Rectangle 9"/>
            <p:cNvSpPr>
              <a:spLocks noChangeArrowheads="1"/>
            </p:cNvSpPr>
            <p:nvPr/>
          </p:nvSpPr>
          <p:spPr bwMode="auto">
            <a:xfrm>
              <a:off x="5222875" y="1988840"/>
              <a:ext cx="1355725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398" name="Rectangle 10"/>
            <p:cNvSpPr>
              <a:spLocks noChangeArrowheads="1"/>
            </p:cNvSpPr>
            <p:nvPr/>
          </p:nvSpPr>
          <p:spPr bwMode="auto">
            <a:xfrm>
              <a:off x="6569075" y="1988840"/>
              <a:ext cx="1357313" cy="792088"/>
            </a:xfrm>
            <a:prstGeom prst="rect">
              <a:avLst/>
            </a:prstGeom>
            <a:solidFill>
              <a:srgbClr val="006699">
                <a:alpha val="50195"/>
              </a:srgb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64" tIns="45680" rIns="91364" bIns="45680" anchor="ctr"/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>
              <a:off x="1979713" y="2908616"/>
              <a:ext cx="0" cy="401562"/>
            </a:xfrm>
            <a:prstGeom prst="line">
              <a:avLst/>
            </a:prstGeom>
            <a:noFill/>
            <a:ln w="19050">
              <a:solidFill>
                <a:srgbClr val="0099CC"/>
              </a:solidFill>
              <a:round/>
              <a:headEnd type="arrow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+mn-ea"/>
                <a:ea typeface="+mn-ea"/>
              </a:endParaRPr>
            </a:p>
          </p:txBody>
        </p:sp>
      </p:grpSp>
      <p:sp>
        <p:nvSpPr>
          <p:cNvPr id="16391" name="TextBox 17"/>
          <p:cNvSpPr txBox="1">
            <a:spLocks noChangeArrowheads="1"/>
          </p:cNvSpPr>
          <p:nvPr/>
        </p:nvSpPr>
        <p:spPr bwMode="auto">
          <a:xfrm>
            <a:off x="8081480" y="2060575"/>
            <a:ext cx="1872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 dirty="0">
                <a:latin typeface="+mn-ea"/>
                <a:ea typeface="+mn-ea"/>
              </a:rPr>
              <a:t>泛洪（</a:t>
            </a:r>
            <a:r>
              <a:rPr lang="en-US" altLang="zh-CN" sz="1600" dirty="0">
                <a:latin typeface="+mn-ea"/>
                <a:ea typeface="+mn-ea"/>
              </a:rPr>
              <a:t>Flooding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16392" name="TextBox 17"/>
          <p:cNvSpPr txBox="1">
            <a:spLocks noChangeArrowheads="1"/>
          </p:cNvSpPr>
          <p:nvPr/>
        </p:nvSpPr>
        <p:spPr bwMode="auto">
          <a:xfrm>
            <a:off x="8145342" y="3357564"/>
            <a:ext cx="2127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 dirty="0">
                <a:latin typeface="+mn-ea"/>
                <a:ea typeface="+mn-ea"/>
              </a:rPr>
              <a:t>转发（</a:t>
            </a:r>
            <a:r>
              <a:rPr lang="en-US" altLang="zh-CN" sz="1600" dirty="0">
                <a:latin typeface="+mn-ea"/>
                <a:ea typeface="+mn-ea"/>
              </a:rPr>
              <a:t>Forwarding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16393" name="TextBox 17"/>
          <p:cNvSpPr txBox="1">
            <a:spLocks noChangeArrowheads="1"/>
          </p:cNvSpPr>
          <p:nvPr/>
        </p:nvSpPr>
        <p:spPr bwMode="auto">
          <a:xfrm>
            <a:off x="8224788" y="4692650"/>
            <a:ext cx="20476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600" dirty="0">
                <a:latin typeface="+mn-ea"/>
                <a:ea typeface="+mn-ea"/>
              </a:rPr>
              <a:t>丢弃（</a:t>
            </a:r>
            <a:r>
              <a:rPr lang="en-US" altLang="zh-CN" sz="1600" dirty="0">
                <a:latin typeface="+mn-ea"/>
                <a:ea typeface="+mn-ea"/>
              </a:rPr>
              <a:t>Discarding</a:t>
            </a:r>
            <a:r>
              <a:rPr lang="zh-CN" altLang="en-US" sz="1600" dirty="0"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49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交换机初始状态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初始状态下，交换机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地址表为空。</a:t>
            </a:r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20484" name="直接箭头连接符 30"/>
          <p:cNvCxnSpPr>
            <a:cxnSpLocks noChangeShapeType="1"/>
          </p:cNvCxnSpPr>
          <p:nvPr/>
        </p:nvCxnSpPr>
        <p:spPr bwMode="auto">
          <a:xfrm flipV="1">
            <a:off x="3790950" y="3016250"/>
            <a:ext cx="647700" cy="6477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5" name="直接连接符 17"/>
          <p:cNvCxnSpPr>
            <a:cxnSpLocks noChangeShapeType="1"/>
          </p:cNvCxnSpPr>
          <p:nvPr/>
        </p:nvCxnSpPr>
        <p:spPr bwMode="auto">
          <a:xfrm flipH="1">
            <a:off x="3567113" y="2439989"/>
            <a:ext cx="1727200" cy="18002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6" name="直接连接符 20"/>
          <p:cNvCxnSpPr>
            <a:cxnSpLocks noChangeShapeType="1"/>
          </p:cNvCxnSpPr>
          <p:nvPr/>
        </p:nvCxnSpPr>
        <p:spPr bwMode="auto">
          <a:xfrm flipH="1">
            <a:off x="5438775" y="2152650"/>
            <a:ext cx="1588" cy="2159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直接连接符 22"/>
          <p:cNvCxnSpPr>
            <a:cxnSpLocks noChangeShapeType="1"/>
          </p:cNvCxnSpPr>
          <p:nvPr/>
        </p:nvCxnSpPr>
        <p:spPr bwMode="auto">
          <a:xfrm>
            <a:off x="5726113" y="2582864"/>
            <a:ext cx="1441450" cy="15843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2" name="TextBox 17"/>
          <p:cNvSpPr txBox="1">
            <a:spLocks noChangeArrowheads="1"/>
          </p:cNvSpPr>
          <p:nvPr/>
        </p:nvSpPr>
        <p:spPr bwMode="auto">
          <a:xfrm>
            <a:off x="5123892" y="1556792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SWA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493" name="TextBox 37"/>
          <p:cNvSpPr txBox="1">
            <a:spLocks noChangeArrowheads="1"/>
          </p:cNvSpPr>
          <p:nvPr/>
        </p:nvSpPr>
        <p:spPr bwMode="auto">
          <a:xfrm>
            <a:off x="2606675" y="5086345"/>
            <a:ext cx="2033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10.1.1.1/24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MAC:00-01-02-03-04-AA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494" name="TextBox 38"/>
          <p:cNvSpPr txBox="1">
            <a:spLocks noChangeArrowheads="1"/>
          </p:cNvSpPr>
          <p:nvPr/>
        </p:nvSpPr>
        <p:spPr bwMode="auto">
          <a:xfrm>
            <a:off x="4663757" y="5086345"/>
            <a:ext cx="2008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10.1.1.2/24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MAC:00-01-02-03-04-BB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495" name="TextBox 39"/>
          <p:cNvSpPr txBox="1">
            <a:spLocks noChangeArrowheads="1"/>
          </p:cNvSpPr>
          <p:nvPr/>
        </p:nvSpPr>
        <p:spPr bwMode="auto">
          <a:xfrm>
            <a:off x="6707586" y="5086345"/>
            <a:ext cx="201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10.1.1.3/24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MAC:00-01-02-03-04-CC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497" name="TextBox 32"/>
          <p:cNvSpPr txBox="1">
            <a:spLocks noChangeArrowheads="1"/>
          </p:cNvSpPr>
          <p:nvPr/>
        </p:nvSpPr>
        <p:spPr bwMode="auto">
          <a:xfrm>
            <a:off x="3244850" y="4808539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498" name="TextBox 35"/>
          <p:cNvSpPr txBox="1">
            <a:spLocks noChangeArrowheads="1"/>
          </p:cNvSpPr>
          <p:nvPr/>
        </p:nvSpPr>
        <p:spPr bwMode="auto">
          <a:xfrm>
            <a:off x="7115176" y="4808539"/>
            <a:ext cx="60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499" name="TextBox 36"/>
          <p:cNvSpPr txBox="1">
            <a:spLocks noChangeArrowheads="1"/>
          </p:cNvSpPr>
          <p:nvPr/>
        </p:nvSpPr>
        <p:spPr bwMode="auto">
          <a:xfrm>
            <a:off x="5197476" y="48085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500" name="TextBox 37"/>
          <p:cNvSpPr txBox="1">
            <a:spLocks noChangeArrowheads="1"/>
          </p:cNvSpPr>
          <p:nvPr/>
        </p:nvSpPr>
        <p:spPr bwMode="auto">
          <a:xfrm>
            <a:off x="4799856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501" name="TextBox 38"/>
          <p:cNvSpPr txBox="1">
            <a:spLocks noChangeArrowheads="1"/>
          </p:cNvSpPr>
          <p:nvPr/>
        </p:nvSpPr>
        <p:spPr bwMode="auto">
          <a:xfrm>
            <a:off x="5375276" y="2852738"/>
            <a:ext cx="720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0502" name="TextBox 39"/>
          <p:cNvSpPr txBox="1">
            <a:spLocks noChangeArrowheads="1"/>
          </p:cNvSpPr>
          <p:nvPr/>
        </p:nvSpPr>
        <p:spPr bwMode="auto">
          <a:xfrm>
            <a:off x="5782104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G0/0/3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0503" name="TextBox 49"/>
          <p:cNvSpPr txBox="1">
            <a:spLocks noChangeArrowheads="1"/>
          </p:cNvSpPr>
          <p:nvPr/>
        </p:nvSpPr>
        <p:spPr bwMode="auto">
          <a:xfrm>
            <a:off x="7525894" y="1341439"/>
            <a:ext cx="114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地址表</a:t>
            </a:r>
          </a:p>
        </p:txBody>
      </p:sp>
      <p:graphicFrame>
        <p:nvGraphicFramePr>
          <p:cNvPr id="3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59547"/>
              </p:ext>
            </p:extLst>
          </p:nvPr>
        </p:nvGraphicFramePr>
        <p:xfrm>
          <a:off x="6456363" y="1687513"/>
          <a:ext cx="3384550" cy="109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81"/>
                <a:gridCol w="1656269"/>
              </a:tblGrid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itchFamily="34" charset="0"/>
                        </a:rPr>
                        <a:t>MAC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Arial" pitchFamily="34" charset="0"/>
                          <a:cs typeface="Arial" pitchFamily="34" charset="0"/>
                        </a:rPr>
                        <a:t>接口</a:t>
                      </a:r>
                      <a:endParaRPr lang="zh-CN" altLang="en-US" sz="16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" name="图片 25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3287" y="1856670"/>
            <a:ext cx="941684" cy="770468"/>
          </a:xfrm>
          <a:prstGeom prst="rect">
            <a:avLst/>
          </a:prstGeom>
        </p:spPr>
      </p:pic>
      <p:pic>
        <p:nvPicPr>
          <p:cNvPr id="31" name="图片 30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52763" y="3976992"/>
            <a:ext cx="1103876" cy="847774"/>
          </a:xfrm>
          <a:prstGeom prst="rect">
            <a:avLst/>
          </a:prstGeom>
        </p:spPr>
      </p:pic>
      <p:pic>
        <p:nvPicPr>
          <p:cNvPr id="32" name="图片 31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2191" y="3977389"/>
            <a:ext cx="1103876" cy="847774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52940" y="3980145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</a:t>
            </a:r>
            <a:r>
              <a:rPr lang="en-US" altLang="zh-CN" smtClean="0"/>
              <a:t>MAC</a:t>
            </a:r>
            <a:r>
              <a:rPr lang="zh-CN" altLang="en-US" smtClean="0"/>
              <a:t>地址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000" dirty="0" smtClean="0">
                <a:cs typeface="Arial" charset="0"/>
              </a:rPr>
              <a:t>交换机</a:t>
            </a:r>
            <a:r>
              <a:rPr lang="zh-CN" altLang="en-US" sz="2000" dirty="0">
                <a:cs typeface="Arial" charset="0"/>
              </a:rPr>
              <a:t>将收到的数据帧的源</a:t>
            </a:r>
            <a:r>
              <a:rPr lang="en-US" altLang="zh-CN" sz="2000" dirty="0">
                <a:cs typeface="Arial" charset="0"/>
              </a:rPr>
              <a:t>MAC</a:t>
            </a:r>
            <a:r>
              <a:rPr lang="zh-CN" altLang="en-US" sz="2000" dirty="0">
                <a:cs typeface="Arial" charset="0"/>
              </a:rPr>
              <a:t>地址和对应接口记录到</a:t>
            </a:r>
            <a:r>
              <a:rPr lang="en-US" altLang="zh-CN" sz="2000" dirty="0">
                <a:cs typeface="Arial" charset="0"/>
              </a:rPr>
              <a:t>MAC</a:t>
            </a:r>
            <a:r>
              <a:rPr lang="zh-CN" altLang="en-US" sz="2000" dirty="0">
                <a:cs typeface="Arial" charset="0"/>
              </a:rPr>
              <a:t>地址表中。</a:t>
            </a:r>
            <a:endParaRPr lang="en-US" altLang="zh-CN" sz="2000" dirty="0">
              <a:cs typeface="Arial" charset="0"/>
            </a:endParaRPr>
          </a:p>
          <a:p>
            <a:endParaRPr lang="zh-CN" altLang="en-US" dirty="0"/>
          </a:p>
        </p:txBody>
      </p:sp>
      <p:grpSp>
        <p:nvGrpSpPr>
          <p:cNvPr id="22532" name="Group 59"/>
          <p:cNvGrpSpPr>
            <a:grpSpLocks/>
          </p:cNvGrpSpPr>
          <p:nvPr/>
        </p:nvGrpSpPr>
        <p:grpSpPr bwMode="auto">
          <a:xfrm>
            <a:off x="2606676" y="1448780"/>
            <a:ext cx="6009605" cy="4118206"/>
            <a:chOff x="1083092" y="1448777"/>
            <a:chExt cx="6009994" cy="4117488"/>
          </a:xfrm>
        </p:grpSpPr>
        <p:grpSp>
          <p:nvGrpSpPr>
            <p:cNvPr id="22555" name="Group 58"/>
            <p:cNvGrpSpPr>
              <a:grpSpLocks/>
            </p:cNvGrpSpPr>
            <p:nvPr/>
          </p:nvGrpSpPr>
          <p:grpSpPr bwMode="auto">
            <a:xfrm>
              <a:off x="1647092" y="2012270"/>
              <a:ext cx="1707767" cy="2595288"/>
              <a:chOff x="1647092" y="2012270"/>
              <a:chExt cx="1707767" cy="2595288"/>
            </a:xfrm>
          </p:grpSpPr>
          <p:cxnSp>
            <p:nvCxnSpPr>
              <p:cNvPr id="22567" name="直接箭头连接符 30"/>
              <p:cNvCxnSpPr>
                <a:cxnSpLocks noChangeShapeType="1"/>
              </p:cNvCxnSpPr>
              <p:nvPr/>
            </p:nvCxnSpPr>
            <p:spPr bwMode="auto">
              <a:xfrm flipV="1">
                <a:off x="2555875" y="3092932"/>
                <a:ext cx="792163" cy="865187"/>
              </a:xfrm>
              <a:prstGeom prst="straightConnector1">
                <a:avLst/>
              </a:prstGeom>
              <a:noFill/>
              <a:ln w="28575" algn="ctr">
                <a:solidFill>
                  <a:srgbClr val="C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2568" name="Group 64"/>
              <p:cNvGrpSpPr>
                <a:grpSpLocks/>
              </p:cNvGrpSpPr>
              <p:nvPr/>
            </p:nvGrpSpPr>
            <p:grpSpPr bwMode="auto">
              <a:xfrm rot="247306">
                <a:off x="1647092" y="2012270"/>
                <a:ext cx="1707767" cy="2595288"/>
                <a:chOff x="1244764" y="2272252"/>
                <a:chExt cx="1707767" cy="2595540"/>
              </a:xfrm>
            </p:grpSpPr>
            <p:sp>
              <p:nvSpPr>
                <p:cNvPr id="22569" name="TextBox 27"/>
                <p:cNvSpPr txBox="1">
                  <a:spLocks noChangeArrowheads="1"/>
                </p:cNvSpPr>
                <p:nvPr/>
              </p:nvSpPr>
              <p:spPr bwMode="auto">
                <a:xfrm rot="18627007">
                  <a:off x="1523588" y="2902165"/>
                  <a:ext cx="1521453" cy="2616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zh-CN" sz="1100" dirty="0">
                      <a:latin typeface="+mn-ea"/>
                      <a:ea typeface="+mn-ea"/>
                      <a:cs typeface="Arial" panose="020B0604020202020204" pitchFamily="34" charset="0"/>
                    </a:rPr>
                    <a:t>00-01-02-03-04-AA</a:t>
                  </a:r>
                  <a:endParaRPr lang="zh-CN" altLang="en-US" sz="1100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0" name="TextBox 28"/>
                <p:cNvSpPr txBox="1">
                  <a:spLocks noChangeArrowheads="1"/>
                </p:cNvSpPr>
                <p:nvPr/>
              </p:nvSpPr>
              <p:spPr bwMode="auto">
                <a:xfrm rot="18635556">
                  <a:off x="678967" y="4040367"/>
                  <a:ext cx="1393222" cy="2616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zh-CN" sz="1100" dirty="0">
                      <a:latin typeface="+mn-ea"/>
                      <a:ea typeface="+mn-ea"/>
                      <a:cs typeface="Arial" panose="020B0604020202020204" pitchFamily="34" charset="0"/>
                    </a:rPr>
                    <a:t>FF-FF-FF-FF-FF-FF</a:t>
                  </a:r>
                  <a:endParaRPr lang="zh-CN" altLang="en-US" sz="1100" dirty="0">
                    <a:latin typeface="+mn-ea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71" name="TextBox 32"/>
                <p:cNvSpPr txBox="1">
                  <a:spLocks noChangeArrowheads="1"/>
                </p:cNvSpPr>
                <p:nvPr/>
              </p:nvSpPr>
              <p:spPr bwMode="auto">
                <a:xfrm rot="-2982392">
                  <a:off x="2563813" y="2764738"/>
                  <a:ext cx="500419" cy="277017"/>
                </a:xfrm>
                <a:prstGeom prst="rect">
                  <a:avLst/>
                </a:prstGeom>
                <a:solidFill>
                  <a:srgbClr val="00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zh-CN" sz="1200">
                      <a:latin typeface="+mn-ea"/>
                      <a:ea typeface="+mn-ea"/>
                    </a:rPr>
                    <a:t>ARP</a:t>
                  </a:r>
                  <a:endParaRPr lang="zh-CN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2572" name="TextBox 35"/>
                <p:cNvSpPr txBox="1">
                  <a:spLocks noChangeArrowheads="1"/>
                </p:cNvSpPr>
                <p:nvPr/>
              </p:nvSpPr>
              <p:spPr bwMode="auto">
                <a:xfrm rot="18617608">
                  <a:off x="1590187" y="3800799"/>
                  <a:ext cx="702630" cy="277017"/>
                </a:xfrm>
                <a:prstGeom prst="rect">
                  <a:avLst/>
                </a:prstGeom>
                <a:solidFill>
                  <a:srgbClr val="74C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36000" rIns="36000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zh-CN" sz="1200">
                      <a:latin typeface="+mn-ea"/>
                      <a:ea typeface="+mn-ea"/>
                    </a:rPr>
                    <a:t>Dec.Mac</a:t>
                  </a:r>
                  <a:endParaRPr lang="zh-CN" altLang="en-US" sz="1200">
                    <a:latin typeface="+mn-ea"/>
                    <a:ea typeface="+mn-ea"/>
                  </a:endParaRPr>
                </a:p>
              </p:txBody>
            </p:sp>
            <p:sp>
              <p:nvSpPr>
                <p:cNvPr id="22573" name="TextBox 35"/>
                <p:cNvSpPr txBox="1">
                  <a:spLocks noChangeArrowheads="1"/>
                </p:cNvSpPr>
                <p:nvPr/>
              </p:nvSpPr>
              <p:spPr bwMode="auto">
                <a:xfrm rot="18617608">
                  <a:off x="2084697" y="3260447"/>
                  <a:ext cx="644348" cy="277017"/>
                </a:xfrm>
                <a:prstGeom prst="rect">
                  <a:avLst/>
                </a:prstGeom>
                <a:solidFill>
                  <a:srgbClr val="74C2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36000" rIns="36000">
                  <a:spAutoFit/>
                </a:bodyPr>
                <a:lstStyle>
                  <a:lvl1pPr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1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zh-CN" sz="1200" dirty="0" err="1">
                      <a:latin typeface="+mn-ea"/>
                      <a:ea typeface="+mn-ea"/>
                    </a:rPr>
                    <a:t>Src.Mac</a:t>
                  </a:r>
                  <a:endParaRPr lang="zh-CN" altLang="en-US" sz="1200" dirty="0">
                    <a:latin typeface="+mn-ea"/>
                    <a:ea typeface="+mn-ea"/>
                  </a:endParaRPr>
                </a:p>
              </p:txBody>
            </p:sp>
          </p:grpSp>
        </p:grpSp>
        <p:cxnSp>
          <p:nvCxnSpPr>
            <p:cNvPr id="22556" name="直接连接符 17"/>
            <p:cNvCxnSpPr>
              <a:cxnSpLocks noChangeShapeType="1"/>
            </p:cNvCxnSpPr>
            <p:nvPr/>
          </p:nvCxnSpPr>
          <p:spPr bwMode="auto">
            <a:xfrm flipH="1">
              <a:off x="2043236" y="2439987"/>
              <a:ext cx="1727200" cy="1800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直接连接符 20"/>
            <p:cNvCxnSpPr>
              <a:cxnSpLocks noChangeShapeType="1"/>
            </p:cNvCxnSpPr>
            <p:nvPr/>
          </p:nvCxnSpPr>
          <p:spPr bwMode="auto">
            <a:xfrm flipH="1">
              <a:off x="3914899" y="2152650"/>
              <a:ext cx="1587" cy="21590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直接连接符 22"/>
            <p:cNvCxnSpPr>
              <a:cxnSpLocks noChangeShapeType="1"/>
            </p:cNvCxnSpPr>
            <p:nvPr/>
          </p:nvCxnSpPr>
          <p:spPr bwMode="auto">
            <a:xfrm>
              <a:off x="4202236" y="2582862"/>
              <a:ext cx="1441450" cy="15843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63" name="TextBox 17"/>
            <p:cNvSpPr txBox="1">
              <a:spLocks noChangeArrowheads="1"/>
            </p:cNvSpPr>
            <p:nvPr/>
          </p:nvSpPr>
          <p:spPr bwMode="auto">
            <a:xfrm>
              <a:off x="3676860" y="1448777"/>
              <a:ext cx="530051" cy="276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2564" name="TextBox 37"/>
            <p:cNvSpPr txBox="1">
              <a:spLocks noChangeArrowheads="1"/>
            </p:cNvSpPr>
            <p:nvPr/>
          </p:nvSpPr>
          <p:spPr bwMode="auto">
            <a:xfrm>
              <a:off x="1083092" y="5104680"/>
              <a:ext cx="203408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2565" name="TextBox 38"/>
            <p:cNvSpPr txBox="1">
              <a:spLocks noChangeArrowheads="1"/>
            </p:cNvSpPr>
            <p:nvPr/>
          </p:nvSpPr>
          <p:spPr bwMode="auto">
            <a:xfrm>
              <a:off x="3104300" y="5104680"/>
              <a:ext cx="200843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10.1.1.2/24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MAC:00-01-02-03-04-BB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2566" name="TextBox 39"/>
            <p:cNvSpPr txBox="1">
              <a:spLocks noChangeArrowheads="1"/>
            </p:cNvSpPr>
            <p:nvPr/>
          </p:nvSpPr>
          <p:spPr bwMode="auto">
            <a:xfrm>
              <a:off x="5076249" y="5104680"/>
              <a:ext cx="2016837" cy="461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10.1.1.3/24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MAC:00-01-02-03-04-CC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22533" name="TextBox 37"/>
          <p:cNvSpPr txBox="1">
            <a:spLocks noChangeArrowheads="1"/>
          </p:cNvSpPr>
          <p:nvPr/>
        </p:nvSpPr>
        <p:spPr bwMode="auto">
          <a:xfrm>
            <a:off x="4799856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2534" name="TextBox 38"/>
          <p:cNvSpPr txBox="1">
            <a:spLocks noChangeArrowheads="1"/>
          </p:cNvSpPr>
          <p:nvPr/>
        </p:nvSpPr>
        <p:spPr bwMode="auto">
          <a:xfrm>
            <a:off x="5375276" y="2852738"/>
            <a:ext cx="720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2535" name="TextBox 39"/>
          <p:cNvSpPr txBox="1">
            <a:spLocks noChangeArrowheads="1"/>
          </p:cNvSpPr>
          <p:nvPr/>
        </p:nvSpPr>
        <p:spPr bwMode="auto">
          <a:xfrm>
            <a:off x="5782104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G0/0/3</a:t>
            </a:r>
            <a:endParaRPr lang="zh-CN" altLang="en-US" sz="1200" dirty="0">
              <a:latin typeface="+mn-ea"/>
              <a:ea typeface="+mn-ea"/>
            </a:endParaRPr>
          </a:p>
        </p:txBody>
      </p:sp>
      <p:graphicFrame>
        <p:nvGraphicFramePr>
          <p:cNvPr id="3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38182"/>
              </p:ext>
            </p:extLst>
          </p:nvPr>
        </p:nvGraphicFramePr>
        <p:xfrm>
          <a:off x="6456363" y="1687513"/>
          <a:ext cx="3384550" cy="109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81"/>
                <a:gridCol w="1656269"/>
              </a:tblGrid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接口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00-01-02-03-04-AA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51" name="TextBox 32"/>
          <p:cNvSpPr txBox="1">
            <a:spLocks noChangeArrowheads="1"/>
          </p:cNvSpPr>
          <p:nvPr/>
        </p:nvSpPr>
        <p:spPr bwMode="auto">
          <a:xfrm>
            <a:off x="3244850" y="4879976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2552" name="TextBox 35"/>
          <p:cNvSpPr txBox="1">
            <a:spLocks noChangeArrowheads="1"/>
          </p:cNvSpPr>
          <p:nvPr/>
        </p:nvSpPr>
        <p:spPr bwMode="auto">
          <a:xfrm>
            <a:off x="7115176" y="4879976"/>
            <a:ext cx="60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2553" name="TextBox 36"/>
          <p:cNvSpPr txBox="1">
            <a:spLocks noChangeArrowheads="1"/>
          </p:cNvSpPr>
          <p:nvPr/>
        </p:nvSpPr>
        <p:spPr bwMode="auto">
          <a:xfrm>
            <a:off x="5197476" y="4879976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2554" name="TextBox 49"/>
          <p:cNvSpPr txBox="1">
            <a:spLocks noChangeArrowheads="1"/>
          </p:cNvSpPr>
          <p:nvPr/>
        </p:nvSpPr>
        <p:spPr bwMode="auto">
          <a:xfrm>
            <a:off x="7525894" y="1341439"/>
            <a:ext cx="114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2421" y="1843644"/>
            <a:ext cx="941684" cy="770468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9203" y="4083685"/>
            <a:ext cx="1103876" cy="847774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5001" y="4066513"/>
            <a:ext cx="1103876" cy="847774"/>
          </a:xfrm>
          <a:prstGeom prst="rect">
            <a:avLst/>
          </a:prstGeom>
        </p:spPr>
      </p:pic>
      <p:pic>
        <p:nvPicPr>
          <p:cNvPr id="39" name="图片 38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86698" y="4034952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78125"/>
              </p:ext>
            </p:extLst>
          </p:nvPr>
        </p:nvGraphicFramePr>
        <p:xfrm>
          <a:off x="6456363" y="1687513"/>
          <a:ext cx="3384550" cy="1096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81"/>
                <a:gridCol w="1656269"/>
              </a:tblGrid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接口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6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00-01-02-03-04-AA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572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5" marR="91445" marT="45703" marB="457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59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转发数据帧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64544" y="1413296"/>
            <a:ext cx="10560048" cy="468000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当</a:t>
            </a:r>
            <a:r>
              <a:rPr lang="zh-CN" altLang="en-US" sz="1800" dirty="0" smtClean="0"/>
              <a:t>数据帧的目的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地址不在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表中，或者目的</a:t>
            </a:r>
            <a:r>
              <a:rPr lang="en-US" altLang="zh-CN" sz="1800" dirty="0" smtClean="0"/>
              <a:t>MAC</a:t>
            </a:r>
            <a:r>
              <a:rPr lang="zh-CN" altLang="en-US" sz="1800" dirty="0" smtClean="0"/>
              <a:t>地址为广播地址时，交换机会泛洪该帧。</a:t>
            </a:r>
            <a:endParaRPr lang="en-US" altLang="zh-CN" sz="1800" dirty="0" smtClean="0"/>
          </a:p>
          <a:p>
            <a:endParaRPr lang="zh-CN" altLang="en-US" dirty="0"/>
          </a:p>
        </p:txBody>
      </p:sp>
      <p:cxnSp>
        <p:nvCxnSpPr>
          <p:cNvPr id="24594" name="直接箭头连接符 30"/>
          <p:cNvCxnSpPr>
            <a:cxnSpLocks noChangeShapeType="1"/>
          </p:cNvCxnSpPr>
          <p:nvPr/>
        </p:nvCxnSpPr>
        <p:spPr bwMode="auto">
          <a:xfrm>
            <a:off x="6022975" y="3068639"/>
            <a:ext cx="649288" cy="720725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直接箭头连接符 30"/>
          <p:cNvCxnSpPr>
            <a:cxnSpLocks noChangeShapeType="1"/>
          </p:cNvCxnSpPr>
          <p:nvPr/>
        </p:nvCxnSpPr>
        <p:spPr bwMode="auto">
          <a:xfrm>
            <a:off x="5548313" y="3100388"/>
            <a:ext cx="0" cy="79216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Box 27"/>
          <p:cNvSpPr txBox="1">
            <a:spLocks noChangeArrowheads="1"/>
          </p:cNvSpPr>
          <p:nvPr/>
        </p:nvSpPr>
        <p:spPr bwMode="auto">
          <a:xfrm rot="54852">
            <a:off x="7635739" y="2834889"/>
            <a:ext cx="1636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00-01-02-03-04-AA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597" name="TextBox 28"/>
          <p:cNvSpPr txBox="1">
            <a:spLocks noChangeArrowheads="1"/>
          </p:cNvSpPr>
          <p:nvPr/>
        </p:nvSpPr>
        <p:spPr bwMode="auto">
          <a:xfrm rot="63401">
            <a:off x="6238596" y="2809489"/>
            <a:ext cx="15023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  <a:cs typeface="Arial" panose="020B0604020202020204" pitchFamily="34" charset="0"/>
              </a:rPr>
              <a:t>FF-FF-FF-FF-FF-FF</a:t>
            </a:r>
            <a:endParaRPr lang="zh-CN" altLang="en-US" sz="120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598" name="TextBox 32"/>
          <p:cNvSpPr txBox="1">
            <a:spLocks noChangeArrowheads="1"/>
          </p:cNvSpPr>
          <p:nvPr/>
        </p:nvSpPr>
        <p:spPr bwMode="auto">
          <a:xfrm rot="45453">
            <a:off x="8083540" y="3248189"/>
            <a:ext cx="461985" cy="261610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100" dirty="0">
                <a:latin typeface="+mn-ea"/>
                <a:ea typeface="+mn-ea"/>
              </a:rPr>
              <a:t>ARP</a:t>
            </a:r>
            <a:endParaRPr lang="zh-CN" altLang="en-US" sz="1100" dirty="0">
              <a:latin typeface="+mn-ea"/>
              <a:ea typeface="+mn-ea"/>
            </a:endParaRPr>
          </a:p>
        </p:txBody>
      </p:sp>
      <p:cxnSp>
        <p:nvCxnSpPr>
          <p:cNvPr id="24599" name="直接连接符 17"/>
          <p:cNvCxnSpPr>
            <a:cxnSpLocks noChangeShapeType="1"/>
          </p:cNvCxnSpPr>
          <p:nvPr/>
        </p:nvCxnSpPr>
        <p:spPr bwMode="auto">
          <a:xfrm flipH="1">
            <a:off x="3567113" y="2439989"/>
            <a:ext cx="1727200" cy="18002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直接连接符 20"/>
          <p:cNvCxnSpPr>
            <a:cxnSpLocks noChangeShapeType="1"/>
          </p:cNvCxnSpPr>
          <p:nvPr/>
        </p:nvCxnSpPr>
        <p:spPr bwMode="auto">
          <a:xfrm flipH="1">
            <a:off x="5438775" y="2152650"/>
            <a:ext cx="1588" cy="2159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直接连接符 22"/>
          <p:cNvCxnSpPr>
            <a:cxnSpLocks noChangeShapeType="1"/>
          </p:cNvCxnSpPr>
          <p:nvPr/>
        </p:nvCxnSpPr>
        <p:spPr bwMode="auto">
          <a:xfrm>
            <a:off x="5726113" y="2582864"/>
            <a:ext cx="1441450" cy="15843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6" name="TextBox 17"/>
          <p:cNvSpPr txBox="1">
            <a:spLocks noChangeArrowheads="1"/>
          </p:cNvSpPr>
          <p:nvPr/>
        </p:nvSpPr>
        <p:spPr bwMode="auto">
          <a:xfrm>
            <a:off x="5200651" y="1431926"/>
            <a:ext cx="530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SWA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4607" name="TextBox 37"/>
          <p:cNvSpPr txBox="1">
            <a:spLocks noChangeArrowheads="1"/>
          </p:cNvSpPr>
          <p:nvPr/>
        </p:nvSpPr>
        <p:spPr bwMode="auto">
          <a:xfrm>
            <a:off x="2606675" y="5105401"/>
            <a:ext cx="20339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10.1.1.1/24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MAC:00-01-02-03-04-AA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08" name="TextBox 38"/>
          <p:cNvSpPr txBox="1">
            <a:spLocks noChangeArrowheads="1"/>
          </p:cNvSpPr>
          <p:nvPr/>
        </p:nvSpPr>
        <p:spPr bwMode="auto">
          <a:xfrm>
            <a:off x="4556125" y="5105401"/>
            <a:ext cx="2008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10.1.1.2/24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MAC:00-01-02-03-04-BB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09" name="TextBox 39"/>
          <p:cNvSpPr txBox="1">
            <a:spLocks noChangeArrowheads="1"/>
          </p:cNvSpPr>
          <p:nvPr/>
        </p:nvSpPr>
        <p:spPr bwMode="auto">
          <a:xfrm>
            <a:off x="6467476" y="5105401"/>
            <a:ext cx="20167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latin typeface="+mn-ea"/>
                <a:ea typeface="+mn-ea"/>
              </a:rPr>
              <a:t>IP:    10.1.1.3/24</a:t>
            </a:r>
          </a:p>
          <a:p>
            <a:r>
              <a:rPr lang="en-US" altLang="zh-CN" sz="1200" dirty="0">
                <a:latin typeface="+mn-ea"/>
                <a:ea typeface="+mn-ea"/>
              </a:rPr>
              <a:t>MAC:00-01-02-03-04-CC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1" name="TextBox 32"/>
          <p:cNvSpPr txBox="1">
            <a:spLocks noChangeArrowheads="1"/>
          </p:cNvSpPr>
          <p:nvPr/>
        </p:nvSpPr>
        <p:spPr bwMode="auto">
          <a:xfrm>
            <a:off x="3244850" y="4879976"/>
            <a:ext cx="6048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2" name="TextBox 35"/>
          <p:cNvSpPr txBox="1">
            <a:spLocks noChangeArrowheads="1"/>
          </p:cNvSpPr>
          <p:nvPr/>
        </p:nvSpPr>
        <p:spPr bwMode="auto">
          <a:xfrm>
            <a:off x="7115176" y="4879976"/>
            <a:ext cx="601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4613" name="TextBox 36"/>
          <p:cNvSpPr txBox="1">
            <a:spLocks noChangeArrowheads="1"/>
          </p:cNvSpPr>
          <p:nvPr/>
        </p:nvSpPr>
        <p:spPr bwMode="auto">
          <a:xfrm>
            <a:off x="5197476" y="4879976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4" name="TextBox 37"/>
          <p:cNvSpPr txBox="1">
            <a:spLocks noChangeArrowheads="1"/>
          </p:cNvSpPr>
          <p:nvPr/>
        </p:nvSpPr>
        <p:spPr bwMode="auto">
          <a:xfrm>
            <a:off x="4799856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5" name="TextBox 38"/>
          <p:cNvSpPr txBox="1">
            <a:spLocks noChangeArrowheads="1"/>
          </p:cNvSpPr>
          <p:nvPr/>
        </p:nvSpPr>
        <p:spPr bwMode="auto">
          <a:xfrm>
            <a:off x="5339916" y="2852738"/>
            <a:ext cx="7598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6" name="TextBox 39"/>
          <p:cNvSpPr txBox="1">
            <a:spLocks noChangeArrowheads="1"/>
          </p:cNvSpPr>
          <p:nvPr/>
        </p:nvSpPr>
        <p:spPr bwMode="auto">
          <a:xfrm>
            <a:off x="5828818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617" name="TextBox 35"/>
          <p:cNvSpPr txBox="1">
            <a:spLocks noChangeArrowheads="1"/>
          </p:cNvSpPr>
          <p:nvPr/>
        </p:nvSpPr>
        <p:spPr bwMode="auto">
          <a:xfrm>
            <a:off x="6684706" y="3240088"/>
            <a:ext cx="651388" cy="261610"/>
          </a:xfrm>
          <a:prstGeom prst="rect">
            <a:avLst/>
          </a:prstGeom>
          <a:solidFill>
            <a:srgbClr val="74C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100" dirty="0" err="1">
                <a:latin typeface="+mn-ea"/>
                <a:ea typeface="+mn-ea"/>
              </a:rPr>
              <a:t>Dec.Mac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24618" name="TextBox 35"/>
          <p:cNvSpPr txBox="1">
            <a:spLocks noChangeArrowheads="1"/>
          </p:cNvSpPr>
          <p:nvPr/>
        </p:nvSpPr>
        <p:spPr bwMode="auto">
          <a:xfrm>
            <a:off x="7394575" y="3240088"/>
            <a:ext cx="636588" cy="261610"/>
          </a:xfrm>
          <a:prstGeom prst="rect">
            <a:avLst/>
          </a:prstGeom>
          <a:solidFill>
            <a:srgbClr val="74C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rIns="3600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100" dirty="0" err="1">
                <a:latin typeface="+mn-ea"/>
                <a:ea typeface="+mn-ea"/>
              </a:rPr>
              <a:t>Src.Mac</a:t>
            </a:r>
            <a:endParaRPr lang="zh-CN" altLang="en-US" sz="1100" dirty="0">
              <a:latin typeface="+mn-ea"/>
              <a:ea typeface="+mn-ea"/>
            </a:endParaRPr>
          </a:p>
        </p:txBody>
      </p:sp>
      <p:sp>
        <p:nvSpPr>
          <p:cNvPr id="24619" name="TextBox 49"/>
          <p:cNvSpPr txBox="1">
            <a:spLocks noChangeArrowheads="1"/>
          </p:cNvSpPr>
          <p:nvPr/>
        </p:nvSpPr>
        <p:spPr bwMode="auto">
          <a:xfrm>
            <a:off x="7525894" y="1341439"/>
            <a:ext cx="114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latin typeface="+mn-ea"/>
                <a:ea typeface="+mn-ea"/>
              </a:rPr>
              <a:t>MAC</a:t>
            </a:r>
            <a:r>
              <a:rPr lang="zh-CN" altLang="en-US" sz="1400" dirty="0">
                <a:latin typeface="+mn-ea"/>
                <a:ea typeface="+mn-ea"/>
              </a:rPr>
              <a:t>地址表</a:t>
            </a:r>
          </a:p>
        </p:txBody>
      </p:sp>
      <p:pic>
        <p:nvPicPr>
          <p:cNvPr id="34" name="图片 33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6328" y="1923392"/>
            <a:ext cx="941684" cy="770468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5331" y="4041752"/>
            <a:ext cx="1103876" cy="847774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9363" y="4032202"/>
            <a:ext cx="1103876" cy="847774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3424" y="4032202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7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目标主机回复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285" y="1341288"/>
            <a:ext cx="10560048" cy="4680000"/>
          </a:xfrm>
        </p:spPr>
        <p:txBody>
          <a:bodyPr/>
          <a:lstStyle/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endParaRPr lang="en-US" altLang="zh-CN" sz="2400" dirty="0">
              <a:cs typeface="Arial" charset="0"/>
            </a:endParaRPr>
          </a:p>
          <a:p>
            <a:endParaRPr lang="en-US" altLang="zh-CN" sz="2400" dirty="0" smtClean="0">
              <a:cs typeface="Arial" charset="0"/>
            </a:endParaRPr>
          </a:p>
          <a:p>
            <a:r>
              <a:rPr lang="zh-CN" altLang="en-US" sz="2000" dirty="0" smtClean="0">
                <a:cs typeface="Arial" charset="0"/>
              </a:rPr>
              <a:t>交换机</a:t>
            </a:r>
            <a:r>
              <a:rPr lang="zh-CN" altLang="en-US" sz="2000" dirty="0">
                <a:cs typeface="Arial" charset="0"/>
              </a:rPr>
              <a:t>根据</a:t>
            </a:r>
            <a:r>
              <a:rPr lang="en-US" altLang="zh-CN" sz="2000" dirty="0">
                <a:cs typeface="Arial" charset="0"/>
              </a:rPr>
              <a:t>MAC</a:t>
            </a:r>
            <a:r>
              <a:rPr lang="zh-CN" altLang="en-US" sz="2000" dirty="0">
                <a:cs typeface="Arial" charset="0"/>
              </a:rPr>
              <a:t>地址表将目标主机的回复信息单播转发给源主机。</a:t>
            </a:r>
            <a:endParaRPr lang="en-US" altLang="zh-CN" sz="2000" dirty="0">
              <a:cs typeface="Arial" charset="0"/>
            </a:endParaRPr>
          </a:p>
          <a:p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54640"/>
              </p:ext>
            </p:extLst>
          </p:nvPr>
        </p:nvGraphicFramePr>
        <p:xfrm>
          <a:off x="2279650" y="2101850"/>
          <a:ext cx="3384550" cy="103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81"/>
                <a:gridCol w="1656269"/>
              </a:tblGrid>
              <a:tr h="365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MAC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34" marB="4573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  <a:cs typeface="Arial" pitchFamily="34" charset="0"/>
                        </a:rPr>
                        <a:t>接口</a:t>
                      </a:r>
                      <a:endParaRPr lang="zh-CN" altLang="en-US" sz="1600" b="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34" marB="457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CC"/>
                    </a:solidFill>
                  </a:tcPr>
                </a:tc>
              </a:tr>
              <a:tr h="365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00-01-02-03-04-AA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34" marB="4573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+mn-ea"/>
                          <a:ea typeface="+mn-ea"/>
                          <a:cs typeface="Arial" pitchFamily="34" charset="0"/>
                        </a:rPr>
                        <a:t>G0/0/1</a:t>
                      </a:r>
                      <a:endParaRPr lang="zh-CN" altLang="en-US" sz="12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8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00-01-02-03-04-CC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G0/0/3</a:t>
                      </a:r>
                      <a:endParaRPr lang="zh-CN" altLang="en-US" sz="12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5" marR="91445" marT="45734" marB="45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6642" name="Group 28"/>
          <p:cNvGrpSpPr>
            <a:grpSpLocks/>
          </p:cNvGrpSpPr>
          <p:nvPr/>
        </p:nvGrpSpPr>
        <p:grpSpPr bwMode="auto">
          <a:xfrm>
            <a:off x="4010026" y="1603829"/>
            <a:ext cx="5877506" cy="3963236"/>
            <a:chOff x="2486025" y="1603829"/>
            <a:chExt cx="5877506" cy="3963236"/>
          </a:xfrm>
        </p:grpSpPr>
        <p:sp>
          <p:nvSpPr>
            <p:cNvPr id="26653" name="TextBox 27"/>
            <p:cNvSpPr txBox="1">
              <a:spLocks noChangeArrowheads="1"/>
            </p:cNvSpPr>
            <p:nvPr/>
          </p:nvSpPr>
          <p:spPr bwMode="auto">
            <a:xfrm rot="2814664">
              <a:off x="5602822" y="2456138"/>
              <a:ext cx="152157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100" dirty="0">
                  <a:latin typeface="+mn-ea"/>
                  <a:ea typeface="+mn-ea"/>
                  <a:cs typeface="Arial" panose="020B0604020202020204" pitchFamily="34" charset="0"/>
                </a:rPr>
                <a:t>00-01-02-03-04-AA</a:t>
              </a:r>
              <a:endParaRPr lang="zh-CN" altLang="en-US" sz="1100" dirty="0"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654" name="TextBox 28"/>
            <p:cNvSpPr txBox="1">
              <a:spLocks noChangeArrowheads="1"/>
            </p:cNvSpPr>
            <p:nvPr/>
          </p:nvSpPr>
          <p:spPr bwMode="auto">
            <a:xfrm rot="2834382">
              <a:off x="6591241" y="3515297"/>
              <a:ext cx="151195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100" dirty="0">
                  <a:latin typeface="+mn-ea"/>
                  <a:ea typeface="+mn-ea"/>
                </a:rPr>
                <a:t>00-01-02-03-04-CC</a:t>
              </a:r>
              <a:endParaRPr lang="zh-CN" altLang="en-US" sz="1100" dirty="0">
                <a:latin typeface="+mn-ea"/>
                <a:ea typeface="+mn-ea"/>
              </a:endParaRPr>
            </a:p>
          </p:txBody>
        </p:sp>
        <p:cxnSp>
          <p:nvCxnSpPr>
            <p:cNvPr id="26655" name="直接箭头连接符 30"/>
            <p:cNvCxnSpPr>
              <a:cxnSpLocks noChangeShapeType="1"/>
            </p:cNvCxnSpPr>
            <p:nvPr/>
          </p:nvCxnSpPr>
          <p:spPr bwMode="auto">
            <a:xfrm flipH="1">
              <a:off x="3746500" y="3068638"/>
              <a:ext cx="619125" cy="64770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6" name="TextBox 32"/>
            <p:cNvSpPr txBox="1">
              <a:spLocks noChangeArrowheads="1"/>
            </p:cNvSpPr>
            <p:nvPr/>
          </p:nvSpPr>
          <p:spPr bwMode="auto">
            <a:xfrm rot="2861634">
              <a:off x="6672938" y="3646620"/>
              <a:ext cx="540000" cy="276225"/>
            </a:xfrm>
            <a:prstGeom prst="rect">
              <a:avLst/>
            </a:prstGeom>
            <a:solidFill>
              <a:srgbClr val="00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ARP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cxnSp>
          <p:nvCxnSpPr>
            <p:cNvPr id="26657" name="直接箭头连接符 50"/>
            <p:cNvCxnSpPr>
              <a:cxnSpLocks noChangeShapeType="1"/>
            </p:cNvCxnSpPr>
            <p:nvPr/>
          </p:nvCxnSpPr>
          <p:spPr bwMode="auto">
            <a:xfrm flipH="1" flipV="1">
              <a:off x="5902326" y="3068639"/>
              <a:ext cx="685898" cy="79240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直接连接符 17"/>
            <p:cNvCxnSpPr>
              <a:cxnSpLocks noChangeShapeType="1"/>
            </p:cNvCxnSpPr>
            <p:nvPr/>
          </p:nvCxnSpPr>
          <p:spPr bwMode="auto">
            <a:xfrm flipH="1">
              <a:off x="3446463" y="2439988"/>
              <a:ext cx="1727200" cy="18002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直接连接符 20"/>
            <p:cNvCxnSpPr>
              <a:cxnSpLocks noChangeShapeType="1"/>
            </p:cNvCxnSpPr>
            <p:nvPr/>
          </p:nvCxnSpPr>
          <p:spPr bwMode="auto">
            <a:xfrm flipH="1">
              <a:off x="5318125" y="2152650"/>
              <a:ext cx="1588" cy="21590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0" name="直接连接符 22"/>
            <p:cNvCxnSpPr>
              <a:cxnSpLocks noChangeShapeType="1"/>
            </p:cNvCxnSpPr>
            <p:nvPr/>
          </p:nvCxnSpPr>
          <p:spPr bwMode="auto">
            <a:xfrm>
              <a:off x="5605463" y="2582863"/>
              <a:ext cx="1441450" cy="158432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5" name="TextBox 17"/>
            <p:cNvSpPr txBox="1">
              <a:spLocks noChangeArrowheads="1"/>
            </p:cNvSpPr>
            <p:nvPr/>
          </p:nvSpPr>
          <p:spPr bwMode="auto">
            <a:xfrm>
              <a:off x="5014090" y="1603829"/>
              <a:ext cx="530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SWA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6666" name="TextBox 37"/>
            <p:cNvSpPr txBox="1">
              <a:spLocks noChangeArrowheads="1"/>
            </p:cNvSpPr>
            <p:nvPr/>
          </p:nvSpPr>
          <p:spPr bwMode="auto">
            <a:xfrm>
              <a:off x="2486025" y="5105400"/>
              <a:ext cx="203395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 dirty="0">
                  <a:latin typeface="+mn-ea"/>
                  <a:ea typeface="+mn-ea"/>
                </a:rPr>
                <a:t>IP:    10.1.1.1/24</a:t>
              </a:r>
            </a:p>
            <a:p>
              <a:r>
                <a:rPr lang="en-US" altLang="zh-CN" sz="1200" dirty="0">
                  <a:latin typeface="+mn-ea"/>
                  <a:ea typeface="+mn-ea"/>
                </a:rPr>
                <a:t>MAC:00-01-02-03-04-AA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6667" name="TextBox 38"/>
            <p:cNvSpPr txBox="1">
              <a:spLocks noChangeArrowheads="1"/>
            </p:cNvSpPr>
            <p:nvPr/>
          </p:nvSpPr>
          <p:spPr bwMode="auto">
            <a:xfrm>
              <a:off x="4433888" y="5105400"/>
              <a:ext cx="20083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IP:    10.1.1.2/24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MAC:00-01-02-03-04-BB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6668" name="TextBox 39"/>
            <p:cNvSpPr txBox="1">
              <a:spLocks noChangeArrowheads="1"/>
            </p:cNvSpPr>
            <p:nvPr/>
          </p:nvSpPr>
          <p:spPr bwMode="auto">
            <a:xfrm>
              <a:off x="6346825" y="5105400"/>
              <a:ext cx="20167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200">
                  <a:latin typeface="+mn-ea"/>
                  <a:ea typeface="+mn-ea"/>
                </a:rPr>
                <a:t>IP:    10.1.1.3/24</a:t>
              </a:r>
            </a:p>
            <a:p>
              <a:r>
                <a:rPr lang="en-US" altLang="zh-CN" sz="1200">
                  <a:latin typeface="+mn-ea"/>
                  <a:ea typeface="+mn-ea"/>
                </a:rPr>
                <a:t>MAC:00-01-02-03-04-CC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sp>
        <p:nvSpPr>
          <p:cNvPr id="26644" name="TextBox 32"/>
          <p:cNvSpPr txBox="1">
            <a:spLocks noChangeArrowheads="1"/>
          </p:cNvSpPr>
          <p:nvPr/>
        </p:nvSpPr>
        <p:spPr bwMode="auto">
          <a:xfrm>
            <a:off x="4502151" y="4879976"/>
            <a:ext cx="6064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45" name="TextBox 35"/>
          <p:cNvSpPr txBox="1">
            <a:spLocks noChangeArrowheads="1"/>
          </p:cNvSpPr>
          <p:nvPr/>
        </p:nvSpPr>
        <p:spPr bwMode="auto">
          <a:xfrm>
            <a:off x="8374063" y="4879976"/>
            <a:ext cx="601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6646" name="TextBox 36"/>
          <p:cNvSpPr txBox="1">
            <a:spLocks noChangeArrowheads="1"/>
          </p:cNvSpPr>
          <p:nvPr/>
        </p:nvSpPr>
        <p:spPr bwMode="auto">
          <a:xfrm>
            <a:off x="6456363" y="4879976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1200">
                <a:latin typeface="+mn-ea"/>
                <a:ea typeface="+mn-ea"/>
              </a:rPr>
              <a:t>主机</a:t>
            </a:r>
            <a:r>
              <a:rPr lang="en-US" altLang="zh-CN" sz="1200">
                <a:latin typeface="+mn-ea"/>
                <a:ea typeface="+mn-ea"/>
              </a:rPr>
              <a:t>B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6647" name="TextBox 37"/>
          <p:cNvSpPr txBox="1">
            <a:spLocks noChangeArrowheads="1"/>
          </p:cNvSpPr>
          <p:nvPr/>
        </p:nvSpPr>
        <p:spPr bwMode="auto">
          <a:xfrm>
            <a:off x="5709079" y="25654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G0/0/1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48" name="TextBox 38"/>
          <p:cNvSpPr txBox="1">
            <a:spLocks noChangeArrowheads="1"/>
          </p:cNvSpPr>
          <p:nvPr/>
        </p:nvSpPr>
        <p:spPr bwMode="auto">
          <a:xfrm>
            <a:off x="6204459" y="2797176"/>
            <a:ext cx="719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G0/0/2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49" name="TextBox 39"/>
          <p:cNvSpPr txBox="1">
            <a:spLocks noChangeArrowheads="1"/>
          </p:cNvSpPr>
          <p:nvPr/>
        </p:nvSpPr>
        <p:spPr bwMode="auto">
          <a:xfrm>
            <a:off x="6790168" y="2781301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 dirty="0">
                <a:latin typeface="+mn-ea"/>
                <a:ea typeface="+mn-ea"/>
              </a:rPr>
              <a:t>G0/0/3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50" name="TextBox 35"/>
          <p:cNvSpPr txBox="1">
            <a:spLocks noChangeArrowheads="1"/>
          </p:cNvSpPr>
          <p:nvPr/>
        </p:nvSpPr>
        <p:spPr bwMode="auto">
          <a:xfrm rot="2880000" flipH="1">
            <a:off x="7232940" y="2693601"/>
            <a:ext cx="702684" cy="276999"/>
          </a:xfrm>
          <a:prstGeom prst="rect">
            <a:avLst/>
          </a:prstGeom>
          <a:solidFill>
            <a:srgbClr val="74C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Dec.Mac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6651" name="TextBox 35"/>
          <p:cNvSpPr txBox="1">
            <a:spLocks noChangeArrowheads="1"/>
          </p:cNvSpPr>
          <p:nvPr/>
        </p:nvSpPr>
        <p:spPr bwMode="auto">
          <a:xfrm rot="2880000" flipH="1">
            <a:off x="7728809" y="3197633"/>
            <a:ext cx="644398" cy="276999"/>
          </a:xfrm>
          <a:prstGeom prst="rect">
            <a:avLst/>
          </a:prstGeom>
          <a:solidFill>
            <a:srgbClr val="74C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rIns="36000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200">
                <a:latin typeface="+mn-ea"/>
                <a:ea typeface="+mn-ea"/>
              </a:rPr>
              <a:t>Src.Mac</a:t>
            </a:r>
            <a:endParaRPr lang="zh-CN" altLang="en-US" sz="1200">
              <a:latin typeface="+mn-ea"/>
              <a:ea typeface="+mn-ea"/>
            </a:endParaRPr>
          </a:p>
        </p:txBody>
      </p:sp>
      <p:sp>
        <p:nvSpPr>
          <p:cNvPr id="26652" name="TextBox 49"/>
          <p:cNvSpPr txBox="1">
            <a:spLocks noChangeArrowheads="1"/>
          </p:cNvSpPr>
          <p:nvPr/>
        </p:nvSpPr>
        <p:spPr bwMode="auto">
          <a:xfrm>
            <a:off x="3422208" y="1773239"/>
            <a:ext cx="1142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latin typeface="+mn-ea"/>
                <a:ea typeface="+mn-ea"/>
              </a:rPr>
              <a:t>MAC</a:t>
            </a:r>
            <a:r>
              <a:rPr lang="zh-CN" altLang="en-US" sz="1400">
                <a:latin typeface="+mn-ea"/>
                <a:ea typeface="+mn-ea"/>
              </a:rPr>
              <a:t>地址表</a:t>
            </a:r>
          </a:p>
        </p:txBody>
      </p:sp>
      <p:pic>
        <p:nvPicPr>
          <p:cNvPr id="35" name="图片 34" descr="接入交换机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0680" y="1913398"/>
            <a:ext cx="941684" cy="770468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92547" y="4032956"/>
            <a:ext cx="1103876" cy="847774"/>
          </a:xfrm>
          <a:prstGeom prst="rect">
            <a:avLst/>
          </a:prstGeom>
        </p:spPr>
      </p:pic>
      <p:pic>
        <p:nvPicPr>
          <p:cNvPr id="37" name="图片 36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1098" y="4032956"/>
            <a:ext cx="1103876" cy="847774"/>
          </a:xfrm>
          <a:prstGeom prst="rect">
            <a:avLst/>
          </a:prstGeom>
        </p:spPr>
      </p:pic>
      <p:pic>
        <p:nvPicPr>
          <p:cNvPr id="38" name="图片 37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8976" y="4032202"/>
            <a:ext cx="1103876" cy="84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65237</TotalTime>
  <Words>1594</Words>
  <Application>Microsoft Office PowerPoint</Application>
  <PresentationFormat>宽屏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MS PGothic</vt:lpstr>
      <vt:lpstr>黑体</vt:lpstr>
      <vt:lpstr>宋体</vt:lpstr>
      <vt:lpstr>微软雅黑</vt:lpstr>
      <vt:lpstr>Arial</vt:lpstr>
      <vt:lpstr>Courier New</vt:lpstr>
      <vt:lpstr>FrutigerNext LT Bold</vt:lpstr>
      <vt:lpstr>FrutigerNext LT Light</vt:lpstr>
      <vt:lpstr>FrutigerNext LT Medium</vt:lpstr>
      <vt:lpstr>FrutigerNext LT Regular</vt:lpstr>
      <vt:lpstr>Wingdings</vt:lpstr>
      <vt:lpstr>培训与认证部-母版</vt:lpstr>
      <vt:lpstr>交换网络基础</vt:lpstr>
      <vt:lpstr>PowerPoint 演示文稿</vt:lpstr>
      <vt:lpstr>PowerPoint 演示文稿</vt:lpstr>
      <vt:lpstr>小型交换网络</vt:lpstr>
      <vt:lpstr>交换机的转发行为</vt:lpstr>
      <vt:lpstr>交换机初始状态</vt:lpstr>
      <vt:lpstr>学习MAC地址</vt:lpstr>
      <vt:lpstr>转发数据帧</vt:lpstr>
      <vt:lpstr>目标主机回复</vt:lpstr>
      <vt:lpstr>基本配置</vt:lpstr>
      <vt:lpstr>配置验证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姜静</cp:lastModifiedBy>
  <cp:revision>2483</cp:revision>
  <dcterms:created xsi:type="dcterms:W3CDTF">2003-08-21T06:48:56Z</dcterms:created>
  <dcterms:modified xsi:type="dcterms:W3CDTF">2019-03-25T01:28:09Z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(3)yUynVqYkDiASILMo4vpALYDbzFtBPbg0Rn79hoBNzYd6wlzLHqfpv5TNXuVjm8/R8S7nKcpy
8S2cu1uxUJYNosLLS2o90ITEYM/C2Pl3ltt8XEt6IqllH/0KNhIuNgb2Hdi66X7fZu8dFVRT
RiAFV5FfJVdCcPeShjuS7MWTBaFSAitlBmcjoZFb81sje4p1iYZDEErMCj/J4lPy58OciOGG
FJWfuzhWYIpm/vI8W2</vt:lpwstr>
  </property>
  <property fmtid="{D5CDD505-2E9C-101B-9397-08002B2CF9AE}" pid="18" name="_2015_ms_pID_7253431">
    <vt:lpwstr>XLXnDFHKk9HHuodx6Sd7KX5/fF/StYjgS9kqp3Bm1AtOCmkB2Sw/hc
Tqwff4mA0ZAgMHwtQuJ4myo0i+G0ckm29Apgyx6Pq9uSghj6/aU87Nc8eF2/uA3/HkhTHgGE
yDBJlkh5tdxT+BDEXalsJc3QDcHzIxvY2pYP3nEvJ1r6HYE+Av4reH7f6hytXdc3qg3oYHvz
T5vo/Ozb02J8kxjwbxIC7ljXFQzpoJ3q2mir</vt:lpwstr>
  </property>
  <property fmtid="{D5CDD505-2E9C-101B-9397-08002B2CF9AE}" pid="19" name="_2015_ms_pID_7253432">
    <vt:lpwstr>J5rnX1Mv39Rn2i0JOo5f70SLufadOk9UFAGn
XE0pRUIIg+gTTdkpUifuEj0c3YY3Kw==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