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8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0244" autoAdjust="0"/>
  </p:normalViewPr>
  <p:slideViewPr>
    <p:cSldViewPr showGuides="1">
      <p:cViewPr varScale="1">
        <p:scale>
          <a:sx n="56" d="100"/>
          <a:sy n="56" d="100"/>
        </p:scale>
        <p:origin x="53" y="302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1344" y="48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00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STP</a:t>
            </a:r>
            <a:r>
              <a:rPr lang="zh-CN" altLang="en-US" dirty="0"/>
              <a:t>通过构造一棵树来消除交换网络中的环路。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STP</a:t>
            </a:r>
            <a:r>
              <a:rPr lang="zh-CN" altLang="en-US" dirty="0"/>
              <a:t>网络中，都会存在一个根桥，其他交换机为非根桥。根桥或者根交换机位于整个逻辑树的根部，是</a:t>
            </a:r>
            <a:r>
              <a:rPr lang="en-US" altLang="zh-CN" dirty="0"/>
              <a:t>STP</a:t>
            </a:r>
            <a:r>
              <a:rPr lang="zh-CN" altLang="en-US" dirty="0"/>
              <a:t>网络的逻辑中心，非根桥是根桥的下游设备。当现有根桥产生故障时，非根桥之间会交互信息并重新选举根桥，交互的这种信息被称为</a:t>
            </a:r>
            <a:r>
              <a:rPr lang="en-US" altLang="zh-CN" dirty="0"/>
              <a:t>BPDU</a:t>
            </a:r>
            <a:r>
              <a:rPr lang="zh-CN" altLang="en-US" dirty="0"/>
              <a:t>。</a:t>
            </a:r>
            <a:r>
              <a:rPr lang="en-US" altLang="zh-CN" dirty="0"/>
              <a:t>BPDU</a:t>
            </a:r>
            <a:r>
              <a:rPr lang="zh-CN" altLang="en-US" dirty="0"/>
              <a:t>中包含交换机在参加生成树计算时的各种参数信息，后面会有详细介绍。</a:t>
            </a:r>
            <a:endParaRPr lang="en-US" altLang="zh-CN" dirty="0"/>
          </a:p>
          <a:p>
            <a:r>
              <a:rPr lang="en-US" altLang="zh-CN" dirty="0"/>
              <a:t>STP</a:t>
            </a:r>
            <a:r>
              <a:rPr lang="zh-CN" altLang="en-US" dirty="0"/>
              <a:t>中定义了三种端口角色：指定端口，根端口和预备端口。</a:t>
            </a:r>
            <a:endParaRPr lang="en-US" altLang="zh-CN" dirty="0"/>
          </a:p>
          <a:p>
            <a:r>
              <a:rPr lang="zh-CN" altLang="en-US" dirty="0"/>
              <a:t>指定端口是交换机向所连网段转发配置</a:t>
            </a:r>
            <a:r>
              <a:rPr lang="en-US" altLang="zh-CN" dirty="0"/>
              <a:t>BPDU</a:t>
            </a:r>
            <a:r>
              <a:rPr lang="zh-CN" altLang="en-US" dirty="0"/>
              <a:t>的端口，每个网段有且只能有一个指定端口。一般情况下，根桥的每个端口总是指定端口。</a:t>
            </a:r>
            <a:endParaRPr lang="en-US" altLang="zh-CN" dirty="0"/>
          </a:p>
          <a:p>
            <a:r>
              <a:rPr lang="zh-CN" altLang="en-US" dirty="0"/>
              <a:t>根端口是非根交换机去往根桥路径最优的端口。在一个运行</a:t>
            </a:r>
            <a:r>
              <a:rPr lang="en-US" altLang="zh-CN" dirty="0"/>
              <a:t>STP</a:t>
            </a:r>
            <a:r>
              <a:rPr lang="zh-CN" altLang="en-US" dirty="0"/>
              <a:t>协议的交换机上最多只有一个根端口，但根桥上没有根端口。</a:t>
            </a:r>
            <a:endParaRPr lang="en-US" altLang="zh-CN" dirty="0"/>
          </a:p>
          <a:p>
            <a:r>
              <a:rPr lang="zh-CN" altLang="en-US" dirty="0"/>
              <a:t>如果一个端口既不是指定端口也不是根端口，则此端口为预备端口。预备端口将被阻塞。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94361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lvl="1">
              <a:buSzPct val="60000"/>
              <a:buFont typeface="Wingdings" pitchFamily="2" charset="2"/>
              <a:buChar char="l"/>
            </a:pPr>
            <a:r>
              <a:rPr lang="en-US" altLang="zh-CN" dirty="0"/>
              <a:t>STP</a:t>
            </a:r>
            <a:r>
              <a:rPr lang="zh-CN" altLang="en-US" dirty="0"/>
              <a:t>中根桥的选举依据的是桥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STP</a:t>
            </a:r>
            <a:r>
              <a:rPr lang="zh-CN" altLang="en-US" dirty="0"/>
              <a:t>中的每个交换机都会有一个桥</a:t>
            </a:r>
            <a:r>
              <a:rPr lang="en-US" altLang="zh-CN" dirty="0"/>
              <a:t>ID(Bridge ID)</a:t>
            </a:r>
            <a:r>
              <a:rPr lang="zh-CN" altLang="en-US" dirty="0"/>
              <a:t> 。桥</a:t>
            </a:r>
            <a:r>
              <a:rPr lang="en-US" altLang="zh-CN" dirty="0"/>
              <a:t>ID</a:t>
            </a:r>
            <a:r>
              <a:rPr lang="zh-CN" altLang="en-US" dirty="0"/>
              <a:t>由</a:t>
            </a:r>
            <a:r>
              <a:rPr lang="en-US" altLang="zh-CN" dirty="0"/>
              <a:t>16</a:t>
            </a:r>
            <a:r>
              <a:rPr lang="zh-CN" altLang="en-US" dirty="0"/>
              <a:t>位的桥优先级（</a:t>
            </a:r>
            <a:r>
              <a:rPr lang="en-US" altLang="zh-CN" dirty="0"/>
              <a:t>Bridge Priority</a:t>
            </a:r>
            <a:r>
              <a:rPr lang="zh-CN" altLang="en-US" dirty="0"/>
              <a:t>）和</a:t>
            </a:r>
            <a:r>
              <a:rPr lang="en-US" altLang="zh-CN" dirty="0"/>
              <a:t>48</a:t>
            </a:r>
            <a:r>
              <a:rPr lang="zh-CN" altLang="en-US" dirty="0"/>
              <a:t>位的</a:t>
            </a:r>
            <a:r>
              <a:rPr lang="en-US" altLang="zh-CN" dirty="0"/>
              <a:t>MAC</a:t>
            </a:r>
            <a:r>
              <a:rPr lang="zh-CN" altLang="en-US" dirty="0"/>
              <a:t>地址构成。在</a:t>
            </a:r>
            <a:r>
              <a:rPr lang="en-US" altLang="zh-CN" dirty="0"/>
              <a:t>STP</a:t>
            </a:r>
            <a:r>
              <a:rPr lang="zh-CN" altLang="en-US" dirty="0"/>
              <a:t>网络中，桥优先级是可以配置的，取值范围是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65535</a:t>
            </a:r>
            <a:r>
              <a:rPr lang="zh-CN" altLang="en-US" dirty="0"/>
              <a:t>，默认值为</a:t>
            </a:r>
            <a:r>
              <a:rPr lang="en-US" altLang="zh-CN" dirty="0"/>
              <a:t>32768</a:t>
            </a:r>
            <a:r>
              <a:rPr lang="zh-CN" altLang="en-US" dirty="0"/>
              <a:t>。优先级最高的设备（数值越小越优先）会被选举为根桥。如果优先级相同，则会比较</a:t>
            </a:r>
            <a:r>
              <a:rPr lang="en-US" altLang="zh-CN" dirty="0"/>
              <a:t>MAC</a:t>
            </a:r>
            <a:r>
              <a:rPr lang="zh-CN" altLang="en-US" dirty="0"/>
              <a:t>地址，</a:t>
            </a:r>
            <a:r>
              <a:rPr lang="en-US" altLang="zh-CN" dirty="0"/>
              <a:t>MAC</a:t>
            </a:r>
            <a:r>
              <a:rPr lang="zh-CN" altLang="en-US" dirty="0"/>
              <a:t>地址越小则越优先。</a:t>
            </a:r>
          </a:p>
          <a:p>
            <a:r>
              <a:rPr lang="zh-CN" altLang="en-US" dirty="0"/>
              <a:t>交换机启动后就自动开始进行生成树收敛计算。默认情况下，所有交换机启动时都认为自己是根桥，自己的所有端口都为指定端口，这样</a:t>
            </a:r>
            <a:r>
              <a:rPr lang="en-US" altLang="zh-CN" dirty="0"/>
              <a:t>BPDU</a:t>
            </a:r>
            <a:r>
              <a:rPr lang="zh-CN" altLang="en-US" dirty="0"/>
              <a:t>报文就可以通过所有端口转发。对端交换机收到</a:t>
            </a:r>
            <a:r>
              <a:rPr lang="en-US" altLang="zh-CN" dirty="0"/>
              <a:t>BPDU</a:t>
            </a:r>
            <a:r>
              <a:rPr lang="zh-CN" altLang="en-US" dirty="0"/>
              <a:t>报文后，会比较</a:t>
            </a:r>
            <a:r>
              <a:rPr lang="en-US" altLang="zh-CN" dirty="0"/>
              <a:t>BPDU</a:t>
            </a:r>
            <a:r>
              <a:rPr lang="zh-CN" altLang="en-US" dirty="0"/>
              <a:t>中的根桥</a:t>
            </a:r>
            <a:r>
              <a:rPr lang="en-US" altLang="zh-CN" dirty="0"/>
              <a:t>ID</a:t>
            </a:r>
            <a:r>
              <a:rPr lang="zh-CN" altLang="en-US" dirty="0"/>
              <a:t>和自己的桥</a:t>
            </a:r>
            <a:r>
              <a:rPr lang="en-US" altLang="zh-CN" dirty="0"/>
              <a:t>ID</a:t>
            </a:r>
            <a:r>
              <a:rPr lang="zh-CN" altLang="en-US" dirty="0"/>
              <a:t>。如果收到的</a:t>
            </a:r>
            <a:r>
              <a:rPr lang="en-US" altLang="zh-CN" dirty="0"/>
              <a:t>BPDU</a:t>
            </a:r>
            <a:r>
              <a:rPr lang="zh-CN" altLang="en-US" dirty="0"/>
              <a:t>报文中的桥</a:t>
            </a:r>
            <a:r>
              <a:rPr lang="en-US" altLang="zh-CN" dirty="0"/>
              <a:t>ID</a:t>
            </a:r>
            <a:r>
              <a:rPr lang="zh-CN" altLang="en-US" dirty="0"/>
              <a:t>优先级低，接收交换机会继续通告自己的配置</a:t>
            </a:r>
            <a:r>
              <a:rPr lang="en-US" altLang="zh-CN" dirty="0"/>
              <a:t>BPDU</a:t>
            </a:r>
            <a:r>
              <a:rPr lang="zh-CN" altLang="en-US" dirty="0"/>
              <a:t>报文给邻居交换机。如果收到的</a:t>
            </a:r>
            <a:r>
              <a:rPr lang="en-US" altLang="zh-CN" dirty="0"/>
              <a:t>BPDU</a:t>
            </a:r>
            <a:r>
              <a:rPr lang="zh-CN" altLang="en-US" dirty="0"/>
              <a:t>报文中的桥</a:t>
            </a:r>
            <a:r>
              <a:rPr lang="en-US" altLang="zh-CN" dirty="0"/>
              <a:t>ID</a:t>
            </a:r>
            <a:r>
              <a:rPr lang="zh-CN" altLang="en-US" dirty="0"/>
              <a:t>优先级高，则交换机会修改自己的</a:t>
            </a:r>
            <a:r>
              <a:rPr lang="en-US" altLang="zh-CN" dirty="0"/>
              <a:t>BPDU</a:t>
            </a:r>
            <a:r>
              <a:rPr lang="zh-CN" altLang="en-US" dirty="0"/>
              <a:t>报文的根桥</a:t>
            </a:r>
            <a:r>
              <a:rPr lang="en-US" altLang="zh-CN" dirty="0"/>
              <a:t>ID</a:t>
            </a:r>
            <a:r>
              <a:rPr lang="zh-CN" altLang="en-US" dirty="0"/>
              <a:t>字段，宣告新的根桥。</a:t>
            </a:r>
          </a:p>
        </p:txBody>
      </p:sp>
    </p:spTree>
    <p:extLst>
      <p:ext uri="{BB962C8B-B14F-4D97-AF65-F5344CB8AC3E}">
        <p14:creationId xmlns:p14="http://schemas.microsoft.com/office/powerpoint/2010/main" val="3425178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非根交换机在选举根端口时分别依据该端口的根路径开销、对端</a:t>
            </a:r>
            <a:r>
              <a:rPr lang="en-US" altLang="zh-CN" dirty="0"/>
              <a:t>BID</a:t>
            </a:r>
            <a:r>
              <a:rPr lang="zh-CN" altLang="en-US" dirty="0"/>
              <a:t>（</a:t>
            </a:r>
            <a:r>
              <a:rPr lang="en-US" altLang="zh-CN" dirty="0"/>
              <a:t>Bridge ID</a:t>
            </a:r>
            <a:r>
              <a:rPr lang="zh-CN" altLang="en-US" dirty="0"/>
              <a:t>）、对端</a:t>
            </a:r>
            <a:r>
              <a:rPr lang="en-US" altLang="zh-CN" dirty="0"/>
              <a:t>PID</a:t>
            </a:r>
            <a:r>
              <a:rPr lang="zh-CN" altLang="en-US" dirty="0"/>
              <a:t>（</a:t>
            </a:r>
            <a:r>
              <a:rPr lang="en-US" altLang="zh-CN" dirty="0"/>
              <a:t>Port ID</a:t>
            </a:r>
            <a:r>
              <a:rPr lang="zh-CN" altLang="en-US" dirty="0"/>
              <a:t>）和本端</a:t>
            </a:r>
            <a:r>
              <a:rPr lang="en-US" altLang="zh-CN" dirty="0"/>
              <a:t>PID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交换机的每个端口都有一个端口开销（</a:t>
            </a:r>
            <a:r>
              <a:rPr lang="en-US" altLang="zh-CN" dirty="0"/>
              <a:t>Port Cost</a:t>
            </a:r>
            <a:r>
              <a:rPr lang="zh-CN" altLang="en-US" dirty="0"/>
              <a:t>）参数，此参数表示该端口在</a:t>
            </a:r>
            <a:r>
              <a:rPr lang="en-US" altLang="zh-CN" dirty="0"/>
              <a:t>STP</a:t>
            </a:r>
            <a:r>
              <a:rPr lang="zh-CN" altLang="en-US" dirty="0"/>
              <a:t>中的开销值。默认情况下端口的开销和端口的带宽有关，带宽越高，开销越小。从一个非根桥到达根桥的路径可能有多条，每一条路径都有一个总的开销值，此开销值是该路径上所有接收</a:t>
            </a:r>
            <a:r>
              <a:rPr lang="en-US" altLang="zh-CN" dirty="0"/>
              <a:t>BPDU</a:t>
            </a:r>
            <a:r>
              <a:rPr lang="zh-CN" altLang="en-US" dirty="0"/>
              <a:t>端口的端口开销总和（即</a:t>
            </a:r>
            <a:r>
              <a:rPr lang="en-US" altLang="zh-CN" dirty="0"/>
              <a:t>BPDU</a:t>
            </a:r>
            <a:r>
              <a:rPr lang="zh-CN" altLang="en-US" dirty="0"/>
              <a:t>的入方向端口），称为路径开销。非根桥通过对比多条路径的路径开销，选出到达根桥的最短路径，这条最短路径的路径开销被称为</a:t>
            </a:r>
            <a:r>
              <a:rPr lang="en-US" altLang="zh-CN" dirty="0"/>
              <a:t>RPC</a:t>
            </a:r>
            <a:r>
              <a:rPr lang="zh-CN" altLang="en-US" dirty="0"/>
              <a:t>（</a:t>
            </a:r>
            <a:r>
              <a:rPr lang="en-US" altLang="zh-CN" dirty="0"/>
              <a:t>Root Path Cost</a:t>
            </a:r>
            <a:r>
              <a:rPr lang="zh-CN" altLang="en-US" dirty="0"/>
              <a:t>，根路径开销），并生成无环树状网络。根桥的根路径开销是</a:t>
            </a:r>
            <a:r>
              <a:rPr lang="en-US" altLang="zh-CN" dirty="0"/>
              <a:t>0。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一般情况下，企业网络中会存在多厂商的交换设备，华为</a:t>
            </a:r>
            <a:r>
              <a:rPr lang="en-US" altLang="zh-CN" dirty="0"/>
              <a:t>X7</a:t>
            </a:r>
            <a:r>
              <a:rPr lang="zh-CN" altLang="en-US" dirty="0"/>
              <a:t>系列交换机支持多种</a:t>
            </a:r>
            <a:r>
              <a:rPr lang="en-US" altLang="zh-CN" dirty="0"/>
              <a:t>STP</a:t>
            </a:r>
            <a:r>
              <a:rPr lang="zh-CN" altLang="en-US" dirty="0"/>
              <a:t>的路径开销计算标准，提供最大程度的兼容性。缺省情况下，华为</a:t>
            </a:r>
            <a:r>
              <a:rPr lang="en-US" altLang="zh-CN" dirty="0"/>
              <a:t>X7</a:t>
            </a:r>
            <a:r>
              <a:rPr lang="zh-CN" altLang="en-US" dirty="0"/>
              <a:t>系列交换机使用</a:t>
            </a:r>
            <a:r>
              <a:rPr lang="en-US" altLang="zh-CN" dirty="0"/>
              <a:t>IEEE 802.1t</a:t>
            </a:r>
            <a:r>
              <a:rPr lang="zh-CN" altLang="en-US" dirty="0"/>
              <a:t>标准来计算路径开销。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en-US" altLang="zh-CN" dirty="0"/>
              <a:t>STP</a:t>
            </a:r>
            <a:r>
              <a:rPr lang="zh-CN" altLang="en-US" dirty="0"/>
              <a:t>交换机的每个端口都有一个端口</a:t>
            </a:r>
            <a:r>
              <a:rPr lang="en-US" altLang="zh-CN" dirty="0"/>
              <a:t>ID</a:t>
            </a:r>
            <a:r>
              <a:rPr lang="zh-CN" altLang="en-US" dirty="0"/>
              <a:t>，端口</a:t>
            </a:r>
            <a:r>
              <a:rPr lang="en-US" altLang="zh-CN" dirty="0"/>
              <a:t>ID</a:t>
            </a:r>
            <a:r>
              <a:rPr lang="zh-CN" altLang="en-US" dirty="0"/>
              <a:t>由端口优先级和端口号构成。端口优先级取值范围是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240</a:t>
            </a:r>
            <a:r>
              <a:rPr lang="zh-CN" altLang="en-US" dirty="0"/>
              <a:t>，步长为</a:t>
            </a:r>
            <a:r>
              <a:rPr lang="en-US" altLang="zh-CN" dirty="0"/>
              <a:t>16</a:t>
            </a:r>
            <a:r>
              <a:rPr lang="zh-CN" altLang="en-US" dirty="0"/>
              <a:t>，即取值必须为</a:t>
            </a:r>
            <a:r>
              <a:rPr lang="en-US" altLang="zh-CN" dirty="0"/>
              <a:t>16</a:t>
            </a:r>
            <a:r>
              <a:rPr lang="zh-CN" altLang="en-US" dirty="0"/>
              <a:t>的整数倍。缺省情况下，端口优先级是</a:t>
            </a:r>
            <a:r>
              <a:rPr lang="en-US" altLang="zh-CN" dirty="0"/>
              <a:t>128。</a:t>
            </a:r>
            <a:r>
              <a:rPr lang="zh-CN" altLang="en-US" dirty="0"/>
              <a:t>端口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Port ID)</a:t>
            </a:r>
            <a:r>
              <a:rPr lang="zh-CN" altLang="en-US" dirty="0"/>
              <a:t>可以用来确定端口角色。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每个非根桥都要选举一个根端口。根端口是距离根桥最近的端口，这个最近的衡量标准是靠路径开销来判定的，即路径开销最小的端口就是根端口。端口收到一个</a:t>
            </a:r>
            <a:r>
              <a:rPr lang="en-US" altLang="zh-CN" dirty="0"/>
              <a:t>BPDU</a:t>
            </a:r>
            <a:r>
              <a:rPr lang="zh-CN" altLang="en-US" dirty="0"/>
              <a:t>报文后，抽取该</a:t>
            </a:r>
            <a:r>
              <a:rPr lang="en-US" altLang="zh-CN" dirty="0"/>
              <a:t>BPDU</a:t>
            </a:r>
            <a:r>
              <a:rPr lang="zh-CN" altLang="en-US" dirty="0"/>
              <a:t>报文中根路径开销字段的值，加上该端口本身的端口开销即为本端口路径开销。如果有两个或两个以上的端口计算得到的累计路径开销相同，那么选择收到发送者</a:t>
            </a:r>
            <a:r>
              <a:rPr lang="en-US" altLang="zh-CN" dirty="0"/>
              <a:t>BID</a:t>
            </a:r>
            <a:r>
              <a:rPr lang="zh-CN" altLang="en-US" dirty="0"/>
              <a:t>最小的那个端口作为根端口。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如果两个或两个以上的端口连接到同一台交换机上，则选择发送者</a:t>
            </a:r>
            <a:r>
              <a:rPr lang="en-US" altLang="zh-CN" dirty="0"/>
              <a:t>PID</a:t>
            </a:r>
            <a:r>
              <a:rPr lang="zh-CN" altLang="en-US" dirty="0"/>
              <a:t>最小的那个端口作为根端口。如果两个或两个以上的端口通过</a:t>
            </a:r>
            <a:r>
              <a:rPr lang="en-US" altLang="zh-CN" dirty="0"/>
              <a:t>Hub</a:t>
            </a:r>
            <a:r>
              <a:rPr lang="zh-CN" altLang="en-US" dirty="0"/>
              <a:t>连接到同一台交换机的同一个接口上，则选择本交换机的这些端口中的</a:t>
            </a:r>
            <a:r>
              <a:rPr lang="en-US" altLang="zh-CN" dirty="0"/>
              <a:t>PID</a:t>
            </a:r>
            <a:r>
              <a:rPr lang="zh-CN" altLang="en-US" dirty="0"/>
              <a:t>最小的作为根端口。</a:t>
            </a: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654710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在网段上抑制其他端口（无论是自己的还是其他设备的）发送</a:t>
            </a:r>
            <a:r>
              <a:rPr lang="en-US" altLang="zh-CN"/>
              <a:t>BPDU</a:t>
            </a:r>
            <a:r>
              <a:rPr lang="zh-CN" altLang="en-US"/>
              <a:t>报文的端口，就是该网段的指定端口。每个网段都应该有一个指定端口，根桥的所有端口都是指定端口（除非根桥在物理上存在环路）。</a:t>
            </a:r>
            <a:endParaRPr lang="en-US" altLang="zh-CN"/>
          </a:p>
          <a:p>
            <a:r>
              <a:rPr lang="zh-CN" altLang="en-US"/>
              <a:t>指定端口的选举也是首先比较累计路径开销，累计路径开销最小的端口就是指定端口。如果累计路径开销相同，则比较端口所在交换机的桥</a:t>
            </a:r>
            <a:r>
              <a:rPr lang="en-US" altLang="zh-CN"/>
              <a:t>ID</a:t>
            </a:r>
            <a:r>
              <a:rPr lang="zh-CN" altLang="en-US"/>
              <a:t>，所在桥</a:t>
            </a:r>
            <a:r>
              <a:rPr lang="en-US" altLang="zh-CN"/>
              <a:t>ID</a:t>
            </a:r>
            <a:r>
              <a:rPr lang="zh-CN" altLang="en-US"/>
              <a:t>最小的端口被选举为指定端口。如果通过累计路径开销和所在桥</a:t>
            </a:r>
            <a:r>
              <a:rPr lang="en-US" altLang="zh-CN"/>
              <a:t>ID</a:t>
            </a:r>
            <a:r>
              <a:rPr lang="zh-CN" altLang="en-US"/>
              <a:t>选举不出来，则比较端口</a:t>
            </a:r>
            <a:r>
              <a:rPr lang="en-US" altLang="zh-CN"/>
              <a:t>ID</a:t>
            </a:r>
            <a:r>
              <a:rPr lang="zh-CN" altLang="en-US"/>
              <a:t>，端口</a:t>
            </a:r>
            <a:r>
              <a:rPr lang="en-US" altLang="zh-CN"/>
              <a:t>ID</a:t>
            </a:r>
            <a:r>
              <a:rPr lang="zh-CN" altLang="en-US"/>
              <a:t>最小的被选举为指定端口。</a:t>
            </a:r>
            <a:endParaRPr lang="en-US" altLang="zh-CN"/>
          </a:p>
          <a:p>
            <a:r>
              <a:rPr lang="zh-CN" altLang="en-US"/>
              <a:t>网络收敛后，只有指定端口和根端口可以转发数据。其他端口为预备端口，被阻塞，不能转发数据，只能够从所连网段的指定交换机接收到</a:t>
            </a:r>
            <a:r>
              <a:rPr lang="en-US" altLang="zh-CN"/>
              <a:t>BPDU</a:t>
            </a:r>
            <a:r>
              <a:rPr lang="zh-CN" altLang="en-US"/>
              <a:t>报文，并以此来监视链路的状态。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576809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图中所示为</a:t>
            </a:r>
            <a:r>
              <a:rPr lang="en-US" altLang="zh-CN"/>
              <a:t>STP</a:t>
            </a:r>
            <a:r>
              <a:rPr lang="zh-CN" altLang="en-US"/>
              <a:t>的端口状态迁移机制，运行</a:t>
            </a:r>
            <a:r>
              <a:rPr lang="en-US" altLang="zh-CN"/>
              <a:t>STP</a:t>
            </a:r>
            <a:r>
              <a:rPr lang="zh-CN" altLang="en-US"/>
              <a:t>协议的设备上端口状态有</a:t>
            </a:r>
            <a:r>
              <a:rPr lang="en-US" altLang="zh-CN"/>
              <a:t>5</a:t>
            </a:r>
            <a:r>
              <a:rPr lang="zh-CN" altLang="en-US"/>
              <a:t>种：</a:t>
            </a:r>
            <a:endParaRPr lang="en-US" altLang="zh-CN"/>
          </a:p>
          <a:p>
            <a:r>
              <a:rPr lang="en-US" altLang="zh-CN"/>
              <a:t>Forwarding</a:t>
            </a:r>
            <a:r>
              <a:rPr lang="zh-CN" altLang="en-US"/>
              <a:t>：转发状态。端口既可转发用户流量也可转发</a:t>
            </a:r>
            <a:r>
              <a:rPr lang="en-US" altLang="zh-CN"/>
              <a:t>BPDU</a:t>
            </a:r>
            <a:r>
              <a:rPr lang="zh-CN" altLang="en-US"/>
              <a:t>报文，只有根端口或指定端口才能进入</a:t>
            </a:r>
            <a:r>
              <a:rPr lang="en-US" altLang="zh-CN"/>
              <a:t>Forwarding</a:t>
            </a:r>
            <a:r>
              <a:rPr lang="zh-CN" altLang="en-US"/>
              <a:t>状态。</a:t>
            </a:r>
            <a:endParaRPr lang="en-US" altLang="zh-CN"/>
          </a:p>
          <a:p>
            <a:r>
              <a:rPr lang="en-US" altLang="zh-CN"/>
              <a:t>Learning</a:t>
            </a:r>
            <a:r>
              <a:rPr lang="zh-CN" altLang="en-US"/>
              <a:t>：学习状态。端口可根据收到的用户流量构建</a:t>
            </a:r>
            <a:r>
              <a:rPr lang="en-US" altLang="zh-CN"/>
              <a:t>MAC</a:t>
            </a:r>
            <a:r>
              <a:rPr lang="zh-CN" altLang="en-US"/>
              <a:t>地址表，但不转发用户流量。增加</a:t>
            </a:r>
            <a:r>
              <a:rPr lang="en-US" altLang="zh-CN"/>
              <a:t>Learning</a:t>
            </a:r>
            <a:r>
              <a:rPr lang="zh-CN" altLang="en-US"/>
              <a:t>状态是为了防止临时环路。</a:t>
            </a:r>
            <a:endParaRPr lang="en-US" altLang="zh-CN"/>
          </a:p>
          <a:p>
            <a:r>
              <a:rPr lang="en-US" altLang="zh-CN"/>
              <a:t>Listening</a:t>
            </a:r>
            <a:r>
              <a:rPr lang="zh-CN" altLang="en-US"/>
              <a:t>：侦听状态。端口可以转发</a:t>
            </a:r>
            <a:r>
              <a:rPr lang="en-US" altLang="zh-CN"/>
              <a:t>BPDU</a:t>
            </a:r>
            <a:r>
              <a:rPr lang="zh-CN" altLang="en-US"/>
              <a:t>报文，但不能转发用户流量。</a:t>
            </a:r>
            <a:endParaRPr lang="en-US" altLang="zh-CN"/>
          </a:p>
          <a:p>
            <a:r>
              <a:rPr lang="en-US" altLang="zh-CN"/>
              <a:t>Blocking</a:t>
            </a:r>
            <a:r>
              <a:rPr lang="zh-CN" altLang="en-US"/>
              <a:t>：阻塞状态。端口仅仅能接收并处理</a:t>
            </a:r>
            <a:r>
              <a:rPr lang="en-US" altLang="zh-CN"/>
              <a:t>BPDU</a:t>
            </a:r>
            <a:r>
              <a:rPr lang="zh-CN" altLang="en-US"/>
              <a:t>，不能转发</a:t>
            </a:r>
            <a:r>
              <a:rPr lang="en-US" altLang="zh-CN"/>
              <a:t>BPDU</a:t>
            </a:r>
            <a:r>
              <a:rPr lang="zh-CN" altLang="en-US"/>
              <a:t>，也不能转发用户流量。此状态是预备端口的最终状态。</a:t>
            </a:r>
            <a:endParaRPr lang="en-US" altLang="zh-CN"/>
          </a:p>
          <a:p>
            <a:r>
              <a:rPr lang="en-US" altLang="zh-CN"/>
              <a:t>Disabled</a:t>
            </a:r>
            <a:r>
              <a:rPr lang="zh-CN" altLang="en-US"/>
              <a:t>：禁用状态。端口既不处理和转发</a:t>
            </a:r>
            <a:r>
              <a:rPr lang="en-US" altLang="zh-CN"/>
              <a:t>BPDU</a:t>
            </a:r>
            <a:r>
              <a:rPr lang="zh-CN" altLang="en-US"/>
              <a:t>报文，也不转发用户流量。</a:t>
            </a:r>
          </a:p>
          <a:p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595498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为了计算生成树，交换机之间需要交换相关的信息和参数，这些信息和参数被封装在</a:t>
            </a:r>
            <a:r>
              <a:rPr lang="en-US" altLang="zh-CN"/>
              <a:t>BPDU</a:t>
            </a:r>
            <a:r>
              <a:rPr lang="zh-CN" altLang="en-US"/>
              <a:t>（</a:t>
            </a:r>
            <a:r>
              <a:rPr lang="en-US" altLang="zh-CN"/>
              <a:t>Bridge Protocol Data Unit</a:t>
            </a:r>
            <a:r>
              <a:rPr lang="zh-CN" altLang="en-US"/>
              <a:t>）中。</a:t>
            </a:r>
            <a:endParaRPr lang="en-US" altLang="zh-CN"/>
          </a:p>
          <a:p>
            <a:r>
              <a:rPr lang="en-US" altLang="zh-CN"/>
              <a:t>BPDU</a:t>
            </a:r>
            <a:r>
              <a:rPr lang="zh-CN" altLang="en-US"/>
              <a:t>有两种类型：配置</a:t>
            </a:r>
            <a:r>
              <a:rPr lang="en-US" altLang="zh-CN"/>
              <a:t>BPDU</a:t>
            </a:r>
            <a:r>
              <a:rPr lang="zh-CN" altLang="en-US"/>
              <a:t>和</a:t>
            </a:r>
            <a:r>
              <a:rPr lang="en-US" altLang="zh-CN"/>
              <a:t>TCN BPDU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配置</a:t>
            </a:r>
            <a:r>
              <a:rPr lang="en-US" altLang="zh-CN"/>
              <a:t>BPDU</a:t>
            </a:r>
            <a:r>
              <a:rPr lang="zh-CN" altLang="en-US"/>
              <a:t>包含了桥</a:t>
            </a:r>
            <a:r>
              <a:rPr lang="en-US" altLang="zh-CN"/>
              <a:t>ID</a:t>
            </a:r>
            <a:r>
              <a:rPr lang="zh-CN" altLang="en-US"/>
              <a:t>、路径开销和端口</a:t>
            </a:r>
            <a:r>
              <a:rPr lang="en-US" altLang="zh-CN"/>
              <a:t>ID</a:t>
            </a:r>
            <a:r>
              <a:rPr lang="zh-CN" altLang="en-US"/>
              <a:t>等参数。</a:t>
            </a:r>
            <a:r>
              <a:rPr lang="en-US" altLang="zh-CN"/>
              <a:t>STP</a:t>
            </a:r>
            <a:r>
              <a:rPr lang="zh-CN" altLang="en-US"/>
              <a:t>协议通过在交换机之间传递配置</a:t>
            </a:r>
            <a:r>
              <a:rPr lang="en-US" altLang="zh-CN"/>
              <a:t>BPDU</a:t>
            </a:r>
            <a:r>
              <a:rPr lang="zh-CN" altLang="en-US"/>
              <a:t>来选举根交换机，以及确定每个交换机端口的角色和状态。在初始化过程中，每个桥都主动发送配置</a:t>
            </a:r>
            <a:r>
              <a:rPr lang="en-US" altLang="zh-CN"/>
              <a:t>BPDU</a:t>
            </a:r>
            <a:r>
              <a:rPr lang="zh-CN" altLang="en-US"/>
              <a:t>。在网络拓扑稳定以后，只有根桥主动发送配置</a:t>
            </a:r>
            <a:r>
              <a:rPr lang="en-US" altLang="zh-CN"/>
              <a:t>BPDU</a:t>
            </a:r>
            <a:r>
              <a:rPr lang="zh-CN" altLang="en-US"/>
              <a:t>，其他交换机在收到上游传来的配置</a:t>
            </a:r>
            <a:r>
              <a:rPr lang="en-US" altLang="zh-CN"/>
              <a:t>BPDU</a:t>
            </a:r>
            <a:r>
              <a:rPr lang="zh-CN" altLang="en-US"/>
              <a:t>后，才会发送自己的配置</a:t>
            </a:r>
            <a:r>
              <a:rPr lang="en-US" altLang="zh-CN"/>
              <a:t>BPDU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TCN BPDU</a:t>
            </a:r>
            <a:r>
              <a:rPr lang="zh-CN" altLang="en-US"/>
              <a:t>是指下游交换机感知到拓扑发生变化时向上游发送的拓扑变化通知。</a:t>
            </a:r>
            <a:endParaRPr lang="en-US" altLang="zh-CN"/>
          </a:p>
          <a:p>
            <a:r>
              <a:rPr lang="zh-CN" altLang="en-US"/>
              <a:t>配置</a:t>
            </a:r>
            <a:r>
              <a:rPr lang="en-US" altLang="zh-CN"/>
              <a:t>BPDU</a:t>
            </a:r>
            <a:r>
              <a:rPr lang="zh-CN" altLang="en-US"/>
              <a:t>中包含了足够的信息来保证设备完成生成树计算，其中包含的重要信息如下：</a:t>
            </a:r>
            <a:endParaRPr lang="en-US" altLang="zh-CN"/>
          </a:p>
          <a:p>
            <a:r>
              <a:rPr lang="zh-CN" altLang="en-US"/>
              <a:t>根桥</a:t>
            </a:r>
            <a:r>
              <a:rPr lang="en-US" altLang="zh-CN"/>
              <a:t>ID</a:t>
            </a:r>
            <a:r>
              <a:rPr lang="zh-CN" altLang="en-US"/>
              <a:t>：由根桥的优先级和</a:t>
            </a:r>
            <a:r>
              <a:rPr lang="en-US" altLang="zh-CN"/>
              <a:t>MAC</a:t>
            </a:r>
            <a:r>
              <a:rPr lang="zh-CN" altLang="en-US"/>
              <a:t>地址组成，每个</a:t>
            </a:r>
            <a:r>
              <a:rPr lang="en-US" altLang="zh-CN"/>
              <a:t>STP</a:t>
            </a:r>
            <a:r>
              <a:rPr lang="zh-CN" altLang="en-US"/>
              <a:t>网络中有且仅有一个根桥。</a:t>
            </a:r>
          </a:p>
          <a:p>
            <a:r>
              <a:rPr lang="zh-CN" altLang="en-US"/>
              <a:t>根路径开销：到根桥的最短路径开销。</a:t>
            </a:r>
          </a:p>
          <a:p>
            <a:r>
              <a:rPr lang="zh-CN" altLang="en-US"/>
              <a:t>指定桥</a:t>
            </a:r>
            <a:r>
              <a:rPr lang="en-US" altLang="zh-CN"/>
              <a:t>ID</a:t>
            </a:r>
            <a:r>
              <a:rPr lang="zh-CN" altLang="en-US"/>
              <a:t>：由指定桥的优先级和</a:t>
            </a:r>
            <a:r>
              <a:rPr lang="en-US" altLang="zh-CN"/>
              <a:t>MAC</a:t>
            </a:r>
            <a:r>
              <a:rPr lang="zh-CN" altLang="en-US"/>
              <a:t>地址组成。</a:t>
            </a:r>
          </a:p>
          <a:p>
            <a:r>
              <a:rPr lang="zh-CN" altLang="en-US"/>
              <a:t>指定端口</a:t>
            </a:r>
            <a:r>
              <a:rPr lang="en-US" altLang="zh-CN"/>
              <a:t>ID</a:t>
            </a:r>
            <a:r>
              <a:rPr lang="zh-CN" altLang="en-US"/>
              <a:t>：由指定端口的优先级和端口号组成。</a:t>
            </a:r>
          </a:p>
          <a:p>
            <a:r>
              <a:rPr lang="en-US" altLang="zh-CN"/>
              <a:t>Message Age</a:t>
            </a:r>
            <a:r>
              <a:rPr lang="zh-CN" altLang="en-US"/>
              <a:t>：配置</a:t>
            </a:r>
            <a:r>
              <a:rPr lang="en-US" altLang="zh-CN"/>
              <a:t>BPDU</a:t>
            </a:r>
            <a:r>
              <a:rPr lang="zh-CN" altLang="en-US"/>
              <a:t>在网络中传播的生存期。</a:t>
            </a:r>
          </a:p>
          <a:p>
            <a:r>
              <a:rPr lang="en-US" altLang="zh-CN"/>
              <a:t>Max Age</a:t>
            </a:r>
            <a:r>
              <a:rPr lang="zh-CN" altLang="en-US"/>
              <a:t>：配置</a:t>
            </a:r>
            <a:r>
              <a:rPr lang="en-US" altLang="zh-CN"/>
              <a:t>BPDU</a:t>
            </a:r>
            <a:r>
              <a:rPr lang="zh-CN" altLang="en-US"/>
              <a:t>在设备中能够保存的最大生存期。</a:t>
            </a:r>
          </a:p>
          <a:p>
            <a:r>
              <a:rPr lang="en-US" altLang="zh-CN"/>
              <a:t>Hello Time</a:t>
            </a:r>
            <a:r>
              <a:rPr lang="zh-CN" altLang="en-US"/>
              <a:t>：配置</a:t>
            </a:r>
            <a:r>
              <a:rPr lang="en-US" altLang="zh-CN"/>
              <a:t>BPDU</a:t>
            </a:r>
            <a:r>
              <a:rPr lang="zh-CN" altLang="en-US"/>
              <a:t>发送的周期。</a:t>
            </a:r>
          </a:p>
          <a:p>
            <a:r>
              <a:rPr lang="en-US" altLang="zh-CN"/>
              <a:t>Forward Delay</a:t>
            </a:r>
            <a:r>
              <a:rPr lang="zh-CN" altLang="en-US"/>
              <a:t>：端口状态迁移的延时。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496590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STP</a:t>
            </a:r>
            <a:r>
              <a:rPr lang="zh-CN" altLang="en-US"/>
              <a:t>协议中包含一些重要的时间参数，这里举例说明如下：</a:t>
            </a:r>
            <a:endParaRPr lang="en-US" altLang="zh-CN"/>
          </a:p>
          <a:p>
            <a:r>
              <a:rPr lang="en-US" altLang="zh-CN"/>
              <a:t>Hello Time</a:t>
            </a:r>
            <a:r>
              <a:rPr lang="zh-CN" altLang="en-US"/>
              <a:t>是指运行</a:t>
            </a:r>
            <a:r>
              <a:rPr lang="en-US" altLang="zh-CN"/>
              <a:t>STP</a:t>
            </a:r>
            <a:r>
              <a:rPr lang="zh-CN" altLang="en-US"/>
              <a:t>协议的设备发送配置</a:t>
            </a:r>
            <a:r>
              <a:rPr lang="en-US" altLang="zh-CN"/>
              <a:t>BPDU</a:t>
            </a:r>
            <a:r>
              <a:rPr lang="zh-CN" altLang="en-US"/>
              <a:t>的时间间隔，用于检测链路是否存在故障。交换机每隔</a:t>
            </a:r>
            <a:r>
              <a:rPr lang="en-US" altLang="zh-CN"/>
              <a:t>Hello Time</a:t>
            </a:r>
            <a:r>
              <a:rPr lang="zh-CN" altLang="en-US"/>
              <a:t>时间会向周围的交换机发送配置</a:t>
            </a:r>
            <a:r>
              <a:rPr lang="en-US" altLang="zh-CN"/>
              <a:t>BPDU</a:t>
            </a:r>
            <a:r>
              <a:rPr lang="zh-CN" altLang="en-US"/>
              <a:t>报文，以确认链路是否存在故障。当网络拓扑稳定后，该值只有在根桥上修改才有效。</a:t>
            </a:r>
            <a:endParaRPr lang="en-US" altLang="zh-CN"/>
          </a:p>
          <a:p>
            <a:r>
              <a:rPr lang="en-US" altLang="zh-CN"/>
              <a:t>Message Age</a:t>
            </a:r>
            <a:r>
              <a:rPr lang="zh-CN" altLang="en-US"/>
              <a:t>是从根桥发送到当前交换机接收到</a:t>
            </a:r>
            <a:r>
              <a:rPr lang="en-US" altLang="zh-CN"/>
              <a:t>BPDU</a:t>
            </a:r>
            <a:r>
              <a:rPr lang="zh-CN" altLang="en-US"/>
              <a:t>的总时间，包括传输延时等。如果配置</a:t>
            </a:r>
            <a:r>
              <a:rPr lang="en-US" altLang="zh-CN"/>
              <a:t>BPDU</a:t>
            </a:r>
            <a:r>
              <a:rPr lang="zh-CN" altLang="en-US"/>
              <a:t>是根桥发出的，则</a:t>
            </a:r>
            <a:r>
              <a:rPr lang="en-US" altLang="zh-CN"/>
              <a:t>Message Age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。实际实现中，配置</a:t>
            </a:r>
            <a:r>
              <a:rPr lang="en-US" altLang="zh-CN"/>
              <a:t>BPDU</a:t>
            </a:r>
            <a:r>
              <a:rPr lang="zh-CN" altLang="en-US"/>
              <a:t>报文每经过一个交换机，</a:t>
            </a:r>
            <a:r>
              <a:rPr lang="en-US" altLang="zh-CN"/>
              <a:t>Message Age</a:t>
            </a:r>
            <a:r>
              <a:rPr lang="zh-CN" altLang="en-US"/>
              <a:t>增加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  <a:p>
            <a:r>
              <a:rPr lang="en-US" altLang="zh-CN"/>
              <a:t>Max Age</a:t>
            </a:r>
            <a:r>
              <a:rPr lang="zh-CN" altLang="en-US"/>
              <a:t>是指</a:t>
            </a:r>
            <a:r>
              <a:rPr lang="en-US" altLang="zh-CN"/>
              <a:t>BPDU</a:t>
            </a:r>
            <a:r>
              <a:rPr lang="zh-CN" altLang="en-US"/>
              <a:t>报文的老化时间，可在根桥上通过命令人为改动这个值。</a:t>
            </a:r>
            <a:r>
              <a:rPr lang="en-US" altLang="zh-CN"/>
              <a:t>Max Age</a:t>
            </a:r>
            <a:r>
              <a:rPr lang="zh-CN" altLang="en-US"/>
              <a:t>通过配置</a:t>
            </a:r>
            <a:r>
              <a:rPr lang="en-US" altLang="zh-CN"/>
              <a:t>BPDU</a:t>
            </a:r>
            <a:r>
              <a:rPr lang="zh-CN" altLang="en-US"/>
              <a:t>报文的传递，可以保证</a:t>
            </a:r>
            <a:r>
              <a:rPr lang="en-US" altLang="zh-CN"/>
              <a:t>Max Age</a:t>
            </a:r>
            <a:r>
              <a:rPr lang="zh-CN" altLang="en-US"/>
              <a:t>在整网中一致。非根桥设备收到配置</a:t>
            </a:r>
            <a:r>
              <a:rPr lang="en-US" altLang="zh-CN"/>
              <a:t>BPDU</a:t>
            </a:r>
            <a:r>
              <a:rPr lang="zh-CN" altLang="en-US"/>
              <a:t>报文后，会将报文中的</a:t>
            </a:r>
            <a:r>
              <a:rPr lang="en-US" altLang="zh-CN"/>
              <a:t>Message Age</a:t>
            </a:r>
            <a:r>
              <a:rPr lang="zh-CN" altLang="en-US"/>
              <a:t>和</a:t>
            </a:r>
            <a:r>
              <a:rPr lang="en-US" altLang="zh-CN"/>
              <a:t>Max Age</a:t>
            </a:r>
            <a:r>
              <a:rPr lang="zh-CN" altLang="en-US"/>
              <a:t>进行比较：如果</a:t>
            </a:r>
            <a:r>
              <a:rPr lang="en-US" altLang="zh-CN"/>
              <a:t>Message Age</a:t>
            </a:r>
            <a:r>
              <a:rPr lang="zh-CN" altLang="en-US"/>
              <a:t>小于等于</a:t>
            </a:r>
            <a:r>
              <a:rPr lang="en-US" altLang="zh-CN"/>
              <a:t>Max Age</a:t>
            </a:r>
            <a:r>
              <a:rPr lang="zh-CN" altLang="en-US"/>
              <a:t>，则该非根桥设备会继续转发配置</a:t>
            </a:r>
            <a:r>
              <a:rPr lang="en-US" altLang="zh-CN"/>
              <a:t>BPDU</a:t>
            </a:r>
            <a:r>
              <a:rPr lang="zh-CN" altLang="en-US"/>
              <a:t>报文。如果</a:t>
            </a:r>
            <a:r>
              <a:rPr lang="en-US" altLang="zh-CN"/>
              <a:t>Message Age</a:t>
            </a:r>
            <a:r>
              <a:rPr lang="zh-CN" altLang="en-US"/>
              <a:t>大于</a:t>
            </a:r>
            <a:r>
              <a:rPr lang="en-US" altLang="zh-CN"/>
              <a:t>Max Age</a:t>
            </a:r>
            <a:r>
              <a:rPr lang="zh-CN" altLang="en-US"/>
              <a:t>，则该配置</a:t>
            </a:r>
            <a:r>
              <a:rPr lang="en-US" altLang="zh-CN"/>
              <a:t>BPDU</a:t>
            </a:r>
            <a:r>
              <a:rPr lang="zh-CN" altLang="en-US"/>
              <a:t>报文将被老化掉。该非根桥设备将直接丢弃该配置</a:t>
            </a:r>
            <a:r>
              <a:rPr lang="en-US" altLang="zh-CN"/>
              <a:t>BPDU</a:t>
            </a:r>
            <a:r>
              <a:rPr lang="zh-CN" altLang="en-US"/>
              <a:t>，并认为是网络直径过大，导致了根桥连接失败。</a:t>
            </a:r>
          </a:p>
          <a:p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74686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9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在稳定的</a:t>
            </a:r>
            <a:r>
              <a:rPr lang="en-US" altLang="zh-CN"/>
              <a:t>STP</a:t>
            </a:r>
            <a:r>
              <a:rPr lang="zh-CN" altLang="en-US"/>
              <a:t>拓扑里，非根桥会定期收到来自根桥的</a:t>
            </a:r>
            <a:r>
              <a:rPr lang="en-US" altLang="zh-CN"/>
              <a:t>BPDU</a:t>
            </a:r>
            <a:r>
              <a:rPr lang="zh-CN" altLang="en-US"/>
              <a:t>报文。如果根桥发生了故障，停止发送</a:t>
            </a:r>
            <a:r>
              <a:rPr lang="en-US" altLang="zh-CN"/>
              <a:t>BPDU</a:t>
            </a:r>
            <a:r>
              <a:rPr lang="zh-CN" altLang="en-US"/>
              <a:t>报文，下游交换机就无法收到来自根桥的</a:t>
            </a:r>
            <a:r>
              <a:rPr lang="en-US" altLang="zh-CN"/>
              <a:t>BPDU</a:t>
            </a:r>
            <a:r>
              <a:rPr lang="zh-CN" altLang="en-US"/>
              <a:t>报文。如果下游交换机一直收不到</a:t>
            </a:r>
            <a:r>
              <a:rPr lang="en-US" altLang="zh-CN"/>
              <a:t>BPDU</a:t>
            </a:r>
            <a:r>
              <a:rPr lang="zh-CN" altLang="en-US"/>
              <a:t>报文，</a:t>
            </a:r>
            <a:r>
              <a:rPr lang="en-US" altLang="zh-CN"/>
              <a:t>Max Age</a:t>
            </a:r>
            <a:r>
              <a:rPr lang="zh-CN" altLang="en-US"/>
              <a:t>定时器就会超时（</a:t>
            </a:r>
            <a:r>
              <a:rPr lang="en-US" altLang="zh-CN"/>
              <a:t>Max Age</a:t>
            </a:r>
            <a:r>
              <a:rPr lang="zh-CN" altLang="en-US"/>
              <a:t>的默认值为</a:t>
            </a:r>
            <a:r>
              <a:rPr lang="en-US" altLang="zh-CN"/>
              <a:t>20</a:t>
            </a:r>
            <a:r>
              <a:rPr lang="zh-CN" altLang="en-US"/>
              <a:t>秒），从而导致已经收到的</a:t>
            </a:r>
            <a:r>
              <a:rPr lang="en-US" altLang="zh-CN"/>
              <a:t>BPDU</a:t>
            </a:r>
            <a:r>
              <a:rPr lang="zh-CN" altLang="en-US"/>
              <a:t>报文失效，此时，非根交换机会互相发送配置</a:t>
            </a:r>
            <a:r>
              <a:rPr lang="en-US" altLang="zh-CN"/>
              <a:t>BPDU</a:t>
            </a:r>
            <a:r>
              <a:rPr lang="zh-CN" altLang="en-US"/>
              <a:t>报文，重新选举新的根桥。根桥故障会导致</a:t>
            </a:r>
            <a:r>
              <a:rPr lang="en-US" altLang="zh-CN"/>
              <a:t>50</a:t>
            </a:r>
            <a:r>
              <a:rPr lang="zh-CN" altLang="en-US"/>
              <a:t>秒左右的恢复时间，恢复时间约等于</a:t>
            </a:r>
            <a:r>
              <a:rPr lang="en-US" altLang="zh-CN"/>
              <a:t>Max Age</a:t>
            </a:r>
            <a:r>
              <a:rPr lang="zh-CN" altLang="en-US"/>
              <a:t>加上两倍的</a:t>
            </a:r>
            <a:r>
              <a:rPr lang="en-US" altLang="zh-CN"/>
              <a:t>Forward Delay</a:t>
            </a:r>
            <a:r>
              <a:rPr lang="zh-CN" altLang="en-US"/>
              <a:t>收敛时间。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008164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此例中，</a:t>
            </a:r>
            <a:r>
              <a:rPr lang="en-US" altLang="zh-CN"/>
              <a:t>SWA</a:t>
            </a:r>
            <a:r>
              <a:rPr lang="zh-CN" altLang="en-US"/>
              <a:t>和</a:t>
            </a:r>
            <a:r>
              <a:rPr lang="en-US" altLang="zh-CN"/>
              <a:t>SWB</a:t>
            </a:r>
            <a:r>
              <a:rPr lang="zh-CN" altLang="en-US"/>
              <a:t>使用了两条链路互连，其中一条是主用链路，另外一条是备份链路。生成树正常收敛之后，如果</a:t>
            </a:r>
            <a:r>
              <a:rPr lang="en-US" altLang="zh-CN"/>
              <a:t>SWB</a:t>
            </a:r>
            <a:r>
              <a:rPr lang="zh-CN" altLang="en-US"/>
              <a:t>检测到根端口的链路发生物理故障，则其</a:t>
            </a:r>
            <a:r>
              <a:rPr lang="en-US" altLang="zh-CN"/>
              <a:t>Alternate</a:t>
            </a:r>
            <a:r>
              <a:rPr lang="zh-CN" altLang="en-US"/>
              <a:t>端口会迁移到</a:t>
            </a:r>
            <a:r>
              <a:rPr lang="en-US" altLang="zh-CN"/>
              <a:t>Listening</a:t>
            </a:r>
            <a:r>
              <a:rPr lang="zh-CN" altLang="en-US"/>
              <a:t>、</a:t>
            </a:r>
            <a:r>
              <a:rPr lang="en-US" altLang="zh-CN"/>
              <a:t>Learning</a:t>
            </a:r>
            <a:r>
              <a:rPr lang="zh-CN" altLang="en-US"/>
              <a:t>、</a:t>
            </a:r>
            <a:r>
              <a:rPr lang="en-US" altLang="zh-CN"/>
              <a:t>Forwarding</a:t>
            </a:r>
            <a:r>
              <a:rPr lang="zh-CN" altLang="en-US"/>
              <a:t>状态，经过两倍的</a:t>
            </a:r>
            <a:r>
              <a:rPr lang="en-US" altLang="zh-CN"/>
              <a:t>Forward Delay</a:t>
            </a:r>
            <a:r>
              <a:rPr lang="zh-CN" altLang="en-US"/>
              <a:t>后恢复到转发状态。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0091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54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本例中，</a:t>
            </a:r>
            <a:r>
              <a:rPr lang="en-US" altLang="zh-CN"/>
              <a:t>SWB</a:t>
            </a:r>
            <a:r>
              <a:rPr lang="zh-CN" altLang="en-US"/>
              <a:t>与</a:t>
            </a:r>
            <a:r>
              <a:rPr lang="en-US" altLang="zh-CN"/>
              <a:t>SWA</a:t>
            </a:r>
            <a:r>
              <a:rPr lang="zh-CN" altLang="en-US"/>
              <a:t>之间的链路发生了某种故障（非物理层故障），</a:t>
            </a:r>
            <a:r>
              <a:rPr lang="en-US" altLang="zh-CN"/>
              <a:t>SWB</a:t>
            </a:r>
            <a:r>
              <a:rPr lang="zh-CN" altLang="en-US"/>
              <a:t>因此一直收不到来自</a:t>
            </a:r>
            <a:r>
              <a:rPr lang="en-US" altLang="zh-CN"/>
              <a:t>SWA</a:t>
            </a:r>
            <a:r>
              <a:rPr lang="zh-CN" altLang="en-US"/>
              <a:t>的</a:t>
            </a:r>
            <a:r>
              <a:rPr lang="en-US" altLang="zh-CN"/>
              <a:t>BPDU</a:t>
            </a:r>
            <a:r>
              <a:rPr lang="zh-CN" altLang="en-US"/>
              <a:t>报文。等待</a:t>
            </a:r>
            <a:r>
              <a:rPr lang="en-US" altLang="zh-CN"/>
              <a:t>Max Age</a:t>
            </a:r>
            <a:r>
              <a:rPr lang="zh-CN" altLang="en-US"/>
              <a:t>定时器超时后，</a:t>
            </a:r>
            <a:r>
              <a:rPr lang="en-US" altLang="zh-CN"/>
              <a:t>SWB</a:t>
            </a:r>
            <a:r>
              <a:rPr lang="zh-CN" altLang="en-US"/>
              <a:t>会认为根桥</a:t>
            </a:r>
            <a:r>
              <a:rPr lang="en-US" altLang="zh-CN"/>
              <a:t>SWA</a:t>
            </a:r>
            <a:r>
              <a:rPr lang="zh-CN" altLang="en-US"/>
              <a:t>不再有效，并认为自己是根桥，于是开始发送自己的</a:t>
            </a:r>
            <a:r>
              <a:rPr lang="en-US" altLang="zh-CN"/>
              <a:t>BPDU</a:t>
            </a:r>
            <a:r>
              <a:rPr lang="zh-CN" altLang="en-US"/>
              <a:t>报文给</a:t>
            </a:r>
            <a:r>
              <a:rPr lang="en-US" altLang="zh-CN"/>
              <a:t>SWC</a:t>
            </a:r>
            <a:r>
              <a:rPr lang="zh-CN" altLang="en-US"/>
              <a:t>，通知</a:t>
            </a:r>
            <a:r>
              <a:rPr lang="en-US" altLang="zh-CN"/>
              <a:t>SWC</a:t>
            </a:r>
            <a:r>
              <a:rPr lang="zh-CN" altLang="en-US"/>
              <a:t>自己作为新的根桥。在此期间，由于</a:t>
            </a:r>
            <a:r>
              <a:rPr lang="en-US" altLang="zh-CN"/>
              <a:t>SWC</a:t>
            </a:r>
            <a:r>
              <a:rPr lang="zh-CN" altLang="en-US"/>
              <a:t>的</a:t>
            </a:r>
            <a:r>
              <a:rPr lang="en-US" altLang="zh-CN"/>
              <a:t>Alternate</a:t>
            </a:r>
            <a:r>
              <a:rPr lang="zh-CN" altLang="en-US"/>
              <a:t>端口再也不能收到包含原根桥</a:t>
            </a:r>
            <a:r>
              <a:rPr lang="en-US" altLang="zh-CN"/>
              <a:t>ID</a:t>
            </a:r>
            <a:r>
              <a:rPr lang="zh-CN" altLang="en-US"/>
              <a:t>的</a:t>
            </a:r>
            <a:r>
              <a:rPr lang="en-US" altLang="zh-CN"/>
              <a:t>BPDU</a:t>
            </a:r>
            <a:r>
              <a:rPr lang="zh-CN" altLang="en-US"/>
              <a:t>报文。其</a:t>
            </a:r>
            <a:r>
              <a:rPr lang="en-US" altLang="zh-CN"/>
              <a:t>Max Age</a:t>
            </a:r>
            <a:r>
              <a:rPr lang="zh-CN" altLang="en-US"/>
              <a:t>定时器超时后，</a:t>
            </a:r>
            <a:r>
              <a:rPr lang="en-US" altLang="zh-CN"/>
              <a:t>SWC</a:t>
            </a:r>
            <a:r>
              <a:rPr lang="zh-CN" altLang="en-US"/>
              <a:t>会切换</a:t>
            </a:r>
            <a:r>
              <a:rPr lang="en-US" altLang="zh-CN"/>
              <a:t>Alternate</a:t>
            </a:r>
            <a:r>
              <a:rPr lang="zh-CN" altLang="en-US"/>
              <a:t>端口为指定端口并且转发来自其根端口的</a:t>
            </a:r>
            <a:r>
              <a:rPr lang="en-US" altLang="zh-CN"/>
              <a:t>BPDU</a:t>
            </a:r>
            <a:r>
              <a:rPr lang="zh-CN" altLang="en-US"/>
              <a:t>报文给</a:t>
            </a:r>
            <a:r>
              <a:rPr lang="en-US" altLang="zh-CN"/>
              <a:t>SWB</a:t>
            </a:r>
            <a:r>
              <a:rPr lang="zh-CN" altLang="en-US"/>
              <a:t>。所以，</a:t>
            </a:r>
            <a:r>
              <a:rPr lang="en-US" altLang="zh-CN"/>
              <a:t>Max Age</a:t>
            </a:r>
            <a:r>
              <a:rPr lang="zh-CN" altLang="en-US"/>
              <a:t>定时器超时后，</a:t>
            </a:r>
            <a:r>
              <a:rPr lang="en-US" altLang="zh-CN"/>
              <a:t>SWB</a:t>
            </a:r>
            <a:r>
              <a:rPr lang="zh-CN" altLang="en-US"/>
              <a:t>、</a:t>
            </a:r>
            <a:r>
              <a:rPr lang="en-US" altLang="zh-CN"/>
              <a:t>SWC</a:t>
            </a:r>
            <a:r>
              <a:rPr lang="zh-CN" altLang="en-US"/>
              <a:t>几乎同时会收到对方发来的</a:t>
            </a:r>
            <a:r>
              <a:rPr lang="en-US" altLang="zh-CN"/>
              <a:t>BPDU</a:t>
            </a:r>
            <a:r>
              <a:rPr lang="zh-CN" altLang="en-US"/>
              <a:t>。经过</a:t>
            </a:r>
            <a:r>
              <a:rPr lang="en-US" altLang="zh-CN"/>
              <a:t>STP</a:t>
            </a:r>
            <a:r>
              <a:rPr lang="zh-CN" altLang="en-US"/>
              <a:t>重新计算后，</a:t>
            </a:r>
            <a:r>
              <a:rPr lang="en-US" altLang="zh-CN"/>
              <a:t>SWB</a:t>
            </a:r>
            <a:r>
              <a:rPr lang="zh-CN" altLang="en-US"/>
              <a:t>放弃宣称自己是根桥并重新确定端口角色。非直连链路故障后，由于需要等待</a:t>
            </a:r>
            <a:r>
              <a:rPr lang="en-US" altLang="zh-CN"/>
              <a:t>Max Age</a:t>
            </a:r>
            <a:r>
              <a:rPr lang="zh-CN" altLang="en-US"/>
              <a:t>加上两倍的</a:t>
            </a:r>
            <a:r>
              <a:rPr lang="en-US" altLang="zh-CN"/>
              <a:t>Forward Delay</a:t>
            </a:r>
            <a:r>
              <a:rPr lang="zh-CN" altLang="en-US"/>
              <a:t>时间，端口需要大约</a:t>
            </a:r>
            <a:r>
              <a:rPr lang="en-US" altLang="zh-CN"/>
              <a:t>50</a:t>
            </a:r>
            <a:r>
              <a:rPr lang="zh-CN" altLang="en-US"/>
              <a:t>秒才能恢复到转发状态。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177082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在交换网络中，交换机依赖</a:t>
            </a:r>
            <a:r>
              <a:rPr lang="en-US" altLang="zh-CN"/>
              <a:t>MAC</a:t>
            </a:r>
            <a:r>
              <a:rPr lang="zh-CN" altLang="en-US"/>
              <a:t>地址表转发数据帧。缺省情况下，</a:t>
            </a:r>
            <a:r>
              <a:rPr lang="en-US" altLang="zh-CN"/>
              <a:t>MAC</a:t>
            </a:r>
            <a:r>
              <a:rPr lang="zh-CN" altLang="en-US"/>
              <a:t>地址表项的老化时间是</a:t>
            </a:r>
            <a:r>
              <a:rPr lang="en-US" altLang="zh-CN"/>
              <a:t>300</a:t>
            </a:r>
            <a:r>
              <a:rPr lang="zh-CN" altLang="en-US"/>
              <a:t>秒。如果生成树拓扑发生变化，交换机转发数据的路径也会随着发生改变，此时</a:t>
            </a:r>
            <a:r>
              <a:rPr lang="en-US" altLang="zh-CN"/>
              <a:t>MAC</a:t>
            </a:r>
            <a:r>
              <a:rPr lang="zh-CN" altLang="en-US"/>
              <a:t>地址表中未及时老化掉的表项会导致数据转发错误，因此在拓扑发生变化后需要及时更新</a:t>
            </a:r>
            <a:r>
              <a:rPr lang="en-US" altLang="zh-CN"/>
              <a:t>MAC</a:t>
            </a:r>
            <a:r>
              <a:rPr lang="zh-CN" altLang="en-US"/>
              <a:t>地址表项。</a:t>
            </a:r>
            <a:endParaRPr lang="en-US" altLang="zh-CN"/>
          </a:p>
          <a:p>
            <a:r>
              <a:rPr lang="zh-CN" altLang="en-US"/>
              <a:t>本例中，</a:t>
            </a:r>
            <a:r>
              <a:rPr lang="en-US" altLang="zh-CN"/>
              <a:t>SWB</a:t>
            </a:r>
            <a:r>
              <a:rPr lang="zh-CN" altLang="en-US"/>
              <a:t>中的</a:t>
            </a:r>
            <a:r>
              <a:rPr lang="en-US" altLang="zh-CN"/>
              <a:t>MAC</a:t>
            </a:r>
            <a:r>
              <a:rPr lang="zh-CN" altLang="en-US"/>
              <a:t>地址表项定义了通过端口</a:t>
            </a:r>
            <a:r>
              <a:rPr lang="en-US" altLang="zh-CN"/>
              <a:t>GigabitEthernet 0/0/3</a:t>
            </a:r>
            <a:r>
              <a:rPr lang="zh-CN" altLang="en-US"/>
              <a:t>可以到达主机</a:t>
            </a:r>
            <a:r>
              <a:rPr lang="en-US" altLang="zh-CN"/>
              <a:t>A</a:t>
            </a:r>
            <a:r>
              <a:rPr lang="zh-CN" altLang="en-US"/>
              <a:t>，通过端口</a:t>
            </a:r>
            <a:r>
              <a:rPr lang="en-US" altLang="zh-CN"/>
              <a:t>GigabitEthernet 0/0/1</a:t>
            </a:r>
            <a:r>
              <a:rPr lang="zh-CN" altLang="en-US"/>
              <a:t>可以到达主机</a:t>
            </a:r>
            <a:r>
              <a:rPr lang="en-US" altLang="zh-CN"/>
              <a:t>B</a:t>
            </a:r>
            <a:r>
              <a:rPr lang="zh-CN" altLang="en-US"/>
              <a:t>。由于</a:t>
            </a:r>
            <a:r>
              <a:rPr lang="en-US" altLang="zh-CN"/>
              <a:t>SWC</a:t>
            </a:r>
            <a:r>
              <a:rPr lang="zh-CN" altLang="en-US"/>
              <a:t>的根端口产生故障，导致生成树拓扑重新收敛，在生成树拓扑完成收敛之后，从主机</a:t>
            </a:r>
            <a:r>
              <a:rPr lang="en-US" altLang="zh-CN"/>
              <a:t>A</a:t>
            </a:r>
            <a:r>
              <a:rPr lang="zh-CN" altLang="en-US"/>
              <a:t>到主机</a:t>
            </a:r>
            <a:r>
              <a:rPr lang="en-US" altLang="zh-CN"/>
              <a:t>B</a:t>
            </a:r>
            <a:r>
              <a:rPr lang="zh-CN" altLang="en-US"/>
              <a:t>的帧仍然不能到达目的地。这是因为</a:t>
            </a:r>
            <a:r>
              <a:rPr lang="en-US" altLang="zh-CN"/>
              <a:t>MAC</a:t>
            </a:r>
            <a:r>
              <a:rPr lang="zh-CN" altLang="en-US"/>
              <a:t>地址表项老化时间是</a:t>
            </a:r>
            <a:r>
              <a:rPr lang="en-US" altLang="zh-CN"/>
              <a:t>300</a:t>
            </a:r>
            <a:r>
              <a:rPr lang="zh-CN" altLang="en-US"/>
              <a:t>秒，主机</a:t>
            </a:r>
            <a:r>
              <a:rPr lang="en-US" altLang="zh-CN"/>
              <a:t>A</a:t>
            </a:r>
            <a:r>
              <a:rPr lang="zh-CN" altLang="en-US"/>
              <a:t>发往主机</a:t>
            </a:r>
            <a:r>
              <a:rPr lang="en-US" altLang="zh-CN"/>
              <a:t>B</a:t>
            </a:r>
            <a:r>
              <a:rPr lang="zh-CN" altLang="en-US"/>
              <a:t>的帧到达</a:t>
            </a:r>
            <a:r>
              <a:rPr lang="en-US" altLang="zh-CN"/>
              <a:t>SWB</a:t>
            </a:r>
            <a:r>
              <a:rPr lang="zh-CN" altLang="en-US"/>
              <a:t>后，</a:t>
            </a:r>
            <a:r>
              <a:rPr lang="en-US" altLang="zh-CN"/>
              <a:t>SWB</a:t>
            </a:r>
            <a:r>
              <a:rPr lang="zh-CN" altLang="en-US"/>
              <a:t>会继续通过端口</a:t>
            </a:r>
            <a:r>
              <a:rPr lang="en-US" altLang="zh-CN"/>
              <a:t>GigabitEthernet 0/0/1</a:t>
            </a:r>
            <a:r>
              <a:rPr lang="zh-CN" altLang="en-US"/>
              <a:t>转发该数据帧。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566679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拓扑变化过程中，根桥通过</a:t>
            </a:r>
            <a:r>
              <a:rPr lang="en-US" altLang="zh-CN" dirty="0"/>
              <a:t>TCN BPDU</a:t>
            </a:r>
            <a:r>
              <a:rPr lang="zh-CN" altLang="en-US" dirty="0"/>
              <a:t>报文获知生成树拓扑里发生了故障。根桥生成</a:t>
            </a:r>
            <a:r>
              <a:rPr lang="en-US" altLang="zh-CN" dirty="0"/>
              <a:t>TC</a:t>
            </a:r>
            <a:r>
              <a:rPr lang="zh-CN" altLang="en-US" dirty="0"/>
              <a:t>用来通知其他交换机加速老化现有的</a:t>
            </a:r>
            <a:r>
              <a:rPr lang="en-US" altLang="zh-CN" dirty="0"/>
              <a:t>MAC</a:t>
            </a:r>
            <a:r>
              <a:rPr lang="zh-CN" altLang="en-US" dirty="0"/>
              <a:t>地址表项。</a:t>
            </a:r>
            <a:endParaRPr lang="en-US" altLang="zh-CN" dirty="0"/>
          </a:p>
          <a:p>
            <a:r>
              <a:rPr lang="zh-CN" altLang="en-US" dirty="0"/>
              <a:t>拓扑变更以及</a:t>
            </a:r>
            <a:r>
              <a:rPr lang="en-US" altLang="zh-CN" dirty="0"/>
              <a:t>MAC</a:t>
            </a:r>
            <a:r>
              <a:rPr lang="zh-CN" altLang="en-US" dirty="0"/>
              <a:t>地址表项更新的具体过程如下：</a:t>
            </a:r>
            <a:endParaRPr lang="en-US" altLang="zh-CN" dirty="0"/>
          </a:p>
          <a:p>
            <a:r>
              <a:rPr lang="en-US" altLang="zh-CN" dirty="0"/>
              <a:t>SWC</a:t>
            </a:r>
            <a:r>
              <a:rPr lang="zh-CN" altLang="en-US" dirty="0"/>
              <a:t>感知到网络拓扑发生变化后，会不间断地向</a:t>
            </a:r>
            <a:r>
              <a:rPr lang="en-US" altLang="zh-CN" dirty="0"/>
              <a:t>SWB</a:t>
            </a:r>
            <a:r>
              <a:rPr lang="zh-CN" altLang="en-US" dirty="0"/>
              <a:t>发送</a:t>
            </a:r>
            <a:r>
              <a:rPr lang="en-US" altLang="zh-CN" dirty="0"/>
              <a:t>TCN BPDU</a:t>
            </a:r>
            <a:r>
              <a:rPr lang="zh-CN" altLang="en-US" dirty="0"/>
              <a:t>报文。</a:t>
            </a:r>
          </a:p>
          <a:p>
            <a:r>
              <a:rPr lang="en-US" altLang="zh-CN" dirty="0"/>
              <a:t>SWB</a:t>
            </a:r>
            <a:r>
              <a:rPr lang="zh-CN" altLang="en-US" dirty="0"/>
              <a:t>收到</a:t>
            </a:r>
            <a:r>
              <a:rPr lang="en-US" altLang="zh-CN" dirty="0"/>
              <a:t>SWC</a:t>
            </a:r>
            <a:r>
              <a:rPr lang="zh-CN" altLang="en-US" dirty="0"/>
              <a:t>发来的</a:t>
            </a:r>
            <a:r>
              <a:rPr lang="en-US" altLang="zh-CN" dirty="0"/>
              <a:t>TCN BPDU</a:t>
            </a:r>
            <a:r>
              <a:rPr lang="zh-CN" altLang="en-US" dirty="0"/>
              <a:t>报文后，会把配置</a:t>
            </a:r>
            <a:r>
              <a:rPr lang="en-US" altLang="zh-CN" dirty="0"/>
              <a:t>BPDU</a:t>
            </a:r>
            <a:r>
              <a:rPr lang="zh-CN" altLang="en-US" dirty="0"/>
              <a:t>报文中的</a:t>
            </a:r>
            <a:r>
              <a:rPr lang="en-US" altLang="zh-CN" dirty="0"/>
              <a:t>Flags</a:t>
            </a:r>
            <a:r>
              <a:rPr lang="zh-CN" altLang="en-US" dirty="0"/>
              <a:t>的</a:t>
            </a:r>
            <a:r>
              <a:rPr lang="en-US" altLang="zh-CN" dirty="0"/>
              <a:t>TCA</a:t>
            </a:r>
            <a:r>
              <a:rPr lang="zh-CN" altLang="en-US" dirty="0"/>
              <a:t>位设置</a:t>
            </a:r>
            <a:r>
              <a:rPr lang="en-US" altLang="zh-CN" dirty="0"/>
              <a:t>1</a:t>
            </a:r>
            <a:r>
              <a:rPr lang="zh-CN" altLang="en-US" dirty="0"/>
              <a:t>，然后发送给</a:t>
            </a:r>
            <a:r>
              <a:rPr lang="en-US" altLang="zh-CN" dirty="0"/>
              <a:t>SWC</a:t>
            </a:r>
            <a:r>
              <a:rPr lang="zh-CN" altLang="en-US" dirty="0"/>
              <a:t>，告知</a:t>
            </a:r>
            <a:r>
              <a:rPr lang="en-US" altLang="zh-CN" dirty="0"/>
              <a:t>SWC</a:t>
            </a:r>
            <a:r>
              <a:rPr lang="zh-CN" altLang="en-US" dirty="0"/>
              <a:t>停止发送</a:t>
            </a:r>
            <a:r>
              <a:rPr lang="en-US" altLang="zh-CN" dirty="0"/>
              <a:t>TCN BPDU</a:t>
            </a:r>
            <a:r>
              <a:rPr lang="zh-CN" altLang="en-US" dirty="0"/>
              <a:t>报文。</a:t>
            </a:r>
          </a:p>
          <a:p>
            <a:r>
              <a:rPr lang="en-US" altLang="zh-CN" dirty="0"/>
              <a:t>SWB</a:t>
            </a:r>
            <a:r>
              <a:rPr lang="zh-CN" altLang="en-US" dirty="0"/>
              <a:t>向根桥转发</a:t>
            </a:r>
            <a:r>
              <a:rPr lang="en-US" altLang="zh-CN" dirty="0"/>
              <a:t>TCN BPDU</a:t>
            </a:r>
            <a:r>
              <a:rPr lang="zh-CN" altLang="en-US" dirty="0"/>
              <a:t>报文。</a:t>
            </a:r>
          </a:p>
          <a:p>
            <a:r>
              <a:rPr lang="en-US" altLang="zh-CN" dirty="0"/>
              <a:t>SWA</a:t>
            </a:r>
            <a:r>
              <a:rPr lang="zh-CN" altLang="en-US" dirty="0"/>
              <a:t>把配置</a:t>
            </a:r>
            <a:r>
              <a:rPr lang="en-US" altLang="zh-CN" dirty="0"/>
              <a:t>BPDU</a:t>
            </a:r>
            <a:r>
              <a:rPr lang="zh-CN" altLang="en-US" dirty="0"/>
              <a:t>报文中的</a:t>
            </a:r>
            <a:r>
              <a:rPr lang="en-US" altLang="zh-CN" dirty="0"/>
              <a:t>Flags</a:t>
            </a:r>
            <a:r>
              <a:rPr lang="zh-CN" altLang="en-US" dirty="0"/>
              <a:t>的</a:t>
            </a:r>
            <a:r>
              <a:rPr lang="en-US" altLang="zh-CN" dirty="0"/>
              <a:t>TC</a:t>
            </a:r>
            <a:r>
              <a:rPr lang="zh-CN" altLang="en-US" dirty="0"/>
              <a:t>位设置为</a:t>
            </a:r>
            <a:r>
              <a:rPr lang="en-US" altLang="zh-CN" dirty="0"/>
              <a:t>1</a:t>
            </a:r>
            <a:r>
              <a:rPr lang="zh-CN" altLang="en-US" dirty="0"/>
              <a:t>后发送，通知下游设备把</a:t>
            </a:r>
            <a:r>
              <a:rPr lang="en-US" altLang="zh-CN" dirty="0"/>
              <a:t>MAC</a:t>
            </a:r>
            <a:r>
              <a:rPr lang="zh-CN" altLang="en-US" dirty="0"/>
              <a:t>地址表项的老化时间由默认的</a:t>
            </a:r>
            <a:r>
              <a:rPr lang="en-US" altLang="zh-CN" dirty="0"/>
              <a:t>300</a:t>
            </a:r>
            <a:r>
              <a:rPr lang="zh-CN" altLang="en-US" dirty="0"/>
              <a:t>秒修改为</a:t>
            </a:r>
            <a:r>
              <a:rPr lang="en-US" altLang="zh-CN" dirty="0"/>
              <a:t>Forward Delay</a:t>
            </a:r>
            <a:r>
              <a:rPr lang="zh-CN" altLang="en-US" dirty="0"/>
              <a:t>的时间（默认为</a:t>
            </a:r>
            <a:r>
              <a:rPr lang="en-US" altLang="zh-CN" dirty="0"/>
              <a:t>15</a:t>
            </a:r>
            <a:r>
              <a:rPr lang="zh-CN" altLang="en-US" dirty="0"/>
              <a:t>秒）。</a:t>
            </a:r>
            <a:endParaRPr lang="en-US" altLang="zh-CN" dirty="0"/>
          </a:p>
          <a:p>
            <a:r>
              <a:rPr lang="zh-CN" altLang="en-US" dirty="0"/>
              <a:t>最多等待</a:t>
            </a:r>
            <a:r>
              <a:rPr lang="en-US" altLang="zh-CN" dirty="0"/>
              <a:t>15</a:t>
            </a:r>
            <a:r>
              <a:rPr lang="zh-CN" altLang="en-US" dirty="0"/>
              <a:t>秒之后，</a:t>
            </a:r>
            <a:r>
              <a:rPr lang="en-US" altLang="zh-CN" dirty="0"/>
              <a:t>SWB</a:t>
            </a:r>
            <a:r>
              <a:rPr lang="zh-CN" altLang="en-US" dirty="0"/>
              <a:t>中的错误</a:t>
            </a:r>
            <a:r>
              <a:rPr lang="en-US" altLang="zh-CN" dirty="0"/>
              <a:t>MAC</a:t>
            </a:r>
            <a:r>
              <a:rPr lang="zh-CN" altLang="en-US" dirty="0"/>
              <a:t>地址表项会被自动清除。此后，</a:t>
            </a:r>
            <a:r>
              <a:rPr lang="en-US" altLang="zh-CN" dirty="0"/>
              <a:t>SWB</a:t>
            </a:r>
            <a:r>
              <a:rPr lang="zh-CN" altLang="en-US" dirty="0"/>
              <a:t>就能重新开始</a:t>
            </a:r>
            <a:r>
              <a:rPr lang="en-US" altLang="zh-CN" dirty="0"/>
              <a:t>MAC</a:t>
            </a:r>
            <a:r>
              <a:rPr lang="zh-CN" altLang="en-US" dirty="0"/>
              <a:t>表项的学习及转发操作。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4144007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23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华为</a:t>
            </a:r>
            <a:r>
              <a:rPr lang="en-US" altLang="zh-CN"/>
              <a:t>X7</a:t>
            </a:r>
            <a:r>
              <a:rPr lang="zh-CN" altLang="en-US"/>
              <a:t>系列交换机支持三种生成树协议模式。</a:t>
            </a:r>
            <a:endParaRPr lang="en-US" altLang="zh-CN"/>
          </a:p>
          <a:p>
            <a:r>
              <a:rPr lang="en-US" altLang="zh-CN"/>
              <a:t>stp mode { mstp | stp | rstp }</a:t>
            </a:r>
            <a:r>
              <a:rPr lang="zh-CN" altLang="en-US"/>
              <a:t>命令用来配置交换机的生成树协议模式。缺省情况下，华为</a:t>
            </a:r>
            <a:r>
              <a:rPr lang="en-US" altLang="zh-CN"/>
              <a:t>X7</a:t>
            </a:r>
            <a:r>
              <a:rPr lang="zh-CN" altLang="en-US"/>
              <a:t>系列交换机工作在</a:t>
            </a:r>
            <a:r>
              <a:rPr lang="en-US" altLang="zh-CN"/>
              <a:t>MSTP</a:t>
            </a:r>
            <a:r>
              <a:rPr lang="zh-CN" altLang="en-US"/>
              <a:t>模式。在使用</a:t>
            </a:r>
            <a:r>
              <a:rPr lang="en-US" altLang="zh-CN"/>
              <a:t>STP</a:t>
            </a:r>
            <a:r>
              <a:rPr lang="zh-CN" altLang="en-US"/>
              <a:t>前，</a:t>
            </a:r>
            <a:r>
              <a:rPr lang="en-US" altLang="zh-CN"/>
              <a:t>STP</a:t>
            </a:r>
            <a:r>
              <a:rPr lang="zh-CN" altLang="en-US"/>
              <a:t>模式必须重新配置。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494212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基于企业业务对网络的需求，一般建议手动指定网络中配置高、性能好的交换机为根桥。</a:t>
            </a:r>
            <a:endParaRPr lang="en-US" altLang="zh-CN"/>
          </a:p>
          <a:p>
            <a:r>
              <a:rPr lang="zh-CN" altLang="en-US"/>
              <a:t>可以通过配置桥优先级来指定网络中的根桥，以确保企业网络里面的数据流量使用最优路径转发。</a:t>
            </a:r>
            <a:endParaRPr lang="en-US" altLang="zh-CN"/>
          </a:p>
          <a:p>
            <a:r>
              <a:rPr lang="en-US" altLang="zh-CN"/>
              <a:t>stp priority priority</a:t>
            </a:r>
            <a:r>
              <a:rPr lang="zh-CN" altLang="en-US"/>
              <a:t>命令用来配置设备优先级值。</a:t>
            </a:r>
            <a:r>
              <a:rPr lang="en-US" altLang="zh-CN"/>
              <a:t>priority</a:t>
            </a:r>
            <a:r>
              <a:rPr lang="zh-CN" altLang="en-US"/>
              <a:t>值为整数，取值范围为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61440</a:t>
            </a:r>
            <a:r>
              <a:rPr lang="zh-CN" altLang="en-US"/>
              <a:t>，步长为</a:t>
            </a:r>
            <a:r>
              <a:rPr lang="en-US" altLang="zh-CN"/>
              <a:t>4096。</a:t>
            </a:r>
            <a:r>
              <a:rPr lang="zh-CN" altLang="en-US"/>
              <a:t>缺省情况下，交换设备的优先级取值是</a:t>
            </a:r>
            <a:r>
              <a:rPr lang="en-US" altLang="zh-CN"/>
              <a:t>32768</a:t>
            </a:r>
            <a:r>
              <a:rPr lang="zh-CN" altLang="en-US"/>
              <a:t>。另外，可以通过</a:t>
            </a:r>
            <a:r>
              <a:rPr lang="en-US" altLang="zh-CN"/>
              <a:t>stp root primary</a:t>
            </a:r>
            <a:r>
              <a:rPr lang="zh-CN" altLang="en-US"/>
              <a:t>命令指定生成树里的根桥。</a:t>
            </a:r>
          </a:p>
          <a:p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71788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华为</a:t>
            </a:r>
            <a:r>
              <a:rPr lang="en-US" altLang="zh-CN"/>
              <a:t>X7</a:t>
            </a:r>
            <a:r>
              <a:rPr lang="zh-CN" altLang="en-US"/>
              <a:t>系列交换机支持三种路径开销标准，以确保和友商设备保持兼容。缺省情况下，路径开销标准为</a:t>
            </a:r>
            <a:r>
              <a:rPr lang="en-US" altLang="zh-CN"/>
              <a:t>IEEE 802.1t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stp pathcost-standard { dot1d-1998 | dot1t | legacy }</a:t>
            </a:r>
            <a:r>
              <a:rPr lang="zh-CN" altLang="en-US"/>
              <a:t>命令用来配置指定交换机上路径开销值的标准。</a:t>
            </a:r>
            <a:endParaRPr lang="en-US" altLang="zh-CN"/>
          </a:p>
          <a:p>
            <a:r>
              <a:rPr lang="zh-CN" altLang="en-US"/>
              <a:t>每个端口的路径开销也可以手动指定。此</a:t>
            </a:r>
            <a:r>
              <a:rPr lang="en-US" altLang="zh-CN"/>
              <a:t>STP</a:t>
            </a:r>
            <a:r>
              <a:rPr lang="zh-CN" altLang="en-US"/>
              <a:t>路径开销控制方法须谨慎使用，手动指定端口的路径开销可能会生成次优生成树拓扑。</a:t>
            </a:r>
            <a:endParaRPr lang="en-US" altLang="zh-CN"/>
          </a:p>
          <a:p>
            <a:r>
              <a:rPr lang="en-US" altLang="zh-CN"/>
              <a:t>stp cost cost</a:t>
            </a:r>
            <a:r>
              <a:rPr lang="zh-CN" altLang="en-US"/>
              <a:t>命令取决于路径开销计算方法：</a:t>
            </a:r>
            <a:endParaRPr lang="en-US" altLang="zh-CN"/>
          </a:p>
          <a:p>
            <a:r>
              <a:rPr lang="zh-CN" altLang="en-US"/>
              <a:t>使用华为的私有计算方法时，</a:t>
            </a:r>
            <a:r>
              <a:rPr lang="en-US" altLang="zh-CN"/>
              <a:t>cost</a:t>
            </a:r>
            <a:r>
              <a:rPr lang="zh-CN" altLang="en-US"/>
              <a:t>取值范围是</a:t>
            </a:r>
            <a:r>
              <a:rPr lang="en-US" altLang="zh-CN"/>
              <a:t>1</a:t>
            </a:r>
            <a:r>
              <a:rPr lang="zh-CN" altLang="en-US"/>
              <a:t>～</a:t>
            </a:r>
            <a:r>
              <a:rPr lang="en-US" altLang="zh-CN"/>
              <a:t>200000</a:t>
            </a:r>
            <a:r>
              <a:rPr lang="zh-CN" altLang="en-US"/>
              <a:t>。 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IEEE 802.1d</a:t>
            </a:r>
            <a:r>
              <a:rPr lang="zh-CN" altLang="en-US"/>
              <a:t>标准方法时，</a:t>
            </a:r>
            <a:r>
              <a:rPr lang="en-US" altLang="zh-CN"/>
              <a:t>cost</a:t>
            </a:r>
            <a:r>
              <a:rPr lang="zh-CN" altLang="en-US"/>
              <a:t>取值范围是</a:t>
            </a:r>
            <a:r>
              <a:rPr lang="en-US" altLang="zh-CN"/>
              <a:t>1</a:t>
            </a:r>
            <a:r>
              <a:rPr lang="zh-CN" altLang="en-US"/>
              <a:t>～</a:t>
            </a:r>
            <a:r>
              <a:rPr lang="en-US" altLang="zh-CN"/>
              <a:t>65535</a:t>
            </a:r>
            <a:r>
              <a:rPr lang="zh-CN" altLang="en-US"/>
              <a:t>。 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IEEE 802.1t</a:t>
            </a:r>
            <a:r>
              <a:rPr lang="zh-CN" altLang="en-US"/>
              <a:t>标准方法时，</a:t>
            </a:r>
            <a:r>
              <a:rPr lang="en-US" altLang="zh-CN"/>
              <a:t>cost</a:t>
            </a:r>
            <a:r>
              <a:rPr lang="zh-CN" altLang="en-US"/>
              <a:t>取值范围是</a:t>
            </a:r>
            <a:r>
              <a:rPr lang="en-US" altLang="zh-CN"/>
              <a:t>1</a:t>
            </a:r>
            <a:r>
              <a:rPr lang="zh-CN" altLang="en-US"/>
              <a:t>～</a:t>
            </a:r>
            <a:r>
              <a:rPr lang="en-US" altLang="zh-CN"/>
              <a:t>200000000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259744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display stp</a:t>
            </a:r>
            <a:r>
              <a:rPr lang="zh-CN" altLang="en-US"/>
              <a:t>命令用来检查当前交换机的</a:t>
            </a:r>
            <a:r>
              <a:rPr lang="en-US" altLang="zh-CN"/>
              <a:t>STP</a:t>
            </a:r>
            <a:r>
              <a:rPr lang="zh-CN" altLang="en-US"/>
              <a:t>配置。命令输出中信息介绍如下：</a:t>
            </a:r>
            <a:endParaRPr lang="en-US" altLang="zh-CN"/>
          </a:p>
          <a:p>
            <a:r>
              <a:rPr lang="en-US" altLang="zh-CN"/>
              <a:t>CIST</a:t>
            </a:r>
            <a:r>
              <a:rPr lang="zh-CN" altLang="en-US"/>
              <a:t> </a:t>
            </a:r>
            <a:r>
              <a:rPr lang="en-US" altLang="zh-CN"/>
              <a:t>Bridge</a:t>
            </a:r>
            <a:r>
              <a:rPr lang="zh-CN" altLang="en-US"/>
              <a:t>参数标识指定交换机当前桥</a:t>
            </a:r>
            <a:r>
              <a:rPr lang="en-US" altLang="zh-CN"/>
              <a:t>ID</a:t>
            </a:r>
            <a:r>
              <a:rPr lang="zh-CN" altLang="en-US"/>
              <a:t>，包含交换机的优先级和</a:t>
            </a:r>
            <a:r>
              <a:rPr lang="en-US" altLang="zh-CN"/>
              <a:t>MAC</a:t>
            </a:r>
            <a:r>
              <a:rPr lang="zh-CN" altLang="en-US"/>
              <a:t>地址。</a:t>
            </a:r>
            <a:endParaRPr lang="en-US" altLang="zh-CN"/>
          </a:p>
          <a:p>
            <a:r>
              <a:rPr lang="en-US" altLang="zh-CN"/>
              <a:t>Bridge Times</a:t>
            </a:r>
            <a:r>
              <a:rPr lang="zh-CN" altLang="en-US"/>
              <a:t>参数标识</a:t>
            </a:r>
            <a:r>
              <a:rPr lang="en-US" altLang="zh-CN"/>
              <a:t>Hello</a:t>
            </a:r>
            <a:r>
              <a:rPr lang="zh-CN" altLang="en-US"/>
              <a:t>定时器、</a:t>
            </a:r>
            <a:r>
              <a:rPr lang="en-US" altLang="zh-CN"/>
              <a:t>Forward Delay</a:t>
            </a:r>
            <a:r>
              <a:rPr lang="zh-CN" altLang="en-US"/>
              <a:t>定时器、</a:t>
            </a:r>
            <a:r>
              <a:rPr lang="en-US" altLang="zh-CN"/>
              <a:t>Max Age</a:t>
            </a:r>
            <a:r>
              <a:rPr lang="zh-CN" altLang="en-US"/>
              <a:t>定时器的值。</a:t>
            </a:r>
            <a:endParaRPr lang="en-US" altLang="zh-CN"/>
          </a:p>
          <a:p>
            <a:r>
              <a:rPr lang="en-US" altLang="zh-CN"/>
              <a:t>CIST Root/ERPC</a:t>
            </a:r>
            <a:r>
              <a:rPr lang="zh-CN" altLang="en-US"/>
              <a:t>参数标识根桥</a:t>
            </a:r>
            <a:r>
              <a:rPr lang="en-US" altLang="zh-CN"/>
              <a:t>ID</a:t>
            </a:r>
            <a:r>
              <a:rPr lang="zh-CN" altLang="en-US"/>
              <a:t>以及此交换机到根桥的根路径开销。</a:t>
            </a:r>
            <a:endParaRPr lang="en-US" altLang="zh-CN"/>
          </a:p>
          <a:p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942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display stp</a:t>
            </a:r>
            <a:r>
              <a:rPr lang="zh-CN" altLang="en-US"/>
              <a:t>命令显示交换机上所有端口信息；</a:t>
            </a:r>
            <a:r>
              <a:rPr lang="en-US" altLang="zh-CN"/>
              <a:t>display stp interface interface</a:t>
            </a:r>
            <a:r>
              <a:rPr lang="zh-CN" altLang="en-US"/>
              <a:t>命令显示交换机上指定端口信息。其他一些信息还包括端口角色、端口状态、以及使用的保护机制等。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000823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如果生成树网络里面根桥发生了故障，则其它交换机中优先级最高的交换机会被选举为新的根桥。如果原来根桥再次激活，则网络又会根据</a:t>
            </a:r>
            <a:r>
              <a:rPr lang="en-US" altLang="zh-CN"/>
              <a:t>BID</a:t>
            </a:r>
            <a:r>
              <a:rPr lang="zh-CN" altLang="en-US"/>
              <a:t>来重新选举新的根桥。</a:t>
            </a:r>
            <a:endParaRPr lang="en-US" altLang="zh-CN"/>
          </a:p>
          <a:p>
            <a:r>
              <a:rPr lang="zh-CN" altLang="en-US"/>
              <a:t>根路径开销是到根桥的路径的总开销，而端口开销指的是交换机某个端口的开销。</a:t>
            </a: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8000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96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9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7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着局域网规模的不断扩大，越来越多的交换机被用来实现主机之间的互连。如果交换机之间仅使用一条链路互连，则可能会出现单点故障，导致业务中断。为了解决此类问题，交换机在互连时一般都会使用冗余链路来实现备份。</a:t>
            </a:r>
            <a:endParaRPr lang="en-US" altLang="zh-CN" dirty="0"/>
          </a:p>
          <a:p>
            <a:r>
              <a:rPr lang="zh-CN" altLang="en-US" dirty="0"/>
              <a:t>冗余链路虽然增强了网络的可靠性，但是也会产生环路，而环路会带来一系列的问题，继而导致通信质量下降和通信业务中断等问题。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6268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根据交换机的转发原则，如果交换机从一个端口上接收到的是一个广播帧，或者是一个目的</a:t>
            </a:r>
            <a:r>
              <a:rPr lang="en-US" altLang="zh-CN" dirty="0">
                <a:latin typeface="+mn-ea"/>
                <a:ea typeface="+mn-ea"/>
              </a:rPr>
              <a:t>MAC</a:t>
            </a:r>
            <a:r>
              <a:rPr lang="zh-CN" altLang="en-US" dirty="0">
                <a:latin typeface="+mn-ea"/>
                <a:ea typeface="+mn-ea"/>
              </a:rPr>
              <a:t>地址未知的单播帧，则会将这个帧向除源端口之外的所有其他端口转发。如果交换网络中有环路，则这个帧会被无限转发，此时便会形成广播风暴，网络中也会充斥着重复的数据帧。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zh-CN" altLang="en-US" dirty="0">
                <a:latin typeface="+mn-ea"/>
                <a:ea typeface="+mn-ea"/>
              </a:rPr>
              <a:t>本例中，主机</a:t>
            </a:r>
            <a:r>
              <a:rPr lang="en-US" altLang="zh-CN" dirty="0">
                <a:latin typeface="+mn-ea"/>
                <a:ea typeface="+mn-ea"/>
              </a:rPr>
              <a:t>A</a:t>
            </a:r>
            <a:r>
              <a:rPr lang="zh-CN" altLang="en-US" dirty="0">
                <a:latin typeface="+mn-ea"/>
                <a:ea typeface="+mn-ea"/>
              </a:rPr>
              <a:t>向外发送了一个单播帧，假设此单播帧的目的</a:t>
            </a:r>
            <a:r>
              <a:rPr lang="en-US" altLang="zh-CN" dirty="0">
                <a:latin typeface="+mn-ea"/>
                <a:ea typeface="+mn-ea"/>
              </a:rPr>
              <a:t>MAC</a:t>
            </a:r>
            <a:r>
              <a:rPr lang="zh-CN" altLang="en-US" dirty="0">
                <a:latin typeface="+mn-ea"/>
                <a:ea typeface="+mn-ea"/>
              </a:rPr>
              <a:t>地址在网络中所有交换机的</a:t>
            </a:r>
            <a:r>
              <a:rPr lang="en-US" altLang="zh-CN" dirty="0">
                <a:latin typeface="+mn-ea"/>
                <a:ea typeface="+mn-ea"/>
              </a:rPr>
              <a:t>MAC</a:t>
            </a:r>
            <a:r>
              <a:rPr lang="zh-CN" altLang="en-US" dirty="0">
                <a:latin typeface="+mn-ea"/>
                <a:ea typeface="+mn-ea"/>
              </a:rPr>
              <a:t>地址表中都暂时不存在。</a:t>
            </a:r>
            <a:r>
              <a:rPr lang="en-US" altLang="zh-CN" dirty="0">
                <a:latin typeface="+mn-ea"/>
                <a:ea typeface="+mn-ea"/>
              </a:rPr>
              <a:t>SWB</a:t>
            </a:r>
            <a:r>
              <a:rPr lang="zh-CN" altLang="en-US" dirty="0">
                <a:latin typeface="+mn-ea"/>
                <a:ea typeface="+mn-ea"/>
              </a:rPr>
              <a:t>接收到此帧后，将其转发到</a:t>
            </a:r>
            <a:r>
              <a:rPr lang="en-US" altLang="zh-CN" dirty="0">
                <a:latin typeface="+mn-ea"/>
                <a:ea typeface="+mn-ea"/>
              </a:rPr>
              <a:t>SWA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SWC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SWA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SWC</a:t>
            </a:r>
            <a:r>
              <a:rPr lang="zh-CN" altLang="en-US" dirty="0">
                <a:latin typeface="+mn-ea"/>
                <a:ea typeface="+mn-ea"/>
              </a:rPr>
              <a:t>也会将此帧转发到除了接收此帧的其他所有端口，结果此帧又会被再次转发给</a:t>
            </a:r>
            <a:r>
              <a:rPr lang="en-US" altLang="zh-CN" dirty="0">
                <a:latin typeface="+mn-ea"/>
                <a:ea typeface="+mn-ea"/>
              </a:rPr>
              <a:t>SWB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zh-CN" dirty="0">
                <a:latin typeface="+mn-ea"/>
                <a:ea typeface="+mn-ea"/>
              </a:rPr>
              <a:t>这种循环</a:t>
            </a:r>
            <a:r>
              <a:rPr lang="zh-CN" altLang="en-US" dirty="0">
                <a:latin typeface="+mn-ea"/>
                <a:ea typeface="+mn-ea"/>
              </a:rPr>
              <a:t>会</a:t>
            </a:r>
            <a:r>
              <a:rPr lang="zh-CN" altLang="zh-CN" dirty="0">
                <a:latin typeface="+mn-ea"/>
                <a:ea typeface="+mn-ea"/>
              </a:rPr>
              <a:t>一直持续</a:t>
            </a:r>
            <a:r>
              <a:rPr lang="zh-CN" altLang="en-US" dirty="0">
                <a:latin typeface="+mn-ea"/>
                <a:ea typeface="+mn-ea"/>
              </a:rPr>
              <a:t>，于是便产生了广播风暴。交换机性能会因此急速下降，并会导致业务中断。</a:t>
            </a:r>
          </a:p>
        </p:txBody>
      </p:sp>
    </p:spTree>
    <p:extLst>
      <p:ext uri="{BB962C8B-B14F-4D97-AF65-F5344CB8AC3E}">
        <p14:creationId xmlns:p14="http://schemas.microsoft.com/office/powerpoint/2010/main" val="1321869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交换机是根据所接收到的数据帧的源地址和接收端口生成</a:t>
            </a:r>
            <a:r>
              <a:rPr lang="en-US" altLang="zh-CN"/>
              <a:t>MAC</a:t>
            </a:r>
            <a:r>
              <a:rPr lang="zh-CN" altLang="en-US"/>
              <a:t>地址表项的。</a:t>
            </a:r>
          </a:p>
          <a:p>
            <a:r>
              <a:rPr lang="zh-CN" altLang="en-US"/>
              <a:t>主机</a:t>
            </a:r>
            <a:r>
              <a:rPr lang="en-US" altLang="zh-CN"/>
              <a:t>A</a:t>
            </a:r>
            <a:r>
              <a:rPr lang="zh-CN" altLang="en-US"/>
              <a:t>向外发送一个单播帧，假设此单播帧的目的</a:t>
            </a:r>
            <a:r>
              <a:rPr lang="en-US" altLang="zh-CN"/>
              <a:t>MAC</a:t>
            </a:r>
            <a:r>
              <a:rPr lang="zh-CN" altLang="en-US"/>
              <a:t>地址在网络中所有交换机的</a:t>
            </a:r>
            <a:r>
              <a:rPr lang="en-US" altLang="zh-CN"/>
              <a:t>MAC</a:t>
            </a:r>
            <a:r>
              <a:rPr lang="zh-CN" altLang="en-US"/>
              <a:t>地址表中都暂时不存在。</a:t>
            </a:r>
            <a:r>
              <a:rPr lang="en-US" altLang="zh-CN"/>
              <a:t>SWB</a:t>
            </a:r>
            <a:r>
              <a:rPr lang="zh-CN" altLang="en-US"/>
              <a:t>收到此数据帧之后，在</a:t>
            </a:r>
            <a:r>
              <a:rPr lang="en-US" altLang="zh-CN"/>
              <a:t>MAC</a:t>
            </a:r>
            <a:r>
              <a:rPr lang="zh-CN" altLang="en-US"/>
              <a:t>地址表中生成一个</a:t>
            </a:r>
            <a:r>
              <a:rPr lang="en-US" altLang="zh-CN"/>
              <a:t>MAC</a:t>
            </a:r>
            <a:r>
              <a:rPr lang="zh-CN" altLang="en-US"/>
              <a:t>地址表项，</a:t>
            </a:r>
            <a:r>
              <a:rPr lang="en-US" altLang="zh-CN"/>
              <a:t>00-01-02-03-04-AA</a:t>
            </a:r>
            <a:r>
              <a:rPr lang="zh-CN" altLang="en-US"/>
              <a:t>，对应端口为</a:t>
            </a:r>
            <a:r>
              <a:rPr lang="en-US" altLang="zh-CN"/>
              <a:t>G0/0/3</a:t>
            </a:r>
            <a:r>
              <a:rPr lang="zh-CN" altLang="en-US"/>
              <a:t>，并将其从</a:t>
            </a:r>
            <a:r>
              <a:rPr lang="en-US" altLang="zh-CN"/>
              <a:t>G0/0/1</a:t>
            </a:r>
            <a:r>
              <a:rPr lang="zh-CN" altLang="en-US"/>
              <a:t>和</a:t>
            </a:r>
            <a:r>
              <a:rPr lang="en-US" altLang="zh-CN"/>
              <a:t>G0/0/2</a:t>
            </a:r>
            <a:r>
              <a:rPr lang="zh-CN" altLang="en-US"/>
              <a:t>端口转发。此例仅以</a:t>
            </a:r>
            <a:r>
              <a:rPr lang="en-US" altLang="zh-CN"/>
              <a:t>SWB</a:t>
            </a:r>
            <a:r>
              <a:rPr lang="zh-CN" altLang="en-US"/>
              <a:t>从</a:t>
            </a:r>
            <a:r>
              <a:rPr lang="en-US" altLang="zh-CN"/>
              <a:t>G0/0/1</a:t>
            </a:r>
            <a:r>
              <a:rPr lang="zh-CN" altLang="en-US"/>
              <a:t>端口转发此帧为例进行说明。</a:t>
            </a:r>
          </a:p>
          <a:p>
            <a:r>
              <a:rPr lang="en-US" altLang="zh-CN"/>
              <a:t>SWA</a:t>
            </a:r>
            <a:r>
              <a:rPr lang="zh-CN" altLang="en-US"/>
              <a:t>接收到此帧后，由于</a:t>
            </a:r>
            <a:r>
              <a:rPr lang="en-US" altLang="zh-CN"/>
              <a:t>MAC</a:t>
            </a:r>
            <a:r>
              <a:rPr lang="zh-CN" altLang="en-US"/>
              <a:t>地址表中没有对应此帧目的</a:t>
            </a:r>
            <a:r>
              <a:rPr lang="en-US" altLang="zh-CN"/>
              <a:t>MAC</a:t>
            </a:r>
            <a:r>
              <a:rPr lang="zh-CN" altLang="en-US"/>
              <a:t>地址的表项，所以</a:t>
            </a:r>
            <a:r>
              <a:rPr lang="en-US" altLang="zh-CN"/>
              <a:t>SWA</a:t>
            </a:r>
            <a:r>
              <a:rPr lang="zh-CN" altLang="en-US"/>
              <a:t>会将此帧从</a:t>
            </a:r>
            <a:r>
              <a:rPr lang="en-US" altLang="zh-CN"/>
              <a:t>G0/0/2</a:t>
            </a:r>
            <a:r>
              <a:rPr lang="zh-CN" altLang="en-US"/>
              <a:t>转发出去。</a:t>
            </a:r>
          </a:p>
          <a:p>
            <a:r>
              <a:rPr lang="en-US" altLang="zh-CN"/>
              <a:t>SWC</a:t>
            </a:r>
            <a:r>
              <a:rPr lang="zh-CN" altLang="en-US"/>
              <a:t>接收到此帧后，由于</a:t>
            </a:r>
            <a:r>
              <a:rPr lang="en-US" altLang="zh-CN"/>
              <a:t>MAC</a:t>
            </a:r>
            <a:r>
              <a:rPr lang="zh-CN" altLang="en-US"/>
              <a:t>地址表中也没有对应此帧目的</a:t>
            </a:r>
            <a:r>
              <a:rPr lang="en-US" altLang="zh-CN"/>
              <a:t>MAC</a:t>
            </a:r>
            <a:r>
              <a:rPr lang="zh-CN" altLang="en-US"/>
              <a:t>地址的表项，所以</a:t>
            </a:r>
            <a:r>
              <a:rPr lang="en-US" altLang="zh-CN"/>
              <a:t>SWC</a:t>
            </a:r>
            <a:r>
              <a:rPr lang="zh-CN" altLang="en-US"/>
              <a:t>会将此帧从</a:t>
            </a:r>
            <a:r>
              <a:rPr lang="en-US" altLang="zh-CN"/>
              <a:t>G0/0/2</a:t>
            </a:r>
            <a:r>
              <a:rPr lang="zh-CN" altLang="en-US"/>
              <a:t>端口发送回</a:t>
            </a:r>
            <a:r>
              <a:rPr lang="en-US" altLang="zh-CN"/>
              <a:t>SWB</a:t>
            </a:r>
            <a:r>
              <a:rPr lang="zh-CN" altLang="en-US"/>
              <a:t>，也会发给主机</a:t>
            </a:r>
            <a:r>
              <a:rPr lang="en-US" altLang="zh-CN"/>
              <a:t>B</a:t>
            </a:r>
            <a:r>
              <a:rPr lang="zh-CN" altLang="en-US"/>
              <a:t>。</a:t>
            </a:r>
          </a:p>
          <a:p>
            <a:r>
              <a:rPr lang="en-US" altLang="zh-CN"/>
              <a:t>SWB</a:t>
            </a:r>
            <a:r>
              <a:rPr lang="zh-CN" altLang="en-US"/>
              <a:t>从</a:t>
            </a:r>
            <a:r>
              <a:rPr lang="en-US" altLang="zh-CN"/>
              <a:t>G0/0/2</a:t>
            </a:r>
            <a:r>
              <a:rPr lang="zh-CN" altLang="en-US"/>
              <a:t>接口接收到此数据帧之后，会在</a:t>
            </a:r>
            <a:r>
              <a:rPr lang="en-US" altLang="zh-CN"/>
              <a:t>MAC</a:t>
            </a:r>
            <a:r>
              <a:rPr lang="zh-CN" altLang="en-US"/>
              <a:t>地址表中删除原有的相关表项，生成一个新的表项，</a:t>
            </a:r>
            <a:r>
              <a:rPr lang="en-US" altLang="zh-CN"/>
              <a:t>00-01-02-03-04-AA</a:t>
            </a:r>
            <a:r>
              <a:rPr lang="zh-CN" altLang="en-US"/>
              <a:t>，对应端口为</a:t>
            </a:r>
            <a:r>
              <a:rPr lang="en-US" altLang="zh-CN"/>
              <a:t>G0/0/2</a:t>
            </a:r>
            <a:r>
              <a:rPr lang="zh-CN" altLang="en-US"/>
              <a:t>。此过程会不断重复，从而导致</a:t>
            </a:r>
            <a:r>
              <a:rPr lang="en-US" altLang="zh-CN"/>
              <a:t>MAC</a:t>
            </a:r>
            <a:r>
              <a:rPr lang="zh-CN" altLang="en-US"/>
              <a:t>地址表震荡。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27500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86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在以太网中，二层网络的环路会带来广播风暴，</a:t>
            </a:r>
            <a:r>
              <a:rPr lang="en-US" altLang="zh-CN" dirty="0"/>
              <a:t>MAC</a:t>
            </a:r>
            <a:r>
              <a:rPr lang="zh-CN" altLang="en-US" dirty="0"/>
              <a:t>地址表震荡，重复数据帧等问题，为解决交换网络中的环路问题，提出了</a:t>
            </a:r>
            <a:r>
              <a:rPr lang="en-US" altLang="zh-CN" dirty="0"/>
              <a:t>STP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STP</a:t>
            </a:r>
            <a:r>
              <a:rPr lang="zh-CN" altLang="en-US" dirty="0"/>
              <a:t>的主要作用：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/>
              <a:t>消除环路：通过阻断冗余链路来消除网络中可能存在的环路。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/>
              <a:t>链路备份：当活动路径发生故障时，激活备份链路，及时恢复网络连通性。</a:t>
            </a:r>
          </a:p>
        </p:txBody>
      </p:sp>
    </p:spTree>
    <p:extLst>
      <p:ext uri="{BB962C8B-B14F-4D97-AF65-F5344CB8AC3E}">
        <p14:creationId xmlns:p14="http://schemas.microsoft.com/office/powerpoint/2010/main" val="338791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此版式用于每一节的总结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446962" y="6205539"/>
            <a:ext cx="2609408" cy="263648"/>
          </a:xfrm>
          <a:prstGeom prst="rect">
            <a:avLst/>
          </a:prstGeom>
          <a:noFill/>
          <a:ln>
            <a:noFill/>
          </a:ln>
        </p:spPr>
        <p:txBody>
          <a:bodyPr wrap="none" lIns="78220" tIns="39109" rIns="78220" bIns="39109">
            <a:spAutoFit/>
          </a:bodyPr>
          <a:lstStyle>
            <a:lvl1pPr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000" dirty="0">
              <a:ea typeface="MS PGothic" pitchFamily="34" charset="-128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lIns="91440" tIns="45720" rIns="91440" bIns="45720"/>
          <a:lstStyle>
            <a:lvl1pPr defTabSz="914400" eaLnBrk="1" hangingPunct="1">
              <a:lnSpc>
                <a:spcPct val="100000"/>
              </a:lnSpc>
              <a:defRPr kumimoji="1" sz="1400">
                <a:solidFill>
                  <a:srgbClr val="808080"/>
                </a:solidFill>
                <a:latin typeface="FrutigerNext LT Bold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393641"/>
      </p:ext>
    </p:extLst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516467" y="1393826"/>
            <a:ext cx="10572751" cy="4195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BE9A357-812A-4006-A414-4030FBE953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306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2" y="1393478"/>
            <a:ext cx="5183716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393478"/>
            <a:ext cx="5185833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E2163E5C-7C4B-49C9-8E53-71623697B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878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901544"/>
      </p:ext>
    </p:extLst>
  </p:cSld>
  <p:clrMapOvr>
    <a:masterClrMapping/>
  </p:clrMapOvr>
  <p:transition advClick="0" advTm="8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79" r:id="rId20"/>
    <p:sldLayoutId id="2147483880" r:id="rId21"/>
    <p:sldLayoutId id="2147483881" r:id="rId22"/>
  </p:sldLayoutIdLst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/>
              <a:t>STP</a:t>
            </a:r>
            <a:r>
              <a:rPr lang="zh-CN" altLang="en-US"/>
              <a:t>原理与配置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86070"/>
      </p:ext>
    </p:extLst>
  </p:cSld>
  <p:clrMapOvr>
    <a:masterClrMapping/>
  </p:clrMapOvr>
  <p:transition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STP</a:t>
            </a:r>
            <a:r>
              <a:rPr lang="zh-CN" altLang="en-US"/>
              <a:t>操作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621463" y="1984376"/>
            <a:ext cx="3186112" cy="3355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87337" indent="-342900" algn="just" defTabSz="801688">
              <a:lnSpc>
                <a:spcPct val="150000"/>
              </a:lnSpc>
              <a:spcBef>
                <a:spcPct val="30000"/>
              </a:spcBef>
              <a:buSzPct val="100000"/>
              <a:buFont typeface="+mj-lt"/>
              <a:buAutoNum type="arabicPeriod"/>
              <a:defRPr/>
            </a:pPr>
            <a:r>
              <a:rPr lang="zh-CN" altLang="en-US" sz="1800" dirty="0">
                <a:latin typeface="+mn-ea"/>
                <a:ea typeface="+mn-ea"/>
                <a:cs typeface="Arial" pitchFamily="34" charset="0"/>
              </a:rPr>
              <a:t>选举一个根桥。</a:t>
            </a:r>
            <a:endParaRPr lang="en-US" altLang="zh-CN" sz="1800" dirty="0">
              <a:latin typeface="+mn-ea"/>
              <a:ea typeface="+mn-ea"/>
              <a:cs typeface="Arial" pitchFamily="34" charset="0"/>
            </a:endParaRPr>
          </a:p>
          <a:p>
            <a:pPr marL="287337" indent="-342900" algn="just" defTabSz="801688">
              <a:lnSpc>
                <a:spcPct val="150000"/>
              </a:lnSpc>
              <a:spcBef>
                <a:spcPct val="30000"/>
              </a:spcBef>
              <a:buSzPct val="100000"/>
              <a:buFont typeface="+mj-lt"/>
              <a:buAutoNum type="arabicPeriod"/>
              <a:defRPr/>
            </a:pPr>
            <a:r>
              <a:rPr lang="zh-CN" altLang="en-US" sz="1800" kern="0" dirty="0">
                <a:latin typeface="+mn-ea"/>
                <a:ea typeface="+mn-ea"/>
                <a:cs typeface="Arial" pitchFamily="34" charset="0"/>
              </a:rPr>
              <a:t>每个非根交换机选举一个        </a:t>
            </a:r>
            <a:r>
              <a:rPr lang="en-US" altLang="zh-CN" sz="1800" kern="0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zh-CN" altLang="en-US" sz="1800" kern="0" dirty="0">
                <a:latin typeface="+mn-ea"/>
                <a:ea typeface="+mn-ea"/>
                <a:cs typeface="Arial" pitchFamily="34" charset="0"/>
              </a:rPr>
              <a:t>根端口。</a:t>
            </a:r>
            <a:endParaRPr lang="en-US" altLang="zh-CN" sz="1800" kern="0" dirty="0">
              <a:latin typeface="+mn-ea"/>
              <a:ea typeface="+mn-ea"/>
              <a:cs typeface="Arial" pitchFamily="34" charset="0"/>
            </a:endParaRPr>
          </a:p>
          <a:p>
            <a:pPr marL="287337" indent="-342900" algn="just" defTabSz="801688">
              <a:lnSpc>
                <a:spcPct val="150000"/>
              </a:lnSpc>
              <a:spcBef>
                <a:spcPct val="30000"/>
              </a:spcBef>
              <a:buSzPct val="100000"/>
              <a:buFont typeface="+mj-lt"/>
              <a:buAutoNum type="arabicPeriod"/>
              <a:defRPr/>
            </a:pPr>
            <a:r>
              <a:rPr lang="zh-CN" altLang="en-US" sz="1800" kern="0" dirty="0">
                <a:latin typeface="+mn-ea"/>
                <a:ea typeface="+mn-ea"/>
                <a:cs typeface="Arial" pitchFamily="34" charset="0"/>
              </a:rPr>
              <a:t>每个网段选举一个指定端口。</a:t>
            </a:r>
            <a:endParaRPr lang="en-US" altLang="zh-CN" sz="1800" kern="0" dirty="0">
              <a:latin typeface="+mn-ea"/>
              <a:ea typeface="+mn-ea"/>
              <a:cs typeface="Arial" pitchFamily="34" charset="0"/>
            </a:endParaRPr>
          </a:p>
          <a:p>
            <a:pPr marL="287337" indent="-342900" algn="just" defTabSz="801688">
              <a:lnSpc>
                <a:spcPct val="150000"/>
              </a:lnSpc>
              <a:spcBef>
                <a:spcPct val="30000"/>
              </a:spcBef>
              <a:buSzPct val="100000"/>
              <a:buFont typeface="+mj-lt"/>
              <a:buAutoNum type="arabicPeriod"/>
              <a:defRPr/>
            </a:pPr>
            <a:r>
              <a:rPr lang="zh-CN" altLang="en-US" sz="1800" kern="0" dirty="0">
                <a:latin typeface="+mn-ea"/>
                <a:ea typeface="+mn-ea"/>
                <a:cs typeface="Arial" pitchFamily="34" charset="0"/>
              </a:rPr>
              <a:t>阻塞非根、非指定端口。</a:t>
            </a:r>
            <a:endParaRPr lang="en-US" altLang="zh-CN" sz="1800" kern="0" dirty="0">
              <a:latin typeface="+mn-ea"/>
              <a:ea typeface="+mn-ea"/>
              <a:cs typeface="Arial" charset="0"/>
            </a:endParaRPr>
          </a:p>
        </p:txBody>
      </p:sp>
      <p:grpSp>
        <p:nvGrpSpPr>
          <p:cNvPr id="25605" name="组合 48"/>
          <p:cNvGrpSpPr>
            <a:grpSpLocks noChangeAspect="1"/>
          </p:cNvGrpSpPr>
          <p:nvPr/>
        </p:nvGrpSpPr>
        <p:grpSpPr bwMode="auto">
          <a:xfrm>
            <a:off x="2187647" y="2204864"/>
            <a:ext cx="4278167" cy="2760829"/>
            <a:chOff x="885907" y="1516137"/>
            <a:chExt cx="6341569" cy="4092288"/>
          </a:xfrm>
        </p:grpSpPr>
        <p:sp>
          <p:nvSpPr>
            <p:cNvPr id="25606" name="TextBox 46"/>
            <p:cNvSpPr txBox="1">
              <a:spLocks noChangeArrowheads="1"/>
            </p:cNvSpPr>
            <p:nvPr/>
          </p:nvSpPr>
          <p:spPr bwMode="auto">
            <a:xfrm>
              <a:off x="885907" y="5152217"/>
              <a:ext cx="1538983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C00000"/>
                  </a:solidFill>
                  <a:latin typeface="+mn-ea"/>
                  <a:ea typeface="+mn-ea"/>
                </a:rPr>
                <a:t>Non-Root</a:t>
              </a:r>
            </a:p>
          </p:txBody>
        </p:sp>
        <p:sp>
          <p:nvSpPr>
            <p:cNvPr id="25607" name="TextBox 47"/>
            <p:cNvSpPr txBox="1">
              <a:spLocks noChangeArrowheads="1"/>
            </p:cNvSpPr>
            <p:nvPr/>
          </p:nvSpPr>
          <p:spPr bwMode="auto">
            <a:xfrm>
              <a:off x="5688493" y="5152217"/>
              <a:ext cx="1538983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Non-Root</a:t>
              </a:r>
            </a:p>
          </p:txBody>
        </p:sp>
        <p:sp>
          <p:nvSpPr>
            <p:cNvPr id="25608" name="TextBox 18"/>
            <p:cNvSpPr txBox="1">
              <a:spLocks noChangeArrowheads="1"/>
            </p:cNvSpPr>
            <p:nvPr/>
          </p:nvSpPr>
          <p:spPr bwMode="auto">
            <a:xfrm>
              <a:off x="4515054" y="2473723"/>
              <a:ext cx="475706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25609" name="TextBox 35"/>
            <p:cNvSpPr txBox="1">
              <a:spLocks noChangeArrowheads="1"/>
            </p:cNvSpPr>
            <p:nvPr/>
          </p:nvSpPr>
          <p:spPr bwMode="auto">
            <a:xfrm>
              <a:off x="5502943" y="4581128"/>
              <a:ext cx="461449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5610" name="TextBox 34"/>
            <p:cNvSpPr txBox="1">
              <a:spLocks noChangeArrowheads="1"/>
            </p:cNvSpPr>
            <p:nvPr/>
          </p:nvSpPr>
          <p:spPr bwMode="auto">
            <a:xfrm>
              <a:off x="1843220" y="3861048"/>
              <a:ext cx="447192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R</a:t>
              </a:r>
            </a:p>
          </p:txBody>
        </p:sp>
        <p:sp>
          <p:nvSpPr>
            <p:cNvPr id="25611" name="TextBox 34"/>
            <p:cNvSpPr txBox="1">
              <a:spLocks noChangeArrowheads="1"/>
            </p:cNvSpPr>
            <p:nvPr/>
          </p:nvSpPr>
          <p:spPr bwMode="auto">
            <a:xfrm>
              <a:off x="5777973" y="3756769"/>
              <a:ext cx="447192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R</a:t>
              </a:r>
            </a:p>
          </p:txBody>
        </p:sp>
        <p:sp>
          <p:nvSpPr>
            <p:cNvPr id="25612" name="TextBox 18"/>
            <p:cNvSpPr txBox="1">
              <a:spLocks noChangeArrowheads="1"/>
            </p:cNvSpPr>
            <p:nvPr/>
          </p:nvSpPr>
          <p:spPr bwMode="auto">
            <a:xfrm>
              <a:off x="3132804" y="2469477"/>
              <a:ext cx="475706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25613" name="TextBox 18"/>
            <p:cNvSpPr txBox="1">
              <a:spLocks noChangeArrowheads="1"/>
            </p:cNvSpPr>
            <p:nvPr/>
          </p:nvSpPr>
          <p:spPr bwMode="auto">
            <a:xfrm>
              <a:off x="2116202" y="4653136"/>
              <a:ext cx="475706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D</a:t>
              </a:r>
            </a:p>
          </p:txBody>
        </p:sp>
        <p:cxnSp>
          <p:nvCxnSpPr>
            <p:cNvPr id="25614" name="直接连接符 22"/>
            <p:cNvCxnSpPr>
              <a:cxnSpLocks noChangeShapeType="1"/>
            </p:cNvCxnSpPr>
            <p:nvPr/>
          </p:nvCxnSpPr>
          <p:spPr bwMode="auto">
            <a:xfrm flipV="1">
              <a:off x="1909078" y="2330295"/>
              <a:ext cx="2016005" cy="223159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直接连接符 22"/>
            <p:cNvCxnSpPr>
              <a:cxnSpLocks noChangeShapeType="1"/>
            </p:cNvCxnSpPr>
            <p:nvPr/>
          </p:nvCxnSpPr>
          <p:spPr bwMode="auto">
            <a:xfrm>
              <a:off x="1764843" y="4581128"/>
              <a:ext cx="432091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7" name="直接连接符 22"/>
            <p:cNvCxnSpPr>
              <a:cxnSpLocks noChangeShapeType="1"/>
            </p:cNvCxnSpPr>
            <p:nvPr/>
          </p:nvCxnSpPr>
          <p:spPr bwMode="auto">
            <a:xfrm>
              <a:off x="4285349" y="2403306"/>
              <a:ext cx="1727097" cy="194272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0" name="TextBox 19"/>
            <p:cNvSpPr txBox="1">
              <a:spLocks noChangeArrowheads="1"/>
            </p:cNvSpPr>
            <p:nvPr/>
          </p:nvSpPr>
          <p:spPr bwMode="auto">
            <a:xfrm>
              <a:off x="3644093" y="1516137"/>
              <a:ext cx="785649" cy="410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5621" name="TextBox 34"/>
            <p:cNvSpPr txBox="1">
              <a:spLocks noChangeArrowheads="1"/>
            </p:cNvSpPr>
            <p:nvPr/>
          </p:nvSpPr>
          <p:spPr bwMode="auto">
            <a:xfrm>
              <a:off x="6032642" y="3809976"/>
              <a:ext cx="805990" cy="410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5622" name="TextBox 35"/>
            <p:cNvSpPr txBox="1">
              <a:spLocks noChangeArrowheads="1"/>
            </p:cNvSpPr>
            <p:nvPr/>
          </p:nvSpPr>
          <p:spPr bwMode="auto">
            <a:xfrm>
              <a:off x="1231995" y="3703253"/>
              <a:ext cx="794109" cy="410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5623" name="TextBox 91"/>
            <p:cNvSpPr txBox="1">
              <a:spLocks noChangeArrowheads="1"/>
            </p:cNvSpPr>
            <p:nvPr/>
          </p:nvSpPr>
          <p:spPr bwMode="auto">
            <a:xfrm>
              <a:off x="2805030" y="2108720"/>
              <a:ext cx="876039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Root</a:t>
              </a:r>
            </a:p>
          </p:txBody>
        </p:sp>
      </p:grpSp>
      <p:pic>
        <p:nvPicPr>
          <p:cNvPr id="26" name="图片 25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7840" y="2546470"/>
            <a:ext cx="540000" cy="441818"/>
          </a:xfrm>
          <a:prstGeom prst="rect">
            <a:avLst/>
          </a:prstGeom>
        </p:spPr>
      </p:pic>
      <p:pic>
        <p:nvPicPr>
          <p:cNvPr id="27" name="图片 2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7586" y="4044373"/>
            <a:ext cx="540000" cy="441818"/>
          </a:xfrm>
          <a:prstGeom prst="rect">
            <a:avLst/>
          </a:prstGeom>
        </p:spPr>
      </p:pic>
      <p:pic>
        <p:nvPicPr>
          <p:cNvPr id="28" name="图片 27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2642" y="4033285"/>
            <a:ext cx="540000" cy="4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3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根桥选举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124744"/>
            <a:ext cx="10560048" cy="46800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每一台交换机启动</a:t>
            </a:r>
            <a:r>
              <a:rPr lang="en-US" altLang="zh-CN" dirty="0"/>
              <a:t>STP</a:t>
            </a:r>
            <a:r>
              <a:rPr lang="zh-CN" altLang="en-US" dirty="0"/>
              <a:t>后，都认为自己是根桥。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7652" name="直接连接符 22"/>
          <p:cNvCxnSpPr>
            <a:cxnSpLocks noChangeShapeType="1"/>
          </p:cNvCxnSpPr>
          <p:nvPr/>
        </p:nvCxnSpPr>
        <p:spPr bwMode="auto">
          <a:xfrm flipV="1">
            <a:off x="3863976" y="2330451"/>
            <a:ext cx="2016125" cy="22320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3" name="直接连接符 22"/>
          <p:cNvCxnSpPr>
            <a:cxnSpLocks noChangeShapeType="1"/>
          </p:cNvCxnSpPr>
          <p:nvPr/>
        </p:nvCxnSpPr>
        <p:spPr bwMode="auto">
          <a:xfrm>
            <a:off x="3719514" y="4581525"/>
            <a:ext cx="43211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5" name="直接连接符 22"/>
          <p:cNvCxnSpPr>
            <a:cxnSpLocks noChangeShapeType="1"/>
          </p:cNvCxnSpPr>
          <p:nvPr/>
        </p:nvCxnSpPr>
        <p:spPr bwMode="auto">
          <a:xfrm>
            <a:off x="6240463" y="2403475"/>
            <a:ext cx="1727200" cy="19431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TextBox 19"/>
          <p:cNvSpPr txBox="1">
            <a:spLocks noChangeArrowheads="1"/>
          </p:cNvSpPr>
          <p:nvPr/>
        </p:nvSpPr>
        <p:spPr bwMode="auto">
          <a:xfrm>
            <a:off x="5726114" y="1484784"/>
            <a:ext cx="53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SWA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7659" name="TextBox 39"/>
          <p:cNvSpPr txBox="1">
            <a:spLocks noChangeArrowheads="1"/>
          </p:cNvSpPr>
          <p:nvPr/>
        </p:nvSpPr>
        <p:spPr bwMode="auto">
          <a:xfrm>
            <a:off x="2279650" y="3800476"/>
            <a:ext cx="1981200" cy="246063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32768 00-01-02-03-04-BB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660" name="TextBox 39"/>
          <p:cNvSpPr txBox="1">
            <a:spLocks noChangeArrowheads="1"/>
          </p:cNvSpPr>
          <p:nvPr/>
        </p:nvSpPr>
        <p:spPr bwMode="auto">
          <a:xfrm>
            <a:off x="7753350" y="3800476"/>
            <a:ext cx="2014538" cy="246063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32768 00-01-02-03-04-CC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661" name="TextBox 39"/>
          <p:cNvSpPr txBox="1">
            <a:spLocks noChangeArrowheads="1"/>
          </p:cNvSpPr>
          <p:nvPr/>
        </p:nvSpPr>
        <p:spPr bwMode="auto">
          <a:xfrm>
            <a:off x="6491289" y="1773238"/>
            <a:ext cx="1908175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4096 00-01-02-03-04-AA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662" name="TextBox 34"/>
          <p:cNvSpPr txBox="1">
            <a:spLocks noChangeArrowheads="1"/>
          </p:cNvSpPr>
          <p:nvPr/>
        </p:nvSpPr>
        <p:spPr bwMode="auto">
          <a:xfrm>
            <a:off x="8688389" y="4508501"/>
            <a:ext cx="542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SWC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7663" name="TextBox 35"/>
          <p:cNvSpPr txBox="1">
            <a:spLocks noChangeArrowheads="1"/>
          </p:cNvSpPr>
          <p:nvPr/>
        </p:nvSpPr>
        <p:spPr bwMode="auto">
          <a:xfrm>
            <a:off x="2782889" y="4437064"/>
            <a:ext cx="534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7665" name="TextBox 91"/>
          <p:cNvSpPr txBox="1">
            <a:spLocks noChangeArrowheads="1"/>
          </p:cNvSpPr>
          <p:nvPr/>
        </p:nvSpPr>
        <p:spPr bwMode="auto">
          <a:xfrm>
            <a:off x="5002785" y="1916114"/>
            <a:ext cx="5909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C00000"/>
                </a:solidFill>
                <a:latin typeface="+mn-ea"/>
                <a:ea typeface="+mn-ea"/>
              </a:rPr>
              <a:t>Root</a:t>
            </a:r>
          </a:p>
        </p:txBody>
      </p:sp>
      <p:pic>
        <p:nvPicPr>
          <p:cNvPr id="23" name="图片 2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7885" y="1853811"/>
            <a:ext cx="769300" cy="629428"/>
          </a:xfrm>
          <a:prstGeom prst="rect">
            <a:avLst/>
          </a:prstGeom>
        </p:spPr>
      </p:pic>
      <p:pic>
        <p:nvPicPr>
          <p:cNvPr id="24" name="图片 2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6892" y="4247762"/>
            <a:ext cx="769300" cy="629428"/>
          </a:xfrm>
          <a:prstGeom prst="rect">
            <a:avLst/>
          </a:prstGeom>
        </p:spPr>
      </p:pic>
      <p:pic>
        <p:nvPicPr>
          <p:cNvPr id="25" name="图片 24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983" y="4246351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9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根端口选举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449300"/>
            <a:ext cx="10560048" cy="46800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非根交换机在选举根端口时分别依据该端口的根路径开销、对端</a:t>
            </a:r>
            <a:r>
              <a:rPr lang="en-US" altLang="zh-CN" sz="2000" dirty="0"/>
              <a:t>BID</a:t>
            </a:r>
            <a:r>
              <a:rPr lang="zh-CN" altLang="en-US" sz="2000" dirty="0"/>
              <a:t>、对端</a:t>
            </a:r>
            <a:r>
              <a:rPr lang="en-US" altLang="zh-CN" sz="2000" dirty="0"/>
              <a:t>PID</a:t>
            </a:r>
            <a:r>
              <a:rPr lang="zh-CN" altLang="en-US" sz="2000" dirty="0"/>
              <a:t>和本端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dirty="0"/>
          </a:p>
        </p:txBody>
      </p:sp>
      <p:grpSp>
        <p:nvGrpSpPr>
          <p:cNvPr id="29700" name="Group 37"/>
          <p:cNvGrpSpPr>
            <a:grpSpLocks/>
          </p:cNvGrpSpPr>
          <p:nvPr/>
        </p:nvGrpSpPr>
        <p:grpSpPr bwMode="auto">
          <a:xfrm>
            <a:off x="2649539" y="1531938"/>
            <a:ext cx="6677025" cy="3871912"/>
            <a:chOff x="1124634" y="1531938"/>
            <a:chExt cx="6678871" cy="3871475"/>
          </a:xfrm>
        </p:grpSpPr>
        <p:cxnSp>
          <p:nvCxnSpPr>
            <p:cNvPr id="29705" name="直接连接符 22"/>
            <p:cNvCxnSpPr>
              <a:cxnSpLocks noChangeShapeType="1"/>
            </p:cNvCxnSpPr>
            <p:nvPr/>
          </p:nvCxnSpPr>
          <p:spPr bwMode="auto">
            <a:xfrm flipV="1">
              <a:off x="2195513" y="2330450"/>
              <a:ext cx="2016125" cy="22320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6" name="直接连接符 22"/>
            <p:cNvCxnSpPr>
              <a:cxnSpLocks noChangeShapeType="1"/>
            </p:cNvCxnSpPr>
            <p:nvPr/>
          </p:nvCxnSpPr>
          <p:spPr bwMode="auto">
            <a:xfrm>
              <a:off x="2411413" y="4778375"/>
              <a:ext cx="43211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8" name="TextBox 91"/>
            <p:cNvSpPr txBox="1">
              <a:spLocks noChangeArrowheads="1"/>
            </p:cNvSpPr>
            <p:nvPr/>
          </p:nvSpPr>
          <p:spPr bwMode="auto">
            <a:xfrm>
              <a:off x="3534405" y="1916113"/>
              <a:ext cx="479752" cy="2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latin typeface="+mn-ea"/>
                  <a:ea typeface="+mn-ea"/>
                </a:rPr>
                <a:t>Root</a:t>
              </a:r>
            </a:p>
          </p:txBody>
        </p:sp>
        <p:cxnSp>
          <p:nvCxnSpPr>
            <p:cNvPr id="29709" name="直接连接符 22"/>
            <p:cNvCxnSpPr>
              <a:cxnSpLocks noChangeShapeType="1"/>
            </p:cNvCxnSpPr>
            <p:nvPr/>
          </p:nvCxnSpPr>
          <p:spPr bwMode="auto">
            <a:xfrm>
              <a:off x="4716463" y="2403475"/>
              <a:ext cx="1727200" cy="19431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2" name="TextBox 19"/>
            <p:cNvSpPr txBox="1">
              <a:spLocks noChangeArrowheads="1"/>
            </p:cNvSpPr>
            <p:nvPr/>
          </p:nvSpPr>
          <p:spPr bwMode="auto">
            <a:xfrm>
              <a:off x="3489285" y="2276475"/>
              <a:ext cx="614442" cy="2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latin typeface="+mn-ea"/>
                  <a:ea typeface="+mn-ea"/>
                </a:rPr>
                <a:t>G0/0/1</a:t>
              </a:r>
              <a:endParaRPr lang="zh-CN" altLang="en-US" sz="1000" dirty="0">
                <a:latin typeface="+mn-ea"/>
                <a:ea typeface="+mn-ea"/>
              </a:endParaRPr>
            </a:p>
          </p:txBody>
        </p:sp>
        <p:sp>
          <p:nvSpPr>
            <p:cNvPr id="29713" name="TextBox 20"/>
            <p:cNvSpPr txBox="1">
              <a:spLocks noChangeArrowheads="1"/>
            </p:cNvSpPr>
            <p:nvPr/>
          </p:nvSpPr>
          <p:spPr bwMode="auto">
            <a:xfrm>
              <a:off x="4846598" y="2276475"/>
              <a:ext cx="614442" cy="2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</a:rPr>
                <a:t>G0/0/2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29714" name="TextBox 22"/>
            <p:cNvSpPr txBox="1">
              <a:spLocks noChangeArrowheads="1"/>
            </p:cNvSpPr>
            <p:nvPr/>
          </p:nvSpPr>
          <p:spPr bwMode="auto">
            <a:xfrm>
              <a:off x="2435979" y="4149725"/>
              <a:ext cx="614442" cy="2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</a:rPr>
                <a:t>G0/0/1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29715" name="TextBox 23"/>
            <p:cNvSpPr txBox="1">
              <a:spLocks noChangeArrowheads="1"/>
            </p:cNvSpPr>
            <p:nvPr/>
          </p:nvSpPr>
          <p:spPr bwMode="auto">
            <a:xfrm>
              <a:off x="2535197" y="4778375"/>
              <a:ext cx="614442" cy="2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</a:rPr>
                <a:t>G0/0/2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29716" name="TextBox 26"/>
            <p:cNvSpPr txBox="1">
              <a:spLocks noChangeArrowheads="1"/>
            </p:cNvSpPr>
            <p:nvPr/>
          </p:nvSpPr>
          <p:spPr bwMode="auto">
            <a:xfrm>
              <a:off x="5811798" y="4778375"/>
              <a:ext cx="614442" cy="2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</a:rPr>
                <a:t>G0/0/2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29717" name="TextBox 27"/>
            <p:cNvSpPr txBox="1">
              <a:spLocks noChangeArrowheads="1"/>
            </p:cNvSpPr>
            <p:nvPr/>
          </p:nvSpPr>
          <p:spPr bwMode="auto">
            <a:xfrm>
              <a:off x="5747505" y="4149725"/>
              <a:ext cx="614442" cy="2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</a:rPr>
                <a:t>G0/0/1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29718" name="TextBox 32"/>
            <p:cNvSpPr txBox="1">
              <a:spLocks noChangeArrowheads="1"/>
            </p:cNvSpPr>
            <p:nvPr/>
          </p:nvSpPr>
          <p:spPr bwMode="auto">
            <a:xfrm>
              <a:off x="2053279" y="4077072"/>
              <a:ext cx="27767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b="1">
                  <a:solidFill>
                    <a:srgbClr val="C00000"/>
                  </a:solidFill>
                  <a:latin typeface="+mn-ea"/>
                  <a:ea typeface="+mn-ea"/>
                </a:rPr>
                <a:t>R</a:t>
              </a:r>
              <a:endParaRPr lang="zh-CN" altLang="en-US" sz="10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9719" name="TextBox 33"/>
            <p:cNvSpPr txBox="1">
              <a:spLocks noChangeArrowheads="1"/>
            </p:cNvSpPr>
            <p:nvPr/>
          </p:nvSpPr>
          <p:spPr bwMode="auto">
            <a:xfrm>
              <a:off x="6453009" y="4077072"/>
              <a:ext cx="27767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b="1">
                  <a:solidFill>
                    <a:srgbClr val="C00000"/>
                  </a:solidFill>
                  <a:latin typeface="+mn-ea"/>
                  <a:ea typeface="+mn-ea"/>
                </a:rPr>
                <a:t>R</a:t>
              </a:r>
              <a:endParaRPr lang="zh-CN" altLang="en-US" sz="10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9720" name="TextBox 33"/>
            <p:cNvSpPr txBox="1">
              <a:spLocks noChangeArrowheads="1"/>
            </p:cNvSpPr>
            <p:nvPr/>
          </p:nvSpPr>
          <p:spPr bwMode="auto">
            <a:xfrm>
              <a:off x="4229786" y="1531938"/>
              <a:ext cx="47646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</a:rPr>
                <a:t>SWA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29721" name="TextBox 34"/>
            <p:cNvSpPr txBox="1">
              <a:spLocks noChangeArrowheads="1"/>
            </p:cNvSpPr>
            <p:nvPr/>
          </p:nvSpPr>
          <p:spPr bwMode="auto">
            <a:xfrm>
              <a:off x="7319021" y="4664075"/>
              <a:ext cx="4844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</a:rPr>
                <a:t>SWC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29722" name="TextBox 35"/>
            <p:cNvSpPr txBox="1">
              <a:spLocks noChangeArrowheads="1"/>
            </p:cNvSpPr>
            <p:nvPr/>
          </p:nvSpPr>
          <p:spPr bwMode="auto">
            <a:xfrm>
              <a:off x="1124634" y="4664075"/>
              <a:ext cx="47646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</a:rPr>
                <a:t>SWB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29723" name="TextBox 39"/>
            <p:cNvSpPr txBox="1">
              <a:spLocks noChangeArrowheads="1"/>
            </p:cNvSpPr>
            <p:nvPr/>
          </p:nvSpPr>
          <p:spPr bwMode="auto">
            <a:xfrm>
              <a:off x="3977846" y="4203943"/>
              <a:ext cx="954268" cy="2462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  <a:latin typeface="+mn-ea"/>
                  <a:ea typeface="+mn-ea"/>
                </a:rPr>
                <a:t>RPC 20000</a:t>
              </a:r>
              <a:endParaRPr lang="zh-CN" altLang="en-US" sz="10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9724" name="TextBox 39"/>
            <p:cNvSpPr txBox="1">
              <a:spLocks noChangeArrowheads="1"/>
            </p:cNvSpPr>
            <p:nvPr/>
          </p:nvSpPr>
          <p:spPr bwMode="auto">
            <a:xfrm>
              <a:off x="5899037" y="3020475"/>
              <a:ext cx="744322" cy="2462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  <a:latin typeface="+mn-ea"/>
                  <a:ea typeface="+mn-ea"/>
                </a:rPr>
                <a:t>RPC 0</a:t>
              </a:r>
              <a:endParaRPr lang="zh-CN" altLang="en-US" sz="10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29725" name="直接箭头连接符 53"/>
            <p:cNvCxnSpPr>
              <a:cxnSpLocks noChangeShapeType="1"/>
            </p:cNvCxnSpPr>
            <p:nvPr/>
          </p:nvCxnSpPr>
          <p:spPr bwMode="auto">
            <a:xfrm>
              <a:off x="5580260" y="2996952"/>
              <a:ext cx="688461" cy="70542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6" name="直接箭头连接符 54"/>
            <p:cNvCxnSpPr>
              <a:cxnSpLocks noChangeShapeType="1"/>
            </p:cNvCxnSpPr>
            <p:nvPr/>
          </p:nvCxnSpPr>
          <p:spPr bwMode="auto">
            <a:xfrm flipH="1">
              <a:off x="2627314" y="2996952"/>
              <a:ext cx="648425" cy="719386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7" name="直接箭头连接符 46"/>
            <p:cNvCxnSpPr>
              <a:cxnSpLocks noChangeShapeType="1"/>
            </p:cNvCxnSpPr>
            <p:nvPr/>
          </p:nvCxnSpPr>
          <p:spPr bwMode="auto">
            <a:xfrm>
              <a:off x="3851997" y="5062538"/>
              <a:ext cx="1152133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8" name="直接箭头连接符 60"/>
            <p:cNvCxnSpPr>
              <a:cxnSpLocks noChangeShapeType="1"/>
            </p:cNvCxnSpPr>
            <p:nvPr/>
          </p:nvCxnSpPr>
          <p:spPr bwMode="auto">
            <a:xfrm flipH="1">
              <a:off x="3816433" y="4562475"/>
              <a:ext cx="1152133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9" name="TextBox 39"/>
            <p:cNvSpPr txBox="1">
              <a:spLocks noChangeArrowheads="1"/>
            </p:cNvSpPr>
            <p:nvPr/>
          </p:nvSpPr>
          <p:spPr bwMode="auto">
            <a:xfrm>
              <a:off x="2267511" y="2996952"/>
              <a:ext cx="744322" cy="2462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RPC 0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9730" name="TextBox 39"/>
            <p:cNvSpPr txBox="1">
              <a:spLocks noChangeArrowheads="1"/>
            </p:cNvSpPr>
            <p:nvPr/>
          </p:nvSpPr>
          <p:spPr bwMode="auto">
            <a:xfrm>
              <a:off x="3995902" y="5157192"/>
              <a:ext cx="954268" cy="2462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  <a:latin typeface="+mn-ea"/>
                  <a:ea typeface="+mn-ea"/>
                </a:rPr>
                <a:t>RPC 20000</a:t>
              </a:r>
              <a:endParaRPr lang="zh-CN" altLang="en-US" sz="10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9702" name="TextBox 39"/>
          <p:cNvSpPr txBox="1">
            <a:spLocks noChangeArrowheads="1"/>
          </p:cNvSpPr>
          <p:nvPr/>
        </p:nvSpPr>
        <p:spPr bwMode="auto">
          <a:xfrm>
            <a:off x="2530475" y="5240338"/>
            <a:ext cx="1981200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32768 00-01-02-03-04-BB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703" name="TextBox 39"/>
          <p:cNvSpPr txBox="1">
            <a:spLocks noChangeArrowheads="1"/>
          </p:cNvSpPr>
          <p:nvPr/>
        </p:nvSpPr>
        <p:spPr bwMode="auto">
          <a:xfrm>
            <a:off x="7319964" y="5240338"/>
            <a:ext cx="2016125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32768 00-01-02-03-04-CC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704" name="TextBox 39"/>
          <p:cNvSpPr txBox="1">
            <a:spLocks noChangeArrowheads="1"/>
          </p:cNvSpPr>
          <p:nvPr/>
        </p:nvSpPr>
        <p:spPr bwMode="auto">
          <a:xfrm>
            <a:off x="6491289" y="1773238"/>
            <a:ext cx="1908175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4096 00-01-02-03-04-AA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0" name="图片 3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4491" y="1842639"/>
            <a:ext cx="769300" cy="629428"/>
          </a:xfrm>
          <a:prstGeom prst="rect">
            <a:avLst/>
          </a:prstGeom>
        </p:spPr>
      </p:pic>
      <p:pic>
        <p:nvPicPr>
          <p:cNvPr id="41" name="图片 40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4825" y="4380112"/>
            <a:ext cx="769300" cy="629428"/>
          </a:xfrm>
          <a:prstGeom prst="rect">
            <a:avLst/>
          </a:prstGeom>
        </p:spPr>
      </p:pic>
      <p:pic>
        <p:nvPicPr>
          <p:cNvPr id="42" name="图片 41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3376" y="4349715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8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指定端口选举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485304"/>
            <a:ext cx="10560048" cy="46800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非根交换机在选举指定端口时分别依据根路径开销、</a:t>
            </a:r>
            <a:r>
              <a:rPr lang="en-US" altLang="zh-CN" sz="2000" dirty="0"/>
              <a:t>BID</a:t>
            </a:r>
            <a:r>
              <a:rPr lang="zh-CN" altLang="en-US" sz="2000" dirty="0"/>
              <a:t>、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未被选举为根端口或指定端口的端口为预备端口，将会被阻塞。</a:t>
            </a:r>
            <a:endParaRPr lang="en-US" altLang="zh-CN" sz="2000" dirty="0"/>
          </a:p>
          <a:p>
            <a:endParaRPr lang="zh-CN" altLang="en-US" dirty="0"/>
          </a:p>
        </p:txBody>
      </p:sp>
      <p:cxnSp>
        <p:nvCxnSpPr>
          <p:cNvPr id="33796" name="直接连接符 22"/>
          <p:cNvCxnSpPr>
            <a:cxnSpLocks noChangeShapeType="1"/>
          </p:cNvCxnSpPr>
          <p:nvPr/>
        </p:nvCxnSpPr>
        <p:spPr bwMode="auto">
          <a:xfrm flipV="1">
            <a:off x="3719514" y="2330451"/>
            <a:ext cx="2016125" cy="22320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7" name="直接连接符 22"/>
          <p:cNvCxnSpPr>
            <a:cxnSpLocks noChangeShapeType="1"/>
          </p:cNvCxnSpPr>
          <p:nvPr/>
        </p:nvCxnSpPr>
        <p:spPr bwMode="auto">
          <a:xfrm>
            <a:off x="3935414" y="4778375"/>
            <a:ext cx="43211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TextBox 91"/>
          <p:cNvSpPr txBox="1">
            <a:spLocks noChangeArrowheads="1"/>
          </p:cNvSpPr>
          <p:nvPr/>
        </p:nvSpPr>
        <p:spPr bwMode="auto">
          <a:xfrm>
            <a:off x="5002785" y="1916114"/>
            <a:ext cx="5909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latin typeface="+mn-ea"/>
                <a:ea typeface="+mn-ea"/>
              </a:rPr>
              <a:t>Root</a:t>
            </a:r>
          </a:p>
        </p:txBody>
      </p:sp>
      <p:cxnSp>
        <p:nvCxnSpPr>
          <p:cNvPr id="33800" name="直接连接符 22"/>
          <p:cNvCxnSpPr>
            <a:cxnSpLocks noChangeShapeType="1"/>
          </p:cNvCxnSpPr>
          <p:nvPr/>
        </p:nvCxnSpPr>
        <p:spPr bwMode="auto">
          <a:xfrm>
            <a:off x="6240463" y="2403475"/>
            <a:ext cx="1727200" cy="19431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3" name="TextBox 19"/>
          <p:cNvSpPr txBox="1">
            <a:spLocks noChangeArrowheads="1"/>
          </p:cNvSpPr>
          <p:nvPr/>
        </p:nvSpPr>
        <p:spPr bwMode="auto">
          <a:xfrm>
            <a:off x="4970893" y="2276476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G0/0/1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04" name="TextBox 20"/>
          <p:cNvSpPr txBox="1">
            <a:spLocks noChangeArrowheads="1"/>
          </p:cNvSpPr>
          <p:nvPr/>
        </p:nvSpPr>
        <p:spPr bwMode="auto">
          <a:xfrm>
            <a:off x="6328204" y="2276476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G0/0/2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05" name="TextBox 22"/>
          <p:cNvSpPr txBox="1">
            <a:spLocks noChangeArrowheads="1"/>
          </p:cNvSpPr>
          <p:nvPr/>
        </p:nvSpPr>
        <p:spPr bwMode="auto">
          <a:xfrm>
            <a:off x="3917585" y="4149726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G0/0/1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06" name="TextBox 23"/>
          <p:cNvSpPr txBox="1">
            <a:spLocks noChangeArrowheads="1"/>
          </p:cNvSpPr>
          <p:nvPr/>
        </p:nvSpPr>
        <p:spPr bwMode="auto">
          <a:xfrm>
            <a:off x="4016804" y="4778376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G0/0/2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07" name="TextBox 26"/>
          <p:cNvSpPr txBox="1">
            <a:spLocks noChangeArrowheads="1"/>
          </p:cNvSpPr>
          <p:nvPr/>
        </p:nvSpPr>
        <p:spPr bwMode="auto">
          <a:xfrm>
            <a:off x="7248128" y="4778376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G0/0/2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3808" name="TextBox 27"/>
          <p:cNvSpPr txBox="1">
            <a:spLocks noChangeArrowheads="1"/>
          </p:cNvSpPr>
          <p:nvPr/>
        </p:nvSpPr>
        <p:spPr bwMode="auto">
          <a:xfrm>
            <a:off x="7229110" y="4149726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G0/0/1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09" name="TextBox 30"/>
          <p:cNvSpPr txBox="1">
            <a:spLocks noChangeArrowheads="1"/>
          </p:cNvSpPr>
          <p:nvPr/>
        </p:nvSpPr>
        <p:spPr bwMode="auto">
          <a:xfrm>
            <a:off x="7610398" y="4437064"/>
            <a:ext cx="311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latin typeface="+mn-ea"/>
                <a:ea typeface="+mn-ea"/>
              </a:rPr>
              <a:t>A</a:t>
            </a:r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33810" name="TextBox 31"/>
          <p:cNvSpPr txBox="1">
            <a:spLocks noChangeArrowheads="1"/>
          </p:cNvSpPr>
          <p:nvPr/>
        </p:nvSpPr>
        <p:spPr bwMode="auto">
          <a:xfrm>
            <a:off x="4076578" y="4437064"/>
            <a:ext cx="320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C00000"/>
                </a:solidFill>
                <a:latin typeface="+mn-ea"/>
                <a:ea typeface="+mn-ea"/>
              </a:rPr>
              <a:t>D</a:t>
            </a:r>
            <a:endParaRPr lang="zh-CN" altLang="en-US" sz="140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3811" name="TextBox 35"/>
          <p:cNvSpPr txBox="1">
            <a:spLocks noChangeArrowheads="1"/>
          </p:cNvSpPr>
          <p:nvPr/>
        </p:nvSpPr>
        <p:spPr bwMode="auto">
          <a:xfrm>
            <a:off x="5516441" y="2492376"/>
            <a:ext cx="320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C00000"/>
                </a:solidFill>
                <a:latin typeface="+mn-ea"/>
                <a:ea typeface="+mn-ea"/>
              </a:rPr>
              <a:t>D</a:t>
            </a:r>
            <a:endParaRPr lang="zh-CN" altLang="en-US" sz="140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3812" name="TextBox 36"/>
          <p:cNvSpPr txBox="1">
            <a:spLocks noChangeArrowheads="1"/>
          </p:cNvSpPr>
          <p:nvPr/>
        </p:nvSpPr>
        <p:spPr bwMode="auto">
          <a:xfrm>
            <a:off x="6108578" y="2525714"/>
            <a:ext cx="320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C00000"/>
                </a:solidFill>
                <a:latin typeface="+mn-ea"/>
                <a:ea typeface="+mn-ea"/>
              </a:rPr>
              <a:t>D</a:t>
            </a:r>
            <a:endParaRPr lang="zh-CN" altLang="en-US" sz="140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3813" name="TextBox 33"/>
          <p:cNvSpPr txBox="1">
            <a:spLocks noChangeArrowheads="1"/>
          </p:cNvSpPr>
          <p:nvPr/>
        </p:nvSpPr>
        <p:spPr bwMode="auto">
          <a:xfrm>
            <a:off x="5727700" y="1531939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14" name="TextBox 34"/>
          <p:cNvSpPr txBox="1">
            <a:spLocks noChangeArrowheads="1"/>
          </p:cNvSpPr>
          <p:nvPr/>
        </p:nvSpPr>
        <p:spPr bwMode="auto">
          <a:xfrm>
            <a:off x="8813801" y="4664076"/>
            <a:ext cx="542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SWC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15" name="TextBox 35"/>
          <p:cNvSpPr txBox="1">
            <a:spLocks noChangeArrowheads="1"/>
          </p:cNvSpPr>
          <p:nvPr/>
        </p:nvSpPr>
        <p:spPr bwMode="auto">
          <a:xfrm>
            <a:off x="2619375" y="4664076"/>
            <a:ext cx="534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17" name="TextBox 39"/>
          <p:cNvSpPr txBox="1">
            <a:spLocks noChangeArrowheads="1"/>
          </p:cNvSpPr>
          <p:nvPr/>
        </p:nvSpPr>
        <p:spPr bwMode="auto">
          <a:xfrm>
            <a:off x="2530475" y="5240338"/>
            <a:ext cx="1981200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32768 00-01-02-03-04-BB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818" name="TextBox 39"/>
          <p:cNvSpPr txBox="1">
            <a:spLocks noChangeArrowheads="1"/>
          </p:cNvSpPr>
          <p:nvPr/>
        </p:nvSpPr>
        <p:spPr bwMode="auto">
          <a:xfrm>
            <a:off x="7319964" y="5240338"/>
            <a:ext cx="2016125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32768 00-01-02-03-04-CC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819" name="TextBox 39"/>
          <p:cNvSpPr txBox="1">
            <a:spLocks noChangeArrowheads="1"/>
          </p:cNvSpPr>
          <p:nvPr/>
        </p:nvSpPr>
        <p:spPr bwMode="auto">
          <a:xfrm>
            <a:off x="6491289" y="1773238"/>
            <a:ext cx="1908175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4096 00-01-02-03-04-AA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820" name="TextBox 32"/>
          <p:cNvSpPr txBox="1">
            <a:spLocks noChangeArrowheads="1"/>
          </p:cNvSpPr>
          <p:nvPr/>
        </p:nvSpPr>
        <p:spPr bwMode="auto">
          <a:xfrm>
            <a:off x="3568701" y="4076701"/>
            <a:ext cx="2952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R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21" name="TextBox 33"/>
          <p:cNvSpPr txBox="1">
            <a:spLocks noChangeArrowheads="1"/>
          </p:cNvSpPr>
          <p:nvPr/>
        </p:nvSpPr>
        <p:spPr bwMode="auto">
          <a:xfrm>
            <a:off x="7967664" y="4076701"/>
            <a:ext cx="2952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R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22" name="TextBox 39"/>
          <p:cNvSpPr txBox="1">
            <a:spLocks noChangeArrowheads="1"/>
          </p:cNvSpPr>
          <p:nvPr/>
        </p:nvSpPr>
        <p:spPr bwMode="auto">
          <a:xfrm>
            <a:off x="5502275" y="4203701"/>
            <a:ext cx="954088" cy="246063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RPC 20000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823" name="TextBox 39"/>
          <p:cNvSpPr txBox="1">
            <a:spLocks noChangeArrowheads="1"/>
          </p:cNvSpPr>
          <p:nvPr/>
        </p:nvSpPr>
        <p:spPr bwMode="auto">
          <a:xfrm>
            <a:off x="7423150" y="3021013"/>
            <a:ext cx="744538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RPC 0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3824" name="直接箭头连接符 53"/>
          <p:cNvCxnSpPr>
            <a:cxnSpLocks noChangeShapeType="1"/>
          </p:cNvCxnSpPr>
          <p:nvPr/>
        </p:nvCxnSpPr>
        <p:spPr bwMode="auto">
          <a:xfrm>
            <a:off x="7104064" y="2997200"/>
            <a:ext cx="688975" cy="70485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直接箭头连接符 54"/>
          <p:cNvCxnSpPr>
            <a:cxnSpLocks noChangeShapeType="1"/>
          </p:cNvCxnSpPr>
          <p:nvPr/>
        </p:nvCxnSpPr>
        <p:spPr bwMode="auto">
          <a:xfrm flipH="1">
            <a:off x="4151314" y="2997200"/>
            <a:ext cx="649287" cy="71913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6" name="直接箭头连接符 46"/>
          <p:cNvCxnSpPr>
            <a:cxnSpLocks noChangeShapeType="1"/>
          </p:cNvCxnSpPr>
          <p:nvPr/>
        </p:nvCxnSpPr>
        <p:spPr bwMode="auto">
          <a:xfrm>
            <a:off x="5375276" y="5062538"/>
            <a:ext cx="11525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7" name="直接箭头连接符 60"/>
          <p:cNvCxnSpPr>
            <a:cxnSpLocks noChangeShapeType="1"/>
          </p:cNvCxnSpPr>
          <p:nvPr/>
        </p:nvCxnSpPr>
        <p:spPr bwMode="auto">
          <a:xfrm flipH="1">
            <a:off x="5340351" y="4562475"/>
            <a:ext cx="11525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8" name="TextBox 39"/>
          <p:cNvSpPr txBox="1">
            <a:spLocks noChangeArrowheads="1"/>
          </p:cNvSpPr>
          <p:nvPr/>
        </p:nvSpPr>
        <p:spPr bwMode="auto">
          <a:xfrm>
            <a:off x="3792538" y="2997201"/>
            <a:ext cx="742950" cy="246063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RPC 0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829" name="TextBox 39"/>
          <p:cNvSpPr txBox="1">
            <a:spLocks noChangeArrowheads="1"/>
          </p:cNvSpPr>
          <p:nvPr/>
        </p:nvSpPr>
        <p:spPr bwMode="auto">
          <a:xfrm>
            <a:off x="5519739" y="5157788"/>
            <a:ext cx="954087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RPC 20000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3" name="图片 4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4491" y="1842639"/>
            <a:ext cx="769300" cy="629428"/>
          </a:xfrm>
          <a:prstGeom prst="rect">
            <a:avLst/>
          </a:prstGeom>
        </p:spPr>
      </p:pic>
      <p:pic>
        <p:nvPicPr>
          <p:cNvPr id="44" name="图片 4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0013" y="4330630"/>
            <a:ext cx="769300" cy="629428"/>
          </a:xfrm>
          <a:prstGeom prst="rect">
            <a:avLst/>
          </a:prstGeom>
        </p:spPr>
      </p:pic>
      <p:pic>
        <p:nvPicPr>
          <p:cNvPr id="45" name="图片 44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5780" y="4320107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5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端口状态转换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7644172" y="3861048"/>
            <a:ext cx="4248594" cy="215937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196850" indent="-252413" defTabSz="801688">
              <a:lnSpc>
                <a:spcPct val="140000"/>
              </a:lnSpc>
              <a:spcBef>
                <a:spcPct val="30000"/>
              </a:spcBef>
              <a:buSzPct val="80000"/>
              <a:defRPr/>
            </a:pPr>
            <a:r>
              <a:rPr lang="en-US" altLang="zh-CN" sz="1600" dirty="0">
                <a:latin typeface="+mn-ea"/>
                <a:ea typeface="+mn-ea"/>
                <a:cs typeface="Arial" charset="0"/>
              </a:rPr>
              <a:t>1 </a:t>
            </a:r>
            <a:r>
              <a:rPr lang="zh-CN" altLang="en-US" sz="1600" dirty="0">
                <a:latin typeface="+mn-ea"/>
                <a:ea typeface="+mn-ea"/>
                <a:cs typeface="Arial" charset="0"/>
              </a:rPr>
              <a:t>端口初始化或使能</a:t>
            </a:r>
            <a:r>
              <a:rPr lang="en-US" altLang="zh-CN" sz="1600" dirty="0">
                <a:latin typeface="+mn-ea"/>
                <a:ea typeface="+mn-ea"/>
                <a:cs typeface="Arial" charset="0"/>
              </a:rPr>
              <a:t>;</a:t>
            </a:r>
          </a:p>
          <a:p>
            <a:pPr marL="196850" indent="-252413" defTabSz="801688">
              <a:lnSpc>
                <a:spcPct val="140000"/>
              </a:lnSpc>
              <a:spcBef>
                <a:spcPct val="30000"/>
              </a:spcBef>
              <a:buSzPct val="80000"/>
              <a:defRPr/>
            </a:pPr>
            <a:r>
              <a:rPr lang="en-US" altLang="zh-CN" sz="1600" dirty="0">
                <a:latin typeface="+mn-ea"/>
                <a:ea typeface="+mn-ea"/>
              </a:rPr>
              <a:t>2 </a:t>
            </a:r>
            <a:r>
              <a:rPr lang="zh-CN" altLang="en-US" sz="1600" dirty="0">
                <a:latin typeface="+mn-ea"/>
                <a:ea typeface="+mn-ea"/>
              </a:rPr>
              <a:t>端口被选为根端口或指定端口。</a:t>
            </a:r>
            <a:endParaRPr lang="en-US" altLang="zh-CN" sz="1600" dirty="0">
              <a:latin typeface="+mn-ea"/>
              <a:ea typeface="+mn-ea"/>
            </a:endParaRPr>
          </a:p>
          <a:p>
            <a:pPr marL="196850" indent="-252413" defTabSz="801688">
              <a:lnSpc>
                <a:spcPct val="140000"/>
              </a:lnSpc>
              <a:spcBef>
                <a:spcPct val="30000"/>
              </a:spcBef>
              <a:buSzPct val="80000"/>
              <a:defRPr/>
            </a:pPr>
            <a:r>
              <a:rPr lang="en-US" altLang="zh-CN" sz="1600" dirty="0">
                <a:latin typeface="+mn-ea"/>
                <a:ea typeface="+mn-ea"/>
              </a:rPr>
              <a:t>3 </a:t>
            </a:r>
            <a:r>
              <a:rPr lang="zh-CN" altLang="en-US" sz="1600" dirty="0">
                <a:latin typeface="+mn-ea"/>
                <a:ea typeface="+mn-ea"/>
              </a:rPr>
              <a:t>端口不再是根端口或指定端口。</a:t>
            </a:r>
            <a:endParaRPr lang="en-US" altLang="zh-CN" sz="1600" dirty="0">
              <a:latin typeface="+mn-ea"/>
              <a:ea typeface="+mn-ea"/>
            </a:endParaRPr>
          </a:p>
          <a:p>
            <a:pPr marL="196850" indent="-252413" defTabSz="801688">
              <a:lnSpc>
                <a:spcPct val="140000"/>
              </a:lnSpc>
              <a:spcBef>
                <a:spcPct val="30000"/>
              </a:spcBef>
              <a:buSzPct val="80000"/>
              <a:defRPr/>
            </a:pPr>
            <a:r>
              <a:rPr lang="en-US" altLang="zh-CN" sz="1600" dirty="0">
                <a:latin typeface="+mn-ea"/>
                <a:ea typeface="+mn-ea"/>
              </a:rPr>
              <a:t>4  forward delay</a:t>
            </a:r>
            <a:r>
              <a:rPr lang="zh-CN" altLang="en-US" sz="1600" dirty="0">
                <a:latin typeface="+mn-ea"/>
                <a:ea typeface="+mn-ea"/>
              </a:rPr>
              <a:t>计时器超时。</a:t>
            </a:r>
            <a:endParaRPr lang="en-US" altLang="zh-CN" sz="1600" dirty="0">
              <a:latin typeface="+mn-ea"/>
              <a:ea typeface="+mn-ea"/>
            </a:endParaRPr>
          </a:p>
          <a:p>
            <a:pPr marL="196850" indent="-252413" defTabSz="801688">
              <a:lnSpc>
                <a:spcPct val="140000"/>
              </a:lnSpc>
              <a:spcBef>
                <a:spcPct val="30000"/>
              </a:spcBef>
              <a:buSzPct val="80000"/>
              <a:defRPr/>
            </a:pPr>
            <a:r>
              <a:rPr lang="en-US" altLang="zh-CN" sz="1600" dirty="0">
                <a:latin typeface="+mn-ea"/>
                <a:ea typeface="+mn-ea"/>
              </a:rPr>
              <a:t>5  </a:t>
            </a:r>
            <a:r>
              <a:rPr lang="zh-CN" altLang="en-US" sz="1600" dirty="0">
                <a:latin typeface="+mn-ea"/>
                <a:ea typeface="+mn-ea"/>
              </a:rPr>
              <a:t>端口禁用或链路失效。</a:t>
            </a:r>
            <a:endParaRPr lang="en-US" altLang="zh-CN" sz="1600" kern="0" dirty="0">
              <a:latin typeface="+mn-ea"/>
              <a:ea typeface="+mn-ea"/>
              <a:cs typeface="Arial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91544" y="1737360"/>
            <a:ext cx="4820665" cy="3563848"/>
            <a:chOff x="2191076" y="1557340"/>
            <a:chExt cx="4446262" cy="3287057"/>
          </a:xfrm>
        </p:grpSpPr>
        <p:grpSp>
          <p:nvGrpSpPr>
            <p:cNvPr id="35842" name="组合 46"/>
            <p:cNvGrpSpPr>
              <a:grpSpLocks/>
            </p:cNvGrpSpPr>
            <p:nvPr/>
          </p:nvGrpSpPr>
          <p:grpSpPr bwMode="auto">
            <a:xfrm>
              <a:off x="2927350" y="4103690"/>
              <a:ext cx="985838" cy="694670"/>
              <a:chOff x="4550792" y="2721620"/>
              <a:chExt cx="985963" cy="695032"/>
            </a:xfrm>
          </p:grpSpPr>
          <p:sp>
            <p:nvSpPr>
              <p:cNvPr id="35880" name="椭圆 37"/>
              <p:cNvSpPr>
                <a:spLocks noChangeArrowheads="1"/>
              </p:cNvSpPr>
              <p:nvPr/>
            </p:nvSpPr>
            <p:spPr bwMode="auto">
              <a:xfrm>
                <a:off x="4550792" y="2721620"/>
                <a:ext cx="985963" cy="660304"/>
              </a:xfrm>
              <a:prstGeom prst="ellipse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9" name="TextBox 43"/>
              <p:cNvSpPr txBox="1">
                <a:spLocks noChangeArrowheads="1"/>
              </p:cNvSpPr>
              <p:nvPr/>
            </p:nvSpPr>
            <p:spPr bwMode="auto">
              <a:xfrm>
                <a:off x="4579630" y="2893159"/>
                <a:ext cx="931463" cy="523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chemeClr val="lt1"/>
                    </a:solidFill>
                    <a:latin typeface="+mn-ea"/>
                    <a:ea typeface="+mn-ea"/>
                    <a:cs typeface="Arial" pitchFamily="34" charset="0"/>
                  </a:rPr>
                  <a:t>Learning</a:t>
                </a: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  <a:p>
                <a:pPr algn="ctr">
                  <a:defRPr/>
                </a:pP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35843" name="组合 55"/>
            <p:cNvGrpSpPr>
              <a:grpSpLocks/>
            </p:cNvGrpSpPr>
            <p:nvPr/>
          </p:nvGrpSpPr>
          <p:grpSpPr bwMode="auto">
            <a:xfrm>
              <a:off x="3863975" y="1557340"/>
              <a:ext cx="985838" cy="694670"/>
              <a:chOff x="4550792" y="2721620"/>
              <a:chExt cx="985963" cy="695032"/>
            </a:xfrm>
          </p:grpSpPr>
          <p:sp>
            <p:nvSpPr>
              <p:cNvPr id="35878" name="椭圆 37"/>
              <p:cNvSpPr>
                <a:spLocks noChangeArrowheads="1"/>
              </p:cNvSpPr>
              <p:nvPr/>
            </p:nvSpPr>
            <p:spPr bwMode="auto">
              <a:xfrm>
                <a:off x="4550792" y="2721620"/>
                <a:ext cx="985963" cy="660304"/>
              </a:xfrm>
              <a:prstGeom prst="ellipse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8" name="TextBox 43"/>
              <p:cNvSpPr txBox="1">
                <a:spLocks noChangeArrowheads="1"/>
              </p:cNvSpPr>
              <p:nvPr/>
            </p:nvSpPr>
            <p:spPr bwMode="auto">
              <a:xfrm>
                <a:off x="4578668" y="2893159"/>
                <a:ext cx="933387" cy="523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chemeClr val="lt1"/>
                    </a:solidFill>
                    <a:latin typeface="+mn-ea"/>
                    <a:ea typeface="+mn-ea"/>
                    <a:cs typeface="Arial" pitchFamily="34" charset="0"/>
                  </a:rPr>
                  <a:t>Disabled</a:t>
                </a: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  <a:p>
                <a:pPr algn="ctr">
                  <a:defRPr/>
                </a:pP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35844" name="组合 52"/>
            <p:cNvGrpSpPr>
              <a:grpSpLocks/>
            </p:cNvGrpSpPr>
            <p:nvPr/>
          </p:nvGrpSpPr>
          <p:grpSpPr bwMode="auto">
            <a:xfrm>
              <a:off x="2191076" y="2636840"/>
              <a:ext cx="1167757" cy="694670"/>
              <a:chOff x="4461976" y="2721620"/>
              <a:chExt cx="1167369" cy="695032"/>
            </a:xfrm>
          </p:grpSpPr>
          <p:sp>
            <p:nvSpPr>
              <p:cNvPr id="35876" name="椭圆 37"/>
              <p:cNvSpPr>
                <a:spLocks noChangeArrowheads="1"/>
              </p:cNvSpPr>
              <p:nvPr/>
            </p:nvSpPr>
            <p:spPr bwMode="auto">
              <a:xfrm>
                <a:off x="4550792" y="2721620"/>
                <a:ext cx="985963" cy="660304"/>
              </a:xfrm>
              <a:prstGeom prst="ellipse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5" name="TextBox 43"/>
              <p:cNvSpPr txBox="1">
                <a:spLocks noChangeArrowheads="1"/>
              </p:cNvSpPr>
              <p:nvPr/>
            </p:nvSpPr>
            <p:spPr bwMode="auto">
              <a:xfrm>
                <a:off x="4461976" y="2893159"/>
                <a:ext cx="1167369" cy="523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chemeClr val="lt1"/>
                    </a:solidFill>
                    <a:latin typeface="+mn-ea"/>
                    <a:ea typeface="+mn-ea"/>
                    <a:cs typeface="Arial" pitchFamily="34" charset="0"/>
                  </a:rPr>
                  <a:t>Forwarding</a:t>
                </a: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  <a:p>
                <a:pPr algn="ctr">
                  <a:defRPr/>
                </a:pP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26630" name="直接箭头连接符 55"/>
            <p:cNvCxnSpPr>
              <a:cxnSpLocks noChangeShapeType="1"/>
            </p:cNvCxnSpPr>
            <p:nvPr/>
          </p:nvCxnSpPr>
          <p:spPr bwMode="auto">
            <a:xfrm flipH="1">
              <a:off x="4008438" y="4508500"/>
              <a:ext cx="901700" cy="0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31" name="直接箭头连接符 86"/>
            <p:cNvCxnSpPr>
              <a:cxnSpLocks noChangeShapeType="1"/>
            </p:cNvCxnSpPr>
            <p:nvPr/>
          </p:nvCxnSpPr>
          <p:spPr bwMode="auto">
            <a:xfrm flipH="1" flipV="1">
              <a:off x="4511675" y="2276475"/>
              <a:ext cx="425450" cy="1993900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32" name="直接箭头连接符 56"/>
            <p:cNvCxnSpPr>
              <a:cxnSpLocks noChangeShapeType="1"/>
            </p:cNvCxnSpPr>
            <p:nvPr/>
          </p:nvCxnSpPr>
          <p:spPr bwMode="auto">
            <a:xfrm flipV="1">
              <a:off x="5519739" y="3284538"/>
              <a:ext cx="504825" cy="869950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33" name="直接箭头连接符 57"/>
            <p:cNvCxnSpPr>
              <a:cxnSpLocks noChangeShapeType="1"/>
            </p:cNvCxnSpPr>
            <p:nvPr/>
          </p:nvCxnSpPr>
          <p:spPr bwMode="auto">
            <a:xfrm flipH="1">
              <a:off x="5735639" y="3357563"/>
              <a:ext cx="530225" cy="901700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34" name="直接箭头连接符 74"/>
            <p:cNvCxnSpPr>
              <a:cxnSpLocks noChangeShapeType="1"/>
            </p:cNvCxnSpPr>
            <p:nvPr/>
          </p:nvCxnSpPr>
          <p:spPr bwMode="auto">
            <a:xfrm flipV="1">
              <a:off x="3000376" y="1916114"/>
              <a:ext cx="849313" cy="695325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43" name="直接箭头连接符 49"/>
            <p:cNvCxnSpPr>
              <a:cxnSpLocks noChangeShapeType="1"/>
            </p:cNvCxnSpPr>
            <p:nvPr/>
          </p:nvCxnSpPr>
          <p:spPr bwMode="auto">
            <a:xfrm flipH="1" flipV="1">
              <a:off x="4943475" y="1916113"/>
              <a:ext cx="1168400" cy="690562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45" name="直接箭头连接符 51"/>
            <p:cNvCxnSpPr>
              <a:cxnSpLocks noChangeShapeType="1"/>
            </p:cNvCxnSpPr>
            <p:nvPr/>
          </p:nvCxnSpPr>
          <p:spPr bwMode="auto">
            <a:xfrm flipV="1">
              <a:off x="3802064" y="3141663"/>
              <a:ext cx="1862137" cy="1001712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46" name="直接箭头连接符 52"/>
            <p:cNvCxnSpPr>
              <a:cxnSpLocks noChangeShapeType="1"/>
            </p:cNvCxnSpPr>
            <p:nvPr/>
          </p:nvCxnSpPr>
          <p:spPr bwMode="auto">
            <a:xfrm flipH="1" flipV="1">
              <a:off x="2795589" y="3297238"/>
              <a:ext cx="346075" cy="792162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47" name="直接箭头连接符 73"/>
            <p:cNvCxnSpPr>
              <a:cxnSpLocks noChangeShapeType="1"/>
            </p:cNvCxnSpPr>
            <p:nvPr/>
          </p:nvCxnSpPr>
          <p:spPr bwMode="auto">
            <a:xfrm>
              <a:off x="3360739" y="2997200"/>
              <a:ext cx="2230437" cy="0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48" name="直接箭头连接符 75"/>
            <p:cNvCxnSpPr>
              <a:cxnSpLocks noChangeShapeType="1"/>
            </p:cNvCxnSpPr>
            <p:nvPr/>
          </p:nvCxnSpPr>
          <p:spPr bwMode="auto">
            <a:xfrm flipV="1">
              <a:off x="3457576" y="2286001"/>
              <a:ext cx="690563" cy="1757363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49" name="直接箭头连接符 85"/>
            <p:cNvCxnSpPr>
              <a:cxnSpLocks noChangeShapeType="1"/>
            </p:cNvCxnSpPr>
            <p:nvPr/>
          </p:nvCxnSpPr>
          <p:spPr bwMode="auto">
            <a:xfrm>
              <a:off x="4872039" y="2060575"/>
              <a:ext cx="955675" cy="598488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sp>
          <p:nvSpPr>
            <p:cNvPr id="35858" name="矩形 93"/>
            <p:cNvSpPr>
              <a:spLocks noChangeArrowheads="1"/>
            </p:cNvSpPr>
            <p:nvPr/>
          </p:nvSpPr>
          <p:spPr bwMode="auto">
            <a:xfrm>
              <a:off x="5099051" y="2286001"/>
              <a:ext cx="333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35859" name="组合 42"/>
            <p:cNvGrpSpPr>
              <a:grpSpLocks/>
            </p:cNvGrpSpPr>
            <p:nvPr/>
          </p:nvGrpSpPr>
          <p:grpSpPr bwMode="auto">
            <a:xfrm>
              <a:off x="5651500" y="2636838"/>
              <a:ext cx="985838" cy="660400"/>
              <a:chOff x="4550792" y="2721620"/>
              <a:chExt cx="985963" cy="660304"/>
            </a:xfrm>
          </p:grpSpPr>
          <p:sp>
            <p:nvSpPr>
              <p:cNvPr id="35874" name="椭圆 37"/>
              <p:cNvSpPr>
                <a:spLocks noChangeArrowheads="1"/>
              </p:cNvSpPr>
              <p:nvPr/>
            </p:nvSpPr>
            <p:spPr bwMode="auto">
              <a:xfrm>
                <a:off x="4550792" y="2721620"/>
                <a:ext cx="985963" cy="660304"/>
              </a:xfrm>
              <a:prstGeom prst="ellipse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" name="TextBox 43"/>
              <p:cNvSpPr txBox="1">
                <a:spLocks noChangeArrowheads="1"/>
              </p:cNvSpPr>
              <p:nvPr/>
            </p:nvSpPr>
            <p:spPr bwMode="auto">
              <a:xfrm>
                <a:off x="4585080" y="2893045"/>
                <a:ext cx="920562" cy="307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chemeClr val="lt1"/>
                    </a:solidFill>
                    <a:latin typeface="+mn-ea"/>
                    <a:ea typeface="+mn-ea"/>
                    <a:cs typeface="Arial" pitchFamily="34" charset="0"/>
                  </a:rPr>
                  <a:t>Blocking</a:t>
                </a: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5860" name="矩形 100"/>
            <p:cNvSpPr>
              <a:spLocks noChangeArrowheads="1"/>
            </p:cNvSpPr>
            <p:nvPr/>
          </p:nvSpPr>
          <p:spPr bwMode="auto">
            <a:xfrm>
              <a:off x="4164886" y="2708276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3</a:t>
              </a:r>
              <a:endParaRPr lang="zh-CN" altLang="en-US" sz="18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1" name="矩形 101"/>
            <p:cNvSpPr>
              <a:spLocks noChangeArrowheads="1"/>
            </p:cNvSpPr>
            <p:nvPr/>
          </p:nvSpPr>
          <p:spPr bwMode="auto">
            <a:xfrm>
              <a:off x="4021217" y="3644901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3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2" name="矩形 102"/>
            <p:cNvSpPr>
              <a:spLocks noChangeArrowheads="1"/>
            </p:cNvSpPr>
            <p:nvPr/>
          </p:nvSpPr>
          <p:spPr bwMode="auto">
            <a:xfrm>
              <a:off x="2652792" y="3716338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4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3" name="矩形 103"/>
            <p:cNvSpPr>
              <a:spLocks noChangeArrowheads="1"/>
            </p:cNvSpPr>
            <p:nvPr/>
          </p:nvSpPr>
          <p:spPr bwMode="auto">
            <a:xfrm>
              <a:off x="5461080" y="3573464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3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4" name="矩形 104"/>
            <p:cNvSpPr>
              <a:spLocks noChangeArrowheads="1"/>
            </p:cNvSpPr>
            <p:nvPr/>
          </p:nvSpPr>
          <p:spPr bwMode="auto">
            <a:xfrm>
              <a:off x="4380786" y="4508501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4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5" name="矩形 105"/>
            <p:cNvSpPr>
              <a:spLocks noChangeArrowheads="1"/>
            </p:cNvSpPr>
            <p:nvPr/>
          </p:nvSpPr>
          <p:spPr bwMode="auto">
            <a:xfrm>
              <a:off x="3013155" y="2060576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5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6" name="矩形 106"/>
            <p:cNvSpPr>
              <a:spLocks noChangeArrowheads="1"/>
            </p:cNvSpPr>
            <p:nvPr/>
          </p:nvSpPr>
          <p:spPr bwMode="auto">
            <a:xfrm>
              <a:off x="5605542" y="2060576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5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7" name="矩形 107"/>
            <p:cNvSpPr>
              <a:spLocks noChangeArrowheads="1"/>
            </p:cNvSpPr>
            <p:nvPr/>
          </p:nvSpPr>
          <p:spPr bwMode="auto">
            <a:xfrm>
              <a:off x="3301286" y="3379788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5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8" name="矩形 108"/>
            <p:cNvSpPr>
              <a:spLocks noChangeArrowheads="1"/>
            </p:cNvSpPr>
            <p:nvPr/>
          </p:nvSpPr>
          <p:spPr bwMode="auto">
            <a:xfrm>
              <a:off x="4597480" y="3933826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5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9" name="矩形 34"/>
            <p:cNvSpPr>
              <a:spLocks noChangeArrowheads="1"/>
            </p:cNvSpPr>
            <p:nvPr/>
          </p:nvSpPr>
          <p:spPr bwMode="auto">
            <a:xfrm>
              <a:off x="6037342" y="3789364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2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35871" name="组合 43"/>
            <p:cNvGrpSpPr>
              <a:grpSpLocks/>
            </p:cNvGrpSpPr>
            <p:nvPr/>
          </p:nvGrpSpPr>
          <p:grpSpPr bwMode="auto">
            <a:xfrm>
              <a:off x="4872039" y="4149727"/>
              <a:ext cx="985837" cy="694670"/>
              <a:chOff x="4550792" y="2721620"/>
              <a:chExt cx="985963" cy="695031"/>
            </a:xfrm>
          </p:grpSpPr>
          <p:sp>
            <p:nvSpPr>
              <p:cNvPr id="35872" name="椭圆 37"/>
              <p:cNvSpPr>
                <a:spLocks noChangeArrowheads="1"/>
              </p:cNvSpPr>
              <p:nvPr/>
            </p:nvSpPr>
            <p:spPr bwMode="auto">
              <a:xfrm>
                <a:off x="4550792" y="2721620"/>
                <a:ext cx="985963" cy="660304"/>
              </a:xfrm>
              <a:prstGeom prst="ellipse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6" name="TextBox 43"/>
              <p:cNvSpPr txBox="1">
                <a:spLocks noChangeArrowheads="1"/>
              </p:cNvSpPr>
              <p:nvPr/>
            </p:nvSpPr>
            <p:spPr bwMode="auto">
              <a:xfrm>
                <a:off x="4564976" y="2893159"/>
                <a:ext cx="960771" cy="523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chemeClr val="lt1"/>
                    </a:solidFill>
                    <a:latin typeface="+mn-ea"/>
                    <a:ea typeface="+mn-ea"/>
                    <a:cs typeface="Arial" pitchFamily="34" charset="0"/>
                  </a:rPr>
                  <a:t>Listening</a:t>
                </a: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  <a:p>
                <a:pPr algn="ctr">
                  <a:defRPr/>
                </a:pP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42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BPDU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BPDU</a:t>
            </a:r>
            <a:r>
              <a:rPr lang="zh-CN" altLang="en-US" dirty="0"/>
              <a:t>包含桥</a:t>
            </a:r>
            <a:r>
              <a:rPr lang="en-US" altLang="zh-CN" dirty="0"/>
              <a:t>ID</a:t>
            </a:r>
            <a:r>
              <a:rPr lang="zh-CN" altLang="en-US" dirty="0"/>
              <a:t>、路径开销、端口</a:t>
            </a:r>
            <a:r>
              <a:rPr lang="en-US" altLang="zh-CN" dirty="0"/>
              <a:t>ID</a:t>
            </a:r>
            <a:r>
              <a:rPr lang="zh-CN" altLang="en-US" dirty="0"/>
              <a:t>、计时器等参数。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81983"/>
              </p:ext>
            </p:extLst>
          </p:nvPr>
        </p:nvGraphicFramePr>
        <p:xfrm>
          <a:off x="2495600" y="4941168"/>
          <a:ext cx="7310437" cy="5095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5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8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1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8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9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PID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PVI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BPDU Type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Flags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Root ID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RPC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Bridge</a:t>
                      </a:r>
                      <a:r>
                        <a:rPr lang="en-US" altLang="zh-CN" sz="1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 ID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Port ID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Message</a:t>
                      </a:r>
                    </a:p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Age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Max Age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Hello Time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FwdDelay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20" name="TextBox 39"/>
          <p:cNvSpPr txBox="1">
            <a:spLocks noChangeArrowheads="1"/>
          </p:cNvSpPr>
          <p:nvPr/>
        </p:nvSpPr>
        <p:spPr bwMode="auto">
          <a:xfrm>
            <a:off x="7031039" y="2492376"/>
            <a:ext cx="541337" cy="246063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BPDU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921" name="TextBox 43"/>
          <p:cNvSpPr txBox="1">
            <a:spLocks noChangeArrowheads="1"/>
          </p:cNvSpPr>
          <p:nvPr/>
        </p:nvSpPr>
        <p:spPr bwMode="auto">
          <a:xfrm>
            <a:off x="4295775" y="2420938"/>
            <a:ext cx="541338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BPDU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7922" name="直接箭头连接符 49"/>
          <p:cNvCxnSpPr>
            <a:cxnSpLocks noChangeShapeType="1"/>
          </p:cNvCxnSpPr>
          <p:nvPr/>
        </p:nvCxnSpPr>
        <p:spPr bwMode="auto">
          <a:xfrm flipH="1">
            <a:off x="4511676" y="2420939"/>
            <a:ext cx="739775" cy="68738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3" name="直接箭头连接符 53"/>
          <p:cNvCxnSpPr>
            <a:cxnSpLocks noChangeShapeType="1"/>
          </p:cNvCxnSpPr>
          <p:nvPr/>
        </p:nvCxnSpPr>
        <p:spPr bwMode="auto">
          <a:xfrm>
            <a:off x="6600825" y="2492375"/>
            <a:ext cx="719138" cy="67310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4" name="直接箭头连接符 60"/>
          <p:cNvCxnSpPr>
            <a:cxnSpLocks noChangeShapeType="1"/>
          </p:cNvCxnSpPr>
          <p:nvPr/>
        </p:nvCxnSpPr>
        <p:spPr bwMode="auto">
          <a:xfrm flipH="1">
            <a:off x="5232401" y="3863975"/>
            <a:ext cx="13684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5" name="直接连接符 22"/>
          <p:cNvCxnSpPr>
            <a:cxnSpLocks noChangeShapeType="1"/>
          </p:cNvCxnSpPr>
          <p:nvPr/>
        </p:nvCxnSpPr>
        <p:spPr bwMode="auto">
          <a:xfrm flipH="1">
            <a:off x="4224339" y="2152650"/>
            <a:ext cx="1546225" cy="14922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直接连接符 22"/>
          <p:cNvCxnSpPr>
            <a:cxnSpLocks noChangeShapeType="1"/>
          </p:cNvCxnSpPr>
          <p:nvPr/>
        </p:nvCxnSpPr>
        <p:spPr bwMode="auto">
          <a:xfrm>
            <a:off x="6053139" y="2162176"/>
            <a:ext cx="1627187" cy="15541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直接连接符 40"/>
          <p:cNvCxnSpPr>
            <a:cxnSpLocks noChangeShapeType="1"/>
          </p:cNvCxnSpPr>
          <p:nvPr/>
        </p:nvCxnSpPr>
        <p:spPr bwMode="auto">
          <a:xfrm>
            <a:off x="4295776" y="3960813"/>
            <a:ext cx="3095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1" name="TextBox 46"/>
          <p:cNvSpPr txBox="1">
            <a:spLocks noChangeArrowheads="1"/>
          </p:cNvSpPr>
          <p:nvPr/>
        </p:nvSpPr>
        <p:spPr bwMode="auto">
          <a:xfrm>
            <a:off x="6298185" y="1773239"/>
            <a:ext cx="5909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latin typeface="+mn-ea"/>
                <a:ea typeface="+mn-ea"/>
              </a:rPr>
              <a:t>Root</a:t>
            </a:r>
          </a:p>
        </p:txBody>
      </p:sp>
      <p:sp>
        <p:nvSpPr>
          <p:cNvPr id="37932" name="TextBox 91"/>
          <p:cNvSpPr txBox="1">
            <a:spLocks noChangeArrowheads="1"/>
          </p:cNvSpPr>
          <p:nvPr/>
        </p:nvSpPr>
        <p:spPr bwMode="auto">
          <a:xfrm>
            <a:off x="5061719" y="1520788"/>
            <a:ext cx="53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SWA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7933" name="TextBox 91"/>
          <p:cNvSpPr txBox="1">
            <a:spLocks noChangeArrowheads="1"/>
          </p:cNvSpPr>
          <p:nvPr/>
        </p:nvSpPr>
        <p:spPr bwMode="auto">
          <a:xfrm>
            <a:off x="3787776" y="3284539"/>
            <a:ext cx="536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7934" name="TextBox 91"/>
          <p:cNvSpPr txBox="1">
            <a:spLocks noChangeArrowheads="1"/>
          </p:cNvSpPr>
          <p:nvPr/>
        </p:nvSpPr>
        <p:spPr bwMode="auto">
          <a:xfrm>
            <a:off x="7529513" y="3284539"/>
            <a:ext cx="544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SWC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2284414" y="5661026"/>
            <a:ext cx="7627937" cy="5762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196850" indent="-252413" defTabSz="801688">
              <a:lnSpc>
                <a:spcPct val="140000"/>
              </a:lnSpc>
              <a:spcBef>
                <a:spcPct val="30000"/>
              </a:spcBef>
              <a:buSzPct val="80000"/>
              <a:defRPr/>
            </a:pPr>
            <a:endParaRPr lang="en-US" altLang="zh-CN" sz="1800" kern="0" dirty="0">
              <a:latin typeface="+mn-ea"/>
              <a:ea typeface="+mn-ea"/>
              <a:cs typeface="Arial" charset="0"/>
            </a:endParaRPr>
          </a:p>
        </p:txBody>
      </p:sp>
      <p:sp>
        <p:nvSpPr>
          <p:cNvPr id="37937" name="TextBox 43"/>
          <p:cNvSpPr txBox="1">
            <a:spLocks noChangeArrowheads="1"/>
          </p:cNvSpPr>
          <p:nvPr/>
        </p:nvSpPr>
        <p:spPr bwMode="auto">
          <a:xfrm>
            <a:off x="5591175" y="3500438"/>
            <a:ext cx="541338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BPDU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乘号 22"/>
          <p:cNvSpPr/>
          <p:nvPr/>
        </p:nvSpPr>
        <p:spPr bwMode="auto">
          <a:xfrm>
            <a:off x="6959600" y="3716339"/>
            <a:ext cx="647700" cy="504825"/>
          </a:xfrm>
          <a:prstGeom prst="mathMultiply">
            <a:avLst/>
          </a:prstGeom>
          <a:solidFill>
            <a:srgbClr val="74C2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29" name="图片 2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6904" y="1797356"/>
            <a:ext cx="769300" cy="629428"/>
          </a:xfrm>
          <a:prstGeom prst="rect">
            <a:avLst/>
          </a:prstGeom>
        </p:spPr>
      </p:pic>
      <p:pic>
        <p:nvPicPr>
          <p:cNvPr id="30" name="图片 2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3057" y="3570646"/>
            <a:ext cx="769300" cy="629428"/>
          </a:xfrm>
          <a:prstGeom prst="rect">
            <a:avLst/>
          </a:prstGeom>
        </p:spPr>
      </p:pic>
      <p:pic>
        <p:nvPicPr>
          <p:cNvPr id="32" name="图片 31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8715" y="3570648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1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直接箭头连接符 60"/>
          <p:cNvCxnSpPr>
            <a:cxnSpLocks noChangeShapeType="1"/>
          </p:cNvCxnSpPr>
          <p:nvPr/>
        </p:nvCxnSpPr>
        <p:spPr bwMode="auto">
          <a:xfrm flipH="1">
            <a:off x="4945064" y="3260725"/>
            <a:ext cx="13684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39" name="直接连接符 40"/>
          <p:cNvCxnSpPr>
            <a:cxnSpLocks noChangeShapeType="1"/>
          </p:cNvCxnSpPr>
          <p:nvPr/>
        </p:nvCxnSpPr>
        <p:spPr bwMode="auto">
          <a:xfrm>
            <a:off x="4008439" y="3357563"/>
            <a:ext cx="3095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计时器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BPDU</a:t>
            </a:r>
            <a:r>
              <a:rPr lang="zh-CN" altLang="en-US" dirty="0"/>
              <a:t>报文每经过一个交换机，</a:t>
            </a:r>
            <a:r>
              <a:rPr lang="en-US" altLang="zh-CN" dirty="0"/>
              <a:t>Message Age</a:t>
            </a:r>
            <a:r>
              <a:rPr lang="zh-CN" altLang="en-US" dirty="0"/>
              <a:t>都加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Message Age</a:t>
            </a:r>
            <a:r>
              <a:rPr lang="zh-CN" altLang="en-US" dirty="0"/>
              <a:t>大于</a:t>
            </a:r>
            <a:r>
              <a:rPr lang="en-US" altLang="zh-CN" dirty="0"/>
              <a:t>Max Age</a:t>
            </a:r>
            <a:r>
              <a:rPr lang="zh-CN" altLang="en-US" dirty="0"/>
              <a:t>，非根桥会丢弃该配置</a:t>
            </a:r>
            <a:r>
              <a:rPr lang="en-US" altLang="zh-CN" dirty="0"/>
              <a:t>BPDU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9943" name="Group 23"/>
          <p:cNvGrpSpPr>
            <a:grpSpLocks/>
          </p:cNvGrpSpPr>
          <p:nvPr/>
        </p:nvGrpSpPr>
        <p:grpSpPr bwMode="auto">
          <a:xfrm>
            <a:off x="2303463" y="1773238"/>
            <a:ext cx="7518400" cy="3144897"/>
            <a:chOff x="779463" y="1773238"/>
            <a:chExt cx="7518400" cy="3144897"/>
          </a:xfrm>
        </p:grpSpPr>
        <p:cxnSp>
          <p:nvCxnSpPr>
            <p:cNvPr id="39949" name="直接连接符 22"/>
            <p:cNvCxnSpPr>
              <a:cxnSpLocks noChangeShapeType="1"/>
            </p:cNvCxnSpPr>
            <p:nvPr/>
          </p:nvCxnSpPr>
          <p:spPr bwMode="auto">
            <a:xfrm flipH="1">
              <a:off x="2598738" y="2089150"/>
              <a:ext cx="1223962" cy="10080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0" name="直接连接符 22"/>
            <p:cNvCxnSpPr>
              <a:cxnSpLocks noChangeShapeType="1"/>
            </p:cNvCxnSpPr>
            <p:nvPr/>
          </p:nvCxnSpPr>
          <p:spPr bwMode="auto">
            <a:xfrm>
              <a:off x="4254500" y="2162175"/>
              <a:ext cx="1079500" cy="9064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直接连接符 22"/>
            <p:cNvCxnSpPr>
              <a:cxnSpLocks noChangeShapeType="1"/>
            </p:cNvCxnSpPr>
            <p:nvPr/>
          </p:nvCxnSpPr>
          <p:spPr bwMode="auto">
            <a:xfrm>
              <a:off x="5695950" y="3457575"/>
              <a:ext cx="863600" cy="10810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直接连接符 22"/>
            <p:cNvCxnSpPr>
              <a:cxnSpLocks noChangeShapeType="1"/>
            </p:cNvCxnSpPr>
            <p:nvPr/>
          </p:nvCxnSpPr>
          <p:spPr bwMode="auto">
            <a:xfrm flipH="1">
              <a:off x="4398963" y="3457575"/>
              <a:ext cx="1079500" cy="10080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7" name="TextBox 46"/>
            <p:cNvSpPr txBox="1">
              <a:spLocks noChangeArrowheads="1"/>
            </p:cNvSpPr>
            <p:nvPr/>
          </p:nvSpPr>
          <p:spPr bwMode="auto">
            <a:xfrm>
              <a:off x="1727549" y="1773238"/>
              <a:ext cx="104387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latin typeface="+mn-ea"/>
                  <a:ea typeface="+mn-ea"/>
                </a:rPr>
                <a:t>BPDU</a:t>
              </a:r>
              <a:r>
                <a:rPr lang="zh-CN" altLang="en-US" sz="1400" dirty="0">
                  <a:latin typeface="+mn-ea"/>
                  <a:ea typeface="+mn-ea"/>
                </a:rPr>
                <a:t>间隔</a:t>
              </a:r>
              <a:endParaRPr lang="en-US" altLang="zh-CN" sz="1400" dirty="0">
                <a:latin typeface="+mn-ea"/>
                <a:ea typeface="+mn-ea"/>
              </a:endParaRPr>
            </a:p>
            <a:p>
              <a:r>
                <a:rPr lang="en-US" altLang="zh-CN" sz="1400" dirty="0">
                  <a:latin typeface="+mn-ea"/>
                  <a:ea typeface="+mn-ea"/>
                </a:rPr>
                <a:t>(2 </a:t>
              </a:r>
              <a:r>
                <a:rPr lang="zh-CN" altLang="en-US" sz="1400" dirty="0">
                  <a:latin typeface="+mn-ea"/>
                  <a:ea typeface="+mn-ea"/>
                </a:rPr>
                <a:t>秒</a:t>
              </a:r>
              <a:r>
                <a:rPr lang="en-US" altLang="zh-CN" sz="1400" dirty="0">
                  <a:latin typeface="+mn-ea"/>
                  <a:ea typeface="+mn-ea"/>
                </a:rPr>
                <a:t>)</a:t>
              </a:r>
            </a:p>
          </p:txBody>
        </p:sp>
        <p:cxnSp>
          <p:nvCxnSpPr>
            <p:cNvPr id="39959" name="直接箭头连接符 38"/>
            <p:cNvCxnSpPr>
              <a:cxnSpLocks noChangeShapeType="1"/>
            </p:cNvCxnSpPr>
            <p:nvPr/>
          </p:nvCxnSpPr>
          <p:spPr bwMode="auto">
            <a:xfrm flipH="1">
              <a:off x="2805486" y="2229504"/>
              <a:ext cx="576262" cy="5048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0" name="直接箭头连接符 41"/>
            <p:cNvCxnSpPr>
              <a:cxnSpLocks noChangeShapeType="1"/>
            </p:cNvCxnSpPr>
            <p:nvPr/>
          </p:nvCxnSpPr>
          <p:spPr bwMode="auto">
            <a:xfrm flipH="1">
              <a:off x="4414838" y="3676650"/>
              <a:ext cx="576262" cy="5048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1" name="直接箭头连接符 42"/>
            <p:cNvCxnSpPr>
              <a:cxnSpLocks noChangeShapeType="1"/>
            </p:cNvCxnSpPr>
            <p:nvPr/>
          </p:nvCxnSpPr>
          <p:spPr bwMode="auto">
            <a:xfrm>
              <a:off x="4614863" y="2252663"/>
              <a:ext cx="576262" cy="503237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2" name="直接箭头连接符 45"/>
            <p:cNvCxnSpPr>
              <a:cxnSpLocks noChangeShapeType="1"/>
            </p:cNvCxnSpPr>
            <p:nvPr/>
          </p:nvCxnSpPr>
          <p:spPr bwMode="auto">
            <a:xfrm>
              <a:off x="6037263" y="3692525"/>
              <a:ext cx="433387" cy="5048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3" name="TextBox 39"/>
            <p:cNvSpPr txBox="1">
              <a:spLocks noChangeArrowheads="1"/>
            </p:cNvSpPr>
            <p:nvPr/>
          </p:nvSpPr>
          <p:spPr bwMode="auto">
            <a:xfrm>
              <a:off x="4832350" y="1801813"/>
              <a:ext cx="1270000" cy="400110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MSG Age: 0</a:t>
              </a: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Max Age: 20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9964" name="TextBox 39"/>
            <p:cNvSpPr txBox="1">
              <a:spLocks noChangeArrowheads="1"/>
            </p:cNvSpPr>
            <p:nvPr/>
          </p:nvSpPr>
          <p:spPr bwMode="auto">
            <a:xfrm>
              <a:off x="6026150" y="3068638"/>
              <a:ext cx="1252538" cy="400110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MSG Age: 1</a:t>
              </a: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Max Age: 20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9965" name="TextBox 39"/>
            <p:cNvSpPr txBox="1">
              <a:spLocks noChangeArrowheads="1"/>
            </p:cNvSpPr>
            <p:nvPr/>
          </p:nvSpPr>
          <p:spPr bwMode="auto">
            <a:xfrm>
              <a:off x="7027863" y="4518025"/>
              <a:ext cx="1270000" cy="400110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MSG Age: 2</a:t>
              </a: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Max Age: 20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9966" name="TextBox 39"/>
            <p:cNvSpPr txBox="1">
              <a:spLocks noChangeArrowheads="1"/>
            </p:cNvSpPr>
            <p:nvPr/>
          </p:nvSpPr>
          <p:spPr bwMode="auto">
            <a:xfrm>
              <a:off x="2771775" y="4518025"/>
              <a:ext cx="1270000" cy="400110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  <a:latin typeface="+mn-ea"/>
                  <a:ea typeface="+mn-ea"/>
                </a:rPr>
                <a:t>MSG Age: 2</a:t>
              </a:r>
            </a:p>
            <a:p>
              <a:r>
                <a:rPr lang="en-US" altLang="zh-CN" sz="1000">
                  <a:solidFill>
                    <a:schemeClr val="bg1"/>
                  </a:solidFill>
                  <a:latin typeface="+mn-ea"/>
                  <a:ea typeface="+mn-ea"/>
                </a:rPr>
                <a:t>Max Age: 20</a:t>
              </a:r>
              <a:endParaRPr lang="zh-CN" altLang="en-US" sz="10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9967" name="TextBox 39"/>
            <p:cNvSpPr txBox="1">
              <a:spLocks noChangeArrowheads="1"/>
            </p:cNvSpPr>
            <p:nvPr/>
          </p:nvSpPr>
          <p:spPr bwMode="auto">
            <a:xfrm>
              <a:off x="779463" y="3097213"/>
              <a:ext cx="1252537" cy="400110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MSG Age: 1</a:t>
              </a: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Max Age: 20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9944" name="TextBox 91"/>
          <p:cNvSpPr txBox="1">
            <a:spLocks noChangeArrowheads="1"/>
          </p:cNvSpPr>
          <p:nvPr/>
        </p:nvSpPr>
        <p:spPr bwMode="auto">
          <a:xfrm>
            <a:off x="5303912" y="1484784"/>
            <a:ext cx="53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SWA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9945" name="TextBox 91"/>
          <p:cNvSpPr txBox="1">
            <a:spLocks noChangeArrowheads="1"/>
          </p:cNvSpPr>
          <p:nvPr/>
        </p:nvSpPr>
        <p:spPr bwMode="auto">
          <a:xfrm>
            <a:off x="3789364" y="2636838"/>
            <a:ext cx="5349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9946" name="TextBox 91"/>
          <p:cNvSpPr txBox="1">
            <a:spLocks noChangeArrowheads="1"/>
          </p:cNvSpPr>
          <p:nvPr/>
        </p:nvSpPr>
        <p:spPr bwMode="auto">
          <a:xfrm>
            <a:off x="6737351" y="2636838"/>
            <a:ext cx="542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SWC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9947" name="TextBox 91"/>
          <p:cNvSpPr txBox="1">
            <a:spLocks noChangeArrowheads="1"/>
          </p:cNvSpPr>
          <p:nvPr/>
        </p:nvSpPr>
        <p:spPr bwMode="auto">
          <a:xfrm>
            <a:off x="5461001" y="4076701"/>
            <a:ext cx="542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SWD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9948" name="TextBox 91"/>
          <p:cNvSpPr txBox="1">
            <a:spLocks noChangeArrowheads="1"/>
          </p:cNvSpPr>
          <p:nvPr/>
        </p:nvSpPr>
        <p:spPr bwMode="auto">
          <a:xfrm>
            <a:off x="8037514" y="4076701"/>
            <a:ext cx="5349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SWE</a:t>
            </a:r>
            <a:endParaRPr lang="zh-CN" altLang="en-US" sz="1200">
              <a:latin typeface="+mn-ea"/>
              <a:ea typeface="+mn-ea"/>
            </a:endParaRPr>
          </a:p>
        </p:txBody>
      </p:sp>
      <p:pic>
        <p:nvPicPr>
          <p:cNvPr id="39" name="图片 3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4003" y="1762207"/>
            <a:ext cx="769300" cy="629428"/>
          </a:xfrm>
          <a:prstGeom prst="rect">
            <a:avLst/>
          </a:prstGeom>
        </p:spPr>
      </p:pic>
      <p:pic>
        <p:nvPicPr>
          <p:cNvPr id="40" name="图片 3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1386" y="4404322"/>
            <a:ext cx="769300" cy="629428"/>
          </a:xfrm>
          <a:prstGeom prst="rect">
            <a:avLst/>
          </a:prstGeom>
        </p:spPr>
      </p:pic>
      <p:pic>
        <p:nvPicPr>
          <p:cNvPr id="41" name="图片 40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2345" y="4404322"/>
            <a:ext cx="769300" cy="629428"/>
          </a:xfrm>
          <a:prstGeom prst="rect">
            <a:avLst/>
          </a:prstGeom>
        </p:spPr>
      </p:pic>
      <p:pic>
        <p:nvPicPr>
          <p:cNvPr id="42" name="图片 41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2412" y="2928309"/>
            <a:ext cx="769300" cy="629428"/>
          </a:xfrm>
          <a:prstGeom prst="rect">
            <a:avLst/>
          </a:prstGeom>
        </p:spPr>
      </p:pic>
      <p:pic>
        <p:nvPicPr>
          <p:cNvPr id="43" name="图片 4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5934" y="2922853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9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环路引起的问题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工作原理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拓扑变化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75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根桥故障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非根桥会在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BPDU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老化之后开始根桥的重新选举。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037" name="Group 22"/>
          <p:cNvGrpSpPr>
            <a:grpSpLocks/>
          </p:cNvGrpSpPr>
          <p:nvPr/>
        </p:nvGrpSpPr>
        <p:grpSpPr bwMode="auto">
          <a:xfrm>
            <a:off x="2619375" y="1557338"/>
            <a:ext cx="6757988" cy="3681412"/>
            <a:chOff x="1095007" y="1557343"/>
            <a:chExt cx="6758761" cy="3681566"/>
          </a:xfrm>
        </p:grpSpPr>
        <p:cxnSp>
          <p:nvCxnSpPr>
            <p:cNvPr id="44038" name="直接连接符 22"/>
            <p:cNvCxnSpPr>
              <a:cxnSpLocks noChangeShapeType="1"/>
            </p:cNvCxnSpPr>
            <p:nvPr/>
          </p:nvCxnSpPr>
          <p:spPr bwMode="auto">
            <a:xfrm flipV="1">
              <a:off x="2195513" y="2378083"/>
              <a:ext cx="2016125" cy="223203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39" name="直接连接符 22"/>
            <p:cNvCxnSpPr>
              <a:cxnSpLocks noChangeShapeType="1"/>
            </p:cNvCxnSpPr>
            <p:nvPr/>
          </p:nvCxnSpPr>
          <p:spPr bwMode="auto">
            <a:xfrm>
              <a:off x="2411413" y="4826015"/>
              <a:ext cx="4321174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1" name="TextBox 91"/>
            <p:cNvSpPr txBox="1">
              <a:spLocks noChangeArrowheads="1"/>
            </p:cNvSpPr>
            <p:nvPr/>
          </p:nvSpPr>
          <p:spPr bwMode="auto">
            <a:xfrm>
              <a:off x="3405723" y="2060581"/>
              <a:ext cx="591064" cy="307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Root</a:t>
              </a:r>
            </a:p>
          </p:txBody>
        </p:sp>
        <p:cxnSp>
          <p:nvCxnSpPr>
            <p:cNvPr id="44042" name="直接连接符 22"/>
            <p:cNvCxnSpPr>
              <a:cxnSpLocks noChangeShapeType="1"/>
            </p:cNvCxnSpPr>
            <p:nvPr/>
          </p:nvCxnSpPr>
          <p:spPr bwMode="auto">
            <a:xfrm>
              <a:off x="4716462" y="2451107"/>
              <a:ext cx="1727200" cy="194310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4" name="直接箭头连接符 60"/>
            <p:cNvCxnSpPr>
              <a:cxnSpLocks noChangeShapeType="1"/>
            </p:cNvCxnSpPr>
            <p:nvPr/>
          </p:nvCxnSpPr>
          <p:spPr bwMode="auto">
            <a:xfrm flipH="1">
              <a:off x="4643437" y="4692665"/>
              <a:ext cx="1295399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6" name="TextBox 16"/>
            <p:cNvSpPr txBox="1">
              <a:spLocks noChangeArrowheads="1"/>
            </p:cNvSpPr>
            <p:nvPr/>
          </p:nvSpPr>
          <p:spPr bwMode="auto">
            <a:xfrm>
              <a:off x="4261747" y="1557343"/>
              <a:ext cx="53001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SWA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7" name="TextBox 18"/>
            <p:cNvSpPr txBox="1">
              <a:spLocks noChangeArrowheads="1"/>
            </p:cNvSpPr>
            <p:nvPr/>
          </p:nvSpPr>
          <p:spPr bwMode="auto">
            <a:xfrm>
              <a:off x="1095007" y="4652977"/>
              <a:ext cx="535723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SWB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9" name="TextBox 43"/>
            <p:cNvSpPr txBox="1">
              <a:spLocks noChangeArrowheads="1"/>
            </p:cNvSpPr>
            <p:nvPr/>
          </p:nvSpPr>
          <p:spPr bwMode="auto">
            <a:xfrm>
              <a:off x="5051795" y="4351353"/>
              <a:ext cx="540595" cy="2462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BPDU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50" name="TextBox 18"/>
            <p:cNvSpPr txBox="1">
              <a:spLocks noChangeArrowheads="1"/>
            </p:cNvSpPr>
            <p:nvPr/>
          </p:nvSpPr>
          <p:spPr bwMode="auto">
            <a:xfrm>
              <a:off x="7310029" y="4724413"/>
              <a:ext cx="543739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SWC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051" name="直接箭头连接符 46"/>
            <p:cNvCxnSpPr>
              <a:cxnSpLocks noChangeShapeType="1"/>
            </p:cNvCxnSpPr>
            <p:nvPr/>
          </p:nvCxnSpPr>
          <p:spPr bwMode="auto">
            <a:xfrm>
              <a:off x="2916238" y="4956182"/>
              <a:ext cx="1223962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2" name="TextBox 43"/>
            <p:cNvSpPr txBox="1">
              <a:spLocks noChangeArrowheads="1"/>
            </p:cNvSpPr>
            <p:nvPr/>
          </p:nvSpPr>
          <p:spPr bwMode="auto">
            <a:xfrm>
              <a:off x="3238871" y="4992688"/>
              <a:ext cx="540595" cy="2462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BPDU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72915" y="4377815"/>
            <a:ext cx="769300" cy="629428"/>
          </a:xfrm>
          <a:prstGeom prst="rect">
            <a:avLst/>
          </a:prstGeom>
        </p:spPr>
      </p:pic>
      <p:pic>
        <p:nvPicPr>
          <p:cNvPr id="27" name="图片 2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2999" y="4383148"/>
            <a:ext cx="769300" cy="629428"/>
          </a:xfrm>
          <a:prstGeom prst="rect">
            <a:avLst/>
          </a:prstGeom>
        </p:spPr>
      </p:pic>
      <p:pic>
        <p:nvPicPr>
          <p:cNvPr id="28" name="图片 27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3898" y="1899729"/>
            <a:ext cx="769300" cy="629428"/>
          </a:xfrm>
          <a:prstGeom prst="rect">
            <a:avLst/>
          </a:prstGeom>
        </p:spPr>
      </p:pic>
      <p:sp>
        <p:nvSpPr>
          <p:cNvPr id="29" name="乘号 38"/>
          <p:cNvSpPr>
            <a:spLocks noChangeAspect="1"/>
          </p:cNvSpPr>
          <p:nvPr/>
        </p:nvSpPr>
        <p:spPr bwMode="auto">
          <a:xfrm>
            <a:off x="5483248" y="1790943"/>
            <a:ext cx="990600" cy="809625"/>
          </a:xfrm>
          <a:prstGeom prst="mathMultiply">
            <a:avLst/>
          </a:prstGeom>
          <a:solidFill>
            <a:srgbClr val="74C2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69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直连链路故障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SWB</a:t>
            </a:r>
            <a:r>
              <a:rPr lang="zh-CN" altLang="en-US" dirty="0"/>
              <a:t>检测到直连链路物理故障后，会将预备端口转换为根端口。</a:t>
            </a:r>
            <a:endParaRPr lang="en-US" altLang="zh-CN" dirty="0"/>
          </a:p>
          <a:p>
            <a:r>
              <a:rPr lang="en-US" altLang="zh-CN" dirty="0"/>
              <a:t>SWB</a:t>
            </a:r>
            <a:r>
              <a:rPr lang="zh-CN" altLang="en-US" dirty="0"/>
              <a:t>新的根端口会在</a:t>
            </a:r>
            <a:r>
              <a:rPr lang="en-US" altLang="zh-CN" dirty="0"/>
              <a:t>30 </a:t>
            </a:r>
            <a:r>
              <a:rPr lang="zh-CN" altLang="en-US" dirty="0"/>
              <a:t>秒后恢复到转发状态。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6083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66350" y="6524625"/>
            <a:ext cx="202565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200">
                <a:latin typeface="+mn-ea"/>
                <a:ea typeface="+mn-ea"/>
              </a:rPr>
              <a:t>Page </a:t>
            </a:r>
            <a:fld id="{CAF40F92-D451-4820-843E-2EB958DAFF87}" type="slidenum">
              <a:rPr lang="en-US" altLang="zh-CN" sz="1200">
                <a:latin typeface="+mn-ea"/>
                <a:ea typeface="+mn-ea"/>
              </a:rPr>
              <a:pPr algn="l"/>
              <a:t>18</a:t>
            </a:fld>
            <a:endParaRPr lang="en-US" altLang="zh-CN" sz="1200">
              <a:latin typeface="+mn-ea"/>
              <a:ea typeface="+mn-ea"/>
            </a:endParaRPr>
          </a:p>
        </p:txBody>
      </p:sp>
      <p:grpSp>
        <p:nvGrpSpPr>
          <p:cNvPr id="46086" name="组合 34"/>
          <p:cNvGrpSpPr>
            <a:grpSpLocks/>
          </p:cNvGrpSpPr>
          <p:nvPr/>
        </p:nvGrpSpPr>
        <p:grpSpPr bwMode="auto">
          <a:xfrm>
            <a:off x="2668589" y="1557339"/>
            <a:ext cx="6994525" cy="3619622"/>
            <a:chOff x="748953" y="1557338"/>
            <a:chExt cx="6995179" cy="3619597"/>
          </a:xfrm>
        </p:grpSpPr>
        <p:cxnSp>
          <p:nvCxnSpPr>
            <p:cNvPr id="46089" name="直接连接符 22"/>
            <p:cNvCxnSpPr>
              <a:cxnSpLocks noChangeShapeType="1"/>
            </p:cNvCxnSpPr>
            <p:nvPr/>
          </p:nvCxnSpPr>
          <p:spPr bwMode="auto">
            <a:xfrm flipV="1">
              <a:off x="1676400" y="2133600"/>
              <a:ext cx="2390775" cy="24098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0" name="直接连接符 22"/>
            <p:cNvCxnSpPr>
              <a:cxnSpLocks noChangeShapeType="1"/>
            </p:cNvCxnSpPr>
            <p:nvPr/>
          </p:nvCxnSpPr>
          <p:spPr bwMode="auto">
            <a:xfrm>
              <a:off x="1835696" y="4869160"/>
              <a:ext cx="460851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91" name="TextBox 91"/>
            <p:cNvSpPr txBox="1">
              <a:spLocks noChangeArrowheads="1"/>
            </p:cNvSpPr>
            <p:nvPr/>
          </p:nvSpPr>
          <p:spPr bwMode="auto">
            <a:xfrm>
              <a:off x="3276600" y="1557338"/>
              <a:ext cx="5286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SWA</a:t>
              </a:r>
            </a:p>
          </p:txBody>
        </p:sp>
        <p:sp>
          <p:nvSpPr>
            <p:cNvPr id="46092" name="TextBox 18"/>
            <p:cNvSpPr txBox="1">
              <a:spLocks noChangeArrowheads="1"/>
            </p:cNvSpPr>
            <p:nvPr/>
          </p:nvSpPr>
          <p:spPr bwMode="auto">
            <a:xfrm>
              <a:off x="748953" y="4653136"/>
              <a:ext cx="5365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cxnSp>
          <p:nvCxnSpPr>
            <p:cNvPr id="46093" name="直接连接符 22"/>
            <p:cNvCxnSpPr>
              <a:cxnSpLocks noChangeShapeType="1"/>
            </p:cNvCxnSpPr>
            <p:nvPr/>
          </p:nvCxnSpPr>
          <p:spPr bwMode="auto">
            <a:xfrm flipV="1">
              <a:off x="1907704" y="2348880"/>
              <a:ext cx="2160240" cy="223224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94" name="TextBox 91"/>
            <p:cNvSpPr txBox="1">
              <a:spLocks noChangeArrowheads="1"/>
            </p:cNvSpPr>
            <p:nvPr/>
          </p:nvSpPr>
          <p:spPr bwMode="auto">
            <a:xfrm>
              <a:off x="4558256" y="1557338"/>
              <a:ext cx="591051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Root</a:t>
              </a:r>
            </a:p>
          </p:txBody>
        </p:sp>
        <p:cxnSp>
          <p:nvCxnSpPr>
            <p:cNvPr id="46095" name="直接连接符 22"/>
            <p:cNvCxnSpPr>
              <a:cxnSpLocks noChangeShapeType="1"/>
            </p:cNvCxnSpPr>
            <p:nvPr/>
          </p:nvCxnSpPr>
          <p:spPr bwMode="auto">
            <a:xfrm>
              <a:off x="4427538" y="2276475"/>
              <a:ext cx="2197100" cy="25288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97" name="TextBox 35"/>
            <p:cNvSpPr txBox="1">
              <a:spLocks noChangeArrowheads="1"/>
            </p:cNvSpPr>
            <p:nvPr/>
          </p:nvSpPr>
          <p:spPr bwMode="auto">
            <a:xfrm>
              <a:off x="2265272" y="4076700"/>
              <a:ext cx="311333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46098" name="TextBox 47"/>
            <p:cNvSpPr txBox="1">
              <a:spLocks noChangeArrowheads="1"/>
            </p:cNvSpPr>
            <p:nvPr/>
          </p:nvSpPr>
          <p:spPr bwMode="auto">
            <a:xfrm>
              <a:off x="3489186" y="2060575"/>
              <a:ext cx="320952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46099" name="TextBox 47"/>
            <p:cNvSpPr txBox="1">
              <a:spLocks noChangeArrowheads="1"/>
            </p:cNvSpPr>
            <p:nvPr/>
          </p:nvSpPr>
          <p:spPr bwMode="auto">
            <a:xfrm>
              <a:off x="3992424" y="2420938"/>
              <a:ext cx="320952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46100" name="TextBox 29"/>
            <p:cNvSpPr txBox="1">
              <a:spLocks noChangeArrowheads="1"/>
            </p:cNvSpPr>
            <p:nvPr/>
          </p:nvSpPr>
          <p:spPr bwMode="auto">
            <a:xfrm>
              <a:off x="1358856" y="4076700"/>
              <a:ext cx="301714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R</a:t>
              </a:r>
            </a:p>
          </p:txBody>
        </p:sp>
        <p:sp>
          <p:nvSpPr>
            <p:cNvPr id="46101" name="TextBox 47"/>
            <p:cNvSpPr txBox="1">
              <a:spLocks noChangeArrowheads="1"/>
            </p:cNvSpPr>
            <p:nvPr/>
          </p:nvSpPr>
          <p:spPr bwMode="auto">
            <a:xfrm>
              <a:off x="4713150" y="2349500"/>
              <a:ext cx="320952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46102" name="TextBox 29"/>
            <p:cNvSpPr txBox="1">
              <a:spLocks noChangeArrowheads="1"/>
            </p:cNvSpPr>
            <p:nvPr/>
          </p:nvSpPr>
          <p:spPr bwMode="auto">
            <a:xfrm>
              <a:off x="6306498" y="4077072"/>
              <a:ext cx="301714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R</a:t>
              </a:r>
            </a:p>
          </p:txBody>
        </p:sp>
        <p:sp>
          <p:nvSpPr>
            <p:cNvPr id="92" name="乘号 38"/>
            <p:cNvSpPr>
              <a:spLocks noChangeAspect="1"/>
            </p:cNvSpPr>
            <p:nvPr/>
          </p:nvSpPr>
          <p:spPr bwMode="auto">
            <a:xfrm>
              <a:off x="1547540" y="4005246"/>
              <a:ext cx="639823" cy="522283"/>
            </a:xfrm>
            <a:prstGeom prst="mathMultiply">
              <a:avLst/>
            </a:prstGeom>
            <a:solidFill>
              <a:srgbClr val="74C2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784225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6104" name="TextBox 18"/>
            <p:cNvSpPr txBox="1">
              <a:spLocks noChangeArrowheads="1"/>
            </p:cNvSpPr>
            <p:nvPr/>
          </p:nvSpPr>
          <p:spPr bwMode="auto">
            <a:xfrm>
              <a:off x="7201207" y="4653136"/>
              <a:ext cx="5429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105" name="TextBox 35"/>
            <p:cNvSpPr txBox="1">
              <a:spLocks noChangeArrowheads="1"/>
            </p:cNvSpPr>
            <p:nvPr/>
          </p:nvSpPr>
          <p:spPr bwMode="auto">
            <a:xfrm>
              <a:off x="5936886" y="4869160"/>
              <a:ext cx="311333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46106" name="TextBox 47"/>
            <p:cNvSpPr txBox="1">
              <a:spLocks noChangeArrowheads="1"/>
            </p:cNvSpPr>
            <p:nvPr/>
          </p:nvSpPr>
          <p:spPr bwMode="auto">
            <a:xfrm>
              <a:off x="2229341" y="4869160"/>
              <a:ext cx="320952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D</a:t>
              </a:r>
            </a:p>
          </p:txBody>
        </p:sp>
      </p:grpSp>
      <p:pic>
        <p:nvPicPr>
          <p:cNvPr id="32" name="图片 31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5471" y="4528772"/>
            <a:ext cx="769300" cy="629428"/>
          </a:xfrm>
          <a:prstGeom prst="rect">
            <a:avLst/>
          </a:prstGeom>
        </p:spPr>
      </p:pic>
      <p:pic>
        <p:nvPicPr>
          <p:cNvPr id="33" name="图片 3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060" y="4476557"/>
            <a:ext cx="769300" cy="629428"/>
          </a:xfrm>
          <a:prstGeom prst="rect">
            <a:avLst/>
          </a:prstGeom>
        </p:spPr>
      </p:pic>
      <p:pic>
        <p:nvPicPr>
          <p:cNvPr id="34" name="图片 3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8447" y="1753815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2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为了提高网络可靠性，交换网络中通常会使用冗余链路。然而，冗余链路会给交换网络带来环路风险，并导致广播风暴以及</a:t>
            </a:r>
            <a:r>
              <a:rPr lang="en-US" altLang="zh-CN" dirty="0"/>
              <a:t>MAC</a:t>
            </a:r>
            <a:r>
              <a:rPr lang="zh-CN" altLang="en-US" dirty="0"/>
              <a:t>地址表不稳定等问题，进而会影响到用户的通信质量。生成树协议</a:t>
            </a:r>
            <a:r>
              <a:rPr lang="en-US" altLang="zh-CN" dirty="0"/>
              <a:t>STP</a:t>
            </a:r>
            <a:r>
              <a:rPr lang="zh-CN" altLang="en-US" dirty="0"/>
              <a:t>（</a:t>
            </a:r>
            <a:r>
              <a:rPr lang="en-US" altLang="zh-CN" dirty="0"/>
              <a:t>Spanning Tree Protocol</a:t>
            </a:r>
            <a:r>
              <a:rPr lang="zh-CN" altLang="en-US" dirty="0"/>
              <a:t>）可以在提高可靠性的同时又能避免环路带来的各种问题。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13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非直连链路故障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非直连链路故障后，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的预备端口恢复到转发状态大约需要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133" name="Group 20"/>
          <p:cNvGrpSpPr>
            <a:grpSpLocks/>
          </p:cNvGrpSpPr>
          <p:nvPr/>
        </p:nvGrpSpPr>
        <p:grpSpPr bwMode="auto">
          <a:xfrm>
            <a:off x="2619375" y="1527176"/>
            <a:ext cx="6757988" cy="3711575"/>
            <a:chOff x="1095007" y="1527175"/>
            <a:chExt cx="6758763" cy="3711734"/>
          </a:xfrm>
        </p:grpSpPr>
        <p:cxnSp>
          <p:nvCxnSpPr>
            <p:cNvPr id="48134" name="直接连接符 22"/>
            <p:cNvCxnSpPr>
              <a:cxnSpLocks noChangeShapeType="1"/>
            </p:cNvCxnSpPr>
            <p:nvPr/>
          </p:nvCxnSpPr>
          <p:spPr bwMode="auto">
            <a:xfrm flipV="1">
              <a:off x="2195513" y="2378075"/>
              <a:ext cx="2016125" cy="22320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35" name="直接连接符 22"/>
            <p:cNvCxnSpPr>
              <a:cxnSpLocks noChangeShapeType="1"/>
            </p:cNvCxnSpPr>
            <p:nvPr/>
          </p:nvCxnSpPr>
          <p:spPr bwMode="auto">
            <a:xfrm>
              <a:off x="2411413" y="4826000"/>
              <a:ext cx="43211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37" name="TextBox 91"/>
            <p:cNvSpPr txBox="1">
              <a:spLocks noChangeArrowheads="1"/>
            </p:cNvSpPr>
            <p:nvPr/>
          </p:nvSpPr>
          <p:spPr bwMode="auto">
            <a:xfrm>
              <a:off x="4229998" y="1527175"/>
              <a:ext cx="530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SWA</a:t>
              </a:r>
            </a:p>
          </p:txBody>
        </p:sp>
        <p:cxnSp>
          <p:nvCxnSpPr>
            <p:cNvPr id="48138" name="直接连接符 22"/>
            <p:cNvCxnSpPr>
              <a:cxnSpLocks noChangeShapeType="1"/>
            </p:cNvCxnSpPr>
            <p:nvPr/>
          </p:nvCxnSpPr>
          <p:spPr bwMode="auto">
            <a:xfrm>
              <a:off x="4716463" y="2451100"/>
              <a:ext cx="1727200" cy="19431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40" name="TextBox 37"/>
            <p:cNvSpPr txBox="1">
              <a:spLocks noChangeArrowheads="1"/>
            </p:cNvSpPr>
            <p:nvPr/>
          </p:nvSpPr>
          <p:spPr bwMode="auto">
            <a:xfrm>
              <a:off x="6008593" y="4797425"/>
              <a:ext cx="311340" cy="307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42" name="TextBox 18"/>
            <p:cNvSpPr txBox="1">
              <a:spLocks noChangeArrowheads="1"/>
            </p:cNvSpPr>
            <p:nvPr/>
          </p:nvSpPr>
          <p:spPr bwMode="auto">
            <a:xfrm>
              <a:off x="7310031" y="4724400"/>
              <a:ext cx="5437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SWC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43" name="TextBox 18"/>
            <p:cNvSpPr txBox="1">
              <a:spLocks noChangeArrowheads="1"/>
            </p:cNvSpPr>
            <p:nvPr/>
          </p:nvSpPr>
          <p:spPr bwMode="auto">
            <a:xfrm>
              <a:off x="4845587" y="2060575"/>
              <a:ext cx="591064" cy="307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Root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144" name="直接箭头连接符 46"/>
            <p:cNvCxnSpPr>
              <a:cxnSpLocks noChangeShapeType="1"/>
            </p:cNvCxnSpPr>
            <p:nvPr/>
          </p:nvCxnSpPr>
          <p:spPr bwMode="auto">
            <a:xfrm>
              <a:off x="2916238" y="4956175"/>
              <a:ext cx="1223962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46" name="TextBox 43"/>
            <p:cNvSpPr txBox="1">
              <a:spLocks noChangeArrowheads="1"/>
            </p:cNvSpPr>
            <p:nvPr/>
          </p:nvSpPr>
          <p:spPr bwMode="auto">
            <a:xfrm>
              <a:off x="3238871" y="4992688"/>
              <a:ext cx="540595" cy="24622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BPDU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147" name="直接箭头连接符 53"/>
            <p:cNvCxnSpPr>
              <a:cxnSpLocks noChangeShapeType="1"/>
            </p:cNvCxnSpPr>
            <p:nvPr/>
          </p:nvCxnSpPr>
          <p:spPr bwMode="auto">
            <a:xfrm>
              <a:off x="5322888" y="2809875"/>
              <a:ext cx="904875" cy="101600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48" name="TextBox 43"/>
            <p:cNvSpPr txBox="1">
              <a:spLocks noChangeArrowheads="1"/>
            </p:cNvSpPr>
            <p:nvPr/>
          </p:nvSpPr>
          <p:spPr bwMode="auto">
            <a:xfrm>
              <a:off x="5928096" y="2905125"/>
              <a:ext cx="540595" cy="2462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BPDU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49" name="TextBox 18"/>
            <p:cNvSpPr txBox="1">
              <a:spLocks noChangeArrowheads="1"/>
            </p:cNvSpPr>
            <p:nvPr/>
          </p:nvSpPr>
          <p:spPr bwMode="auto">
            <a:xfrm>
              <a:off x="1095007" y="4652963"/>
              <a:ext cx="5357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SWB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150" name="直接箭头连接符 46"/>
            <p:cNvCxnSpPr>
              <a:cxnSpLocks noChangeShapeType="1"/>
            </p:cNvCxnSpPr>
            <p:nvPr/>
          </p:nvCxnSpPr>
          <p:spPr bwMode="auto">
            <a:xfrm>
              <a:off x="4338067" y="4681600"/>
              <a:ext cx="1223962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1" name="TextBox 43"/>
            <p:cNvSpPr txBox="1">
              <a:spLocks noChangeArrowheads="1"/>
            </p:cNvSpPr>
            <p:nvPr/>
          </p:nvSpPr>
          <p:spPr bwMode="auto">
            <a:xfrm>
              <a:off x="4732708" y="4388917"/>
              <a:ext cx="540595" cy="2462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BPDU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9" name="图片 2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0225" y="1895420"/>
            <a:ext cx="769300" cy="629428"/>
          </a:xfrm>
          <a:prstGeom prst="rect">
            <a:avLst/>
          </a:prstGeom>
        </p:spPr>
      </p:pic>
      <p:pic>
        <p:nvPicPr>
          <p:cNvPr id="30" name="图片 2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6071" y="4405286"/>
            <a:ext cx="769300" cy="629428"/>
          </a:xfrm>
          <a:prstGeom prst="rect">
            <a:avLst/>
          </a:prstGeom>
        </p:spPr>
      </p:pic>
      <p:pic>
        <p:nvPicPr>
          <p:cNvPr id="31" name="图片 30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043" y="4399774"/>
            <a:ext cx="769300" cy="629428"/>
          </a:xfrm>
          <a:prstGeom prst="rect">
            <a:avLst/>
          </a:prstGeom>
        </p:spPr>
      </p:pic>
      <p:sp>
        <p:nvSpPr>
          <p:cNvPr id="32" name="乘号 38"/>
          <p:cNvSpPr>
            <a:spLocks noChangeAspect="1"/>
          </p:cNvSpPr>
          <p:nvPr/>
        </p:nvSpPr>
        <p:spPr bwMode="auto">
          <a:xfrm>
            <a:off x="3628739" y="4107525"/>
            <a:ext cx="639763" cy="522288"/>
          </a:xfrm>
          <a:prstGeom prst="mathMultiply">
            <a:avLst/>
          </a:prstGeom>
          <a:solidFill>
            <a:srgbClr val="74C2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99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拓扑改变导致</a:t>
            </a:r>
            <a:r>
              <a:rPr lang="en-US" altLang="zh-CN"/>
              <a:t>MAC</a:t>
            </a:r>
            <a:r>
              <a:rPr lang="zh-CN" altLang="en-US"/>
              <a:t>地址表错误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485304"/>
            <a:ext cx="10560048" cy="46800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MAC</a:t>
            </a:r>
            <a:r>
              <a:rPr lang="zh-CN" altLang="en-US" dirty="0"/>
              <a:t>地址表项的默认老化时间是</a:t>
            </a:r>
            <a:r>
              <a:rPr lang="en-US" altLang="zh-CN" dirty="0"/>
              <a:t>300</a:t>
            </a:r>
            <a:r>
              <a:rPr lang="zh-CN" altLang="en-US" dirty="0"/>
              <a:t>秒。在这段时间内，</a:t>
            </a:r>
            <a:r>
              <a:rPr lang="en-US" altLang="zh-CN" dirty="0"/>
              <a:t>SWB</a:t>
            </a:r>
            <a:r>
              <a:rPr lang="zh-CN" altLang="en-US" dirty="0"/>
              <a:t>无法将数据从</a:t>
            </a:r>
            <a:r>
              <a:rPr lang="en-US" altLang="zh-CN" dirty="0"/>
              <a:t>G0/0/2</a:t>
            </a:r>
            <a:r>
              <a:rPr lang="zh-CN" altLang="en-US" dirty="0"/>
              <a:t>端口转发给主机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91589"/>
              </p:ext>
            </p:extLst>
          </p:nvPr>
        </p:nvGraphicFramePr>
        <p:xfrm>
          <a:off x="1739516" y="2060576"/>
          <a:ext cx="3384550" cy="944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latin typeface="+mn-ea"/>
                          <a:ea typeface="+mn-ea"/>
                          <a:cs typeface="Arial" pitchFamily="34" charset="0"/>
                        </a:rPr>
                        <a:t>MAC</a:t>
                      </a:r>
                      <a:endParaRPr lang="zh-CN" altLang="en-US" sz="1200" b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+mn-ea"/>
                          <a:ea typeface="+mn-ea"/>
                          <a:cs typeface="Arial" pitchFamily="34" charset="0"/>
                        </a:rPr>
                        <a:t>端口</a:t>
                      </a:r>
                    </a:p>
                  </a:txBody>
                  <a:tcPr marL="91445" marR="91445"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00-05-06-07-08-AA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ea"/>
                          <a:ea typeface="+mn-ea"/>
                          <a:cs typeface="Arial" pitchFamily="34" charset="0"/>
                        </a:rPr>
                        <a:t>G0/0/3</a:t>
                      </a:r>
                      <a:endParaRPr lang="zh-CN" altLang="en-US" sz="14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00-05-06-07-08-BB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G0/0/1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乘号 58"/>
          <p:cNvSpPr/>
          <p:nvPr/>
        </p:nvSpPr>
        <p:spPr bwMode="auto">
          <a:xfrm rot="19784572">
            <a:off x="7813675" y="2781301"/>
            <a:ext cx="647700" cy="504825"/>
          </a:xfrm>
          <a:prstGeom prst="mathMultiply">
            <a:avLst/>
          </a:prstGeom>
          <a:solidFill>
            <a:srgbClr val="74C2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0196" name="组合 61"/>
          <p:cNvGrpSpPr>
            <a:grpSpLocks/>
          </p:cNvGrpSpPr>
          <p:nvPr/>
        </p:nvGrpSpPr>
        <p:grpSpPr bwMode="auto">
          <a:xfrm>
            <a:off x="4436347" y="1732526"/>
            <a:ext cx="5277568" cy="3701540"/>
            <a:chOff x="2911923" y="1732012"/>
            <a:chExt cx="5278138" cy="3702231"/>
          </a:xfrm>
        </p:grpSpPr>
        <p:grpSp>
          <p:nvGrpSpPr>
            <p:cNvPr id="50198" name="组合 30"/>
            <p:cNvGrpSpPr>
              <a:grpSpLocks/>
            </p:cNvGrpSpPr>
            <p:nvPr/>
          </p:nvGrpSpPr>
          <p:grpSpPr bwMode="auto">
            <a:xfrm>
              <a:off x="2911923" y="1732012"/>
              <a:ext cx="5278138" cy="3039944"/>
              <a:chOff x="2911923" y="1732012"/>
              <a:chExt cx="5278138" cy="3039944"/>
            </a:xfrm>
          </p:grpSpPr>
          <p:cxnSp>
            <p:nvCxnSpPr>
              <p:cNvPr id="50201" name="直接连接符 22"/>
              <p:cNvCxnSpPr>
                <a:cxnSpLocks noChangeShapeType="1"/>
              </p:cNvCxnSpPr>
              <p:nvPr/>
            </p:nvCxnSpPr>
            <p:spPr bwMode="auto">
              <a:xfrm flipV="1">
                <a:off x="3923928" y="3789040"/>
                <a:ext cx="0" cy="91090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02" name="直接连接符 22"/>
              <p:cNvCxnSpPr>
                <a:cxnSpLocks noChangeShapeType="1"/>
              </p:cNvCxnSpPr>
              <p:nvPr/>
            </p:nvCxnSpPr>
            <p:spPr bwMode="auto">
              <a:xfrm flipV="1">
                <a:off x="7164288" y="3861048"/>
                <a:ext cx="0" cy="91090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205" name="TextBox 94"/>
              <p:cNvSpPr txBox="1">
                <a:spLocks noChangeArrowheads="1"/>
              </p:cNvSpPr>
              <p:nvPr/>
            </p:nvSpPr>
            <p:spPr bwMode="auto">
              <a:xfrm>
                <a:off x="2911923" y="4221088"/>
                <a:ext cx="601513" cy="27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zh-CN" altLang="en-US" sz="1200">
                    <a:latin typeface="+mn-ea"/>
                    <a:ea typeface="+mn-ea"/>
                  </a:rPr>
                  <a:t>主机</a:t>
                </a:r>
                <a:r>
                  <a:rPr lang="en-US" altLang="zh-CN" sz="1200">
                    <a:latin typeface="+mn-ea"/>
                    <a:ea typeface="+mn-ea"/>
                  </a:rPr>
                  <a:t>A</a:t>
                </a:r>
                <a:endParaRPr lang="zh-CN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206" name="TextBox 95"/>
              <p:cNvSpPr txBox="1">
                <a:spLocks noChangeArrowheads="1"/>
              </p:cNvSpPr>
              <p:nvPr/>
            </p:nvSpPr>
            <p:spPr bwMode="auto">
              <a:xfrm>
                <a:off x="7596336" y="4221088"/>
                <a:ext cx="5937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zh-CN" altLang="en-US" sz="1200" dirty="0">
                    <a:latin typeface="+mn-ea"/>
                    <a:ea typeface="+mn-ea"/>
                  </a:rPr>
                  <a:t>主机</a:t>
                </a:r>
                <a:r>
                  <a:rPr lang="en-US" altLang="zh-CN" sz="1200" dirty="0">
                    <a:latin typeface="+mn-ea"/>
                    <a:ea typeface="+mn-ea"/>
                  </a:rPr>
                  <a:t>B</a:t>
                </a:r>
                <a:endParaRPr lang="zh-CN" altLang="en-US" sz="1200" dirty="0">
                  <a:latin typeface="+mn-ea"/>
                  <a:ea typeface="+mn-ea"/>
                </a:endParaRPr>
              </a:p>
            </p:txBody>
          </p:sp>
          <p:cxnSp>
            <p:nvCxnSpPr>
              <p:cNvPr id="50207" name="直接连接符 22"/>
              <p:cNvCxnSpPr>
                <a:cxnSpLocks noChangeShapeType="1"/>
              </p:cNvCxnSpPr>
              <p:nvPr/>
            </p:nvCxnSpPr>
            <p:spPr bwMode="auto">
              <a:xfrm flipV="1">
                <a:off x="3966670" y="1916353"/>
                <a:ext cx="1541293" cy="199150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08" name="直接连接符 22"/>
              <p:cNvCxnSpPr>
                <a:cxnSpLocks noChangeShapeType="1"/>
              </p:cNvCxnSpPr>
              <p:nvPr/>
            </p:nvCxnSpPr>
            <p:spPr bwMode="auto">
              <a:xfrm>
                <a:off x="3851622" y="3596081"/>
                <a:ext cx="30528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0" name="直接连接符 22"/>
              <p:cNvCxnSpPr>
                <a:cxnSpLocks noChangeShapeType="1"/>
              </p:cNvCxnSpPr>
              <p:nvPr/>
            </p:nvCxnSpPr>
            <p:spPr bwMode="auto">
              <a:xfrm>
                <a:off x="5651994" y="2060396"/>
                <a:ext cx="1739435" cy="177400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213" name="TextBox 19"/>
              <p:cNvSpPr txBox="1">
                <a:spLocks noChangeArrowheads="1"/>
              </p:cNvSpPr>
              <p:nvPr/>
            </p:nvSpPr>
            <p:spPr bwMode="auto">
              <a:xfrm>
                <a:off x="5884802" y="1732012"/>
                <a:ext cx="530075" cy="27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 dirty="0">
                    <a:latin typeface="+mn-ea"/>
                    <a:ea typeface="+mn-ea"/>
                  </a:rPr>
                  <a:t>SWA</a:t>
                </a:r>
                <a:endParaRPr lang="zh-CN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50214" name="TextBox 34"/>
              <p:cNvSpPr txBox="1">
                <a:spLocks noChangeArrowheads="1"/>
              </p:cNvSpPr>
              <p:nvPr/>
            </p:nvSpPr>
            <p:spPr bwMode="auto">
              <a:xfrm>
                <a:off x="6835850" y="2924944"/>
                <a:ext cx="543798" cy="27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latin typeface="+mn-ea"/>
                    <a:ea typeface="+mn-ea"/>
                  </a:rPr>
                  <a:t>SWC</a:t>
                </a:r>
                <a:endParaRPr lang="zh-CN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215" name="TextBox 35"/>
              <p:cNvSpPr txBox="1">
                <a:spLocks noChangeArrowheads="1"/>
              </p:cNvSpPr>
              <p:nvPr/>
            </p:nvSpPr>
            <p:spPr bwMode="auto">
              <a:xfrm>
                <a:off x="3831828" y="2993733"/>
                <a:ext cx="535782" cy="27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latin typeface="+mn-ea"/>
                    <a:ea typeface="+mn-ea"/>
                  </a:rPr>
                  <a:t>SWB</a:t>
                </a:r>
                <a:endParaRPr lang="zh-CN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216" name="矩形 51"/>
              <p:cNvSpPr>
                <a:spLocks noChangeArrowheads="1"/>
              </p:cNvSpPr>
              <p:nvPr/>
            </p:nvSpPr>
            <p:spPr bwMode="auto">
              <a:xfrm>
                <a:off x="4331897" y="3645024"/>
                <a:ext cx="614338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000">
                    <a:latin typeface="+mn-ea"/>
                    <a:ea typeface="+mn-ea"/>
                    <a:cs typeface="Arial" panose="020B0604020202020204" pitchFamily="34" charset="0"/>
                  </a:rPr>
                  <a:t>G0/0/2</a:t>
                </a:r>
                <a:endParaRPr lang="zh-CN" altLang="en-US" sz="1000">
                  <a:latin typeface="+mn-ea"/>
                  <a:ea typeface="+mn-ea"/>
                </a:endParaRPr>
              </a:p>
            </p:txBody>
          </p:sp>
          <p:sp>
            <p:nvSpPr>
              <p:cNvPr id="50217" name="矩形 52"/>
              <p:cNvSpPr>
                <a:spLocks noChangeArrowheads="1"/>
              </p:cNvSpPr>
              <p:nvPr/>
            </p:nvSpPr>
            <p:spPr bwMode="auto">
              <a:xfrm>
                <a:off x="4389512" y="3212976"/>
                <a:ext cx="614338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000" dirty="0">
                    <a:latin typeface="+mn-ea"/>
                    <a:ea typeface="+mn-ea"/>
                    <a:cs typeface="Arial" panose="020B0604020202020204" pitchFamily="34" charset="0"/>
                  </a:rPr>
                  <a:t>G0/0/1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50218" name="矩形 53"/>
              <p:cNvSpPr>
                <a:spLocks noChangeArrowheads="1"/>
              </p:cNvSpPr>
              <p:nvPr/>
            </p:nvSpPr>
            <p:spPr bwMode="auto">
              <a:xfrm>
                <a:off x="3971857" y="4005064"/>
                <a:ext cx="614338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000">
                    <a:latin typeface="+mn-ea"/>
                    <a:ea typeface="+mn-ea"/>
                    <a:cs typeface="Arial" panose="020B0604020202020204" pitchFamily="34" charset="0"/>
                  </a:rPr>
                  <a:t>G0/0/3</a:t>
                </a:r>
                <a:endParaRPr lang="zh-CN" altLang="en-US" sz="1000">
                  <a:latin typeface="+mn-ea"/>
                  <a:ea typeface="+mn-ea"/>
                </a:endParaRPr>
              </a:p>
            </p:txBody>
          </p:sp>
          <p:sp>
            <p:nvSpPr>
              <p:cNvPr id="50219" name="矩形 54"/>
              <p:cNvSpPr>
                <a:spLocks noChangeArrowheads="1"/>
              </p:cNvSpPr>
              <p:nvPr/>
            </p:nvSpPr>
            <p:spPr bwMode="auto">
              <a:xfrm>
                <a:off x="4547922" y="2060848"/>
                <a:ext cx="614338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000">
                    <a:latin typeface="+mn-ea"/>
                    <a:ea typeface="+mn-ea"/>
                    <a:cs typeface="Arial" panose="020B0604020202020204" pitchFamily="34" charset="0"/>
                  </a:rPr>
                  <a:t>G0/0/1</a:t>
                </a:r>
                <a:endParaRPr lang="zh-CN" altLang="en-US" sz="1000">
                  <a:latin typeface="+mn-ea"/>
                  <a:ea typeface="+mn-ea"/>
                </a:endParaRPr>
              </a:p>
            </p:txBody>
          </p:sp>
          <p:sp>
            <p:nvSpPr>
              <p:cNvPr id="50220" name="矩形 55"/>
              <p:cNvSpPr>
                <a:spLocks noChangeArrowheads="1"/>
              </p:cNvSpPr>
              <p:nvPr/>
            </p:nvSpPr>
            <p:spPr bwMode="auto">
              <a:xfrm>
                <a:off x="5988081" y="2060848"/>
                <a:ext cx="614338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000">
                    <a:latin typeface="+mn-ea"/>
                    <a:ea typeface="+mn-ea"/>
                    <a:cs typeface="Arial" panose="020B0604020202020204" pitchFamily="34" charset="0"/>
                  </a:rPr>
                  <a:t>G0/0/2</a:t>
                </a:r>
                <a:endParaRPr lang="zh-CN" altLang="en-US" sz="1000">
                  <a:latin typeface="+mn-ea"/>
                  <a:ea typeface="+mn-ea"/>
                </a:endParaRPr>
              </a:p>
            </p:txBody>
          </p:sp>
          <p:sp>
            <p:nvSpPr>
              <p:cNvPr id="50221" name="矩形 56"/>
              <p:cNvSpPr>
                <a:spLocks noChangeArrowheads="1"/>
              </p:cNvSpPr>
              <p:nvPr/>
            </p:nvSpPr>
            <p:spPr bwMode="auto">
              <a:xfrm>
                <a:off x="6204106" y="3212976"/>
                <a:ext cx="614338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000">
                    <a:latin typeface="+mn-ea"/>
                    <a:ea typeface="+mn-ea"/>
                    <a:cs typeface="Arial" panose="020B0604020202020204" pitchFamily="34" charset="0"/>
                  </a:rPr>
                  <a:t>G0/0/1</a:t>
                </a:r>
                <a:endParaRPr lang="zh-CN" altLang="en-US" sz="1000">
                  <a:latin typeface="+mn-ea"/>
                  <a:ea typeface="+mn-ea"/>
                </a:endParaRPr>
              </a:p>
            </p:txBody>
          </p:sp>
          <p:sp>
            <p:nvSpPr>
              <p:cNvPr id="50222" name="矩形 57"/>
              <p:cNvSpPr>
                <a:spLocks noChangeArrowheads="1"/>
              </p:cNvSpPr>
              <p:nvPr/>
            </p:nvSpPr>
            <p:spPr bwMode="auto">
              <a:xfrm>
                <a:off x="6204106" y="3645024"/>
                <a:ext cx="614338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000">
                    <a:latin typeface="+mn-ea"/>
                    <a:ea typeface="+mn-ea"/>
                    <a:cs typeface="Arial" panose="020B0604020202020204" pitchFamily="34" charset="0"/>
                  </a:rPr>
                  <a:t>G0/0/2</a:t>
                </a:r>
                <a:endParaRPr lang="zh-CN" altLang="en-US" sz="1000">
                  <a:latin typeface="+mn-ea"/>
                  <a:ea typeface="+mn-ea"/>
                </a:endParaRPr>
              </a:p>
            </p:txBody>
          </p:sp>
        </p:grpSp>
        <p:sp>
          <p:nvSpPr>
            <p:cNvPr id="50199" name="TextBox 89"/>
            <p:cNvSpPr txBox="1">
              <a:spLocks noChangeArrowheads="1"/>
            </p:cNvSpPr>
            <p:nvPr/>
          </p:nvSpPr>
          <p:spPr bwMode="auto">
            <a:xfrm>
              <a:off x="3077944" y="5101809"/>
              <a:ext cx="1637165" cy="277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00-05-06-07-08-AA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50200" name="TextBox 90"/>
            <p:cNvSpPr txBox="1">
              <a:spLocks noChangeArrowheads="1"/>
            </p:cNvSpPr>
            <p:nvPr/>
          </p:nvSpPr>
          <p:spPr bwMode="auto">
            <a:xfrm>
              <a:off x="6556677" y="5157192"/>
              <a:ext cx="1611514" cy="277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00-05-06-07-08-BB</a:t>
              </a:r>
              <a:endParaRPr lang="zh-CN" altLang="en-US" sz="1200">
                <a:latin typeface="+mn-ea"/>
                <a:ea typeface="+mn-ea"/>
              </a:endParaRPr>
            </a:p>
          </p:txBody>
        </p:sp>
      </p:grpSp>
      <p:sp>
        <p:nvSpPr>
          <p:cNvPr id="50197" name="TextBox 94"/>
          <p:cNvSpPr txBox="1">
            <a:spLocks noChangeArrowheads="1"/>
          </p:cNvSpPr>
          <p:nvPr/>
        </p:nvSpPr>
        <p:spPr bwMode="auto">
          <a:xfrm>
            <a:off x="2819636" y="1773239"/>
            <a:ext cx="1027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MAC</a:t>
            </a:r>
            <a:r>
              <a:rPr lang="zh-CN" altLang="en-US" sz="1200" dirty="0">
                <a:latin typeface="+mn-ea"/>
                <a:ea typeface="+mn-ea"/>
              </a:rPr>
              <a:t>地址表</a:t>
            </a:r>
          </a:p>
        </p:txBody>
      </p:sp>
      <p:pic>
        <p:nvPicPr>
          <p:cNvPr id="39" name="图片 3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9760" y="1567833"/>
            <a:ext cx="769300" cy="629428"/>
          </a:xfrm>
          <a:prstGeom prst="rect">
            <a:avLst/>
          </a:prstGeom>
        </p:spPr>
      </p:pic>
      <p:pic>
        <p:nvPicPr>
          <p:cNvPr id="40" name="图片 3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114" y="3332276"/>
            <a:ext cx="769300" cy="629428"/>
          </a:xfrm>
          <a:prstGeom prst="rect">
            <a:avLst/>
          </a:prstGeom>
        </p:spPr>
      </p:pic>
      <p:pic>
        <p:nvPicPr>
          <p:cNvPr id="41" name="图片 40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41925" y="3288910"/>
            <a:ext cx="769300" cy="629428"/>
          </a:xfrm>
          <a:prstGeom prst="rect">
            <a:avLst/>
          </a:prstGeom>
        </p:spPr>
      </p:pic>
      <p:pic>
        <p:nvPicPr>
          <p:cNvPr id="42" name="图片 4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2087" y="4316533"/>
            <a:ext cx="973057" cy="747307"/>
          </a:xfrm>
          <a:prstGeom prst="rect">
            <a:avLst/>
          </a:prstGeom>
        </p:spPr>
      </p:pic>
      <p:pic>
        <p:nvPicPr>
          <p:cNvPr id="43" name="图片 42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45190" y="4313842"/>
            <a:ext cx="973057" cy="7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拓扑改变导致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地址表变化</a:t>
            </a: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408705"/>
              </p:ext>
            </p:extLst>
          </p:nvPr>
        </p:nvGraphicFramePr>
        <p:xfrm>
          <a:off x="1883532" y="2060576"/>
          <a:ext cx="3024188" cy="1249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MAC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8" marR="91438" marT="45702" marB="4570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端口</a:t>
                      </a:r>
                    </a:p>
                  </a:txBody>
                  <a:tcPr marL="91438" marR="91438" marT="45702" marB="4570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00-05-06-07-08-AA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8" marR="91438" marT="45702" marB="4570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G0/0/3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8" marR="91438" marT="45702" marB="4570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00-05-06-07-08-BB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8" marR="91438" marT="45702" marB="4570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G0/0/1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8" marR="91438" marT="45702" marB="4570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00-05-06-07-08-BB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8" marR="91438" marT="45702" marB="4570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G0/0/2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8" marR="91438" marT="45702" marB="4570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2245" name="直接连接符 22"/>
          <p:cNvCxnSpPr>
            <a:cxnSpLocks noChangeShapeType="1"/>
          </p:cNvCxnSpPr>
          <p:nvPr/>
        </p:nvCxnSpPr>
        <p:spPr bwMode="auto">
          <a:xfrm flipV="1">
            <a:off x="4665663" y="4214814"/>
            <a:ext cx="0" cy="9112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6" name="直接连接符 22"/>
          <p:cNvCxnSpPr>
            <a:cxnSpLocks noChangeShapeType="1"/>
          </p:cNvCxnSpPr>
          <p:nvPr/>
        </p:nvCxnSpPr>
        <p:spPr bwMode="auto">
          <a:xfrm flipV="1">
            <a:off x="9534525" y="4376739"/>
            <a:ext cx="0" cy="90963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9" name="TextBox 94"/>
          <p:cNvSpPr txBox="1">
            <a:spLocks noChangeArrowheads="1"/>
          </p:cNvSpPr>
          <p:nvPr/>
        </p:nvSpPr>
        <p:spPr bwMode="auto">
          <a:xfrm>
            <a:off x="3653740" y="4648201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50" name="TextBox 95"/>
          <p:cNvSpPr txBox="1">
            <a:spLocks noChangeArrowheads="1"/>
          </p:cNvSpPr>
          <p:nvPr/>
        </p:nvSpPr>
        <p:spPr bwMode="auto">
          <a:xfrm>
            <a:off x="8518526" y="4735514"/>
            <a:ext cx="593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251" name="直接连接符 22"/>
          <p:cNvCxnSpPr>
            <a:cxnSpLocks noChangeShapeType="1"/>
          </p:cNvCxnSpPr>
          <p:nvPr/>
        </p:nvCxnSpPr>
        <p:spPr bwMode="auto">
          <a:xfrm flipV="1">
            <a:off x="4511675" y="2060575"/>
            <a:ext cx="2592388" cy="19446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2" name="直接连接符 22"/>
          <p:cNvCxnSpPr>
            <a:cxnSpLocks noChangeShapeType="1"/>
          </p:cNvCxnSpPr>
          <p:nvPr/>
        </p:nvCxnSpPr>
        <p:spPr bwMode="auto">
          <a:xfrm>
            <a:off x="4656139" y="4076700"/>
            <a:ext cx="4492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4" name="直接连接符 22"/>
          <p:cNvCxnSpPr>
            <a:cxnSpLocks noChangeShapeType="1"/>
          </p:cNvCxnSpPr>
          <p:nvPr/>
        </p:nvCxnSpPr>
        <p:spPr bwMode="auto">
          <a:xfrm>
            <a:off x="7391400" y="2060575"/>
            <a:ext cx="1739900" cy="17732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57" name="TextBox 19"/>
          <p:cNvSpPr txBox="1">
            <a:spLocks noChangeArrowheads="1"/>
          </p:cNvSpPr>
          <p:nvPr/>
        </p:nvSpPr>
        <p:spPr bwMode="auto">
          <a:xfrm>
            <a:off x="7624866" y="1731964"/>
            <a:ext cx="5300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58" name="TextBox 34"/>
          <p:cNvSpPr txBox="1">
            <a:spLocks noChangeArrowheads="1"/>
          </p:cNvSpPr>
          <p:nvPr/>
        </p:nvSpPr>
        <p:spPr bwMode="auto">
          <a:xfrm>
            <a:off x="9206301" y="3440114"/>
            <a:ext cx="5437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SWC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59" name="TextBox 35"/>
          <p:cNvSpPr txBox="1">
            <a:spLocks noChangeArrowheads="1"/>
          </p:cNvSpPr>
          <p:nvPr/>
        </p:nvSpPr>
        <p:spPr bwMode="auto">
          <a:xfrm>
            <a:off x="4284295" y="3357564"/>
            <a:ext cx="5357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SWB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0" name="矩形 61"/>
          <p:cNvSpPr>
            <a:spLocks noChangeArrowheads="1"/>
          </p:cNvSpPr>
          <p:nvPr/>
        </p:nvSpPr>
        <p:spPr bwMode="auto">
          <a:xfrm>
            <a:off x="5073697" y="4071938"/>
            <a:ext cx="6142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G0/0/2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1" name="矩形 62"/>
          <p:cNvSpPr>
            <a:spLocks noChangeArrowheads="1"/>
          </p:cNvSpPr>
          <p:nvPr/>
        </p:nvSpPr>
        <p:spPr bwMode="auto">
          <a:xfrm>
            <a:off x="4943475" y="3544888"/>
            <a:ext cx="7397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G0/0/1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2" name="矩形 63"/>
          <p:cNvSpPr>
            <a:spLocks noChangeArrowheads="1"/>
          </p:cNvSpPr>
          <p:nvPr/>
        </p:nvSpPr>
        <p:spPr bwMode="auto">
          <a:xfrm>
            <a:off x="4713333" y="4432301"/>
            <a:ext cx="6142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G0/0/3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3" name="矩形 64"/>
          <p:cNvSpPr>
            <a:spLocks noChangeArrowheads="1"/>
          </p:cNvSpPr>
          <p:nvPr/>
        </p:nvSpPr>
        <p:spPr bwMode="auto">
          <a:xfrm>
            <a:off x="6304803" y="1993901"/>
            <a:ext cx="6142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G0/0/1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4" name="矩形 65"/>
          <p:cNvSpPr>
            <a:spLocks noChangeArrowheads="1"/>
          </p:cNvSpPr>
          <p:nvPr/>
        </p:nvSpPr>
        <p:spPr bwMode="auto">
          <a:xfrm>
            <a:off x="7727997" y="2060576"/>
            <a:ext cx="6142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G0/0/2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5" name="矩形 66"/>
          <p:cNvSpPr>
            <a:spLocks noChangeArrowheads="1"/>
          </p:cNvSpPr>
          <p:nvPr/>
        </p:nvSpPr>
        <p:spPr bwMode="auto">
          <a:xfrm>
            <a:off x="8523333" y="3689351"/>
            <a:ext cx="6142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G0/0/1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6" name="矩形 67"/>
          <p:cNvSpPr>
            <a:spLocks noChangeArrowheads="1"/>
          </p:cNvSpPr>
          <p:nvPr/>
        </p:nvSpPr>
        <p:spPr bwMode="auto">
          <a:xfrm>
            <a:off x="8508268" y="4160838"/>
            <a:ext cx="6142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G0/0/2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7" name="TextBox 89"/>
          <p:cNvSpPr txBox="1">
            <a:spLocks noChangeArrowheads="1"/>
          </p:cNvSpPr>
          <p:nvPr/>
        </p:nvSpPr>
        <p:spPr bwMode="auto">
          <a:xfrm>
            <a:off x="3820183" y="5589589"/>
            <a:ext cx="16369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00-05-06-07-08-AA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8" name="TextBox 90"/>
          <p:cNvSpPr txBox="1">
            <a:spLocks noChangeArrowheads="1"/>
          </p:cNvSpPr>
          <p:nvPr/>
        </p:nvSpPr>
        <p:spPr bwMode="auto">
          <a:xfrm>
            <a:off x="8358969" y="5589589"/>
            <a:ext cx="16113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00-05-06-07-08-BB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乘号 68"/>
          <p:cNvSpPr/>
          <p:nvPr/>
        </p:nvSpPr>
        <p:spPr bwMode="auto">
          <a:xfrm>
            <a:off x="8472488" y="3213101"/>
            <a:ext cx="647700" cy="504825"/>
          </a:xfrm>
          <a:prstGeom prst="mathMultiply">
            <a:avLst/>
          </a:prstGeom>
          <a:solidFill>
            <a:srgbClr val="74C2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270" name="直接连接符 43"/>
          <p:cNvCxnSpPr>
            <a:cxnSpLocks noChangeShapeType="1"/>
          </p:cNvCxnSpPr>
          <p:nvPr/>
        </p:nvCxnSpPr>
        <p:spPr bwMode="auto">
          <a:xfrm>
            <a:off x="1883532" y="2841260"/>
            <a:ext cx="295275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71" name="TextBox 39"/>
          <p:cNvSpPr txBox="1">
            <a:spLocks noChangeArrowheads="1"/>
          </p:cNvSpPr>
          <p:nvPr/>
        </p:nvSpPr>
        <p:spPr bwMode="auto">
          <a:xfrm>
            <a:off x="6456364" y="4868864"/>
            <a:ext cx="935037" cy="30797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.TC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272" name="直接连接符 43"/>
          <p:cNvCxnSpPr>
            <a:cxnSpLocks noChangeShapeType="1"/>
          </p:cNvCxnSpPr>
          <p:nvPr/>
        </p:nvCxnSpPr>
        <p:spPr bwMode="auto">
          <a:xfrm>
            <a:off x="6383339" y="5280025"/>
            <a:ext cx="1152525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73" name="TextBox 39"/>
          <p:cNvSpPr txBox="1">
            <a:spLocks noChangeArrowheads="1"/>
          </p:cNvSpPr>
          <p:nvPr/>
        </p:nvSpPr>
        <p:spPr bwMode="auto">
          <a:xfrm>
            <a:off x="6469064" y="3557589"/>
            <a:ext cx="935037" cy="30797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.TCN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274" name="直接连接符 43"/>
          <p:cNvCxnSpPr>
            <a:cxnSpLocks noChangeShapeType="1"/>
          </p:cNvCxnSpPr>
          <p:nvPr/>
        </p:nvCxnSpPr>
        <p:spPr bwMode="auto">
          <a:xfrm>
            <a:off x="6223001" y="3968750"/>
            <a:ext cx="1368425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75" name="TextBox 39"/>
          <p:cNvSpPr txBox="1">
            <a:spLocks noChangeArrowheads="1"/>
          </p:cNvSpPr>
          <p:nvPr/>
        </p:nvSpPr>
        <p:spPr bwMode="auto">
          <a:xfrm>
            <a:off x="6438901" y="4329114"/>
            <a:ext cx="936625" cy="306387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.TCA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276" name="直接连接符 43"/>
          <p:cNvCxnSpPr>
            <a:cxnSpLocks noChangeShapeType="1"/>
          </p:cNvCxnSpPr>
          <p:nvPr/>
        </p:nvCxnSpPr>
        <p:spPr bwMode="auto">
          <a:xfrm>
            <a:off x="6223001" y="4256088"/>
            <a:ext cx="1368425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77" name="TextBox 39"/>
          <p:cNvSpPr txBox="1">
            <a:spLocks noChangeArrowheads="1"/>
          </p:cNvSpPr>
          <p:nvPr/>
        </p:nvSpPr>
        <p:spPr bwMode="auto">
          <a:xfrm rot="-2215466">
            <a:off x="5313364" y="2282826"/>
            <a:ext cx="936625" cy="30797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.TCN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278" name="直接连接符 43"/>
          <p:cNvCxnSpPr>
            <a:cxnSpLocks noChangeShapeType="1"/>
          </p:cNvCxnSpPr>
          <p:nvPr/>
        </p:nvCxnSpPr>
        <p:spPr bwMode="auto">
          <a:xfrm flipV="1">
            <a:off x="5588000" y="2473325"/>
            <a:ext cx="647700" cy="503238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79" name="TextBox 39"/>
          <p:cNvSpPr txBox="1">
            <a:spLocks noChangeArrowheads="1"/>
          </p:cNvSpPr>
          <p:nvPr/>
        </p:nvSpPr>
        <p:spPr bwMode="auto">
          <a:xfrm rot="-2354287">
            <a:off x="6027738" y="2959101"/>
            <a:ext cx="863600" cy="30797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4.TC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280" name="直接连接符 43"/>
          <p:cNvCxnSpPr>
            <a:cxnSpLocks noChangeShapeType="1"/>
          </p:cNvCxnSpPr>
          <p:nvPr/>
        </p:nvCxnSpPr>
        <p:spPr bwMode="auto">
          <a:xfrm flipV="1">
            <a:off x="5880100" y="2708275"/>
            <a:ext cx="647700" cy="503238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81" name="TextBox 94"/>
          <p:cNvSpPr txBox="1">
            <a:spLocks noChangeArrowheads="1"/>
          </p:cNvSpPr>
          <p:nvPr/>
        </p:nvSpPr>
        <p:spPr bwMode="auto">
          <a:xfrm>
            <a:off x="2819636" y="1773239"/>
            <a:ext cx="1027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地址表</a:t>
            </a:r>
          </a:p>
        </p:txBody>
      </p:sp>
      <p:pic>
        <p:nvPicPr>
          <p:cNvPr id="43" name="图片 4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2594" y="1637912"/>
            <a:ext cx="769300" cy="629428"/>
          </a:xfrm>
          <a:prstGeom prst="rect">
            <a:avLst/>
          </a:prstGeom>
        </p:spPr>
      </p:pic>
      <p:pic>
        <p:nvPicPr>
          <p:cNvPr id="44" name="图片 4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0572" y="3745443"/>
            <a:ext cx="769300" cy="629428"/>
          </a:xfrm>
          <a:prstGeom prst="rect">
            <a:avLst/>
          </a:prstGeom>
        </p:spPr>
      </p:pic>
      <p:pic>
        <p:nvPicPr>
          <p:cNvPr id="45" name="图片 44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6897" y="3675770"/>
            <a:ext cx="769300" cy="629428"/>
          </a:xfrm>
          <a:prstGeom prst="rect">
            <a:avLst/>
          </a:prstGeom>
        </p:spPr>
      </p:pic>
      <p:pic>
        <p:nvPicPr>
          <p:cNvPr id="47" name="图片 4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1377" y="4782730"/>
            <a:ext cx="973057" cy="747307"/>
          </a:xfrm>
          <a:prstGeom prst="rect">
            <a:avLst/>
          </a:prstGeom>
        </p:spPr>
      </p:pic>
      <p:pic>
        <p:nvPicPr>
          <p:cNvPr id="48" name="图片 4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80633" y="4786333"/>
            <a:ext cx="973057" cy="7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5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环路引起的问题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工作原理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拓扑变化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59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grpSp>
        <p:nvGrpSpPr>
          <p:cNvPr id="56324" name="Group 14"/>
          <p:cNvGrpSpPr>
            <a:grpSpLocks/>
          </p:cNvGrpSpPr>
          <p:nvPr/>
        </p:nvGrpSpPr>
        <p:grpSpPr bwMode="auto">
          <a:xfrm>
            <a:off x="3791436" y="1541464"/>
            <a:ext cx="4504189" cy="1960104"/>
            <a:chOff x="2267744" y="1541463"/>
            <a:chExt cx="4504179" cy="1959545"/>
          </a:xfrm>
        </p:grpSpPr>
        <p:cxnSp>
          <p:nvCxnSpPr>
            <p:cNvPr id="56326" name="直接连接符 9"/>
            <p:cNvCxnSpPr>
              <a:cxnSpLocks noChangeShapeType="1"/>
            </p:cNvCxnSpPr>
            <p:nvPr/>
          </p:nvCxnSpPr>
          <p:spPr bwMode="auto">
            <a:xfrm flipV="1">
              <a:off x="2627784" y="2205040"/>
              <a:ext cx="1736254" cy="115195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27" name="直接连接符 12"/>
            <p:cNvCxnSpPr>
              <a:cxnSpLocks noChangeShapeType="1"/>
            </p:cNvCxnSpPr>
            <p:nvPr/>
          </p:nvCxnSpPr>
          <p:spPr bwMode="auto">
            <a:xfrm flipH="1" flipV="1">
              <a:off x="4508502" y="2205040"/>
              <a:ext cx="1791690" cy="115195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28" name="直接连接符 16"/>
            <p:cNvCxnSpPr>
              <a:cxnSpLocks noChangeShapeType="1"/>
            </p:cNvCxnSpPr>
            <p:nvPr/>
          </p:nvCxnSpPr>
          <p:spPr bwMode="auto">
            <a:xfrm>
              <a:off x="2339752" y="3501008"/>
              <a:ext cx="42418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2" name="TextBox 92"/>
            <p:cNvSpPr txBox="1">
              <a:spLocks noChangeArrowheads="1"/>
            </p:cNvSpPr>
            <p:nvPr/>
          </p:nvSpPr>
          <p:spPr bwMode="auto">
            <a:xfrm>
              <a:off x="2267744" y="2852936"/>
              <a:ext cx="5357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SWB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33" name="TextBox 93"/>
            <p:cNvSpPr txBox="1">
              <a:spLocks noChangeArrowheads="1"/>
            </p:cNvSpPr>
            <p:nvPr/>
          </p:nvSpPr>
          <p:spPr bwMode="auto">
            <a:xfrm>
              <a:off x="6228184" y="2852936"/>
              <a:ext cx="5437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SWC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34" name="TextBox 93"/>
            <p:cNvSpPr txBox="1">
              <a:spLocks noChangeArrowheads="1"/>
            </p:cNvSpPr>
            <p:nvPr/>
          </p:nvSpPr>
          <p:spPr bwMode="auto">
            <a:xfrm>
              <a:off x="4212535" y="1541463"/>
              <a:ext cx="530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SWA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000376" y="4365626"/>
            <a:ext cx="5832475" cy="16158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288000">
              <a:defRPr/>
            </a:pPr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8000"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[SWA]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stp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mode 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?</a:t>
            </a:r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8000">
              <a:defRPr/>
            </a:pP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mstp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Multiple Spanning Tree Protocol (MSTP) mode</a:t>
            </a:r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8000">
              <a:defRPr/>
            </a:pP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rstp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Rapid Spanning Tree Protocol (RSTP) mode</a:t>
            </a:r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8000">
              <a:defRPr/>
            </a:pP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stp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Spanning Tree Protocol (STP) mode</a:t>
            </a:r>
          </a:p>
          <a:p>
            <a:pPr marL="288000"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[SWA]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stp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mode 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stp</a:t>
            </a:r>
            <a:endParaRPr lang="zh-CN" altLang="en-US" sz="1400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it-IT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2821" y="3158484"/>
            <a:ext cx="769300" cy="629428"/>
          </a:xfrm>
          <a:prstGeom prst="rect">
            <a:avLst/>
          </a:prstGeom>
        </p:spPr>
      </p:pic>
      <p:pic>
        <p:nvPicPr>
          <p:cNvPr id="17" name="图片 1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39105" y="3158484"/>
            <a:ext cx="769300" cy="629428"/>
          </a:xfrm>
          <a:prstGeom prst="rect">
            <a:avLst/>
          </a:prstGeom>
        </p:spPr>
      </p:pic>
      <p:pic>
        <p:nvPicPr>
          <p:cNvPr id="18" name="图片 17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6590" y="1826297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2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配置交换机优先级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通过修改交换机的优先级，可以配置交换机为根交换机。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2" name="TextBox 39"/>
          <p:cNvSpPr txBox="1">
            <a:spLocks noChangeArrowheads="1"/>
          </p:cNvSpPr>
          <p:nvPr/>
        </p:nvSpPr>
        <p:spPr bwMode="auto">
          <a:xfrm>
            <a:off x="6419851" y="1606551"/>
            <a:ext cx="2160425" cy="276999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 00-01-02-03-04-AA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374" name="直接连接符 9"/>
          <p:cNvCxnSpPr>
            <a:cxnSpLocks noChangeShapeType="1"/>
          </p:cNvCxnSpPr>
          <p:nvPr/>
        </p:nvCxnSpPr>
        <p:spPr bwMode="auto">
          <a:xfrm flipV="1">
            <a:off x="4151314" y="2205039"/>
            <a:ext cx="1736725" cy="11525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5" name="直接连接符 12"/>
          <p:cNvCxnSpPr>
            <a:cxnSpLocks noChangeShapeType="1"/>
          </p:cNvCxnSpPr>
          <p:nvPr/>
        </p:nvCxnSpPr>
        <p:spPr bwMode="auto">
          <a:xfrm flipH="1" flipV="1">
            <a:off x="6032500" y="2205039"/>
            <a:ext cx="1792288" cy="11525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6" name="直接连接符 16"/>
          <p:cNvCxnSpPr>
            <a:cxnSpLocks noChangeShapeType="1"/>
          </p:cNvCxnSpPr>
          <p:nvPr/>
        </p:nvCxnSpPr>
        <p:spPr bwMode="auto">
          <a:xfrm>
            <a:off x="3863975" y="3500438"/>
            <a:ext cx="42418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0" name="TextBox 92"/>
          <p:cNvSpPr txBox="1">
            <a:spLocks noChangeArrowheads="1"/>
          </p:cNvSpPr>
          <p:nvPr/>
        </p:nvSpPr>
        <p:spPr bwMode="auto">
          <a:xfrm>
            <a:off x="3792539" y="2852738"/>
            <a:ext cx="5349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SWB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81" name="TextBox 93"/>
          <p:cNvSpPr txBox="1">
            <a:spLocks noChangeArrowheads="1"/>
          </p:cNvSpPr>
          <p:nvPr/>
        </p:nvSpPr>
        <p:spPr bwMode="auto">
          <a:xfrm>
            <a:off x="7751763" y="2852738"/>
            <a:ext cx="5445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SWC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82" name="TextBox 93"/>
          <p:cNvSpPr txBox="1">
            <a:spLocks noChangeArrowheads="1"/>
          </p:cNvSpPr>
          <p:nvPr/>
        </p:nvSpPr>
        <p:spPr bwMode="auto">
          <a:xfrm>
            <a:off x="5737225" y="1541464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83" name="Rectangle 4"/>
          <p:cNvSpPr>
            <a:spLocks noChangeArrowheads="1"/>
          </p:cNvSpPr>
          <p:nvPr/>
        </p:nvSpPr>
        <p:spPr bwMode="auto">
          <a:xfrm>
            <a:off x="2351089" y="4152901"/>
            <a:ext cx="6840537" cy="15081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[SWA]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stp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priority 4096</a:t>
            </a:r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Apr 15 2016 16:15:33-08:00 SWA DS/4/DATASYNC_CFGCHANGE:OID 1.3.6.1.4.1.2011.5.25.191.3.1 configurations have been changed. The current change number is 4, the change loop count is 0, and the maximum number of records is 4095.</a:t>
            </a:r>
          </a:p>
          <a:p>
            <a:pPr algn="l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22" name="图片 21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6894" y="1919113"/>
            <a:ext cx="769300" cy="629428"/>
          </a:xfrm>
          <a:prstGeom prst="rect">
            <a:avLst/>
          </a:prstGeom>
        </p:spPr>
      </p:pic>
      <p:pic>
        <p:nvPicPr>
          <p:cNvPr id="23" name="图片 2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5882" y="3148821"/>
            <a:ext cx="769300" cy="629428"/>
          </a:xfrm>
          <a:prstGeom prst="rect">
            <a:avLst/>
          </a:prstGeom>
        </p:spPr>
      </p:pic>
      <p:pic>
        <p:nvPicPr>
          <p:cNvPr id="24" name="图片 2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4083" y="3148821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3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配置路径开销</a:t>
            </a:r>
          </a:p>
        </p:txBody>
      </p:sp>
      <p:cxnSp>
        <p:nvCxnSpPr>
          <p:cNvPr id="60420" name="直接连接符 9"/>
          <p:cNvCxnSpPr>
            <a:cxnSpLocks noChangeShapeType="1"/>
          </p:cNvCxnSpPr>
          <p:nvPr/>
        </p:nvCxnSpPr>
        <p:spPr bwMode="auto">
          <a:xfrm flipV="1">
            <a:off x="4151314" y="2205039"/>
            <a:ext cx="1736725" cy="11525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1" name="直接连接符 12"/>
          <p:cNvCxnSpPr>
            <a:cxnSpLocks noChangeShapeType="1"/>
          </p:cNvCxnSpPr>
          <p:nvPr/>
        </p:nvCxnSpPr>
        <p:spPr bwMode="auto">
          <a:xfrm flipH="1" flipV="1">
            <a:off x="6032500" y="2205039"/>
            <a:ext cx="1792288" cy="11525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2" name="直接连接符 16"/>
          <p:cNvCxnSpPr>
            <a:cxnSpLocks noChangeShapeType="1"/>
          </p:cNvCxnSpPr>
          <p:nvPr/>
        </p:nvCxnSpPr>
        <p:spPr bwMode="auto">
          <a:xfrm>
            <a:off x="3863975" y="3500438"/>
            <a:ext cx="42418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6" name="TextBox 92"/>
          <p:cNvSpPr txBox="1">
            <a:spLocks noChangeArrowheads="1"/>
          </p:cNvSpPr>
          <p:nvPr/>
        </p:nvSpPr>
        <p:spPr bwMode="auto">
          <a:xfrm>
            <a:off x="3792539" y="2852738"/>
            <a:ext cx="5349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27" name="TextBox 93"/>
          <p:cNvSpPr txBox="1">
            <a:spLocks noChangeArrowheads="1"/>
          </p:cNvSpPr>
          <p:nvPr/>
        </p:nvSpPr>
        <p:spPr bwMode="auto">
          <a:xfrm>
            <a:off x="7751763" y="2852738"/>
            <a:ext cx="5445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SWC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28" name="TextBox 93"/>
          <p:cNvSpPr txBox="1">
            <a:spLocks noChangeArrowheads="1"/>
          </p:cNvSpPr>
          <p:nvPr/>
        </p:nvSpPr>
        <p:spPr bwMode="auto">
          <a:xfrm>
            <a:off x="5737225" y="1541464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29" name="Rectangle 4"/>
          <p:cNvSpPr>
            <a:spLocks noChangeArrowheads="1"/>
          </p:cNvSpPr>
          <p:nvPr/>
        </p:nvSpPr>
        <p:spPr bwMode="auto">
          <a:xfrm>
            <a:off x="2351089" y="4152900"/>
            <a:ext cx="6840537" cy="17224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[SWA]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stp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pathcost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-standard 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?</a:t>
            </a:r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dot1d-1998  IEEE 802.1D-1998</a:t>
            </a:r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dot1t       IEEE 802.1T</a:t>
            </a:r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legacy     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Legacy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[SWA]interface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GigabitEthernet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0/0/1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[SWA-GigabitEthernet0/0/1]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stp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cost 2000</a:t>
            </a:r>
          </a:p>
          <a:p>
            <a:pPr algn="l"/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4" name="矩形 64"/>
          <p:cNvSpPr>
            <a:spLocks noChangeArrowheads="1"/>
          </p:cNvSpPr>
          <p:nvPr/>
        </p:nvSpPr>
        <p:spPr bwMode="auto">
          <a:xfrm>
            <a:off x="4933203" y="2276872"/>
            <a:ext cx="6142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G0/0/1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6894" y="1919113"/>
            <a:ext cx="769300" cy="629428"/>
          </a:xfrm>
          <a:prstGeom prst="rect">
            <a:avLst/>
          </a:prstGeom>
        </p:spPr>
      </p:pic>
      <p:pic>
        <p:nvPicPr>
          <p:cNvPr id="18" name="图片 17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57538" y="3176376"/>
            <a:ext cx="769300" cy="629428"/>
          </a:xfrm>
          <a:prstGeom prst="rect">
            <a:avLst/>
          </a:prstGeom>
        </p:spPr>
      </p:pic>
      <p:pic>
        <p:nvPicPr>
          <p:cNvPr id="19" name="图片 1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1727" y="3176376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46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配置验证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279650" y="1571626"/>
            <a:ext cx="7632700" cy="45243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342900" indent="-3429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algn="l">
              <a:lnSpc>
                <a:spcPct val="140000"/>
              </a:lnSpc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[SWA]display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stp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-------[CIST Global Info][Mode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STP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]-------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CIST Bridge         :4096 .00-01-02-03-04-BB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Bridge Times        :Hello 2s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MaxAge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20s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FwDly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15s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MaxHop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20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CIST Root/ERPC      :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4096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.00-01-02-03-04-BB / 0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CIST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RegRoot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/IRPC   :4096 .00-01-02-03-04-BB / 0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CIST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RootPortId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 :0.0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BPDU-Protection     :Disabled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TC or TCN received  :37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TC count per hello  :0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STP Converge Mode   :Normal 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Share region-configuration :Enabled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Time since last TC  :0 days 0h:1m:29s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942466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配置验证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279650" y="1557338"/>
            <a:ext cx="7632700" cy="4222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342900" indent="-3429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algn="l">
              <a:lnSpc>
                <a:spcPct val="140000"/>
              </a:lnSpc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[SWA]display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stp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……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----[Port1(GigabitEthernet0/0/1)][FORWARDING]----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Port Protocol       	:Enabled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Port Role           	:Designated Port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Port Priority       	:128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Port Cost(Dot1T )   	: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Config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2000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/ Active=2000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Designated Bridge/Port	:4096.00-01-02-03-04-BB / 128.1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Port Edged          	: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Config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=default / Active=disabled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Point-to-point      	: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Config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=auto / Active=true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Transit Limit       	:147 packets/hello-time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Protection Type     	:None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011905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zh-CN" altLang="en-US" dirty="0"/>
              <a:t>根桥产生故障后，其他交换机会被选举为根桥。那么原来的根桥恢复正常之后，网络又会发生什么变化呢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端口开销和根路径开销的区别是什么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2595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学完本课程后，您将能够：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STP</a:t>
            </a:r>
            <a:r>
              <a:rPr lang="zh-CN" altLang="en-US" dirty="0"/>
              <a:t>的工作原理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STP</a:t>
            </a:r>
            <a:r>
              <a:rPr lang="zh-CN" altLang="en-US" dirty="0"/>
              <a:t>的基本配置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947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734906"/>
      </p:ext>
    </p:extLst>
  </p:cSld>
  <p:clrMapOvr>
    <a:masterClrMapping/>
  </p:clrMapOvr>
  <p:transition advClick="0" advTm="8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环路引起的问题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工作原理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拓扑变化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36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二层交换网络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413296"/>
            <a:ext cx="10560048" cy="46800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交换机之间通过多条链路互连时，虽然能够提升网络可靠性，但同时也会带来环路问题。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5364" name="Group 25"/>
          <p:cNvGrpSpPr>
            <a:grpSpLocks/>
          </p:cNvGrpSpPr>
          <p:nvPr/>
        </p:nvGrpSpPr>
        <p:grpSpPr bwMode="auto">
          <a:xfrm>
            <a:off x="3555593" y="1612901"/>
            <a:ext cx="4952675" cy="3552825"/>
            <a:chOff x="2031593" y="1612900"/>
            <a:chExt cx="4952675" cy="3553599"/>
          </a:xfrm>
        </p:grpSpPr>
        <p:cxnSp>
          <p:nvCxnSpPr>
            <p:cNvPr id="15366" name="直接连接符 20"/>
            <p:cNvCxnSpPr>
              <a:cxnSpLocks noChangeShapeType="1"/>
            </p:cNvCxnSpPr>
            <p:nvPr/>
          </p:nvCxnSpPr>
          <p:spPr bwMode="auto">
            <a:xfrm>
              <a:off x="3711575" y="2366963"/>
              <a:ext cx="15843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7" name="直接连接符 20"/>
            <p:cNvCxnSpPr>
              <a:cxnSpLocks noChangeShapeType="1"/>
            </p:cNvCxnSpPr>
            <p:nvPr/>
          </p:nvCxnSpPr>
          <p:spPr bwMode="auto">
            <a:xfrm>
              <a:off x="3711575" y="2189163"/>
              <a:ext cx="15843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8" name="直接连接符 22"/>
            <p:cNvCxnSpPr>
              <a:cxnSpLocks noChangeShapeType="1"/>
            </p:cNvCxnSpPr>
            <p:nvPr/>
          </p:nvCxnSpPr>
          <p:spPr bwMode="auto">
            <a:xfrm flipH="1">
              <a:off x="2200275" y="2506663"/>
              <a:ext cx="935038" cy="17700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9" name="直接连接符 22"/>
            <p:cNvCxnSpPr>
              <a:cxnSpLocks noChangeShapeType="1"/>
            </p:cNvCxnSpPr>
            <p:nvPr/>
          </p:nvCxnSpPr>
          <p:spPr bwMode="auto">
            <a:xfrm>
              <a:off x="3352800" y="2549525"/>
              <a:ext cx="1150938" cy="17272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0" name="直接连接符 22"/>
            <p:cNvCxnSpPr>
              <a:cxnSpLocks noChangeShapeType="1"/>
            </p:cNvCxnSpPr>
            <p:nvPr/>
          </p:nvCxnSpPr>
          <p:spPr bwMode="auto">
            <a:xfrm>
              <a:off x="3568700" y="2578100"/>
              <a:ext cx="3024188" cy="16271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直接连接符 22"/>
            <p:cNvCxnSpPr>
              <a:cxnSpLocks noChangeShapeType="1"/>
            </p:cNvCxnSpPr>
            <p:nvPr/>
          </p:nvCxnSpPr>
          <p:spPr bwMode="auto">
            <a:xfrm flipH="1">
              <a:off x="4648200" y="2578100"/>
              <a:ext cx="936625" cy="1698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直接连接符 22"/>
            <p:cNvCxnSpPr>
              <a:cxnSpLocks noChangeShapeType="1"/>
            </p:cNvCxnSpPr>
            <p:nvPr/>
          </p:nvCxnSpPr>
          <p:spPr bwMode="auto">
            <a:xfrm>
              <a:off x="5800725" y="2578100"/>
              <a:ext cx="1079500" cy="1698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直接连接符 22"/>
            <p:cNvCxnSpPr>
              <a:cxnSpLocks noChangeShapeType="1"/>
            </p:cNvCxnSpPr>
            <p:nvPr/>
          </p:nvCxnSpPr>
          <p:spPr bwMode="auto">
            <a:xfrm flipH="1">
              <a:off x="2487613" y="2506663"/>
              <a:ext cx="2881312" cy="17287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9" name="TextBox 19"/>
            <p:cNvSpPr txBox="1">
              <a:spLocks noChangeArrowheads="1"/>
            </p:cNvSpPr>
            <p:nvPr/>
          </p:nvSpPr>
          <p:spPr bwMode="auto">
            <a:xfrm>
              <a:off x="3132242" y="1624013"/>
              <a:ext cx="530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5380" name="TextBox 20"/>
            <p:cNvSpPr txBox="1">
              <a:spLocks noChangeArrowheads="1"/>
            </p:cNvSpPr>
            <p:nvPr/>
          </p:nvSpPr>
          <p:spPr bwMode="auto">
            <a:xfrm>
              <a:off x="5343157" y="1612900"/>
              <a:ext cx="5357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5381" name="TextBox 21"/>
            <p:cNvSpPr txBox="1">
              <a:spLocks noChangeArrowheads="1"/>
            </p:cNvSpPr>
            <p:nvPr/>
          </p:nvSpPr>
          <p:spPr bwMode="auto">
            <a:xfrm>
              <a:off x="4280289" y="4889500"/>
              <a:ext cx="5437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SWD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5382" name="TextBox 22"/>
            <p:cNvSpPr txBox="1">
              <a:spLocks noChangeArrowheads="1"/>
            </p:cNvSpPr>
            <p:nvPr/>
          </p:nvSpPr>
          <p:spPr bwMode="auto">
            <a:xfrm>
              <a:off x="2031593" y="4889500"/>
              <a:ext cx="5437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5383" name="TextBox 23"/>
            <p:cNvSpPr txBox="1">
              <a:spLocks noChangeArrowheads="1"/>
            </p:cNvSpPr>
            <p:nvPr/>
          </p:nvSpPr>
          <p:spPr bwMode="auto">
            <a:xfrm>
              <a:off x="6469383" y="4887913"/>
              <a:ext cx="514885" cy="277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SWE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pic>
        <p:nvPicPr>
          <p:cNvPr id="29" name="图片 2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7723" y="1956105"/>
            <a:ext cx="844758" cy="691166"/>
          </a:xfrm>
          <a:prstGeom prst="rect">
            <a:avLst/>
          </a:prstGeom>
        </p:spPr>
      </p:pic>
      <p:pic>
        <p:nvPicPr>
          <p:cNvPr id="30" name="图片 2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811" y="1911159"/>
            <a:ext cx="844758" cy="691166"/>
          </a:xfrm>
          <a:prstGeom prst="rect">
            <a:avLst/>
          </a:prstGeom>
        </p:spPr>
      </p:pic>
      <p:pic>
        <p:nvPicPr>
          <p:cNvPr id="31" name="图片 30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5565" y="4173709"/>
            <a:ext cx="844758" cy="691166"/>
          </a:xfrm>
          <a:prstGeom prst="rect">
            <a:avLst/>
          </a:prstGeom>
        </p:spPr>
      </p:pic>
      <p:pic>
        <p:nvPicPr>
          <p:cNvPr id="32" name="图片 31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0290" y="4173709"/>
            <a:ext cx="844758" cy="691166"/>
          </a:xfrm>
          <a:prstGeom prst="rect">
            <a:avLst/>
          </a:prstGeom>
        </p:spPr>
      </p:pic>
      <p:pic>
        <p:nvPicPr>
          <p:cNvPr id="33" name="图片 3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8178" y="4173709"/>
            <a:ext cx="844758" cy="6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9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广播风暴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341288"/>
            <a:ext cx="10560048" cy="46800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环路会引起广播风暴。</a:t>
            </a:r>
            <a:endParaRPr lang="en-US" altLang="zh-CN" dirty="0"/>
          </a:p>
          <a:p>
            <a:r>
              <a:rPr lang="zh-CN" altLang="en-US" dirty="0"/>
              <a:t>网络中的主机会收到重复数据帧。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7413" name="组合 53"/>
          <p:cNvGrpSpPr>
            <a:grpSpLocks/>
          </p:cNvGrpSpPr>
          <p:nvPr/>
        </p:nvGrpSpPr>
        <p:grpSpPr bwMode="auto">
          <a:xfrm>
            <a:off x="3355960" y="1484784"/>
            <a:ext cx="6613982" cy="3734752"/>
            <a:chOff x="1832507" y="1484781"/>
            <a:chExt cx="6612958" cy="3734991"/>
          </a:xfrm>
        </p:grpSpPr>
        <p:cxnSp>
          <p:nvCxnSpPr>
            <p:cNvPr id="17414" name="直接连接符 22"/>
            <p:cNvCxnSpPr>
              <a:cxnSpLocks noChangeShapeType="1"/>
            </p:cNvCxnSpPr>
            <p:nvPr/>
          </p:nvCxnSpPr>
          <p:spPr bwMode="auto">
            <a:xfrm>
              <a:off x="6444208" y="4221088"/>
              <a:ext cx="5575" cy="80636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5" name="直接连接符 22"/>
            <p:cNvCxnSpPr>
              <a:cxnSpLocks noChangeShapeType="1"/>
            </p:cNvCxnSpPr>
            <p:nvPr/>
          </p:nvCxnSpPr>
          <p:spPr bwMode="auto">
            <a:xfrm>
              <a:off x="2981479" y="4034135"/>
              <a:ext cx="37728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6" name="直接箭头连接符 33"/>
            <p:cNvCxnSpPr>
              <a:cxnSpLocks noChangeShapeType="1"/>
            </p:cNvCxnSpPr>
            <p:nvPr/>
          </p:nvCxnSpPr>
          <p:spPr bwMode="auto">
            <a:xfrm rot="20324333" flipH="1">
              <a:off x="3311563" y="2996644"/>
              <a:ext cx="863513" cy="430213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7" name="直接连接符 22"/>
            <p:cNvCxnSpPr>
              <a:cxnSpLocks noChangeShapeType="1"/>
            </p:cNvCxnSpPr>
            <p:nvPr/>
          </p:nvCxnSpPr>
          <p:spPr bwMode="auto">
            <a:xfrm rot="20324333" flipH="1">
              <a:off x="2576728" y="2608073"/>
              <a:ext cx="2015922" cy="10080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8" name="直接箭头连接符 33"/>
            <p:cNvCxnSpPr>
              <a:cxnSpLocks noChangeShapeType="1"/>
            </p:cNvCxnSpPr>
            <p:nvPr/>
          </p:nvCxnSpPr>
          <p:spPr bwMode="auto">
            <a:xfrm rot="20324333" flipH="1">
              <a:off x="3027037" y="2772659"/>
              <a:ext cx="863513" cy="430213"/>
            </a:xfrm>
            <a:prstGeom prst="straightConnector1">
              <a:avLst/>
            </a:prstGeom>
            <a:noFill/>
            <a:ln w="28575" algn="ctr">
              <a:solidFill>
                <a:srgbClr val="FF99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9" name="直接连接符 22"/>
            <p:cNvCxnSpPr>
              <a:cxnSpLocks noChangeShapeType="1"/>
            </p:cNvCxnSpPr>
            <p:nvPr/>
          </p:nvCxnSpPr>
          <p:spPr bwMode="auto">
            <a:xfrm>
              <a:off x="2771800" y="4221088"/>
              <a:ext cx="5575" cy="80636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0" name="直接箭头连接符 106"/>
            <p:cNvCxnSpPr>
              <a:cxnSpLocks noChangeShapeType="1"/>
            </p:cNvCxnSpPr>
            <p:nvPr/>
          </p:nvCxnSpPr>
          <p:spPr bwMode="auto">
            <a:xfrm>
              <a:off x="6334100" y="4390504"/>
              <a:ext cx="0" cy="28803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5" name="TextBox 89"/>
            <p:cNvSpPr txBox="1">
              <a:spLocks noChangeArrowheads="1"/>
            </p:cNvSpPr>
            <p:nvPr/>
          </p:nvSpPr>
          <p:spPr bwMode="auto">
            <a:xfrm>
              <a:off x="3187378" y="4942755"/>
              <a:ext cx="1636734" cy="27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00-05-06-07-08-AA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7426" name="TextBox 90"/>
            <p:cNvSpPr txBox="1">
              <a:spLocks noChangeArrowheads="1"/>
            </p:cNvSpPr>
            <p:nvPr/>
          </p:nvSpPr>
          <p:spPr bwMode="auto">
            <a:xfrm>
              <a:off x="6834375" y="4941168"/>
              <a:ext cx="1611090" cy="27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00-05-06-07-08-BB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7427" name="TextBox 91"/>
            <p:cNvSpPr txBox="1">
              <a:spLocks noChangeArrowheads="1"/>
            </p:cNvSpPr>
            <p:nvPr/>
          </p:nvSpPr>
          <p:spPr bwMode="auto">
            <a:xfrm>
              <a:off x="2621439" y="3357109"/>
              <a:ext cx="5357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SWB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7428" name="TextBox 92"/>
            <p:cNvSpPr txBox="1">
              <a:spLocks noChangeArrowheads="1"/>
            </p:cNvSpPr>
            <p:nvPr/>
          </p:nvSpPr>
          <p:spPr bwMode="auto">
            <a:xfrm>
              <a:off x="4315854" y="1484781"/>
              <a:ext cx="5356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7429" name="TextBox 93"/>
            <p:cNvSpPr txBox="1">
              <a:spLocks noChangeArrowheads="1"/>
            </p:cNvSpPr>
            <p:nvPr/>
          </p:nvSpPr>
          <p:spPr bwMode="auto">
            <a:xfrm>
              <a:off x="6149831" y="3357109"/>
              <a:ext cx="5436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7430" name="TextBox 94"/>
            <p:cNvSpPr txBox="1">
              <a:spLocks noChangeArrowheads="1"/>
            </p:cNvSpPr>
            <p:nvPr/>
          </p:nvSpPr>
          <p:spPr bwMode="auto">
            <a:xfrm>
              <a:off x="1832507" y="4653136"/>
              <a:ext cx="601354" cy="27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7431" name="TextBox 95"/>
            <p:cNvSpPr txBox="1">
              <a:spLocks noChangeArrowheads="1"/>
            </p:cNvSpPr>
            <p:nvPr/>
          </p:nvSpPr>
          <p:spPr bwMode="auto">
            <a:xfrm>
              <a:off x="5508082" y="4617329"/>
              <a:ext cx="5949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 dirty="0">
                  <a:latin typeface="+mn-ea"/>
                  <a:ea typeface="+mn-ea"/>
                </a:rPr>
                <a:t>主机</a:t>
              </a:r>
              <a:r>
                <a:rPr lang="en-US" altLang="zh-CN" sz="1200" dirty="0">
                  <a:latin typeface="+mn-ea"/>
                  <a:ea typeface="+mn-ea"/>
                </a:rPr>
                <a:t>B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17432" name="直接箭头连接符 105"/>
            <p:cNvCxnSpPr>
              <a:cxnSpLocks noChangeShapeType="1"/>
            </p:cNvCxnSpPr>
            <p:nvPr/>
          </p:nvCxnSpPr>
          <p:spPr bwMode="auto">
            <a:xfrm flipV="1">
              <a:off x="2640484" y="4327004"/>
              <a:ext cx="0" cy="36004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433" name="组合 32"/>
            <p:cNvGrpSpPr>
              <a:grpSpLocks/>
            </p:cNvGrpSpPr>
            <p:nvPr/>
          </p:nvGrpSpPr>
          <p:grpSpPr bwMode="auto">
            <a:xfrm rot="-2729527">
              <a:off x="5483196" y="2010333"/>
              <a:ext cx="360040" cy="2160000"/>
              <a:chOff x="3635896" y="2436812"/>
              <a:chExt cx="360040" cy="2160000"/>
            </a:xfrm>
          </p:grpSpPr>
          <p:cxnSp>
            <p:nvCxnSpPr>
              <p:cNvPr id="17438" name="直接连接符 22"/>
              <p:cNvCxnSpPr>
                <a:cxnSpLocks noChangeShapeType="1"/>
              </p:cNvCxnSpPr>
              <p:nvPr/>
            </p:nvCxnSpPr>
            <p:spPr bwMode="auto">
              <a:xfrm>
                <a:off x="3779556" y="2436812"/>
                <a:ext cx="0" cy="216000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39" name="直接箭头连接符 44"/>
              <p:cNvCxnSpPr>
                <a:cxnSpLocks noChangeShapeType="1"/>
              </p:cNvCxnSpPr>
              <p:nvPr/>
            </p:nvCxnSpPr>
            <p:spPr bwMode="auto">
              <a:xfrm flipV="1">
                <a:off x="3635896" y="2708920"/>
                <a:ext cx="0" cy="1008062"/>
              </a:xfrm>
              <a:prstGeom prst="straightConnector1">
                <a:avLst/>
              </a:prstGeom>
              <a:noFill/>
              <a:ln w="28575" algn="ctr">
                <a:solidFill>
                  <a:srgbClr val="C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0" name="直接箭头连接符 44"/>
              <p:cNvCxnSpPr>
                <a:cxnSpLocks noChangeShapeType="1"/>
              </p:cNvCxnSpPr>
              <p:nvPr/>
            </p:nvCxnSpPr>
            <p:spPr bwMode="auto">
              <a:xfrm flipV="1">
                <a:off x="3995936" y="2708920"/>
                <a:ext cx="0" cy="1008062"/>
              </a:xfrm>
              <a:prstGeom prst="straightConnector1">
                <a:avLst/>
              </a:prstGeom>
              <a:noFill/>
              <a:ln w="28575" algn="ctr">
                <a:solidFill>
                  <a:srgbClr val="FF99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7434" name="直接箭头连接符 106"/>
            <p:cNvCxnSpPr>
              <a:cxnSpLocks noChangeShapeType="1"/>
            </p:cNvCxnSpPr>
            <p:nvPr/>
          </p:nvCxnSpPr>
          <p:spPr bwMode="auto">
            <a:xfrm>
              <a:off x="6550124" y="4390504"/>
              <a:ext cx="0" cy="288032"/>
            </a:xfrm>
            <a:prstGeom prst="straightConnector1">
              <a:avLst/>
            </a:prstGeom>
            <a:noFill/>
            <a:ln w="28575" algn="ctr">
              <a:solidFill>
                <a:srgbClr val="FF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5" name="直接连接符 22"/>
            <p:cNvCxnSpPr>
              <a:cxnSpLocks noChangeShapeType="1"/>
            </p:cNvCxnSpPr>
            <p:nvPr/>
          </p:nvCxnSpPr>
          <p:spPr bwMode="auto">
            <a:xfrm>
              <a:off x="3989591" y="4250159"/>
              <a:ext cx="1252800" cy="0"/>
            </a:xfrm>
            <a:prstGeom prst="line">
              <a:avLst/>
            </a:prstGeom>
            <a:noFill/>
            <a:ln w="28575" algn="ctr">
              <a:solidFill>
                <a:srgbClr val="FF99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6" name="直接连接符 22"/>
            <p:cNvCxnSpPr>
              <a:cxnSpLocks noChangeShapeType="1"/>
            </p:cNvCxnSpPr>
            <p:nvPr/>
          </p:nvCxnSpPr>
          <p:spPr bwMode="auto">
            <a:xfrm>
              <a:off x="3989591" y="3818111"/>
              <a:ext cx="1252800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9" name="图片 3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2577" y="3652531"/>
            <a:ext cx="769300" cy="629428"/>
          </a:xfrm>
          <a:prstGeom prst="rect">
            <a:avLst/>
          </a:prstGeom>
        </p:spPr>
      </p:pic>
      <p:pic>
        <p:nvPicPr>
          <p:cNvPr id="40" name="图片 3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3984" y="1793326"/>
            <a:ext cx="769300" cy="629428"/>
          </a:xfrm>
          <a:prstGeom prst="rect">
            <a:avLst/>
          </a:prstGeom>
        </p:spPr>
      </p:pic>
      <p:pic>
        <p:nvPicPr>
          <p:cNvPr id="41" name="图片 40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7451" y="3635754"/>
            <a:ext cx="769300" cy="629428"/>
          </a:xfrm>
          <a:prstGeom prst="rect">
            <a:avLst/>
          </a:prstGeom>
        </p:spPr>
      </p:pic>
      <p:pic>
        <p:nvPicPr>
          <p:cNvPr id="43" name="图片 42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7407" y="4760683"/>
            <a:ext cx="805940" cy="618961"/>
          </a:xfrm>
          <a:prstGeom prst="rect">
            <a:avLst/>
          </a:prstGeom>
        </p:spPr>
      </p:pic>
      <p:pic>
        <p:nvPicPr>
          <p:cNvPr id="44" name="图片 4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66518" y="4764640"/>
            <a:ext cx="805940" cy="6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MAC</a:t>
            </a:r>
            <a:r>
              <a:rPr lang="zh-CN" altLang="en-US"/>
              <a:t>地址表震荡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环路会引起</a:t>
            </a:r>
            <a:r>
              <a:rPr lang="en-US" altLang="zh-CN" dirty="0"/>
              <a:t>MAC</a:t>
            </a:r>
            <a:r>
              <a:rPr lang="zh-CN" altLang="en-US" dirty="0"/>
              <a:t>地址表震荡。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191293"/>
              </p:ext>
            </p:extLst>
          </p:nvPr>
        </p:nvGraphicFramePr>
        <p:xfrm>
          <a:off x="2279650" y="2060576"/>
          <a:ext cx="3384550" cy="944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latin typeface="+mn-ea"/>
                          <a:ea typeface="+mn-ea"/>
                          <a:cs typeface="Arial" pitchFamily="34" charset="0"/>
                        </a:rPr>
                        <a:t>MAC</a:t>
                      </a:r>
                      <a:endParaRPr lang="zh-CN" altLang="en-US" sz="1200" b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+mn-ea"/>
                          <a:ea typeface="+mn-ea"/>
                          <a:cs typeface="Arial" pitchFamily="34" charset="0"/>
                        </a:rPr>
                        <a:t>端口</a:t>
                      </a:r>
                    </a:p>
                  </a:txBody>
                  <a:tcPr marL="91445" marR="91445" marT="45699" marB="45699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00-05-06-07-08-AA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ea"/>
                          <a:ea typeface="+mn-ea"/>
                          <a:cs typeface="Arial" pitchFamily="34" charset="0"/>
                        </a:rPr>
                        <a:t>G0/0/3</a:t>
                      </a:r>
                      <a:endParaRPr lang="zh-CN" altLang="en-US" sz="14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00-05-06-07-08-AA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G0/0/2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475" name="直接连接符 43"/>
          <p:cNvCxnSpPr>
            <a:cxnSpLocks noChangeShapeType="1"/>
          </p:cNvCxnSpPr>
          <p:nvPr/>
        </p:nvCxnSpPr>
        <p:spPr bwMode="auto">
          <a:xfrm>
            <a:off x="2325688" y="2492375"/>
            <a:ext cx="295275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6" name="组合 68"/>
          <p:cNvGrpSpPr>
            <a:grpSpLocks/>
          </p:cNvGrpSpPr>
          <p:nvPr/>
        </p:nvGrpSpPr>
        <p:grpSpPr bwMode="auto">
          <a:xfrm>
            <a:off x="4436347" y="1732495"/>
            <a:ext cx="5277568" cy="3038843"/>
            <a:chOff x="2911923" y="1732012"/>
            <a:chExt cx="5278138" cy="3039944"/>
          </a:xfrm>
        </p:grpSpPr>
        <p:cxnSp>
          <p:nvCxnSpPr>
            <p:cNvPr id="19480" name="直接连接符 22"/>
            <p:cNvCxnSpPr>
              <a:cxnSpLocks noChangeShapeType="1"/>
            </p:cNvCxnSpPr>
            <p:nvPr/>
          </p:nvCxnSpPr>
          <p:spPr bwMode="auto">
            <a:xfrm flipV="1">
              <a:off x="3923928" y="3789040"/>
              <a:ext cx="0" cy="91090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1" name="直接连接符 22"/>
            <p:cNvCxnSpPr>
              <a:cxnSpLocks noChangeShapeType="1"/>
            </p:cNvCxnSpPr>
            <p:nvPr/>
          </p:nvCxnSpPr>
          <p:spPr bwMode="auto">
            <a:xfrm flipV="1">
              <a:off x="7164288" y="3861048"/>
              <a:ext cx="0" cy="91090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4" name="TextBox 94"/>
            <p:cNvSpPr txBox="1">
              <a:spLocks noChangeArrowheads="1"/>
            </p:cNvSpPr>
            <p:nvPr/>
          </p:nvSpPr>
          <p:spPr bwMode="auto">
            <a:xfrm>
              <a:off x="2911923" y="4221088"/>
              <a:ext cx="601513" cy="277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9485" name="TextBox 95"/>
            <p:cNvSpPr txBox="1">
              <a:spLocks noChangeArrowheads="1"/>
            </p:cNvSpPr>
            <p:nvPr/>
          </p:nvSpPr>
          <p:spPr bwMode="auto">
            <a:xfrm>
              <a:off x="7596336" y="4221088"/>
              <a:ext cx="5937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 dirty="0">
                  <a:latin typeface="+mn-ea"/>
                  <a:ea typeface="+mn-ea"/>
                </a:rPr>
                <a:t>主机</a:t>
              </a:r>
              <a:r>
                <a:rPr lang="en-US" altLang="zh-CN" sz="1200" dirty="0">
                  <a:latin typeface="+mn-ea"/>
                  <a:ea typeface="+mn-ea"/>
                </a:rPr>
                <a:t>B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19486" name="直接连接符 22"/>
            <p:cNvCxnSpPr>
              <a:cxnSpLocks noChangeShapeType="1"/>
            </p:cNvCxnSpPr>
            <p:nvPr/>
          </p:nvCxnSpPr>
          <p:spPr bwMode="auto">
            <a:xfrm flipV="1">
              <a:off x="3966670" y="1772816"/>
              <a:ext cx="1569600" cy="213504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7" name="直接连接符 22"/>
            <p:cNvCxnSpPr>
              <a:cxnSpLocks noChangeShapeType="1"/>
            </p:cNvCxnSpPr>
            <p:nvPr/>
          </p:nvCxnSpPr>
          <p:spPr bwMode="auto">
            <a:xfrm>
              <a:off x="3851622" y="3596081"/>
              <a:ext cx="30528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9" name="直接连接符 22"/>
            <p:cNvCxnSpPr>
              <a:cxnSpLocks noChangeShapeType="1"/>
            </p:cNvCxnSpPr>
            <p:nvPr/>
          </p:nvCxnSpPr>
          <p:spPr bwMode="auto">
            <a:xfrm>
              <a:off x="5739051" y="1975731"/>
              <a:ext cx="1652378" cy="185867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2" name="TextBox 19"/>
            <p:cNvSpPr txBox="1">
              <a:spLocks noChangeArrowheads="1"/>
            </p:cNvSpPr>
            <p:nvPr/>
          </p:nvSpPr>
          <p:spPr bwMode="auto">
            <a:xfrm>
              <a:off x="5884802" y="1732012"/>
              <a:ext cx="530075" cy="277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9493" name="TextBox 34"/>
            <p:cNvSpPr txBox="1">
              <a:spLocks noChangeArrowheads="1"/>
            </p:cNvSpPr>
            <p:nvPr/>
          </p:nvSpPr>
          <p:spPr bwMode="auto">
            <a:xfrm>
              <a:off x="6835850" y="2924944"/>
              <a:ext cx="543798" cy="277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9494" name="TextBox 35"/>
            <p:cNvSpPr txBox="1">
              <a:spLocks noChangeArrowheads="1"/>
            </p:cNvSpPr>
            <p:nvPr/>
          </p:nvSpPr>
          <p:spPr bwMode="auto">
            <a:xfrm>
              <a:off x="3831828" y="2993733"/>
              <a:ext cx="535782" cy="277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cxnSp>
          <p:nvCxnSpPr>
            <p:cNvPr id="19495" name="直接连接符 22"/>
            <p:cNvCxnSpPr>
              <a:cxnSpLocks noChangeShapeType="1"/>
            </p:cNvCxnSpPr>
            <p:nvPr/>
          </p:nvCxnSpPr>
          <p:spPr bwMode="auto">
            <a:xfrm flipV="1">
              <a:off x="3707904" y="3933056"/>
              <a:ext cx="0" cy="262836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6" name="直接连接符 22"/>
            <p:cNvCxnSpPr>
              <a:cxnSpLocks noChangeShapeType="1"/>
            </p:cNvCxnSpPr>
            <p:nvPr/>
          </p:nvCxnSpPr>
          <p:spPr bwMode="auto">
            <a:xfrm flipV="1">
              <a:off x="4788024" y="2636912"/>
              <a:ext cx="360040" cy="47886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7" name="直接连接符 22"/>
            <p:cNvCxnSpPr>
              <a:cxnSpLocks noChangeShapeType="1"/>
            </p:cNvCxnSpPr>
            <p:nvPr/>
          </p:nvCxnSpPr>
          <p:spPr bwMode="auto">
            <a:xfrm>
              <a:off x="6084168" y="2636912"/>
              <a:ext cx="432048" cy="457244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8" name="直接连接符 22"/>
            <p:cNvCxnSpPr>
              <a:cxnSpLocks noChangeShapeType="1"/>
            </p:cNvCxnSpPr>
            <p:nvPr/>
          </p:nvCxnSpPr>
          <p:spPr bwMode="auto">
            <a:xfrm flipH="1">
              <a:off x="5292080" y="3429000"/>
              <a:ext cx="720080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9" name="矩形 61"/>
            <p:cNvSpPr>
              <a:spLocks noChangeArrowheads="1"/>
            </p:cNvSpPr>
            <p:nvPr/>
          </p:nvSpPr>
          <p:spPr bwMode="auto">
            <a:xfrm>
              <a:off x="4331897" y="3645024"/>
              <a:ext cx="614338" cy="24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latin typeface="+mn-ea"/>
                  <a:ea typeface="+mn-ea"/>
                  <a:cs typeface="Arial" panose="020B0604020202020204" pitchFamily="34" charset="0"/>
                </a:rPr>
                <a:t>G0/0/2</a:t>
              </a:r>
              <a:endParaRPr lang="zh-CN" altLang="en-US" sz="1000" dirty="0">
                <a:latin typeface="+mn-ea"/>
                <a:ea typeface="+mn-ea"/>
              </a:endParaRPr>
            </a:p>
          </p:txBody>
        </p:sp>
        <p:sp>
          <p:nvSpPr>
            <p:cNvPr id="19500" name="矩形 62"/>
            <p:cNvSpPr>
              <a:spLocks noChangeArrowheads="1"/>
            </p:cNvSpPr>
            <p:nvPr/>
          </p:nvSpPr>
          <p:spPr bwMode="auto">
            <a:xfrm>
              <a:off x="4331897" y="3212976"/>
              <a:ext cx="614338" cy="24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  <a:cs typeface="Arial" panose="020B0604020202020204" pitchFamily="34" charset="0"/>
                </a:rPr>
                <a:t>G0/0/1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19501" name="矩形 63"/>
            <p:cNvSpPr>
              <a:spLocks noChangeArrowheads="1"/>
            </p:cNvSpPr>
            <p:nvPr/>
          </p:nvSpPr>
          <p:spPr bwMode="auto">
            <a:xfrm>
              <a:off x="3971857" y="4005064"/>
              <a:ext cx="614338" cy="24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  <a:cs typeface="Arial" panose="020B0604020202020204" pitchFamily="34" charset="0"/>
                </a:rPr>
                <a:t>G0/0/3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19502" name="矩形 64"/>
            <p:cNvSpPr>
              <a:spLocks noChangeArrowheads="1"/>
            </p:cNvSpPr>
            <p:nvPr/>
          </p:nvSpPr>
          <p:spPr bwMode="auto">
            <a:xfrm>
              <a:off x="4547922" y="2060848"/>
              <a:ext cx="614338" cy="24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latin typeface="+mn-ea"/>
                  <a:ea typeface="+mn-ea"/>
                  <a:cs typeface="Arial" panose="020B0604020202020204" pitchFamily="34" charset="0"/>
                </a:rPr>
                <a:t>G0/0/1</a:t>
              </a:r>
              <a:endParaRPr lang="zh-CN" altLang="en-US" sz="1000" dirty="0">
                <a:latin typeface="+mn-ea"/>
                <a:ea typeface="+mn-ea"/>
              </a:endParaRPr>
            </a:p>
          </p:txBody>
        </p:sp>
        <p:sp>
          <p:nvSpPr>
            <p:cNvPr id="19503" name="矩形 65"/>
            <p:cNvSpPr>
              <a:spLocks noChangeArrowheads="1"/>
            </p:cNvSpPr>
            <p:nvPr/>
          </p:nvSpPr>
          <p:spPr bwMode="auto">
            <a:xfrm>
              <a:off x="5988081" y="2060848"/>
              <a:ext cx="614338" cy="24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latin typeface="+mn-ea"/>
                  <a:ea typeface="+mn-ea"/>
                  <a:cs typeface="Arial" panose="020B0604020202020204" pitchFamily="34" charset="0"/>
                </a:rPr>
                <a:t>G0/0/2</a:t>
              </a:r>
              <a:endParaRPr lang="zh-CN" altLang="en-US" sz="1000" dirty="0">
                <a:latin typeface="+mn-ea"/>
                <a:ea typeface="+mn-ea"/>
              </a:endParaRPr>
            </a:p>
          </p:txBody>
        </p:sp>
        <p:sp>
          <p:nvSpPr>
            <p:cNvPr id="19504" name="矩形 66"/>
            <p:cNvSpPr>
              <a:spLocks noChangeArrowheads="1"/>
            </p:cNvSpPr>
            <p:nvPr/>
          </p:nvSpPr>
          <p:spPr bwMode="auto">
            <a:xfrm>
              <a:off x="6204106" y="3140968"/>
              <a:ext cx="614338" cy="24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  <a:cs typeface="Arial" panose="020B0604020202020204" pitchFamily="34" charset="0"/>
                </a:rPr>
                <a:t>G0/0/1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19505" name="矩形 67"/>
            <p:cNvSpPr>
              <a:spLocks noChangeArrowheads="1"/>
            </p:cNvSpPr>
            <p:nvPr/>
          </p:nvSpPr>
          <p:spPr bwMode="auto">
            <a:xfrm>
              <a:off x="6204106" y="3645024"/>
              <a:ext cx="614338" cy="24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latin typeface="+mn-ea"/>
                  <a:ea typeface="+mn-ea"/>
                  <a:cs typeface="Arial" panose="020B0604020202020204" pitchFamily="34" charset="0"/>
                </a:rPr>
                <a:t>G0/0/2</a:t>
              </a:r>
              <a:endParaRPr lang="zh-CN" altLang="en-US" sz="1000" dirty="0">
                <a:latin typeface="+mn-ea"/>
                <a:ea typeface="+mn-ea"/>
              </a:endParaRPr>
            </a:p>
          </p:txBody>
        </p:sp>
        <p:sp>
          <p:nvSpPr>
            <p:cNvPr id="19506" name="矩形 63"/>
            <p:cNvSpPr>
              <a:spLocks noChangeArrowheads="1"/>
            </p:cNvSpPr>
            <p:nvPr/>
          </p:nvSpPr>
          <p:spPr bwMode="auto">
            <a:xfrm>
              <a:off x="7140247" y="3933370"/>
              <a:ext cx="614338" cy="24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  <a:cs typeface="Arial" panose="020B0604020202020204" pitchFamily="34" charset="0"/>
                </a:rPr>
                <a:t>G0/0/3</a:t>
              </a:r>
              <a:endParaRPr lang="zh-CN" altLang="en-US" sz="1000">
                <a:latin typeface="+mn-ea"/>
                <a:ea typeface="+mn-ea"/>
              </a:endParaRPr>
            </a:p>
          </p:txBody>
        </p:sp>
      </p:grpSp>
      <p:sp>
        <p:nvSpPr>
          <p:cNvPr id="19477" name="TextBox 89"/>
          <p:cNvSpPr txBox="1">
            <a:spLocks noChangeArrowheads="1"/>
          </p:cNvSpPr>
          <p:nvPr/>
        </p:nvSpPr>
        <p:spPr bwMode="auto">
          <a:xfrm>
            <a:off x="4602025" y="5102226"/>
            <a:ext cx="16369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00-05-06-07-08-AA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9478" name="TextBox 90"/>
          <p:cNvSpPr txBox="1">
            <a:spLocks noChangeArrowheads="1"/>
          </p:cNvSpPr>
          <p:nvPr/>
        </p:nvSpPr>
        <p:spPr bwMode="auto">
          <a:xfrm>
            <a:off x="8081157" y="5157789"/>
            <a:ext cx="16113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00-05-06-07-08-BB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9479" name="TextBox 94"/>
          <p:cNvSpPr txBox="1">
            <a:spLocks noChangeArrowheads="1"/>
          </p:cNvSpPr>
          <p:nvPr/>
        </p:nvSpPr>
        <p:spPr bwMode="auto">
          <a:xfrm>
            <a:off x="3359151" y="1773239"/>
            <a:ext cx="1027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MAC</a:t>
            </a:r>
            <a:r>
              <a:rPr lang="zh-CN" altLang="en-US" sz="1200" dirty="0">
                <a:latin typeface="+mn-ea"/>
                <a:ea typeface="+mn-ea"/>
              </a:rPr>
              <a:t>地址表</a:t>
            </a:r>
          </a:p>
        </p:txBody>
      </p:sp>
      <p:pic>
        <p:nvPicPr>
          <p:cNvPr id="43" name="图片 42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1834" y="4335277"/>
            <a:ext cx="888825" cy="682617"/>
          </a:xfrm>
          <a:prstGeom prst="rect">
            <a:avLst/>
          </a:prstGeom>
        </p:spPr>
      </p:pic>
      <p:pic>
        <p:nvPicPr>
          <p:cNvPr id="44" name="图片 43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0314" y="4331339"/>
            <a:ext cx="888825" cy="682617"/>
          </a:xfrm>
          <a:prstGeom prst="rect">
            <a:avLst/>
          </a:prstGeom>
        </p:spPr>
      </p:pic>
      <p:pic>
        <p:nvPicPr>
          <p:cNvPr id="45" name="图片 44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96243" y="3287840"/>
            <a:ext cx="753011" cy="616100"/>
          </a:xfrm>
          <a:prstGeom prst="rect">
            <a:avLst/>
          </a:prstGeom>
        </p:spPr>
      </p:pic>
      <p:pic>
        <p:nvPicPr>
          <p:cNvPr id="47" name="图片 46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52942" y="3270759"/>
            <a:ext cx="753011" cy="616100"/>
          </a:xfrm>
          <a:prstGeom prst="rect">
            <a:avLst/>
          </a:prstGeom>
        </p:spPr>
      </p:pic>
      <p:pic>
        <p:nvPicPr>
          <p:cNvPr id="48" name="图片 47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640" y="1580081"/>
            <a:ext cx="753011" cy="6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环路引起的问题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工作原理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拓扑变化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62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STP</a:t>
            </a:r>
            <a:r>
              <a:rPr lang="zh-CN" altLang="en-US"/>
              <a:t>的作用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160748"/>
            <a:ext cx="10560048" cy="46800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STP</a:t>
            </a:r>
            <a:r>
              <a:rPr lang="zh-CN" altLang="en-US" dirty="0"/>
              <a:t>通过阻塞端口来消除环路，并能够实现链路备份的目的。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3557" name="组合 25"/>
          <p:cNvGrpSpPr>
            <a:grpSpLocks noChangeAspect="1"/>
          </p:cNvGrpSpPr>
          <p:nvPr/>
        </p:nvGrpSpPr>
        <p:grpSpPr bwMode="auto">
          <a:xfrm>
            <a:off x="3564544" y="1557339"/>
            <a:ext cx="4935752" cy="2830881"/>
            <a:chOff x="1427008" y="1622286"/>
            <a:chExt cx="5159297" cy="2958842"/>
          </a:xfrm>
        </p:grpSpPr>
        <p:cxnSp>
          <p:nvCxnSpPr>
            <p:cNvPr id="23559" name="直接连接符 22"/>
            <p:cNvCxnSpPr>
              <a:cxnSpLocks noChangeShapeType="1"/>
            </p:cNvCxnSpPr>
            <p:nvPr/>
          </p:nvCxnSpPr>
          <p:spPr bwMode="auto">
            <a:xfrm flipV="1">
              <a:off x="1909078" y="2330295"/>
              <a:ext cx="2016005" cy="223159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0" name="直接连接符 22"/>
            <p:cNvCxnSpPr>
              <a:cxnSpLocks noChangeShapeType="1"/>
            </p:cNvCxnSpPr>
            <p:nvPr/>
          </p:nvCxnSpPr>
          <p:spPr bwMode="auto">
            <a:xfrm>
              <a:off x="1764843" y="4581128"/>
              <a:ext cx="432091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2" name="直接连接符 22"/>
            <p:cNvCxnSpPr>
              <a:cxnSpLocks noChangeShapeType="1"/>
            </p:cNvCxnSpPr>
            <p:nvPr/>
          </p:nvCxnSpPr>
          <p:spPr bwMode="auto">
            <a:xfrm>
              <a:off x="4285349" y="2403306"/>
              <a:ext cx="1727097" cy="194272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5" name="TextBox 19"/>
            <p:cNvSpPr txBox="1">
              <a:spLocks noChangeArrowheads="1"/>
            </p:cNvSpPr>
            <p:nvPr/>
          </p:nvSpPr>
          <p:spPr bwMode="auto">
            <a:xfrm>
              <a:off x="3759907" y="1622286"/>
              <a:ext cx="554023" cy="289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3566" name="TextBox 34"/>
            <p:cNvSpPr txBox="1">
              <a:spLocks noChangeArrowheads="1"/>
            </p:cNvSpPr>
            <p:nvPr/>
          </p:nvSpPr>
          <p:spPr bwMode="auto">
            <a:xfrm>
              <a:off x="6017940" y="3879642"/>
              <a:ext cx="568365" cy="289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3567" name="TextBox 35"/>
            <p:cNvSpPr txBox="1">
              <a:spLocks noChangeArrowheads="1"/>
            </p:cNvSpPr>
            <p:nvPr/>
          </p:nvSpPr>
          <p:spPr bwMode="auto">
            <a:xfrm>
              <a:off x="1427008" y="3879642"/>
              <a:ext cx="559987" cy="289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SWB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sp>
        <p:nvSpPr>
          <p:cNvPr id="45" name="乘号 44"/>
          <p:cNvSpPr/>
          <p:nvPr/>
        </p:nvSpPr>
        <p:spPr bwMode="auto">
          <a:xfrm>
            <a:off x="7319963" y="4149726"/>
            <a:ext cx="647700" cy="504825"/>
          </a:xfrm>
          <a:prstGeom prst="mathMultiply">
            <a:avLst/>
          </a:prstGeom>
          <a:solidFill>
            <a:srgbClr val="74C2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22" name="图片 21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2219" y="1908270"/>
            <a:ext cx="753011" cy="616100"/>
          </a:xfrm>
          <a:prstGeom prst="rect">
            <a:avLst/>
          </a:prstGeom>
        </p:spPr>
      </p:pic>
      <p:pic>
        <p:nvPicPr>
          <p:cNvPr id="23" name="图片 2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8630" y="4061761"/>
            <a:ext cx="753011" cy="616100"/>
          </a:xfrm>
          <a:prstGeom prst="rect">
            <a:avLst/>
          </a:prstGeom>
        </p:spPr>
      </p:pic>
      <p:pic>
        <p:nvPicPr>
          <p:cNvPr id="24" name="图片 2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8694" y="4065204"/>
            <a:ext cx="753011" cy="6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93719"/>
      </p:ext>
    </p:extLst>
  </p:cSld>
  <p:clrMapOvr>
    <a:masterClrMapping/>
  </p:clrMapOvr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E3093B-232B-4C15-AB25-7F1FBE134870}">
  <ds:schemaRefs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64662</TotalTime>
  <Words>4925</Words>
  <Application>Microsoft Office PowerPoint</Application>
  <PresentationFormat>宽屏</PresentationFormat>
  <Paragraphs>544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FrutigerNext LT Bold</vt:lpstr>
      <vt:lpstr>FrutigerNext LT Light</vt:lpstr>
      <vt:lpstr>FrutigerNext LT Medium</vt:lpstr>
      <vt:lpstr>FrutigerNext LT Regular</vt:lpstr>
      <vt:lpstr>微软雅黑</vt:lpstr>
      <vt:lpstr>Arial</vt:lpstr>
      <vt:lpstr>Courier New</vt:lpstr>
      <vt:lpstr>Wingdings</vt:lpstr>
      <vt:lpstr>培训与认证部-母版</vt:lpstr>
      <vt:lpstr>STP原理与配置</vt:lpstr>
      <vt:lpstr>PowerPoint 演示文稿</vt:lpstr>
      <vt:lpstr>PowerPoint 演示文稿</vt:lpstr>
      <vt:lpstr>PowerPoint 演示文稿</vt:lpstr>
      <vt:lpstr>二层交换网络</vt:lpstr>
      <vt:lpstr>广播风暴</vt:lpstr>
      <vt:lpstr>MAC地址表震荡</vt:lpstr>
      <vt:lpstr>PowerPoint 演示文稿</vt:lpstr>
      <vt:lpstr>STP的作用</vt:lpstr>
      <vt:lpstr>STP操作</vt:lpstr>
      <vt:lpstr>根桥选举</vt:lpstr>
      <vt:lpstr>根端口选举</vt:lpstr>
      <vt:lpstr>指定端口选举</vt:lpstr>
      <vt:lpstr>端口状态转换</vt:lpstr>
      <vt:lpstr>BPDU</vt:lpstr>
      <vt:lpstr>计时器</vt:lpstr>
      <vt:lpstr>PowerPoint 演示文稿</vt:lpstr>
      <vt:lpstr>根桥故障</vt:lpstr>
      <vt:lpstr>直连链路故障</vt:lpstr>
      <vt:lpstr>非直连链路故障</vt:lpstr>
      <vt:lpstr>拓扑改变导致MAC地址表错误</vt:lpstr>
      <vt:lpstr>拓扑改变导致MAC地址表变化</vt:lpstr>
      <vt:lpstr>PowerPoint 演示文稿</vt:lpstr>
      <vt:lpstr>STP模式</vt:lpstr>
      <vt:lpstr>配置交换机优先级</vt:lpstr>
      <vt:lpstr>配置路径开销</vt:lpstr>
      <vt:lpstr>配置验证</vt:lpstr>
      <vt:lpstr>配置验证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Only ~唯若</cp:lastModifiedBy>
  <cp:revision>2485</cp:revision>
  <dcterms:created xsi:type="dcterms:W3CDTF">2003-08-21T06:48:56Z</dcterms:created>
  <dcterms:modified xsi:type="dcterms:W3CDTF">2020-04-08T00:39:23Z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(3)WrSb1qlqm+rBPT2fAeRzMWpIa52jl0pSShdCpkrlwh19ipjYxP0Wxtjk4aFcteL2Xtpw/C+z
fPCKq/iwLQA04OzLJHTo+B6QZnubr2Xs/h01Qu8N5hfwr8MXGDCwGaSmgKFnVM98UtgOUUko
UeFMNYE3fc0/KUC3vpw2XAWnjqJW5ChijF3PyBpfKzE16Q+obA3mAxYKB4Z2mMFAg01dshqR
1uvfQ+yi3VV9IBsdG2</vt:lpwstr>
  </property>
  <property fmtid="{D5CDD505-2E9C-101B-9397-08002B2CF9AE}" pid="18" name="_2015_ms_pID_7253431">
    <vt:lpwstr>jV1/LN3YoS/9TXvUvj2UVkKiJOpHsXPsEJ3mVvU1Vdvb4uOXxCfWVp
LF6CyYJpi0eBD2Dcqeali0YJbRD6Rs1rKTOGBCMz4W/6PR+4eqE5u0uIkqkfQH+zU9j62+rS
SBxXWqUzlSWrZdGgpsBDvugUNmjP205j89QbX3ryn8cn/P1f8CcttuktfhiB2NQaDOkDfQQs
L29AbJcWzWLV7kSG8NCZlwNbkd1q9DxIY+zu</vt:lpwstr>
  </property>
  <property fmtid="{D5CDD505-2E9C-101B-9397-08002B2CF9AE}" pid="19" name="_2015_ms_pID_7253432">
    <vt:lpwstr>ry7VQAa76RKiwj7LyEfy6ImlGo30ko03L/au
pGKxL9N8DHJAJ57EfgLYrw+Od5XHmg==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