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4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在配置多条静态路由时，</a:t>
            </a:r>
            <a:r>
              <a:rPr lang="zh-CN" altLang="zh-CN" dirty="0" smtClean="0">
                <a:solidFill>
                  <a:schemeClr val="tx1"/>
                </a:solidFill>
              </a:rPr>
              <a:t>可以修改静态路由的优先级，使一条静态路由的优先级高于</a:t>
            </a:r>
            <a:r>
              <a:rPr lang="zh-CN" altLang="en-US" dirty="0" smtClean="0">
                <a:solidFill>
                  <a:schemeClr val="tx1"/>
                </a:solidFill>
              </a:rPr>
              <a:t>其他静态路由</a:t>
            </a:r>
            <a:r>
              <a:rPr lang="zh-CN" altLang="zh-CN" dirty="0" smtClean="0">
                <a:solidFill>
                  <a:schemeClr val="tx1"/>
                </a:solidFill>
              </a:rPr>
              <a:t>，从而实现静态路由的备份</a:t>
            </a:r>
            <a:r>
              <a:rPr lang="zh-CN" altLang="en-US" dirty="0" smtClean="0">
                <a:solidFill>
                  <a:schemeClr val="tx1"/>
                </a:solidFill>
              </a:rPr>
              <a:t>，也叫浮动静态路由</a:t>
            </a:r>
            <a:r>
              <a:rPr lang="zh-CN" altLang="zh-CN" dirty="0" smtClean="0">
                <a:solidFill>
                  <a:schemeClr val="tx1"/>
                </a:solidFill>
              </a:rPr>
              <a:t>。在本示例中，</a:t>
            </a:r>
            <a:r>
              <a:rPr lang="en-US" altLang="zh-CN" dirty="0" smtClean="0">
                <a:solidFill>
                  <a:schemeClr val="tx1"/>
                </a:solidFill>
              </a:rPr>
              <a:t>RTB</a:t>
            </a:r>
            <a:r>
              <a:rPr lang="zh-CN" altLang="en-US" dirty="0" smtClean="0">
                <a:solidFill>
                  <a:schemeClr val="tx1"/>
                </a:solidFill>
              </a:rPr>
              <a:t>上配置了</a:t>
            </a:r>
            <a:r>
              <a:rPr lang="zh-CN" altLang="zh-CN" dirty="0" smtClean="0">
                <a:solidFill>
                  <a:schemeClr val="tx1"/>
                </a:solidFill>
              </a:rPr>
              <a:t>两条静态路由。正常情况下，这两条静态路由是等价的</a:t>
            </a:r>
            <a:r>
              <a:rPr lang="zh-CN" altLang="en-US" dirty="0" smtClean="0">
                <a:solidFill>
                  <a:schemeClr val="tx1"/>
                </a:solidFill>
              </a:rPr>
              <a:t>。通过配置</a:t>
            </a:r>
            <a:r>
              <a:rPr lang="en-US" altLang="zh-CN" dirty="0" smtClean="0">
                <a:solidFill>
                  <a:schemeClr val="tx1"/>
                </a:solidFill>
              </a:rPr>
              <a:t>preference 100</a:t>
            </a:r>
            <a:r>
              <a:rPr lang="zh-CN" altLang="en-US" dirty="0" smtClean="0">
                <a:solidFill>
                  <a:schemeClr val="tx1"/>
                </a:solidFill>
              </a:rPr>
              <a:t>，使</a:t>
            </a:r>
            <a:r>
              <a:rPr lang="zh-CN" altLang="zh-CN" dirty="0" smtClean="0">
                <a:solidFill>
                  <a:schemeClr val="tx1"/>
                </a:solidFill>
              </a:rPr>
              <a:t>第二条静态路由的优先级要</a:t>
            </a:r>
            <a:r>
              <a:rPr lang="zh-CN" altLang="en-US" dirty="0" smtClean="0">
                <a:solidFill>
                  <a:schemeClr val="tx1"/>
                </a:solidFill>
              </a:rPr>
              <a:t>低于第一条</a:t>
            </a:r>
            <a:r>
              <a:rPr lang="zh-CN" altLang="zh-CN" dirty="0" smtClean="0">
                <a:solidFill>
                  <a:schemeClr val="tx1"/>
                </a:solidFill>
              </a:rPr>
              <a:t>（值</a:t>
            </a:r>
            <a:r>
              <a:rPr lang="zh-CN" altLang="en-US" dirty="0" smtClean="0">
                <a:solidFill>
                  <a:schemeClr val="tx1"/>
                </a:solidFill>
              </a:rPr>
              <a:t>越</a:t>
            </a:r>
            <a:r>
              <a:rPr lang="zh-CN" altLang="zh-CN" dirty="0" smtClean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优先级越低</a:t>
            </a:r>
            <a:r>
              <a:rPr lang="zh-CN" altLang="zh-CN" dirty="0" smtClean="0">
                <a:solidFill>
                  <a:schemeClr val="tx1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。路由器只把优先级最高的静态路由加入到路由表中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当加入到路由表中的</a:t>
            </a:r>
            <a:r>
              <a:rPr lang="zh-CN" altLang="zh-CN" dirty="0" smtClean="0">
                <a:solidFill>
                  <a:schemeClr val="tx1"/>
                </a:solidFill>
              </a:rPr>
              <a:t>静态路由出现故障时，优先级低的静态路由才会加入到路由表并承担数据转发业务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46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从</a:t>
            </a:r>
            <a:r>
              <a:rPr lang="en-US" altLang="zh-CN" b="1" dirty="0" smtClean="0"/>
              <a:t>display ip routing-table</a:t>
            </a:r>
            <a:r>
              <a:rPr lang="zh-CN" altLang="zh-CN" dirty="0" smtClean="0"/>
              <a:t>命令的回显信息中可以看出，通过修改静态路由优先级实现</a:t>
            </a:r>
            <a:r>
              <a:rPr lang="zh-CN" altLang="en-US" dirty="0" smtClean="0"/>
              <a:t>了浮动</a:t>
            </a:r>
            <a:r>
              <a:rPr lang="zh-CN" altLang="zh-CN" dirty="0" smtClean="0"/>
              <a:t>静态路由。正常情况下，路由表中应该显示两条有相同目的地、但不同下一跳和出接口的等价路由</a:t>
            </a:r>
            <a:r>
              <a:rPr lang="zh-CN" altLang="en-US" dirty="0" smtClean="0"/>
              <a:t>。由于修改了优先级，</a:t>
            </a:r>
            <a:r>
              <a:rPr lang="zh-CN" altLang="zh-CN" dirty="0" smtClean="0"/>
              <a:t>回显中只有一条默认优先级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60</a:t>
            </a:r>
            <a:r>
              <a:rPr lang="zh-CN" altLang="zh-CN" dirty="0" smtClean="0"/>
              <a:t>的静态路由。另一条静态路由的优先级是</a:t>
            </a:r>
            <a:r>
              <a:rPr lang="en-US" altLang="zh-CN" dirty="0" smtClean="0"/>
              <a:t>100</a:t>
            </a:r>
            <a:r>
              <a:rPr lang="zh-CN" altLang="zh-CN" dirty="0" smtClean="0"/>
              <a:t>，该路由</a:t>
            </a:r>
            <a:r>
              <a:rPr lang="zh-CN" altLang="en-US" dirty="0" smtClean="0"/>
              <a:t>优先级低</a:t>
            </a:r>
            <a:r>
              <a:rPr lang="zh-CN" altLang="zh-CN" dirty="0" smtClean="0"/>
              <a:t>，所以不会显示在路由表中。</a:t>
            </a:r>
          </a:p>
        </p:txBody>
      </p:sp>
    </p:spTree>
    <p:extLst>
      <p:ext uri="{BB962C8B-B14F-4D97-AF65-F5344CB8AC3E}">
        <p14:creationId xmlns:p14="http://schemas.microsoft.com/office/powerpoint/2010/main" val="28485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当主用静态路由</a:t>
            </a:r>
            <a:r>
              <a:rPr lang="zh-CN" altLang="en-US" smtClean="0"/>
              <a:t>出现</a:t>
            </a:r>
            <a:r>
              <a:rPr lang="zh-CN" altLang="zh-CN" smtClean="0"/>
              <a:t>物理链路故障或者接口故障时，该静态路由不能</a:t>
            </a:r>
            <a:r>
              <a:rPr lang="zh-CN" altLang="en-US" smtClean="0"/>
              <a:t>再</a:t>
            </a:r>
            <a:r>
              <a:rPr lang="zh-CN" altLang="zh-CN" smtClean="0"/>
              <a:t>提供到达目的地的路径，</a:t>
            </a:r>
            <a:r>
              <a:rPr lang="zh-CN" altLang="en-US" smtClean="0"/>
              <a:t>所以</a:t>
            </a:r>
            <a:r>
              <a:rPr lang="zh-CN" altLang="zh-CN" smtClean="0"/>
              <a:t>在路由表中</a:t>
            </a:r>
            <a:r>
              <a:rPr lang="zh-CN" altLang="en-US" smtClean="0"/>
              <a:t>会</a:t>
            </a:r>
            <a:r>
              <a:rPr lang="zh-CN" altLang="zh-CN" smtClean="0"/>
              <a:t>被删除。</a:t>
            </a:r>
            <a:r>
              <a:rPr lang="zh-CN" altLang="en-US" smtClean="0"/>
              <a:t>此时，</a:t>
            </a:r>
            <a:r>
              <a:rPr lang="zh-CN" altLang="zh-CN" smtClean="0"/>
              <a:t>浮动静态路由</a:t>
            </a:r>
            <a:r>
              <a:rPr lang="zh-CN" altLang="en-US" smtClean="0"/>
              <a:t>会</a:t>
            </a:r>
            <a:r>
              <a:rPr lang="zh-CN" altLang="zh-CN" smtClean="0"/>
              <a:t>被加入到路由表，以保证报文能够从备份链路成功转发到目的地。在主用静态路由的物理链路恢复正常后，主用静态路由</a:t>
            </a:r>
            <a:r>
              <a:rPr lang="zh-CN" altLang="en-US" smtClean="0"/>
              <a:t>会</a:t>
            </a:r>
            <a:r>
              <a:rPr lang="zh-CN" altLang="zh-CN" smtClean="0"/>
              <a:t>重新被加入到路由表，并且数据转发业务</a:t>
            </a:r>
            <a:r>
              <a:rPr lang="zh-CN" altLang="en-US" smtClean="0"/>
              <a:t>会</a:t>
            </a:r>
            <a:r>
              <a:rPr lang="zh-CN" altLang="zh-CN" smtClean="0"/>
              <a:t>从浮动静态路由切换到主用静态路由，而浮动静态路由</a:t>
            </a:r>
            <a:r>
              <a:rPr lang="zh-CN" altLang="en-US" smtClean="0"/>
              <a:t>会</a:t>
            </a:r>
            <a:r>
              <a:rPr lang="zh-CN" altLang="zh-CN" smtClean="0"/>
              <a:t>在路由表中</a:t>
            </a:r>
            <a:r>
              <a:rPr lang="zh-CN" altLang="en-US" smtClean="0"/>
              <a:t>再次</a:t>
            </a:r>
            <a:r>
              <a:rPr lang="zh-CN" altLang="zh-CN" smtClean="0"/>
              <a:t>被隐藏。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04883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当路由表中没有与报文的目的地址匹配的表项时，设备可以选择缺省路由作为报文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转发路径。在路由表中，缺省路由的目的网络地址为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，掩码也为</a:t>
            </a:r>
            <a:r>
              <a:rPr lang="en-US" altLang="zh-CN" dirty="0" smtClean="0"/>
              <a:t>0.0.0.0</a:t>
            </a:r>
            <a:r>
              <a:rPr lang="zh-CN" altLang="zh-CN" dirty="0" smtClean="0"/>
              <a:t>。在本示例中，</a:t>
            </a:r>
            <a:r>
              <a:rPr lang="en-US" altLang="zh-CN" dirty="0" smtClean="0"/>
              <a:t>RTA</a:t>
            </a:r>
            <a:r>
              <a:rPr lang="zh-CN" altLang="zh-CN" dirty="0" smtClean="0"/>
              <a:t>使用缺省路由转发到达未知目的地址的报文。缺省静态路由的默认优先级也是</a:t>
            </a:r>
            <a:r>
              <a:rPr lang="en-US" altLang="zh-CN" dirty="0" smtClean="0"/>
              <a:t>60</a:t>
            </a:r>
            <a:r>
              <a:rPr lang="zh-CN" altLang="zh-CN" dirty="0" smtClean="0"/>
              <a:t>。在路由选择过程中，</a:t>
            </a:r>
            <a:r>
              <a:rPr lang="zh-CN" altLang="en-US" dirty="0" smtClean="0"/>
              <a:t>缺省路由会被最后</a:t>
            </a:r>
            <a:r>
              <a:rPr lang="zh-CN" altLang="zh-CN" dirty="0" smtClean="0"/>
              <a:t>匹配。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91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配置</a:t>
            </a:r>
            <a:r>
              <a:rPr lang="zh-CN" altLang="en-US" smtClean="0"/>
              <a:t>缺省</a:t>
            </a:r>
            <a:r>
              <a:rPr lang="zh-CN" altLang="zh-CN" smtClean="0"/>
              <a:t>路由</a:t>
            </a:r>
            <a:r>
              <a:rPr lang="zh-CN" altLang="en-US" smtClean="0"/>
              <a:t>后</a:t>
            </a:r>
            <a:r>
              <a:rPr lang="zh-CN" altLang="zh-CN" smtClean="0"/>
              <a:t>，可以使用</a:t>
            </a:r>
            <a:r>
              <a:rPr lang="en-US" altLang="zh-CN" smtClean="0"/>
              <a:t>display ip routing-table</a:t>
            </a:r>
            <a:r>
              <a:rPr lang="zh-CN" altLang="zh-CN" smtClean="0"/>
              <a:t>命令</a:t>
            </a:r>
            <a:r>
              <a:rPr lang="zh-CN" altLang="en-US" smtClean="0"/>
              <a:t>来</a:t>
            </a:r>
            <a:r>
              <a:rPr lang="zh-CN" altLang="zh-CN" smtClean="0"/>
              <a:t>查看该路由的详细信息。在本示例中，目的地址在路由表中没</a:t>
            </a:r>
            <a:r>
              <a:rPr lang="zh-CN" altLang="en-US" smtClean="0"/>
              <a:t>能</a:t>
            </a:r>
            <a:r>
              <a:rPr lang="zh-CN" altLang="zh-CN" smtClean="0"/>
              <a:t>匹配的所有报文都将通过</a:t>
            </a:r>
            <a:r>
              <a:rPr lang="en-US" altLang="zh-CN" smtClean="0"/>
              <a:t>GigabitEthernet 0/0/0</a:t>
            </a:r>
            <a:r>
              <a:rPr lang="zh-CN" altLang="zh-CN" smtClean="0"/>
              <a:t>接口转发到下一跳地址</a:t>
            </a:r>
            <a:r>
              <a:rPr lang="en-US" altLang="zh-CN" smtClean="0"/>
              <a:t>10.0.12.2</a:t>
            </a:r>
            <a:r>
              <a:rPr lang="zh-CN" altLang="zh-CN" smtClean="0"/>
              <a:t>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655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在配置静态路由时，需要调整其中一条静态路由的优先级，就可将其修改为浮动静态路由。</a:t>
            </a:r>
            <a:endParaRPr lang="en-US" altLang="zh-CN" dirty="0" smtClean="0"/>
          </a:p>
          <a:p>
            <a:r>
              <a:rPr lang="zh-CN" altLang="en-US" dirty="0" smtClean="0"/>
              <a:t>在配置缺省路由时，目的网络为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，代表的是任意网络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72525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0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静态路由是</a:t>
            </a:r>
            <a:r>
              <a:rPr lang="zh-CN" altLang="en-US" smtClean="0"/>
              <a:t>指由</a:t>
            </a:r>
            <a:r>
              <a:rPr lang="zh-CN" altLang="zh-CN" smtClean="0"/>
              <a:t>管理员手动配置</a:t>
            </a:r>
            <a:r>
              <a:rPr lang="zh-CN" altLang="en-US" smtClean="0"/>
              <a:t>和维护</a:t>
            </a:r>
            <a:r>
              <a:rPr lang="zh-CN" altLang="zh-CN" smtClean="0"/>
              <a:t>的路由。</a:t>
            </a:r>
            <a:r>
              <a:rPr lang="zh-CN" altLang="en-US" smtClean="0"/>
              <a:t>静态路由配置简单，并且无需像动态路由那样占用路由器的</a:t>
            </a:r>
            <a:r>
              <a:rPr lang="en-US" altLang="zh-CN" smtClean="0"/>
              <a:t>CPU</a:t>
            </a:r>
            <a:r>
              <a:rPr lang="zh-CN" altLang="en-US" smtClean="0"/>
              <a:t>资源来计算和分析路由更新。</a:t>
            </a:r>
            <a:endParaRPr lang="en-US" altLang="zh-CN" smtClean="0"/>
          </a:p>
          <a:p>
            <a:r>
              <a:rPr lang="zh-CN" altLang="zh-CN" smtClean="0"/>
              <a:t>静态路由的缺点在于，当网络</a:t>
            </a:r>
            <a:r>
              <a:rPr lang="zh-CN" altLang="en-US" smtClean="0"/>
              <a:t>拓扑</a:t>
            </a:r>
            <a:r>
              <a:rPr lang="zh-CN" altLang="zh-CN" smtClean="0"/>
              <a:t>发生变化时，静态路由不会自动</a:t>
            </a:r>
            <a:r>
              <a:rPr lang="zh-CN" altLang="en-US" smtClean="0"/>
              <a:t>适应拓扑</a:t>
            </a:r>
            <a:r>
              <a:rPr lang="zh-CN" altLang="zh-CN" smtClean="0"/>
              <a:t>改变，</a:t>
            </a:r>
            <a:r>
              <a:rPr lang="zh-CN" altLang="en-US" smtClean="0"/>
              <a:t>而是需要</a:t>
            </a:r>
            <a:r>
              <a:rPr lang="zh-CN" altLang="zh-CN" smtClean="0"/>
              <a:t>管理员手动</a:t>
            </a:r>
            <a:r>
              <a:rPr lang="zh-CN" altLang="en-US" smtClean="0"/>
              <a:t>进行</a:t>
            </a:r>
            <a:r>
              <a:rPr lang="zh-CN" altLang="zh-CN" smtClean="0"/>
              <a:t>调整。</a:t>
            </a:r>
            <a:endParaRPr lang="en-US" altLang="zh-CN" smtClean="0"/>
          </a:p>
          <a:p>
            <a:r>
              <a:rPr lang="zh-CN" altLang="zh-CN" smtClean="0"/>
              <a:t>静态路由一般适用于结构简单的网络。</a:t>
            </a:r>
            <a:r>
              <a:rPr lang="zh-CN" altLang="en-US" smtClean="0"/>
              <a:t>在复杂网络环境中，一般会使用动态路由协议来生成动态路由。不过，即使是在复杂网络环境中，合理地配置一些静态路由也可以改进网络的性能。</a:t>
            </a:r>
            <a:endParaRPr lang="en-US" altLang="zh-CN" smtClean="0"/>
          </a:p>
          <a:p>
            <a:endParaRPr lang="zh-CN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8088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smtClean="0"/>
              <a:t>ip route-static</a:t>
            </a:r>
            <a:r>
              <a:rPr lang="en-US" altLang="zh-CN" i="1" dirty="0" smtClean="0"/>
              <a:t>  ip-address</a:t>
            </a:r>
            <a:r>
              <a:rPr lang="en-US" altLang="zh-CN" dirty="0" smtClean="0"/>
              <a:t> { </a:t>
            </a:r>
            <a:r>
              <a:rPr lang="en-US" altLang="zh-CN" i="1" dirty="0" smtClean="0"/>
              <a:t>mask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mask-length</a:t>
            </a:r>
            <a:r>
              <a:rPr lang="en-US" altLang="zh-CN" dirty="0" smtClean="0"/>
              <a:t> } </a:t>
            </a:r>
            <a:r>
              <a:rPr lang="en-US" altLang="zh-CN" i="1" dirty="0" smtClean="0"/>
              <a:t>interface-type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interface-number</a:t>
            </a:r>
            <a:r>
              <a:rPr lang="en-US" altLang="zh-CN" dirty="0" smtClean="0"/>
              <a:t> [ </a:t>
            </a:r>
            <a:r>
              <a:rPr lang="en-US" altLang="zh-CN" i="1" dirty="0" err="1" smtClean="0"/>
              <a:t>nexthop</a:t>
            </a:r>
            <a:r>
              <a:rPr lang="en-US" altLang="zh-CN" i="1" dirty="0" smtClean="0"/>
              <a:t>-address</a:t>
            </a:r>
            <a:r>
              <a:rPr lang="en-US" altLang="zh-CN" dirty="0" smtClean="0"/>
              <a:t> ]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用</a:t>
            </a:r>
            <a:r>
              <a:rPr lang="zh-CN" altLang="zh-CN" dirty="0" smtClean="0"/>
              <a:t>来配置静态路由。参数</a:t>
            </a:r>
            <a:r>
              <a:rPr lang="en-US" altLang="zh-CN" i="1" dirty="0" err="1" smtClean="0"/>
              <a:t>ip</a:t>
            </a:r>
            <a:r>
              <a:rPr lang="en-US" altLang="zh-CN" i="1" dirty="0" smtClean="0"/>
              <a:t>-address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一个网络或者主机的目的地址，参数</a:t>
            </a:r>
            <a:r>
              <a:rPr lang="en-US" altLang="zh-CN" i="1" dirty="0" smtClean="0"/>
              <a:t>mask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一个子网掩码或者前缀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。如果使用了广播接口如以太网接口</a:t>
            </a:r>
            <a:r>
              <a:rPr lang="zh-CN" altLang="en-US" dirty="0" smtClean="0"/>
              <a:t>作为出接口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则必须</a:t>
            </a:r>
            <a:r>
              <a:rPr lang="zh-CN" altLang="zh-CN" dirty="0" smtClean="0"/>
              <a:t>要指定下一跳地址；如果使用了串口</a:t>
            </a:r>
            <a:r>
              <a:rPr lang="zh-CN" altLang="en-US" dirty="0" smtClean="0"/>
              <a:t>作为出接口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则可以通过参数</a:t>
            </a:r>
            <a:r>
              <a:rPr lang="en-US" altLang="zh-CN" i="1" dirty="0" smtClean="0"/>
              <a:t>interface-type</a:t>
            </a:r>
            <a:r>
              <a:rPr lang="zh-CN" altLang="zh-CN" dirty="0" smtClean="0"/>
              <a:t>和</a:t>
            </a:r>
            <a:r>
              <a:rPr lang="en-US" altLang="zh-CN" i="1" dirty="0" smtClean="0"/>
              <a:t>interface-number</a:t>
            </a:r>
            <a:r>
              <a:rPr lang="zh-CN" altLang="zh-CN" dirty="0" smtClean="0"/>
              <a:t>（如</a:t>
            </a:r>
            <a:r>
              <a:rPr lang="en-US" altLang="zh-CN" dirty="0" smtClean="0"/>
              <a:t>Serial 1/0/0</a:t>
            </a:r>
            <a:r>
              <a:rPr lang="zh-CN" altLang="zh-CN" dirty="0" smtClean="0"/>
              <a:t>）来配置出接口</a:t>
            </a:r>
            <a:r>
              <a:rPr lang="zh-CN" altLang="en-US" dirty="0" smtClean="0"/>
              <a:t>，此时不必指定下一跳地址</a:t>
            </a:r>
            <a:r>
              <a:rPr lang="zh-CN" altLang="zh-CN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886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静态路由可以应用在串行网络</a:t>
            </a:r>
            <a:r>
              <a:rPr lang="zh-CN" altLang="en-US" dirty="0" smtClean="0"/>
              <a:t>或</a:t>
            </a:r>
            <a:r>
              <a:rPr lang="zh-CN" altLang="zh-CN" dirty="0" smtClean="0"/>
              <a:t>以太网中，但静态路由在这两种网络中的配置有所不同。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在串行网络中配置静态路由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可以只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下一跳地址或只指定</a:t>
            </a:r>
            <a:r>
              <a:rPr lang="zh-CN" altLang="zh-CN" dirty="0" smtClean="0"/>
              <a:t>出接口</a:t>
            </a:r>
            <a:r>
              <a:rPr lang="zh-CN" altLang="en-US" dirty="0" smtClean="0"/>
              <a:t>。华为</a:t>
            </a:r>
            <a:r>
              <a:rPr lang="en-US" altLang="zh-CN" dirty="0" smtClean="0"/>
              <a:t>ARG3</a:t>
            </a:r>
            <a:r>
              <a:rPr lang="zh-CN" altLang="en-US" dirty="0" smtClean="0"/>
              <a:t>系列路由器中，</a:t>
            </a:r>
            <a:r>
              <a:rPr lang="zh-CN" altLang="zh-CN" dirty="0" smtClean="0"/>
              <a:t>串行接口</a:t>
            </a:r>
            <a:r>
              <a:rPr lang="zh-CN" altLang="en-US" dirty="0" smtClean="0"/>
              <a:t>默认</a:t>
            </a:r>
            <a:r>
              <a:rPr lang="zh-CN" altLang="zh-CN" dirty="0" smtClean="0"/>
              <a:t>封装</a:t>
            </a:r>
            <a:r>
              <a:rPr lang="en-US" altLang="zh-CN" dirty="0" smtClean="0"/>
              <a:t>PPP</a:t>
            </a:r>
            <a:r>
              <a:rPr lang="zh-CN" altLang="en-US" dirty="0" smtClean="0"/>
              <a:t>协议，</a:t>
            </a:r>
            <a:r>
              <a:rPr lang="zh-CN" altLang="zh-CN" dirty="0" smtClean="0"/>
              <a:t>对于</a:t>
            </a:r>
            <a:r>
              <a:rPr lang="zh-CN" altLang="en-US" dirty="0" smtClean="0"/>
              <a:t>这种类型的</a:t>
            </a:r>
            <a:r>
              <a:rPr lang="zh-CN" altLang="zh-CN" dirty="0" smtClean="0"/>
              <a:t>接口，静态路由的下一跳地址就是与接口相连的对端接口的地址，所以</a:t>
            </a:r>
            <a:r>
              <a:rPr lang="zh-CN" altLang="en-US" dirty="0" smtClean="0"/>
              <a:t>在串行网络中</a:t>
            </a:r>
            <a:r>
              <a:rPr lang="zh-CN" altLang="zh-CN" dirty="0" smtClean="0"/>
              <a:t>配置静态路由时</a:t>
            </a:r>
            <a:r>
              <a:rPr lang="zh-CN" altLang="en-US" dirty="0" smtClean="0"/>
              <a:t>可以只</a:t>
            </a:r>
            <a:r>
              <a:rPr lang="zh-CN" altLang="zh-CN" dirty="0" smtClean="0"/>
              <a:t>配置出接口。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以太网是广播类型网络，和串行网络情况不同。在以太网中配置静态路由，必须指定下一跳地址。</a:t>
            </a:r>
          </a:p>
        </p:txBody>
      </p:sp>
    </p:spTree>
    <p:extLst>
      <p:ext uri="{BB962C8B-B14F-4D97-AF65-F5344CB8AC3E}">
        <p14:creationId xmlns:p14="http://schemas.microsoft.com/office/powerpoint/2010/main" val="197198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在广播型的接口</a:t>
            </a:r>
            <a:r>
              <a:rPr lang="zh-CN" altLang="zh-CN" dirty="0" smtClean="0"/>
              <a:t>上配置静态路由时</a:t>
            </a:r>
            <a:r>
              <a:rPr lang="zh-CN" altLang="en-US" dirty="0" smtClean="0"/>
              <a:t>，必须明确</a:t>
            </a:r>
            <a:r>
              <a:rPr lang="zh-CN" altLang="zh-CN" dirty="0" smtClean="0"/>
              <a:t>指定下一跳</a:t>
            </a:r>
            <a:r>
              <a:rPr lang="zh-CN" altLang="en-US" dirty="0" smtClean="0"/>
              <a:t>地址</a:t>
            </a:r>
            <a:r>
              <a:rPr lang="zh-CN" altLang="zh-CN" dirty="0" smtClean="0"/>
              <a:t>。以太网</a:t>
            </a:r>
            <a:r>
              <a:rPr lang="zh-CN" altLang="en-US" dirty="0" smtClean="0"/>
              <a:t>中同一网络</a:t>
            </a:r>
            <a:r>
              <a:rPr lang="zh-CN" altLang="zh-CN" dirty="0" smtClean="0"/>
              <a:t>可能</a:t>
            </a:r>
            <a:r>
              <a:rPr lang="zh-CN" altLang="en-US" dirty="0" smtClean="0"/>
              <a:t>连接了</a:t>
            </a:r>
            <a:r>
              <a:rPr lang="zh-CN" altLang="zh-CN" dirty="0" smtClean="0"/>
              <a:t>多</a:t>
            </a:r>
            <a:r>
              <a:rPr lang="zh-CN" altLang="en-US" dirty="0" smtClean="0"/>
              <a:t>台路由器</a:t>
            </a:r>
            <a:r>
              <a:rPr lang="zh-CN" altLang="zh-CN" dirty="0" smtClean="0"/>
              <a:t>，如果</a:t>
            </a:r>
            <a:r>
              <a:rPr lang="zh-CN" altLang="en-US" dirty="0" smtClean="0"/>
              <a:t>在配置静态路由时只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出接口，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路由器无法</a:t>
            </a:r>
            <a:r>
              <a:rPr lang="zh-CN" altLang="en-US" dirty="0" smtClean="0"/>
              <a:t>将报文转发到正确</a:t>
            </a:r>
            <a:r>
              <a:rPr lang="zh-CN" altLang="zh-CN" dirty="0" smtClean="0"/>
              <a:t>的下一跳。在本示例中，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需要将数据转发到</a:t>
            </a:r>
            <a:r>
              <a:rPr lang="en-US" altLang="zh-CN" dirty="0" smtClean="0"/>
              <a:t>192.168.2.0/24</a:t>
            </a:r>
            <a:r>
              <a:rPr lang="zh-CN" altLang="en-US" dirty="0" smtClean="0"/>
              <a:t>网络，在配置静态路由时，需要明确指定下一跳地址为</a:t>
            </a:r>
            <a:r>
              <a:rPr lang="en-US" altLang="zh-CN" dirty="0" smtClean="0"/>
              <a:t>10.0.123.2</a:t>
            </a:r>
            <a:r>
              <a:rPr lang="zh-CN" altLang="en-US" dirty="0" smtClean="0"/>
              <a:t>，否则，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将无法将报文转发到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所连接的</a:t>
            </a:r>
            <a:r>
              <a:rPr lang="en-US" altLang="zh-CN" dirty="0" smtClean="0"/>
              <a:t>192.168.2.0/24</a:t>
            </a:r>
            <a:r>
              <a:rPr lang="zh-CN" altLang="en-US" dirty="0" smtClean="0"/>
              <a:t>网络，因为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不知道应该通过</a:t>
            </a:r>
            <a:r>
              <a:rPr lang="en-US" altLang="zh-CN" dirty="0" smtClean="0"/>
              <a:t>RTB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RTC</a:t>
            </a:r>
            <a:r>
              <a:rPr lang="zh-CN" altLang="en-US" dirty="0" smtClean="0"/>
              <a:t>才能到达目的地。</a:t>
            </a:r>
          </a:p>
        </p:txBody>
      </p:sp>
    </p:spTree>
    <p:extLst>
      <p:ext uri="{BB962C8B-B14F-4D97-AF65-F5344CB8AC3E}">
        <p14:creationId xmlns:p14="http://schemas.microsoft.com/office/powerpoint/2010/main" val="355495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当源网络和目的网络之间存在</a:t>
            </a:r>
            <a:r>
              <a:rPr lang="zh-CN" altLang="en-US" dirty="0" smtClean="0"/>
              <a:t>多条链路时，可以通过</a:t>
            </a:r>
            <a:r>
              <a:rPr lang="zh-CN" altLang="zh-CN" dirty="0" smtClean="0"/>
              <a:t>等价路由</a:t>
            </a:r>
            <a:r>
              <a:rPr lang="zh-CN" altLang="en-US" dirty="0" smtClean="0"/>
              <a:t>来</a:t>
            </a:r>
            <a:r>
              <a:rPr lang="zh-CN" altLang="zh-CN" dirty="0" smtClean="0"/>
              <a:t>实现流量负载分担。</a:t>
            </a:r>
            <a:r>
              <a:rPr lang="zh-CN" altLang="en-US" dirty="0" smtClean="0"/>
              <a:t>这些等价</a:t>
            </a:r>
            <a:r>
              <a:rPr lang="zh-CN" altLang="zh-CN" dirty="0" smtClean="0"/>
              <a:t>路由具有相同的</a:t>
            </a:r>
            <a:r>
              <a:rPr lang="zh-CN" altLang="en-US" dirty="0" smtClean="0"/>
              <a:t>目的网络和掩码</a:t>
            </a:r>
            <a:r>
              <a:rPr lang="zh-CN" altLang="zh-CN" dirty="0" smtClean="0"/>
              <a:t>、优先级和度量值。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本示例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之间有两条链路相连，通过使用等价的</a:t>
            </a:r>
            <a:r>
              <a:rPr lang="zh-CN" altLang="zh-CN" dirty="0" smtClean="0"/>
              <a:t>静态路由来实现</a:t>
            </a:r>
            <a:r>
              <a:rPr lang="zh-CN" altLang="en-US" dirty="0" smtClean="0"/>
              <a:t>流量负载分担。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上配置了</a:t>
            </a:r>
            <a:r>
              <a:rPr lang="zh-CN" altLang="zh-CN" dirty="0" smtClean="0"/>
              <a:t>两条</a:t>
            </a:r>
            <a:r>
              <a:rPr lang="zh-CN" altLang="en-US" dirty="0" smtClean="0"/>
              <a:t>静态路由，它们具有</a:t>
            </a:r>
            <a:r>
              <a:rPr lang="zh-CN" altLang="zh-CN" dirty="0" smtClean="0"/>
              <a:t>相同的目的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地址和子网掩码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优先级</a:t>
            </a:r>
            <a:r>
              <a:rPr lang="zh-CN" altLang="en-US" dirty="0" smtClean="0"/>
              <a:t>（都为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）、</a:t>
            </a:r>
            <a:r>
              <a:rPr lang="zh-CN" altLang="zh-CN" dirty="0" smtClean="0"/>
              <a:t>路由开销</a:t>
            </a:r>
            <a:r>
              <a:rPr lang="zh-CN" altLang="en-US" dirty="0" smtClean="0"/>
              <a:t>（都为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</a:t>
            </a:r>
            <a:r>
              <a:rPr lang="zh-CN" altLang="zh-CN" dirty="0" smtClean="0"/>
              <a:t>但下一跳</a:t>
            </a:r>
            <a:r>
              <a:rPr lang="zh-CN" altLang="en-US" dirty="0" smtClean="0"/>
              <a:t>不同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RTB</a:t>
            </a:r>
            <a:r>
              <a:rPr lang="zh-CN" altLang="en-US" dirty="0" smtClean="0"/>
              <a:t>需要转发数据给</a:t>
            </a:r>
            <a:r>
              <a:rPr lang="en-US" altLang="zh-CN" dirty="0" smtClean="0"/>
              <a:t>RTA</a:t>
            </a:r>
            <a:r>
              <a:rPr lang="zh-CN" altLang="en-US" dirty="0" smtClean="0"/>
              <a:t>时，就会使用这两条等价静态路由将数据进行负载分担。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上也应该配置对应的两条等价的静态路由</a:t>
            </a:r>
            <a:r>
              <a:rPr lang="zh-CN" altLang="zh-CN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951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在配置完静态路由之后，可以使用</a:t>
            </a:r>
            <a:r>
              <a:rPr lang="en-US" altLang="zh-CN" b="1" dirty="0" smtClean="0"/>
              <a:t>display ip routing-table</a:t>
            </a:r>
            <a:r>
              <a:rPr lang="zh-CN" altLang="zh-CN" dirty="0" smtClean="0"/>
              <a:t>命令来验证配置结果。在本示例中，红色高亮部分代表路由表中的静态路由。</a:t>
            </a:r>
            <a:r>
              <a:rPr lang="zh-CN" altLang="en-US" dirty="0" smtClean="0"/>
              <a:t>这</a:t>
            </a:r>
            <a:r>
              <a:rPr lang="zh-CN" altLang="zh-CN" dirty="0" smtClean="0"/>
              <a:t>两条</a:t>
            </a:r>
            <a:r>
              <a:rPr lang="zh-CN" altLang="en-US" dirty="0" smtClean="0"/>
              <a:t>路由</a:t>
            </a:r>
            <a:r>
              <a:rPr lang="zh-CN" altLang="zh-CN" dirty="0" smtClean="0"/>
              <a:t>具有相同的目的地址</a:t>
            </a:r>
            <a:r>
              <a:rPr lang="zh-CN" altLang="en-US" dirty="0" smtClean="0"/>
              <a:t>和掩码</a:t>
            </a:r>
            <a:r>
              <a:rPr lang="zh-CN" altLang="zh-CN" dirty="0" smtClean="0"/>
              <a:t>，并且有相同的优先级和度量值，但是</a:t>
            </a:r>
            <a:r>
              <a:rPr lang="zh-CN" altLang="en-US" dirty="0" smtClean="0"/>
              <a:t>它们</a:t>
            </a:r>
            <a:r>
              <a:rPr lang="zh-CN" altLang="zh-CN" dirty="0" smtClean="0"/>
              <a:t>的下一跳地址和出接口不同。</a:t>
            </a:r>
            <a:r>
              <a:rPr lang="zh-CN" altLang="en-US" dirty="0" smtClean="0"/>
              <a:t>此时，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就可以通过这两条等价路由实现负载分担。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92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52195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F2AFEE41-6730-4AC1-B417-404997E5A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0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4620E559-9A87-49A8-B803-25F593E44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11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64283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静态路由基础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91313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路由备份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浮动静态路由在网络中主路由失效的情况下，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会加入到路由表并承担数据转发业务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2533651" y="1916114"/>
            <a:ext cx="6703803" cy="1100911"/>
            <a:chOff x="1009650" y="1916113"/>
            <a:chExt cx="6703803" cy="1100911"/>
          </a:xfrm>
        </p:grpSpPr>
        <p:sp>
          <p:nvSpPr>
            <p:cNvPr id="15367" name="Line 3"/>
            <p:cNvSpPr>
              <a:spLocks noChangeShapeType="1"/>
            </p:cNvSpPr>
            <p:nvPr/>
          </p:nvSpPr>
          <p:spPr bwMode="auto">
            <a:xfrm>
              <a:off x="2987675" y="2767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8" name="TextBox 94"/>
            <p:cNvSpPr txBox="1">
              <a:spLocks noChangeArrowheads="1"/>
            </p:cNvSpPr>
            <p:nvPr/>
          </p:nvSpPr>
          <p:spPr bwMode="auto">
            <a:xfrm>
              <a:off x="3825875" y="27400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9" name="TextBox 94"/>
            <p:cNvSpPr txBox="1">
              <a:spLocks noChangeArrowheads="1"/>
            </p:cNvSpPr>
            <p:nvPr/>
          </p:nvSpPr>
          <p:spPr bwMode="auto">
            <a:xfrm>
              <a:off x="4859338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0" name="TextBox 94"/>
            <p:cNvSpPr txBox="1">
              <a:spLocks noChangeArrowheads="1"/>
            </p:cNvSpPr>
            <p:nvPr/>
          </p:nvSpPr>
          <p:spPr bwMode="auto">
            <a:xfrm>
              <a:off x="3203575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 flipV="1">
              <a:off x="6084888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V="1">
              <a:off x="2195513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 flipV="1">
              <a:off x="2195513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4" name="Line 3"/>
            <p:cNvSpPr>
              <a:spLocks noChangeShapeType="1"/>
            </p:cNvSpPr>
            <p:nvPr/>
          </p:nvSpPr>
          <p:spPr bwMode="auto">
            <a:xfrm>
              <a:off x="2987675" y="253682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TextBox 94"/>
            <p:cNvSpPr txBox="1">
              <a:spLocks noChangeArrowheads="1"/>
            </p:cNvSpPr>
            <p:nvPr/>
          </p:nvSpPr>
          <p:spPr bwMode="auto">
            <a:xfrm>
              <a:off x="3827463" y="2306638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8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9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0" name="TextBox 94"/>
            <p:cNvSpPr txBox="1">
              <a:spLocks noChangeArrowheads="1"/>
            </p:cNvSpPr>
            <p:nvPr/>
          </p:nvSpPr>
          <p:spPr bwMode="auto">
            <a:xfrm>
              <a:off x="100965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1" name="TextBox 94"/>
            <p:cNvSpPr txBox="1">
              <a:spLocks noChangeArrowheads="1"/>
            </p:cNvSpPr>
            <p:nvPr/>
          </p:nvSpPr>
          <p:spPr bwMode="auto">
            <a:xfrm>
              <a:off x="5157788" y="2506663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TextBox 94"/>
            <p:cNvSpPr txBox="1">
              <a:spLocks noChangeArrowheads="1"/>
            </p:cNvSpPr>
            <p:nvPr/>
          </p:nvSpPr>
          <p:spPr bwMode="auto">
            <a:xfrm>
              <a:off x="3248025" y="2506663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TextBox 94"/>
            <p:cNvSpPr txBox="1">
              <a:spLocks noChangeArrowheads="1"/>
            </p:cNvSpPr>
            <p:nvPr/>
          </p:nvSpPr>
          <p:spPr bwMode="auto">
            <a:xfrm>
              <a:off x="6454775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4" name="TextBox 94"/>
            <p:cNvSpPr txBox="1">
              <a:spLocks noChangeArrowheads="1"/>
            </p:cNvSpPr>
            <p:nvPr/>
          </p:nvSpPr>
          <p:spPr bwMode="auto">
            <a:xfrm>
              <a:off x="4859338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5" name="TextBox 94"/>
            <p:cNvSpPr txBox="1">
              <a:spLocks noChangeArrowheads="1"/>
            </p:cNvSpPr>
            <p:nvPr/>
          </p:nvSpPr>
          <p:spPr bwMode="auto">
            <a:xfrm>
              <a:off x="3203575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Line 6"/>
            <p:cNvSpPr>
              <a:spLocks noChangeShapeType="1"/>
            </p:cNvSpPr>
            <p:nvPr/>
          </p:nvSpPr>
          <p:spPr bwMode="auto">
            <a:xfrm flipV="1">
              <a:off x="6508751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279650" y="3860801"/>
            <a:ext cx="7632700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20.0.12.1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preference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100</a:t>
            </a: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1" y="230663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83" y="2298065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在主链路正常情况下，只有主路由会出现在路由表中。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792289"/>
            <a:ext cx="7632700" cy="2714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  Static  60   0  RD  10.0.12.1 GigabitEthernet0/0/0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在主链路出现故障时，浮动静态路由会被激活并加入到路由表中，承担数据转发业务。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9664" y="1700214"/>
            <a:ext cx="7532687" cy="3317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 err="1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[RTB]interface GigabitEthernet 0/0/0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GigabitEthernet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0/0/0]shutdown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[RTB]display ip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Route Flags: R - relay, D - download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 Static  100  0  RD  20.0.12.1 GigabitEthernet 0/0/1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缺省路由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4930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缺省路由是目的地址和掩码都为全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的特殊路由。</a:t>
            </a:r>
            <a:endParaRPr lang="en-US" altLang="zh-CN" dirty="0" smtClean="0"/>
          </a:p>
          <a:p>
            <a:r>
              <a:rPr lang="zh-CN" altLang="en-US" dirty="0" smtClean="0"/>
              <a:t>如果报文的目的地址无法匹配路由表中的任何一项，路由器将选择依照缺省路由来转发报文。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3789363" y="2028826"/>
            <a:ext cx="5173453" cy="1100912"/>
            <a:chOff x="2265363" y="2028825"/>
            <a:chExt cx="5173453" cy="1100912"/>
          </a:xfrm>
        </p:grpSpPr>
        <p:sp>
          <p:nvSpPr>
            <p:cNvPr id="18439" name="Line 3"/>
            <p:cNvSpPr>
              <a:spLocks noChangeShapeType="1"/>
            </p:cNvSpPr>
            <p:nvPr/>
          </p:nvSpPr>
          <p:spPr bwMode="auto">
            <a:xfrm>
              <a:off x="2555875" y="270827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 flipV="1">
              <a:off x="5724525" y="2708275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8443" name="TextBox 94"/>
            <p:cNvSpPr txBox="1">
              <a:spLocks noChangeArrowheads="1"/>
            </p:cNvSpPr>
            <p:nvPr/>
          </p:nvSpPr>
          <p:spPr bwMode="auto">
            <a:xfrm>
              <a:off x="3486150" y="2792413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4" name="TextBox 94"/>
            <p:cNvSpPr txBox="1">
              <a:spLocks noChangeArrowheads="1"/>
            </p:cNvSpPr>
            <p:nvPr/>
          </p:nvSpPr>
          <p:spPr bwMode="auto">
            <a:xfrm>
              <a:off x="2265363" y="2043113"/>
              <a:ext cx="479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45" name="TextBox 94"/>
            <p:cNvSpPr txBox="1">
              <a:spLocks noChangeArrowheads="1"/>
            </p:cNvSpPr>
            <p:nvPr/>
          </p:nvSpPr>
          <p:spPr bwMode="auto">
            <a:xfrm>
              <a:off x="5181600" y="2028825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6" name="TextBox 94"/>
            <p:cNvSpPr txBox="1">
              <a:spLocks noChangeArrowheads="1"/>
            </p:cNvSpPr>
            <p:nvPr/>
          </p:nvSpPr>
          <p:spPr bwMode="auto">
            <a:xfrm>
              <a:off x="6180138" y="22764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192.168.1.0/24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47" name="TextBox 94"/>
            <p:cNvSpPr txBox="1">
              <a:spLocks noChangeArrowheads="1"/>
            </p:cNvSpPr>
            <p:nvPr/>
          </p:nvSpPr>
          <p:spPr bwMode="auto">
            <a:xfrm>
              <a:off x="4749800" y="2684722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8" name="TextBox 94"/>
            <p:cNvSpPr txBox="1">
              <a:spLocks noChangeArrowheads="1"/>
            </p:cNvSpPr>
            <p:nvPr/>
          </p:nvSpPr>
          <p:spPr bwMode="auto">
            <a:xfrm>
              <a:off x="2940050" y="2684722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9" name="TextBox 94"/>
            <p:cNvSpPr txBox="1">
              <a:spLocks noChangeArrowheads="1"/>
            </p:cNvSpPr>
            <p:nvPr/>
          </p:nvSpPr>
          <p:spPr bwMode="auto">
            <a:xfrm>
              <a:off x="6180138" y="257492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192.168.2.0/24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0" name="TextBox 94"/>
            <p:cNvSpPr txBox="1">
              <a:spLocks noChangeArrowheads="1"/>
            </p:cNvSpPr>
            <p:nvPr/>
          </p:nvSpPr>
          <p:spPr bwMode="auto">
            <a:xfrm>
              <a:off x="6178550" y="28527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51" name="TextBox 94"/>
            <p:cNvSpPr txBox="1">
              <a:spLocks noChangeArrowheads="1"/>
            </p:cNvSpPr>
            <p:nvPr/>
          </p:nvSpPr>
          <p:spPr bwMode="auto">
            <a:xfrm>
              <a:off x="4355976" y="2432050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G0/0/0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2" name="TextBox 94"/>
            <p:cNvSpPr txBox="1">
              <a:spLocks noChangeArrowheads="1"/>
            </p:cNvSpPr>
            <p:nvPr/>
          </p:nvSpPr>
          <p:spPr bwMode="auto">
            <a:xfrm>
              <a:off x="2844799" y="2420938"/>
              <a:ext cx="89608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G0/0/0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3" name="Line 6"/>
            <p:cNvSpPr>
              <a:spLocks noChangeShapeType="1"/>
            </p:cNvSpPr>
            <p:nvPr/>
          </p:nvSpPr>
          <p:spPr bwMode="auto">
            <a:xfrm flipH="1" flipV="1">
              <a:off x="6156325" y="2378075"/>
              <a:ext cx="1588" cy="72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3716338"/>
            <a:ext cx="7632700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0.0.0.0 0.0.0.0 10.0.12.2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0.0.0.0 0 10.0.12.2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0/0/0 </a:t>
            </a:r>
          </a:p>
        </p:txBody>
      </p:sp>
      <p:pic>
        <p:nvPicPr>
          <p:cNvPr id="29" name="图片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54" y="2449533"/>
            <a:ext cx="787350" cy="57780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0" name="图片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19" y="2449114"/>
            <a:ext cx="787350" cy="57780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5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2118531"/>
            <a:ext cx="7632700" cy="2714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0.0.0.0/0      Static  60   0  RD   10.0.12.2 GigabitEthernet0/0/0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smtClean="0"/>
              <a:t>如何配置能够将静态路由配置为浮动静态路由？</a:t>
            </a:r>
            <a:endParaRPr lang="en-US" altLang="zh-CN" smtClean="0"/>
          </a:p>
          <a:p>
            <a:pPr lvl="1"/>
            <a:r>
              <a:rPr lang="zh-CN" altLang="en-US" smtClean="0"/>
              <a:t>配置缺省路由时，目的网络地址是什么？</a:t>
            </a:r>
          </a:p>
          <a:p>
            <a:pPr lvl="1"/>
            <a:endParaRPr lang="en-US" altLang="zh-CN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45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47767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静态路由是指由管理员手动配置和维护的路由。</a:t>
            </a:r>
            <a:endParaRPr lang="en-US" altLang="zh-CN" dirty="0" smtClean="0"/>
          </a:p>
          <a:p>
            <a:r>
              <a:rPr lang="zh-CN" altLang="en-US" dirty="0" smtClean="0"/>
              <a:t>静态路由配置简单，被广泛应用于网络中。另外，静态路由还可以实现负载均衡和路由备份。因此，学习并掌握好静态路由的应用与配置是非常必要的。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2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识别静态路由的应用场景</a:t>
            </a:r>
          </a:p>
          <a:p>
            <a:pPr lvl="1"/>
            <a:r>
              <a:rPr lang="zh-CN" altLang="en-US" dirty="0"/>
              <a:t>掌握静态路由的配置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静态路由是指由管理员手动配置和维护的路由。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220" name="Group 25"/>
          <p:cNvGrpSpPr>
            <a:grpSpLocks/>
          </p:cNvGrpSpPr>
          <p:nvPr/>
        </p:nvGrpSpPr>
        <p:grpSpPr bwMode="auto">
          <a:xfrm>
            <a:off x="3532188" y="1557338"/>
            <a:ext cx="3443287" cy="3600450"/>
            <a:chOff x="2008188" y="1557338"/>
            <a:chExt cx="3443287" cy="3600450"/>
          </a:xfrm>
        </p:grpSpPr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3521075" y="2349500"/>
              <a:ext cx="0" cy="566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3"/>
            <p:cNvSpPr>
              <a:spLocks noChangeShapeType="1"/>
            </p:cNvSpPr>
            <p:nvPr/>
          </p:nvSpPr>
          <p:spPr bwMode="auto">
            <a:xfrm flipH="1" flipV="1">
              <a:off x="3592513" y="3429000"/>
              <a:ext cx="863600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3"/>
            <p:cNvSpPr>
              <a:spLocks noChangeShapeType="1"/>
            </p:cNvSpPr>
            <p:nvPr/>
          </p:nvSpPr>
          <p:spPr bwMode="auto">
            <a:xfrm flipV="1">
              <a:off x="3879850" y="4292600"/>
              <a:ext cx="649288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3"/>
            <p:cNvSpPr>
              <a:spLocks noChangeShapeType="1"/>
            </p:cNvSpPr>
            <p:nvPr/>
          </p:nvSpPr>
          <p:spPr bwMode="auto">
            <a:xfrm flipH="1" flipV="1">
              <a:off x="4384675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3"/>
            <p:cNvSpPr>
              <a:spLocks noChangeShapeType="1"/>
            </p:cNvSpPr>
            <p:nvPr/>
          </p:nvSpPr>
          <p:spPr bwMode="auto">
            <a:xfrm flipV="1">
              <a:off x="2655888" y="3284538"/>
              <a:ext cx="839787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3"/>
            <p:cNvSpPr>
              <a:spLocks noChangeShapeType="1"/>
            </p:cNvSpPr>
            <p:nvPr/>
          </p:nvSpPr>
          <p:spPr bwMode="auto">
            <a:xfrm flipV="1">
              <a:off x="2008188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3"/>
            <p:cNvSpPr>
              <a:spLocks noChangeShapeType="1"/>
            </p:cNvSpPr>
            <p:nvPr/>
          </p:nvSpPr>
          <p:spPr bwMode="auto">
            <a:xfrm flipH="1" flipV="1">
              <a:off x="2513013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230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950" y="2060575"/>
              <a:ext cx="17875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0" name="TextBox 94"/>
            <p:cNvSpPr txBox="1">
              <a:spLocks noChangeArrowheads="1"/>
            </p:cNvSpPr>
            <p:nvPr/>
          </p:nvSpPr>
          <p:spPr bwMode="auto">
            <a:xfrm>
              <a:off x="3995936" y="1557338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静态路由</a:t>
              </a:r>
            </a:p>
          </p:txBody>
        </p:sp>
        <p:sp>
          <p:nvSpPr>
            <p:cNvPr id="9241" name="TextBox 94"/>
            <p:cNvSpPr txBox="1">
              <a:spLocks noChangeArrowheads="1"/>
            </p:cNvSpPr>
            <p:nvPr/>
          </p:nvSpPr>
          <p:spPr bwMode="auto">
            <a:xfrm>
              <a:off x="3275856" y="1557338"/>
              <a:ext cx="4924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</a:p>
          </p:txBody>
        </p:sp>
      </p:grpSp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3" y="1874017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2" name="图片 31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4713" y="2926225"/>
            <a:ext cx="653081" cy="534339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2803" y="3949735"/>
            <a:ext cx="697582" cy="570749"/>
          </a:xfrm>
          <a:prstGeom prst="rect">
            <a:avLst/>
          </a:prstGeom>
        </p:spPr>
      </p:pic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7444" y="3986817"/>
            <a:ext cx="697582" cy="570749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9779" y="4962252"/>
            <a:ext cx="746596" cy="573385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0590" y="4962250"/>
            <a:ext cx="746596" cy="573385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4863" y="4964093"/>
            <a:ext cx="746596" cy="57338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3716" y="4962251"/>
            <a:ext cx="746596" cy="573385"/>
          </a:xfrm>
          <a:prstGeom prst="rect">
            <a:avLst/>
          </a:prstGeom>
        </p:spPr>
      </p:pic>
      <p:pic>
        <p:nvPicPr>
          <p:cNvPr id="39" name="图片 3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52" y="1880405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0" name="图片 39" descr="internet-蓝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36611" y="1607858"/>
            <a:ext cx="2112165" cy="10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静态路由配置</a:t>
            </a:r>
          </a:p>
        </p:txBody>
      </p: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2495551" y="1916113"/>
            <a:ext cx="6803816" cy="1012011"/>
            <a:chOff x="971550" y="1916113"/>
            <a:chExt cx="6803816" cy="1012011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V="1">
              <a:off x="2209800" y="2565400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2195513" y="2365375"/>
              <a:ext cx="0" cy="369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51" name="TextBox 94"/>
            <p:cNvSpPr txBox="1">
              <a:spLocks noChangeArrowheads="1"/>
            </p:cNvSpPr>
            <p:nvPr/>
          </p:nvSpPr>
          <p:spPr bwMode="auto">
            <a:xfrm>
              <a:off x="3867150" y="26511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2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3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4" name="TextBox 94"/>
            <p:cNvSpPr txBox="1">
              <a:spLocks noChangeArrowheads="1"/>
            </p:cNvSpPr>
            <p:nvPr/>
          </p:nvSpPr>
          <p:spPr bwMode="auto">
            <a:xfrm>
              <a:off x="971550" y="2349500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5" name="TextBox 94"/>
            <p:cNvSpPr txBox="1">
              <a:spLocks noChangeArrowheads="1"/>
            </p:cNvSpPr>
            <p:nvPr/>
          </p:nvSpPr>
          <p:spPr bwMode="auto">
            <a:xfrm>
              <a:off x="5157788" y="2565400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6" name="TextBox 94"/>
            <p:cNvSpPr txBox="1">
              <a:spLocks noChangeArrowheads="1"/>
            </p:cNvSpPr>
            <p:nvPr/>
          </p:nvSpPr>
          <p:spPr bwMode="auto">
            <a:xfrm>
              <a:off x="3348038" y="256540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7" name="TextBox 94"/>
            <p:cNvSpPr txBox="1">
              <a:spLocks noChangeArrowheads="1"/>
            </p:cNvSpPr>
            <p:nvPr/>
          </p:nvSpPr>
          <p:spPr bwMode="auto">
            <a:xfrm>
              <a:off x="6516688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8" name="TextBox 94"/>
            <p:cNvSpPr txBox="1">
              <a:spLocks noChangeArrowheads="1"/>
            </p:cNvSpPr>
            <p:nvPr/>
          </p:nvSpPr>
          <p:spPr bwMode="auto">
            <a:xfrm>
              <a:off x="4824027" y="2276475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S1/0/0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59" name="TextBox 94"/>
            <p:cNvSpPr txBox="1">
              <a:spLocks noChangeArrowheads="1"/>
            </p:cNvSpPr>
            <p:nvPr/>
          </p:nvSpPr>
          <p:spPr bwMode="auto">
            <a:xfrm>
              <a:off x="3250345" y="2276475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S1/0/0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60" name="Line 6"/>
            <p:cNvSpPr>
              <a:spLocks noChangeShapeType="1"/>
            </p:cNvSpPr>
            <p:nvPr/>
          </p:nvSpPr>
          <p:spPr bwMode="auto">
            <a:xfrm flipV="1">
              <a:off x="6588125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pic>
          <p:nvPicPr>
            <p:cNvPr id="10261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13" y="2492375"/>
              <a:ext cx="21494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3933825"/>
            <a:ext cx="7632700" cy="9694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192.168.1.0 255.255.255.0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 1/0/0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24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Serial 1/0/0</a:t>
            </a:r>
          </a:p>
        </p:txBody>
      </p:sp>
      <p:pic>
        <p:nvPicPr>
          <p:cNvPr id="23" name="图片 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61" y="226577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46" y="226577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在串行接口上，可以通过指定下一跳地址或出接口来配置静态路由。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35"/>
          <p:cNvGrpSpPr>
            <a:grpSpLocks/>
          </p:cNvGrpSpPr>
          <p:nvPr/>
        </p:nvGrpSpPr>
        <p:grpSpPr bwMode="auto">
          <a:xfrm>
            <a:off x="2855914" y="2565401"/>
            <a:ext cx="6587916" cy="1054874"/>
            <a:chOff x="1130300" y="1930400"/>
            <a:chExt cx="6587916" cy="1054874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V="1">
              <a:off x="2352675" y="2565400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 flipV="1">
              <a:off x="6024563" y="2565400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V="1">
              <a:off x="6461125" y="239553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273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13" y="2492375"/>
              <a:ext cx="21494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TextBox 94"/>
            <p:cNvSpPr txBox="1">
              <a:spLocks noChangeArrowheads="1"/>
            </p:cNvSpPr>
            <p:nvPr/>
          </p:nvSpPr>
          <p:spPr bwMode="auto">
            <a:xfrm>
              <a:off x="3895725" y="270827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TextBox 94"/>
            <p:cNvSpPr txBox="1">
              <a:spLocks noChangeArrowheads="1"/>
            </p:cNvSpPr>
            <p:nvPr/>
          </p:nvSpPr>
          <p:spPr bwMode="auto">
            <a:xfrm>
              <a:off x="2657475" y="1930400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TextBox 94"/>
            <p:cNvSpPr txBox="1">
              <a:spLocks noChangeArrowheads="1"/>
            </p:cNvSpPr>
            <p:nvPr/>
          </p:nvSpPr>
          <p:spPr bwMode="auto">
            <a:xfrm>
              <a:off x="5610225" y="1930400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94"/>
            <p:cNvSpPr txBox="1">
              <a:spLocks noChangeArrowheads="1"/>
            </p:cNvSpPr>
            <p:nvPr/>
          </p:nvSpPr>
          <p:spPr bwMode="auto">
            <a:xfrm>
              <a:off x="113030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Box 94"/>
            <p:cNvSpPr txBox="1">
              <a:spLocks noChangeArrowheads="1"/>
            </p:cNvSpPr>
            <p:nvPr/>
          </p:nvSpPr>
          <p:spPr bwMode="auto">
            <a:xfrm>
              <a:off x="5157788" y="2565400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94"/>
            <p:cNvSpPr txBox="1">
              <a:spLocks noChangeArrowheads="1"/>
            </p:cNvSpPr>
            <p:nvPr/>
          </p:nvSpPr>
          <p:spPr bwMode="auto">
            <a:xfrm>
              <a:off x="3305175" y="2565400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TextBox 94"/>
            <p:cNvSpPr txBox="1">
              <a:spLocks noChangeArrowheads="1"/>
            </p:cNvSpPr>
            <p:nvPr/>
          </p:nvSpPr>
          <p:spPr bwMode="auto">
            <a:xfrm>
              <a:off x="6459538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 flipV="1">
              <a:off x="2355850" y="2365375"/>
              <a:ext cx="0" cy="369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4" name="TextBox 94"/>
            <p:cNvSpPr txBox="1">
              <a:spLocks noChangeArrowheads="1"/>
            </p:cNvSpPr>
            <p:nvPr/>
          </p:nvSpPr>
          <p:spPr bwMode="auto">
            <a:xfrm>
              <a:off x="3356681" y="2204864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S1/0/0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94"/>
            <p:cNvSpPr txBox="1">
              <a:spLocks noChangeArrowheads="1"/>
            </p:cNvSpPr>
            <p:nvPr/>
          </p:nvSpPr>
          <p:spPr bwMode="auto">
            <a:xfrm>
              <a:off x="4796841" y="2204864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S1/0/0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7" y="2944520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8" name="图片 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18" y="2944520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7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在广播型的接口（如以太网接口）上配置静态路由时，必须要指定下一跳地址。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2611438" y="1584325"/>
            <a:ext cx="6991140" cy="2655074"/>
            <a:chOff x="1087438" y="1584325"/>
            <a:chExt cx="6991140" cy="2655074"/>
          </a:xfrm>
        </p:grpSpPr>
        <p:sp>
          <p:nvSpPr>
            <p:cNvPr id="12294" name="Line 3"/>
            <p:cNvSpPr>
              <a:spLocks noChangeShapeType="1"/>
            </p:cNvSpPr>
            <p:nvPr/>
          </p:nvSpPr>
          <p:spPr bwMode="auto">
            <a:xfrm>
              <a:off x="3967163" y="2276475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V="1">
              <a:off x="2282825" y="3603625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V="1">
              <a:off x="4543425" y="247808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887663" y="2854325"/>
              <a:ext cx="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 flipV="1">
              <a:off x="6272213" y="2854325"/>
              <a:ext cx="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 flipV="1">
              <a:off x="6459538" y="3590925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 flipV="1">
              <a:off x="3962400" y="207803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01" name="TextBox 94"/>
            <p:cNvSpPr txBox="1">
              <a:spLocks noChangeArrowheads="1"/>
            </p:cNvSpPr>
            <p:nvPr/>
          </p:nvSpPr>
          <p:spPr bwMode="auto">
            <a:xfrm>
              <a:off x="2743200" y="207168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2" name="TextBox 8"/>
            <p:cNvSpPr txBox="1">
              <a:spLocks noChangeArrowheads="1"/>
            </p:cNvSpPr>
            <p:nvPr/>
          </p:nvSpPr>
          <p:spPr bwMode="auto">
            <a:xfrm>
              <a:off x="4341813" y="1584325"/>
              <a:ext cx="477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3" name="TextBox 12"/>
            <p:cNvSpPr txBox="1">
              <a:spLocks noChangeArrowheads="1"/>
            </p:cNvSpPr>
            <p:nvPr/>
          </p:nvSpPr>
          <p:spPr bwMode="auto">
            <a:xfrm>
              <a:off x="2600325" y="3962400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4" name="TextBox 13"/>
            <p:cNvSpPr txBox="1">
              <a:spLocks noChangeArrowheads="1"/>
            </p:cNvSpPr>
            <p:nvPr/>
          </p:nvSpPr>
          <p:spPr bwMode="auto">
            <a:xfrm>
              <a:off x="6108700" y="3962400"/>
              <a:ext cx="4646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5" name="TextBox 8"/>
            <p:cNvSpPr txBox="1">
              <a:spLocks noChangeArrowheads="1"/>
            </p:cNvSpPr>
            <p:nvPr/>
          </p:nvSpPr>
          <p:spPr bwMode="auto">
            <a:xfrm>
              <a:off x="4535488" y="2592388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9" name="TextBox 8"/>
            <p:cNvSpPr txBox="1">
              <a:spLocks noChangeArrowheads="1"/>
            </p:cNvSpPr>
            <p:nvPr/>
          </p:nvSpPr>
          <p:spPr bwMode="auto">
            <a:xfrm>
              <a:off x="2854325" y="2979738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0" name="TextBox 8"/>
            <p:cNvSpPr txBox="1">
              <a:spLocks noChangeArrowheads="1"/>
            </p:cNvSpPr>
            <p:nvPr/>
          </p:nvSpPr>
          <p:spPr bwMode="auto">
            <a:xfrm>
              <a:off x="6251575" y="2979738"/>
              <a:ext cx="3127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.3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1" name="TextBox 94"/>
            <p:cNvSpPr txBox="1">
              <a:spLocks noChangeArrowheads="1"/>
            </p:cNvSpPr>
            <p:nvPr/>
          </p:nvSpPr>
          <p:spPr bwMode="auto">
            <a:xfrm>
              <a:off x="3995738" y="2997200"/>
              <a:ext cx="11689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2" name="TextBox 94"/>
            <p:cNvSpPr txBox="1">
              <a:spLocks noChangeArrowheads="1"/>
            </p:cNvSpPr>
            <p:nvPr/>
          </p:nvSpPr>
          <p:spPr bwMode="auto">
            <a:xfrm>
              <a:off x="6819900" y="34575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3" name="Line 6"/>
            <p:cNvSpPr>
              <a:spLocks noChangeShapeType="1"/>
            </p:cNvSpPr>
            <p:nvPr/>
          </p:nvSpPr>
          <p:spPr bwMode="auto">
            <a:xfrm flipV="1">
              <a:off x="6894513" y="34020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4" name="Line 3"/>
            <p:cNvSpPr>
              <a:spLocks noChangeShapeType="1"/>
            </p:cNvSpPr>
            <p:nvPr/>
          </p:nvSpPr>
          <p:spPr bwMode="auto">
            <a:xfrm>
              <a:off x="2600325" y="2852738"/>
              <a:ext cx="4032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5" name="Line 6"/>
            <p:cNvSpPr>
              <a:spLocks noChangeShapeType="1"/>
            </p:cNvSpPr>
            <p:nvPr/>
          </p:nvSpPr>
          <p:spPr bwMode="auto">
            <a:xfrm flipV="1">
              <a:off x="2286000" y="34147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6" name="TextBox 94"/>
            <p:cNvSpPr txBox="1">
              <a:spLocks noChangeArrowheads="1"/>
            </p:cNvSpPr>
            <p:nvPr/>
          </p:nvSpPr>
          <p:spPr bwMode="auto">
            <a:xfrm>
              <a:off x="1087438" y="34575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192.168.2.0/24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20" y="330500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40" y="3300215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7" name="图片 3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52" y="1927016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7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负载分担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静态路由支持到达同一目的地的等价负载分担。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6" name="Group 24"/>
          <p:cNvGrpSpPr>
            <a:grpSpLocks/>
          </p:cNvGrpSpPr>
          <p:nvPr/>
        </p:nvGrpSpPr>
        <p:grpSpPr bwMode="auto">
          <a:xfrm>
            <a:off x="2533651" y="1916114"/>
            <a:ext cx="6703803" cy="1100911"/>
            <a:chOff x="1009650" y="1916113"/>
            <a:chExt cx="6703803" cy="1100911"/>
          </a:xfrm>
        </p:grpSpPr>
        <p:sp>
          <p:nvSpPr>
            <p:cNvPr id="13319" name="Line 3"/>
            <p:cNvSpPr>
              <a:spLocks noChangeShapeType="1"/>
            </p:cNvSpPr>
            <p:nvPr/>
          </p:nvSpPr>
          <p:spPr bwMode="auto">
            <a:xfrm>
              <a:off x="2987675" y="2767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TextBox 94"/>
            <p:cNvSpPr txBox="1">
              <a:spLocks noChangeArrowheads="1"/>
            </p:cNvSpPr>
            <p:nvPr/>
          </p:nvSpPr>
          <p:spPr bwMode="auto">
            <a:xfrm>
              <a:off x="3825875" y="27400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1" name="TextBox 94"/>
            <p:cNvSpPr txBox="1">
              <a:spLocks noChangeArrowheads="1"/>
            </p:cNvSpPr>
            <p:nvPr/>
          </p:nvSpPr>
          <p:spPr bwMode="auto">
            <a:xfrm>
              <a:off x="4859338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2" name="TextBox 94"/>
            <p:cNvSpPr txBox="1">
              <a:spLocks noChangeArrowheads="1"/>
            </p:cNvSpPr>
            <p:nvPr/>
          </p:nvSpPr>
          <p:spPr bwMode="auto">
            <a:xfrm>
              <a:off x="3203575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 flipV="1">
              <a:off x="6084888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 flipV="1">
              <a:off x="2195513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Line 6"/>
            <p:cNvSpPr>
              <a:spLocks noChangeShapeType="1"/>
            </p:cNvSpPr>
            <p:nvPr/>
          </p:nvSpPr>
          <p:spPr bwMode="auto">
            <a:xfrm flipV="1">
              <a:off x="2195513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Line 3"/>
            <p:cNvSpPr>
              <a:spLocks noChangeShapeType="1"/>
            </p:cNvSpPr>
            <p:nvPr/>
          </p:nvSpPr>
          <p:spPr bwMode="auto">
            <a:xfrm>
              <a:off x="2987675" y="253682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TextBox 94"/>
            <p:cNvSpPr txBox="1">
              <a:spLocks noChangeArrowheads="1"/>
            </p:cNvSpPr>
            <p:nvPr/>
          </p:nvSpPr>
          <p:spPr bwMode="auto">
            <a:xfrm>
              <a:off x="3827463" y="2306638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TextBox 94"/>
            <p:cNvSpPr txBox="1">
              <a:spLocks noChangeArrowheads="1"/>
            </p:cNvSpPr>
            <p:nvPr/>
          </p:nvSpPr>
          <p:spPr bwMode="auto">
            <a:xfrm>
              <a:off x="100965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3" name="TextBox 94"/>
            <p:cNvSpPr txBox="1">
              <a:spLocks noChangeArrowheads="1"/>
            </p:cNvSpPr>
            <p:nvPr/>
          </p:nvSpPr>
          <p:spPr bwMode="auto">
            <a:xfrm>
              <a:off x="5157788" y="2506663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4" name="TextBox 94"/>
            <p:cNvSpPr txBox="1">
              <a:spLocks noChangeArrowheads="1"/>
            </p:cNvSpPr>
            <p:nvPr/>
          </p:nvSpPr>
          <p:spPr bwMode="auto">
            <a:xfrm>
              <a:off x="3248025" y="2506663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94"/>
            <p:cNvSpPr txBox="1">
              <a:spLocks noChangeArrowheads="1"/>
            </p:cNvSpPr>
            <p:nvPr/>
          </p:nvSpPr>
          <p:spPr bwMode="auto">
            <a:xfrm>
              <a:off x="6454775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TextBox 94"/>
            <p:cNvSpPr txBox="1">
              <a:spLocks noChangeArrowheads="1"/>
            </p:cNvSpPr>
            <p:nvPr/>
          </p:nvSpPr>
          <p:spPr bwMode="auto">
            <a:xfrm>
              <a:off x="4859338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7" name="TextBox 94"/>
            <p:cNvSpPr txBox="1">
              <a:spLocks noChangeArrowheads="1"/>
            </p:cNvSpPr>
            <p:nvPr/>
          </p:nvSpPr>
          <p:spPr bwMode="auto">
            <a:xfrm>
              <a:off x="3203575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Line 6"/>
            <p:cNvSpPr>
              <a:spLocks noChangeShapeType="1"/>
            </p:cNvSpPr>
            <p:nvPr/>
          </p:nvSpPr>
          <p:spPr bwMode="auto">
            <a:xfrm flipV="1">
              <a:off x="6503988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79650" y="4076701"/>
            <a:ext cx="76327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20.0.12.1 </a:t>
            </a: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8" y="2258022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46" y="2258022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8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792288"/>
            <a:ext cx="7632700" cy="3016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	Static 60  0   RD 10.0.12.1 GigabitEthernet 0/0/0 		   	Static 60  0   RD 20.0.12.1 GigabitEthernet 0/0/1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64568</TotalTime>
  <Words>1795</Words>
  <Application>Microsoft Office PowerPoint</Application>
  <PresentationFormat>宽屏</PresentationFormat>
  <Paragraphs>220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静态路由基础</vt:lpstr>
      <vt:lpstr>PowerPoint 演示文稿</vt:lpstr>
      <vt:lpstr>PowerPoint 演示文稿</vt:lpstr>
      <vt:lpstr>静态路由应用场景</vt:lpstr>
      <vt:lpstr>静态路由配置</vt:lpstr>
      <vt:lpstr>静态路由</vt:lpstr>
      <vt:lpstr>静态路由</vt:lpstr>
      <vt:lpstr>负载分担</vt:lpstr>
      <vt:lpstr>配置验证</vt:lpstr>
      <vt:lpstr>路由备份</vt:lpstr>
      <vt:lpstr>配置验证</vt:lpstr>
      <vt:lpstr>配置验证</vt:lpstr>
      <vt:lpstr>缺省路由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2479</cp:revision>
  <dcterms:created xsi:type="dcterms:W3CDTF">2003-08-21T06:48:56Z</dcterms:created>
  <dcterms:modified xsi:type="dcterms:W3CDTF">2019-03-25T01:34:08Z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(3)+8uYDBePedtg/YiEGuG3lP84pHBfZm43ZKq1QpIx5T/72KJZOOJZqGvZCATGS8tZZQ5aeBpJ
6BXH6AnAq5WvSveKYxhoGByitCD8GP9uUKfw61nsIRmSfFGg+iyKAOCXnizP/HLN4RSOC0Mz
Wx6fJQgXPZDWSlLw4nTRptcBXXdpVLdJn164nNfiyAX6MhdUMpe/hmVWlXCrPBkMOX/+egu2
lxu0cACJ7J6ClBWX0S</vt:lpwstr>
  </property>
  <property fmtid="{D5CDD505-2E9C-101B-9397-08002B2CF9AE}" pid="18" name="_2015_ms_pID_7253431">
    <vt:lpwstr>yVaa9qkDG7IN9pWGyKAMrCkKkLAXNbemr/5p5sIPq67S7V7wnLFryq
0P7E6smTN/7vcNvYPNpBmLD+YrRFU1Wa0t8Eu6aIxgMQG3auhP1fbdaimjLmzNe7hkq8eW7u
7HuX0vAihCI3Y7BNFbg0TLKuA/2qTe5XdN1QrMv/cfCjbb83rWcrR/BAnU1XGvBmDAZxCfoF
E1SSvfxRw6w3RGw7J3f4LQP7Z3206K7TE/AQ</vt:lpwstr>
  </property>
  <property fmtid="{D5CDD505-2E9C-101B-9397-08002B2CF9AE}" pid="19" name="_2015_ms_pID_7253432">
    <vt:lpwstr>Xpn2VQuOiHzzphJ1qsKsFDb5kQiFTejP/1WZ
kN7zioACq7mYBNhpl/Z7rFQYVBsTmA==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