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9" r:id="rId7"/>
    <p:sldId id="259" r:id="rId8"/>
    <p:sldId id="260" r:id="rId9"/>
    <p:sldId id="261" r:id="rId10"/>
    <p:sldId id="270" r:id="rId11"/>
    <p:sldId id="271" r:id="rId12"/>
    <p:sldId id="273" r:id="rId13"/>
    <p:sldId id="274" r:id="rId14"/>
    <p:sldId id="278" r:id="rId15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0244" autoAdjust="0"/>
  </p:normalViewPr>
  <p:slideViewPr>
    <p:cSldViewPr showGuides="1">
      <p:cViewPr varScale="1">
        <p:scale>
          <a:sx n="57" d="100"/>
          <a:sy n="57" d="100"/>
        </p:scale>
        <p:origin x="1176" y="40"/>
      </p:cViewPr>
      <p:guideLst>
        <p:guide orient="horz" pos="459"/>
        <p:guide pos="386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43" d="100"/>
          <a:sy n="43" d="100"/>
        </p:scale>
        <p:origin x="2840" y="5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85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命令</a:t>
            </a:r>
            <a:r>
              <a:rPr lang="en-US" altLang="zh-CN" smtClean="0"/>
              <a:t>display ospf peer</a:t>
            </a:r>
            <a:r>
              <a:rPr lang="zh-CN" altLang="zh-CN" smtClean="0"/>
              <a:t>可以</a:t>
            </a:r>
            <a:r>
              <a:rPr lang="zh-CN" altLang="en-US" smtClean="0"/>
              <a:t>用于</a:t>
            </a:r>
            <a:r>
              <a:rPr lang="zh-CN" altLang="zh-CN" smtClean="0"/>
              <a:t>查看邻居相关的属性，包括区域、邻居的状态、邻接协商的主</a:t>
            </a:r>
            <a:r>
              <a:rPr lang="zh-CN" altLang="en-US" smtClean="0"/>
              <a:t>从</a:t>
            </a:r>
            <a:r>
              <a:rPr lang="zh-CN" altLang="zh-CN" smtClean="0"/>
              <a:t>状态以及</a:t>
            </a:r>
            <a:r>
              <a:rPr lang="en-US" altLang="zh-CN" smtClean="0"/>
              <a:t>DR</a:t>
            </a:r>
            <a:r>
              <a:rPr lang="zh-CN" altLang="zh-CN" smtClean="0"/>
              <a:t>和</a:t>
            </a:r>
            <a:r>
              <a:rPr lang="en-US" altLang="zh-CN" smtClean="0"/>
              <a:t>BDR</a:t>
            </a:r>
            <a:r>
              <a:rPr lang="zh-CN" altLang="zh-CN" smtClean="0"/>
              <a:t>情况。</a:t>
            </a:r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829646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57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4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3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zh-CN" dirty="0" smtClean="0">
                <a:latin typeface="+mn-ea"/>
                <a:ea typeface="+mn-ea"/>
              </a:rPr>
              <a:t>是一种</a:t>
            </a:r>
            <a:r>
              <a:rPr lang="zh-CN" altLang="en-US" dirty="0" smtClean="0">
                <a:latin typeface="+mn-ea"/>
                <a:ea typeface="+mn-ea"/>
              </a:rPr>
              <a:t>基于</a:t>
            </a:r>
            <a:r>
              <a:rPr lang="zh-CN" altLang="zh-CN" dirty="0" smtClean="0">
                <a:latin typeface="+mn-ea"/>
                <a:ea typeface="+mn-ea"/>
              </a:rPr>
              <a:t>链路状态</a:t>
            </a:r>
            <a:r>
              <a:rPr lang="zh-CN" altLang="en-US" dirty="0" smtClean="0">
                <a:latin typeface="+mn-ea"/>
                <a:ea typeface="+mn-ea"/>
              </a:rPr>
              <a:t>的路由</a:t>
            </a:r>
            <a:r>
              <a:rPr lang="zh-CN" altLang="zh-CN" dirty="0" smtClean="0">
                <a:latin typeface="+mn-ea"/>
                <a:ea typeface="+mn-ea"/>
              </a:rPr>
              <a:t>协议，</a:t>
            </a:r>
            <a:r>
              <a:rPr lang="zh-CN" altLang="en-US" dirty="0" smtClean="0">
                <a:latin typeface="+mn-ea"/>
                <a:ea typeface="+mn-ea"/>
              </a:rPr>
              <a:t>它从设计上就保证了无路由环路。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支持区域的划分，区域内部的路由器使用</a:t>
            </a:r>
            <a:r>
              <a:rPr lang="en-US" altLang="zh-CN" dirty="0" smtClean="0">
                <a:latin typeface="+mn-ea"/>
                <a:ea typeface="+mn-ea"/>
              </a:rPr>
              <a:t>SPF</a:t>
            </a:r>
            <a:r>
              <a:rPr lang="zh-CN" altLang="en-US" dirty="0" smtClean="0">
                <a:latin typeface="+mn-ea"/>
                <a:ea typeface="+mn-ea"/>
              </a:rPr>
              <a:t>最短路径算法保证了区域内部的无环路。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还利用区域间的连接规则保证了区域之间无路由环路。</a:t>
            </a:r>
          </a:p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支持触发更新，</a:t>
            </a:r>
            <a:r>
              <a:rPr lang="zh-CN" altLang="zh-CN" dirty="0" smtClean="0">
                <a:latin typeface="+mn-ea"/>
                <a:ea typeface="+mn-ea"/>
              </a:rPr>
              <a:t>能够快速检测</a:t>
            </a:r>
            <a:r>
              <a:rPr lang="zh-CN" altLang="en-US" dirty="0" smtClean="0">
                <a:latin typeface="+mn-ea"/>
                <a:ea typeface="+mn-ea"/>
              </a:rPr>
              <a:t>并通告</a:t>
            </a:r>
            <a:r>
              <a:rPr lang="zh-CN" altLang="zh-CN" dirty="0" smtClean="0">
                <a:latin typeface="+mn-ea"/>
                <a:ea typeface="+mn-ea"/>
              </a:rPr>
              <a:t>自治系统内的拓扑变化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zh-CN" dirty="0" smtClean="0">
                <a:latin typeface="+mn-ea"/>
                <a:ea typeface="+mn-ea"/>
              </a:rPr>
              <a:t>可以解决网络扩容带来的问题。当网络上路由器越来越多，</a:t>
            </a:r>
            <a:r>
              <a:rPr lang="zh-CN" altLang="en-US" dirty="0" smtClean="0">
                <a:latin typeface="+mn-ea"/>
                <a:ea typeface="+mn-ea"/>
              </a:rPr>
              <a:t>路由信息</a:t>
            </a:r>
            <a:r>
              <a:rPr lang="zh-CN" altLang="zh-CN" dirty="0" smtClean="0">
                <a:latin typeface="+mn-ea"/>
                <a:ea typeface="+mn-ea"/>
              </a:rPr>
              <a:t>流量急剧增长</a:t>
            </a:r>
            <a:r>
              <a:rPr lang="zh-CN" altLang="en-US" dirty="0" smtClean="0">
                <a:latin typeface="+mn-ea"/>
                <a:ea typeface="+mn-ea"/>
              </a:rPr>
              <a:t>的时候</a:t>
            </a:r>
            <a:r>
              <a:rPr lang="zh-CN" altLang="zh-CN" dirty="0" smtClean="0">
                <a:latin typeface="+mn-ea"/>
                <a:ea typeface="+mn-ea"/>
              </a:rPr>
              <a:t>，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zh-CN" dirty="0" smtClean="0">
                <a:latin typeface="+mn-ea"/>
                <a:ea typeface="+mn-ea"/>
              </a:rPr>
              <a:t>可以将每个自治系统划分为多个区域</a:t>
            </a:r>
            <a:r>
              <a:rPr lang="zh-CN" altLang="en-US" dirty="0" smtClean="0">
                <a:latin typeface="+mn-ea"/>
                <a:ea typeface="+mn-ea"/>
              </a:rPr>
              <a:t>，并</a:t>
            </a:r>
            <a:r>
              <a:rPr lang="zh-CN" altLang="zh-CN" dirty="0" smtClean="0">
                <a:latin typeface="+mn-ea"/>
                <a:ea typeface="+mn-ea"/>
              </a:rPr>
              <a:t>限制</a:t>
            </a:r>
            <a:r>
              <a:rPr lang="zh-CN" altLang="en-US" dirty="0" smtClean="0">
                <a:latin typeface="+mn-ea"/>
                <a:ea typeface="+mn-ea"/>
              </a:rPr>
              <a:t>每个区域</a:t>
            </a:r>
            <a:r>
              <a:rPr lang="zh-CN" altLang="zh-CN" dirty="0" smtClean="0">
                <a:latin typeface="+mn-ea"/>
                <a:ea typeface="+mn-ea"/>
              </a:rPr>
              <a:t>的范围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这种分区域的特点，使得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特别</a:t>
            </a:r>
            <a:r>
              <a:rPr lang="zh-CN" altLang="zh-CN" dirty="0" smtClean="0">
                <a:latin typeface="+mn-ea"/>
                <a:ea typeface="+mn-ea"/>
              </a:rPr>
              <a:t>适用于大中型网络。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可以提供认证功能。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路由器之间的报文可以配置成必须经过认证才能进行交换。</a:t>
            </a:r>
          </a:p>
        </p:txBody>
      </p:sp>
    </p:spTree>
    <p:extLst>
      <p:ext uri="{BB962C8B-B14F-4D97-AF65-F5344CB8AC3E}">
        <p14:creationId xmlns:p14="http://schemas.microsoft.com/office/powerpoint/2010/main" val="276811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zh-CN" dirty="0" smtClean="0">
                <a:latin typeface="+mn-ea"/>
                <a:ea typeface="+mn-ea"/>
              </a:rPr>
              <a:t>要求每台运行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zh-CN" dirty="0" smtClean="0">
                <a:latin typeface="+mn-ea"/>
                <a:ea typeface="+mn-ea"/>
              </a:rPr>
              <a:t>的路由器都</a:t>
            </a:r>
            <a:r>
              <a:rPr lang="zh-CN" altLang="en-US" dirty="0" smtClean="0">
                <a:latin typeface="+mn-ea"/>
                <a:ea typeface="+mn-ea"/>
              </a:rPr>
              <a:t>了解整个网络</a:t>
            </a:r>
            <a:r>
              <a:rPr lang="zh-CN" altLang="zh-CN" dirty="0" smtClean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链路</a:t>
            </a:r>
            <a:r>
              <a:rPr lang="zh-CN" altLang="zh-CN" dirty="0" smtClean="0">
                <a:latin typeface="+mn-ea"/>
                <a:ea typeface="+mn-ea"/>
              </a:rPr>
              <a:t>状态</a:t>
            </a:r>
            <a:r>
              <a:rPr lang="zh-CN" altLang="en-US" dirty="0" smtClean="0">
                <a:latin typeface="+mn-ea"/>
                <a:ea typeface="+mn-ea"/>
              </a:rPr>
              <a:t>信息</a:t>
            </a:r>
            <a:r>
              <a:rPr lang="zh-CN" altLang="zh-CN" dirty="0" smtClean="0">
                <a:latin typeface="+mn-ea"/>
                <a:ea typeface="+mn-ea"/>
              </a:rPr>
              <a:t>，这样才能</a:t>
            </a:r>
            <a:r>
              <a:rPr lang="zh-CN" altLang="en-US" dirty="0" smtClean="0">
                <a:latin typeface="+mn-ea"/>
                <a:ea typeface="+mn-ea"/>
              </a:rPr>
              <a:t>计算出到达目的地的</a:t>
            </a:r>
            <a:r>
              <a:rPr lang="zh-CN" altLang="zh-CN" dirty="0" smtClean="0">
                <a:latin typeface="+mn-ea"/>
                <a:ea typeface="+mn-ea"/>
              </a:rPr>
              <a:t>最优路径。</a:t>
            </a:r>
            <a:r>
              <a:rPr lang="en-US" altLang="zh-CN" dirty="0" smtClean="0">
                <a:latin typeface="+mn-ea"/>
                <a:ea typeface="+mn-ea"/>
              </a:rPr>
              <a:t>OSPF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zh-CN" altLang="zh-CN" dirty="0" smtClean="0">
                <a:latin typeface="+mn-ea"/>
                <a:ea typeface="+mn-ea"/>
              </a:rPr>
              <a:t>收敛</a:t>
            </a:r>
            <a:r>
              <a:rPr lang="zh-CN" altLang="en-US" dirty="0" smtClean="0">
                <a:latin typeface="+mn-ea"/>
                <a:ea typeface="+mn-ea"/>
              </a:rPr>
              <a:t>过程</a:t>
            </a:r>
            <a:r>
              <a:rPr lang="zh-CN" altLang="zh-CN" dirty="0" smtClean="0">
                <a:latin typeface="+mn-ea"/>
                <a:ea typeface="+mn-ea"/>
              </a:rPr>
              <a:t>由链路状态公告</a:t>
            </a:r>
            <a:r>
              <a:rPr lang="en-US" altLang="zh-CN" dirty="0" smtClean="0">
                <a:latin typeface="+mn-ea"/>
                <a:ea typeface="+mn-ea"/>
              </a:rPr>
              <a:t>LSA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Link State Advertisement</a:t>
            </a:r>
            <a:r>
              <a:rPr lang="zh-CN" altLang="en-US" dirty="0" smtClean="0">
                <a:latin typeface="+mn-ea"/>
                <a:ea typeface="+mn-ea"/>
              </a:rPr>
              <a:t>）</a:t>
            </a:r>
            <a:r>
              <a:rPr lang="zh-CN" altLang="zh-CN" dirty="0" smtClean="0">
                <a:latin typeface="+mn-ea"/>
                <a:ea typeface="+mn-ea"/>
              </a:rPr>
              <a:t>泛洪开始，</a:t>
            </a:r>
            <a:r>
              <a:rPr lang="en-US" altLang="zh-CN" dirty="0" smtClean="0">
                <a:latin typeface="+mn-ea"/>
                <a:ea typeface="+mn-ea"/>
              </a:rPr>
              <a:t>LSA</a:t>
            </a:r>
            <a:r>
              <a:rPr lang="zh-CN" altLang="en-US" dirty="0" smtClean="0">
                <a:latin typeface="+mn-ea"/>
                <a:ea typeface="+mn-ea"/>
              </a:rPr>
              <a:t>中</a:t>
            </a:r>
            <a:r>
              <a:rPr lang="zh-CN" altLang="zh-CN" dirty="0" smtClean="0">
                <a:latin typeface="+mn-ea"/>
                <a:ea typeface="+mn-ea"/>
              </a:rPr>
              <a:t>包含了</a:t>
            </a:r>
            <a:r>
              <a:rPr lang="zh-CN" altLang="en-US" dirty="0" smtClean="0">
                <a:latin typeface="+mn-ea"/>
                <a:ea typeface="+mn-ea"/>
              </a:rPr>
              <a:t>路由器</a:t>
            </a:r>
            <a:r>
              <a:rPr lang="zh-CN" altLang="zh-CN" dirty="0" smtClean="0">
                <a:latin typeface="+mn-ea"/>
                <a:ea typeface="+mn-ea"/>
              </a:rPr>
              <a:t>已知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zh-CN" altLang="zh-CN" dirty="0" smtClean="0">
                <a:latin typeface="+mn-ea"/>
                <a:ea typeface="+mn-ea"/>
              </a:rPr>
              <a:t>接口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地址、掩码、开销</a:t>
            </a:r>
            <a:r>
              <a:rPr lang="zh-CN" altLang="zh-CN" dirty="0" smtClean="0">
                <a:latin typeface="+mn-ea"/>
                <a:ea typeface="+mn-ea"/>
              </a:rPr>
              <a:t>和</a:t>
            </a:r>
            <a:r>
              <a:rPr lang="zh-CN" altLang="en-US" dirty="0" smtClean="0">
                <a:latin typeface="+mn-ea"/>
                <a:ea typeface="+mn-ea"/>
              </a:rPr>
              <a:t>网络类型等信息</a:t>
            </a:r>
            <a:r>
              <a:rPr lang="zh-CN" altLang="zh-CN" dirty="0" smtClean="0">
                <a:latin typeface="+mn-ea"/>
                <a:ea typeface="+mn-ea"/>
              </a:rPr>
              <a:t>。收到</a:t>
            </a:r>
            <a:r>
              <a:rPr lang="en-US" altLang="zh-CN" dirty="0" smtClean="0">
                <a:latin typeface="+mn-ea"/>
                <a:ea typeface="+mn-ea"/>
              </a:rPr>
              <a:t>LSA</a:t>
            </a:r>
            <a:r>
              <a:rPr lang="zh-CN" altLang="zh-CN" dirty="0" smtClean="0">
                <a:latin typeface="+mn-ea"/>
                <a:ea typeface="+mn-ea"/>
              </a:rPr>
              <a:t>的路由器都可以根据</a:t>
            </a:r>
            <a:r>
              <a:rPr lang="en-US" altLang="zh-CN" dirty="0" smtClean="0">
                <a:latin typeface="+mn-ea"/>
                <a:ea typeface="+mn-ea"/>
              </a:rPr>
              <a:t>LSA</a:t>
            </a:r>
            <a:r>
              <a:rPr lang="zh-CN" altLang="zh-CN" dirty="0" smtClean="0">
                <a:latin typeface="+mn-ea"/>
                <a:ea typeface="+mn-ea"/>
              </a:rPr>
              <a:t>提供的信息建立自己的链路状态数据库</a:t>
            </a:r>
            <a:r>
              <a:rPr lang="en-US" altLang="zh-CN" dirty="0" smtClean="0">
                <a:latin typeface="+mn-ea"/>
                <a:ea typeface="+mn-ea"/>
              </a:rPr>
              <a:t>LSDB</a:t>
            </a:r>
            <a:r>
              <a:rPr lang="zh-CN" altLang="zh-CN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Link State Database</a:t>
            </a:r>
            <a:r>
              <a:rPr lang="zh-CN" altLang="zh-CN" dirty="0" smtClean="0">
                <a:latin typeface="+mn-ea"/>
                <a:ea typeface="+mn-ea"/>
              </a:rPr>
              <a:t>），</a:t>
            </a:r>
            <a:r>
              <a:rPr lang="zh-CN" altLang="en-US" dirty="0" smtClean="0">
                <a:latin typeface="+mn-ea"/>
                <a:ea typeface="+mn-ea"/>
              </a:rPr>
              <a:t>并在</a:t>
            </a:r>
            <a:r>
              <a:rPr lang="en-US" altLang="zh-CN" dirty="0" smtClean="0">
                <a:latin typeface="+mn-ea"/>
                <a:ea typeface="+mn-ea"/>
              </a:rPr>
              <a:t>LSDB</a:t>
            </a:r>
            <a:r>
              <a:rPr lang="zh-CN" altLang="en-US" dirty="0" smtClean="0">
                <a:latin typeface="+mn-ea"/>
                <a:ea typeface="+mn-ea"/>
              </a:rPr>
              <a:t>的基础上使用</a:t>
            </a:r>
            <a:r>
              <a:rPr lang="en-US" altLang="zh-CN" dirty="0" smtClean="0">
                <a:latin typeface="+mn-ea"/>
                <a:ea typeface="+mn-ea"/>
              </a:rPr>
              <a:t>SPF</a:t>
            </a:r>
            <a:r>
              <a:rPr lang="zh-CN" altLang="en-US" dirty="0" smtClean="0">
                <a:latin typeface="+mn-ea"/>
                <a:ea typeface="+mn-ea"/>
              </a:rPr>
              <a:t>算法进行运算，</a:t>
            </a:r>
            <a:r>
              <a:rPr lang="zh-CN" altLang="zh-CN" dirty="0" smtClean="0">
                <a:latin typeface="+mn-ea"/>
                <a:ea typeface="+mn-ea"/>
              </a:rPr>
              <a:t>建立起</a:t>
            </a:r>
            <a:r>
              <a:rPr lang="zh-CN" altLang="en-US" dirty="0" smtClean="0">
                <a:latin typeface="+mn-ea"/>
                <a:ea typeface="+mn-ea"/>
              </a:rPr>
              <a:t>到达</a:t>
            </a:r>
            <a:r>
              <a:rPr lang="zh-CN" altLang="zh-CN" dirty="0" smtClean="0">
                <a:latin typeface="+mn-ea"/>
                <a:ea typeface="+mn-ea"/>
              </a:rPr>
              <a:t>每个网络的最短路径树</a:t>
            </a:r>
            <a:r>
              <a:rPr lang="zh-CN" altLang="en-US" dirty="0" smtClean="0">
                <a:latin typeface="+mn-ea"/>
                <a:ea typeface="+mn-ea"/>
              </a:rPr>
              <a:t>。最后，通过</a:t>
            </a:r>
            <a:r>
              <a:rPr lang="zh-CN" altLang="zh-CN" dirty="0" smtClean="0">
                <a:latin typeface="+mn-ea"/>
                <a:ea typeface="+mn-ea"/>
              </a:rPr>
              <a:t>最短路径树</a:t>
            </a:r>
            <a:r>
              <a:rPr lang="zh-CN" altLang="en-US" dirty="0" smtClean="0">
                <a:latin typeface="+mn-ea"/>
                <a:ea typeface="+mn-ea"/>
              </a:rPr>
              <a:t>得出到达目的网络的最优</a:t>
            </a:r>
            <a:r>
              <a:rPr lang="zh-CN" altLang="zh-CN" dirty="0" smtClean="0">
                <a:latin typeface="+mn-ea"/>
                <a:ea typeface="+mn-ea"/>
              </a:rPr>
              <a:t>路由</a:t>
            </a:r>
            <a:r>
              <a:rPr lang="zh-CN" altLang="en-US" dirty="0" smtClean="0">
                <a:latin typeface="+mn-ea"/>
                <a:ea typeface="+mn-ea"/>
              </a:rPr>
              <a:t>，并将其</a:t>
            </a:r>
            <a:r>
              <a:rPr lang="zh-CN" altLang="zh-CN" dirty="0" smtClean="0">
                <a:latin typeface="+mn-ea"/>
                <a:ea typeface="+mn-ea"/>
              </a:rPr>
              <a:t>加入</a:t>
            </a:r>
            <a:r>
              <a:rPr lang="zh-CN" altLang="en-US" dirty="0" smtClean="0">
                <a:latin typeface="+mn-ea"/>
                <a:ea typeface="+mn-ea"/>
              </a:rPr>
              <a:t>到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zh-CN" dirty="0" smtClean="0">
                <a:latin typeface="+mn-ea"/>
                <a:ea typeface="+mn-ea"/>
              </a:rPr>
              <a:t>路由表中。</a:t>
            </a:r>
          </a:p>
        </p:txBody>
      </p:sp>
    </p:spTree>
    <p:extLst>
      <p:ext uri="{BB962C8B-B14F-4D97-AF65-F5344CB8AC3E}">
        <p14:creationId xmlns:p14="http://schemas.microsoft.com/office/powerpoint/2010/main" val="347335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 smtClean="0"/>
              <a:t>OSPF</a:t>
            </a:r>
            <a:r>
              <a:rPr lang="zh-CN" altLang="en-US" dirty="0" smtClean="0"/>
              <a:t>直接运行在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协议之上，使用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协议号</a:t>
            </a:r>
            <a:r>
              <a:rPr lang="en-US" altLang="zh-CN" dirty="0" smtClean="0"/>
              <a:t>89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OSPF</a:t>
            </a:r>
            <a:r>
              <a:rPr lang="zh-CN" altLang="en-US" dirty="0" smtClean="0"/>
              <a:t>有五种报文类型，每种报文都使用相同的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报文头。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Hello</a:t>
            </a:r>
            <a:r>
              <a:rPr lang="zh-CN" altLang="en-US" dirty="0" smtClean="0"/>
              <a:t>报文：最常用的一种报文，用于发现、维护邻居关系。并在广播和</a:t>
            </a:r>
            <a:r>
              <a:rPr lang="en-US" altLang="zh-CN" dirty="0" smtClean="0"/>
              <a:t>NBMA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None-Broadcast Multi-Access</a:t>
            </a:r>
            <a:r>
              <a:rPr lang="zh-CN" altLang="en-US" dirty="0" smtClean="0"/>
              <a:t>）类型的网络中选举指定路由器</a:t>
            </a:r>
            <a:r>
              <a:rPr lang="en-US" altLang="zh-CN" dirty="0" smtClean="0"/>
              <a:t>DR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Designated Router</a:t>
            </a:r>
            <a:r>
              <a:rPr lang="zh-CN" altLang="en-US" dirty="0" smtClean="0"/>
              <a:t>）和备份指定路由器</a:t>
            </a:r>
            <a:r>
              <a:rPr lang="en-US" altLang="zh-CN" dirty="0" smtClean="0"/>
              <a:t>BDR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Backup Designated Router</a:t>
            </a:r>
            <a:r>
              <a:rPr lang="zh-CN" altLang="en-US" dirty="0" smtClean="0"/>
              <a:t>）。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DD</a:t>
            </a:r>
            <a:r>
              <a:rPr lang="zh-CN" altLang="en-US" dirty="0" smtClean="0"/>
              <a:t>报文：两台路由器进行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数据库同步时，用</a:t>
            </a:r>
            <a:r>
              <a:rPr lang="en-US" altLang="zh-CN" dirty="0" smtClean="0"/>
              <a:t>DD</a:t>
            </a:r>
            <a:r>
              <a:rPr lang="zh-CN" altLang="en-US" dirty="0" smtClean="0"/>
              <a:t>报文来描述自己的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DD</a:t>
            </a:r>
            <a:r>
              <a:rPr lang="zh-CN" altLang="en-US" dirty="0" smtClean="0"/>
              <a:t>报文的内容包括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中每一条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的头部（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的头部可以唯一标识一条</a:t>
            </a:r>
            <a:r>
              <a:rPr lang="en-US" altLang="zh-CN" dirty="0" smtClean="0"/>
              <a:t>LSA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LSA</a:t>
            </a:r>
            <a:r>
              <a:rPr lang="zh-CN" altLang="en-US" dirty="0" smtClean="0"/>
              <a:t>头部只占一条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的整个数据量的一小部分，所以，这样就可以减少路由器之间的协议报文流量。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LSR</a:t>
            </a:r>
            <a:r>
              <a:rPr lang="zh-CN" altLang="en-US" dirty="0" smtClean="0"/>
              <a:t>报文：两台路由器互相交换过</a:t>
            </a:r>
            <a:r>
              <a:rPr lang="en-US" altLang="zh-CN" dirty="0" smtClean="0"/>
              <a:t>DD</a:t>
            </a:r>
            <a:r>
              <a:rPr lang="zh-CN" altLang="en-US" dirty="0" smtClean="0"/>
              <a:t>报文之后，知道对端的路由器有哪些</a:t>
            </a:r>
            <a:r>
              <a:rPr lang="en-US" altLang="zh-CN" dirty="0" smtClean="0"/>
              <a:t>LSA</a:t>
            </a:r>
            <a:r>
              <a:rPr lang="zh-CN" altLang="en-US" dirty="0" smtClean="0"/>
              <a:t>是本地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所缺少的，这时需要发送</a:t>
            </a:r>
            <a:r>
              <a:rPr lang="en-US" altLang="zh-CN" dirty="0" smtClean="0"/>
              <a:t>LSR</a:t>
            </a:r>
            <a:r>
              <a:rPr lang="zh-CN" altLang="en-US" dirty="0" smtClean="0"/>
              <a:t>报文向对方请求缺少的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LSR</a:t>
            </a:r>
            <a:r>
              <a:rPr lang="zh-CN" altLang="en-US" dirty="0" smtClean="0"/>
              <a:t>只包含了所需要的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的摘要信息。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LSU</a:t>
            </a:r>
            <a:r>
              <a:rPr lang="zh-CN" altLang="en-US" dirty="0" smtClean="0"/>
              <a:t>报文：用来向对端路由器发送所需要的</a:t>
            </a:r>
            <a:r>
              <a:rPr lang="en-US" altLang="zh-CN" dirty="0" smtClean="0"/>
              <a:t>LSA</a:t>
            </a:r>
            <a:r>
              <a:rPr lang="zh-CN" altLang="en-US" dirty="0" smtClean="0"/>
              <a:t>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 smtClean="0"/>
              <a:t>LSACK</a:t>
            </a:r>
            <a:r>
              <a:rPr lang="zh-CN" altLang="en-US" dirty="0" smtClean="0"/>
              <a:t>报文：</a:t>
            </a:r>
            <a:r>
              <a:rPr lang="en-US" altLang="zh-CN" dirty="0" err="1" smtClean="0"/>
              <a:t>用来对接收到的LSU报文进行确认</a:t>
            </a:r>
            <a:r>
              <a:rPr lang="en-US" altLang="zh-CN" dirty="0" smtClean="0"/>
              <a:t>。</a:t>
            </a:r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542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在</a:t>
            </a:r>
            <a:r>
              <a:rPr lang="zh-CN" altLang="en-US" smtClean="0"/>
              <a:t>邻居发现</a:t>
            </a:r>
            <a:r>
              <a:rPr lang="zh-CN" altLang="zh-CN" smtClean="0"/>
              <a:t>完成之后，</a:t>
            </a:r>
            <a:r>
              <a:rPr lang="zh-CN" altLang="en-US" smtClean="0"/>
              <a:t>路由器会</a:t>
            </a:r>
            <a:r>
              <a:rPr lang="zh-CN" altLang="zh-CN" smtClean="0"/>
              <a:t>根据网段类型进行</a:t>
            </a:r>
            <a:r>
              <a:rPr lang="en-US" altLang="zh-CN" smtClean="0"/>
              <a:t>DR</a:t>
            </a:r>
            <a:r>
              <a:rPr lang="zh-CN" altLang="zh-CN" smtClean="0"/>
              <a:t>选举。</a:t>
            </a:r>
            <a:r>
              <a:rPr lang="zh-CN" altLang="en-US" smtClean="0"/>
              <a:t>在</a:t>
            </a:r>
            <a:r>
              <a:rPr lang="zh-CN" altLang="zh-CN" smtClean="0"/>
              <a:t>广播和</a:t>
            </a:r>
            <a:r>
              <a:rPr lang="en-US" altLang="zh-CN" smtClean="0"/>
              <a:t>NBMA</a:t>
            </a:r>
            <a:r>
              <a:rPr lang="zh-CN" altLang="zh-CN" smtClean="0"/>
              <a:t>网络上，</a:t>
            </a:r>
            <a:r>
              <a:rPr lang="zh-CN" altLang="en-US" smtClean="0"/>
              <a:t>路由器会</a:t>
            </a:r>
            <a:r>
              <a:rPr lang="zh-CN" altLang="zh-CN" smtClean="0"/>
              <a:t>根据参与选举的每个接口的优先级进行</a:t>
            </a:r>
            <a:r>
              <a:rPr lang="en-US" altLang="zh-CN" smtClean="0"/>
              <a:t>DR</a:t>
            </a:r>
            <a:r>
              <a:rPr lang="zh-CN" altLang="zh-CN" smtClean="0"/>
              <a:t>选举。</a:t>
            </a:r>
            <a:r>
              <a:rPr lang="zh-CN" altLang="en-US" smtClean="0"/>
              <a:t>优先级取值范围为</a:t>
            </a:r>
            <a:r>
              <a:rPr lang="en-US" altLang="zh-CN" smtClean="0"/>
              <a:t>0-255</a:t>
            </a:r>
            <a:r>
              <a:rPr lang="zh-CN" altLang="en-US" smtClean="0"/>
              <a:t>，值越高越优先。</a:t>
            </a:r>
            <a:r>
              <a:rPr lang="zh-CN" altLang="zh-CN" smtClean="0"/>
              <a:t>缺省情况下，接口优先级为</a:t>
            </a:r>
            <a:r>
              <a:rPr lang="en-US" altLang="zh-CN" smtClean="0"/>
              <a:t>1</a:t>
            </a:r>
            <a:r>
              <a:rPr lang="zh-CN" altLang="zh-CN" smtClean="0"/>
              <a:t>。如果一个接口优先级为</a:t>
            </a:r>
            <a:r>
              <a:rPr lang="en-US" altLang="zh-CN" smtClean="0"/>
              <a:t>0</a:t>
            </a:r>
            <a:r>
              <a:rPr lang="zh-CN" altLang="zh-CN" smtClean="0"/>
              <a:t>，那么该接口</a:t>
            </a:r>
            <a:r>
              <a:rPr lang="zh-CN" altLang="en-US" smtClean="0"/>
              <a:t>将不会参与</a:t>
            </a:r>
            <a:r>
              <a:rPr lang="en-US" altLang="zh-CN" smtClean="0"/>
              <a:t>DR</a:t>
            </a:r>
            <a:r>
              <a:rPr lang="zh-CN" altLang="zh-CN" smtClean="0"/>
              <a:t>或者</a:t>
            </a:r>
            <a:r>
              <a:rPr lang="en-US" altLang="zh-CN" smtClean="0"/>
              <a:t>BDR</a:t>
            </a:r>
            <a:r>
              <a:rPr lang="zh-CN" altLang="en-US" smtClean="0"/>
              <a:t>的选举</a:t>
            </a:r>
            <a:r>
              <a:rPr lang="zh-CN" altLang="zh-CN" smtClean="0"/>
              <a:t>。</a:t>
            </a:r>
            <a:r>
              <a:rPr lang="zh-CN" altLang="en-US" smtClean="0"/>
              <a:t>如果优先级相同时，则比较</a:t>
            </a:r>
            <a:r>
              <a:rPr lang="en-US" altLang="zh-CN" smtClean="0"/>
              <a:t>Router ID</a:t>
            </a:r>
            <a:r>
              <a:rPr lang="zh-CN" altLang="en-US" smtClean="0"/>
              <a:t>，值越大越优先被选举为</a:t>
            </a:r>
            <a:r>
              <a:rPr lang="en-US" altLang="zh-CN" smtClean="0"/>
              <a:t>DR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为了给</a:t>
            </a:r>
            <a:r>
              <a:rPr lang="en-US" altLang="zh-CN" smtClean="0"/>
              <a:t>DR</a:t>
            </a:r>
            <a:r>
              <a:rPr lang="zh-CN" altLang="en-US" smtClean="0"/>
              <a:t>做备份，</a:t>
            </a:r>
            <a:r>
              <a:rPr lang="zh-CN" altLang="zh-CN" smtClean="0"/>
              <a:t>每个广播和</a:t>
            </a:r>
            <a:r>
              <a:rPr lang="en-US" altLang="zh-CN" smtClean="0"/>
              <a:t>NBMA</a:t>
            </a:r>
            <a:r>
              <a:rPr lang="zh-CN" altLang="zh-CN" smtClean="0"/>
              <a:t>网络上</a:t>
            </a:r>
            <a:r>
              <a:rPr lang="zh-CN" altLang="en-US" smtClean="0"/>
              <a:t>还要选举</a:t>
            </a:r>
            <a:r>
              <a:rPr lang="zh-CN" altLang="zh-CN" smtClean="0"/>
              <a:t>一个</a:t>
            </a:r>
            <a:r>
              <a:rPr lang="en-US" altLang="zh-CN" smtClean="0"/>
              <a:t>BDR</a:t>
            </a:r>
            <a:r>
              <a:rPr lang="zh-CN" altLang="zh-CN" smtClean="0"/>
              <a:t>。</a:t>
            </a:r>
            <a:r>
              <a:rPr lang="en-US" altLang="zh-CN" smtClean="0"/>
              <a:t>BDR</a:t>
            </a:r>
            <a:r>
              <a:rPr lang="zh-CN" altLang="en-US" smtClean="0"/>
              <a:t>也会</a:t>
            </a:r>
            <a:r>
              <a:rPr lang="zh-CN" altLang="zh-CN" smtClean="0"/>
              <a:t>与网络上所有</a:t>
            </a:r>
            <a:r>
              <a:rPr lang="zh-CN" altLang="en-US" smtClean="0"/>
              <a:t>的</a:t>
            </a:r>
            <a:r>
              <a:rPr lang="zh-CN" altLang="zh-CN" smtClean="0"/>
              <a:t>路由器</a:t>
            </a:r>
            <a:r>
              <a:rPr lang="zh-CN" altLang="en-US" smtClean="0"/>
              <a:t>建立邻接关系。</a:t>
            </a:r>
            <a:endParaRPr lang="en-US" altLang="zh-CN" smtClean="0"/>
          </a:p>
          <a:p>
            <a:r>
              <a:rPr lang="zh-CN" altLang="en-US" smtClean="0"/>
              <a:t>为了维护网络上邻接关系的稳定性，如果网络中已经存在</a:t>
            </a:r>
            <a:r>
              <a:rPr lang="en-US" altLang="zh-CN" smtClean="0"/>
              <a:t>DR</a:t>
            </a:r>
            <a:r>
              <a:rPr lang="zh-CN" altLang="en-US" smtClean="0"/>
              <a:t>和</a:t>
            </a:r>
            <a:r>
              <a:rPr lang="en-US" altLang="zh-CN" smtClean="0"/>
              <a:t>BDR</a:t>
            </a:r>
            <a:r>
              <a:rPr lang="zh-CN" altLang="en-US" smtClean="0"/>
              <a:t>，则新添加进该网络的路由器不会成为</a:t>
            </a:r>
            <a:r>
              <a:rPr lang="en-US" altLang="zh-CN" smtClean="0"/>
              <a:t>DR</a:t>
            </a:r>
            <a:r>
              <a:rPr lang="zh-CN" altLang="en-US" smtClean="0"/>
              <a:t>和</a:t>
            </a:r>
            <a:r>
              <a:rPr lang="en-US" altLang="zh-CN" smtClean="0"/>
              <a:t>BDR</a:t>
            </a:r>
            <a:r>
              <a:rPr lang="zh-CN" altLang="en-US" smtClean="0"/>
              <a:t>，不管该路由器的</a:t>
            </a:r>
            <a:r>
              <a:rPr lang="en-US" altLang="zh-CN" smtClean="0"/>
              <a:t>Router Priority</a:t>
            </a:r>
            <a:r>
              <a:rPr lang="zh-CN" altLang="en-US" smtClean="0"/>
              <a:t>是否最大。如果当前</a:t>
            </a:r>
            <a:r>
              <a:rPr lang="en-US" altLang="zh-CN" smtClean="0"/>
              <a:t>DR</a:t>
            </a:r>
            <a:r>
              <a:rPr lang="zh-CN" altLang="en-US" smtClean="0"/>
              <a:t>发生故障，则当前</a:t>
            </a:r>
            <a:r>
              <a:rPr lang="en-US" altLang="zh-CN" smtClean="0"/>
              <a:t>BDR</a:t>
            </a:r>
            <a:r>
              <a:rPr lang="zh-CN" altLang="en-US" smtClean="0"/>
              <a:t>自动成为新的</a:t>
            </a:r>
            <a:r>
              <a:rPr lang="en-US" altLang="zh-CN" smtClean="0"/>
              <a:t>DR</a:t>
            </a:r>
            <a:r>
              <a:rPr lang="zh-CN" altLang="en-US" smtClean="0"/>
              <a:t>，网络中重新选举</a:t>
            </a:r>
            <a:r>
              <a:rPr lang="en-US" altLang="zh-CN" smtClean="0"/>
              <a:t>BDR</a:t>
            </a:r>
            <a:r>
              <a:rPr lang="zh-CN" altLang="en-US" smtClean="0"/>
              <a:t>；如果当前</a:t>
            </a:r>
            <a:r>
              <a:rPr lang="en-US" altLang="zh-CN" smtClean="0"/>
              <a:t>BDR</a:t>
            </a:r>
            <a:r>
              <a:rPr lang="zh-CN" altLang="en-US" smtClean="0"/>
              <a:t>发生故障，则</a:t>
            </a:r>
            <a:r>
              <a:rPr lang="en-US" altLang="zh-CN" smtClean="0"/>
              <a:t>DR</a:t>
            </a:r>
            <a:r>
              <a:rPr lang="zh-CN" altLang="en-US" smtClean="0"/>
              <a:t>不变，重新选举</a:t>
            </a:r>
            <a:r>
              <a:rPr lang="en-US" altLang="zh-CN" smtClean="0"/>
              <a:t>BDR</a:t>
            </a:r>
            <a:r>
              <a:rPr lang="zh-CN" altLang="en-US" smtClean="0"/>
              <a:t>。这种选举机制的目的是为了保持邻接关系的稳定，使拓扑结构的改变对邻接关系的影响尽量小。</a:t>
            </a:r>
          </a:p>
          <a:p>
            <a:endParaRPr lang="zh-CN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92789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en-US" smtClean="0"/>
              <a:t>支持将一组网段组合在一起，这样的一个组合称为一个区域。</a:t>
            </a:r>
          </a:p>
          <a:p>
            <a:r>
              <a:rPr lang="zh-CN" altLang="en-US" smtClean="0"/>
              <a:t>划分</a:t>
            </a:r>
            <a:r>
              <a:rPr lang="en-US" altLang="zh-CN" smtClean="0"/>
              <a:t>OSPF</a:t>
            </a:r>
            <a:r>
              <a:rPr lang="zh-CN" altLang="en-US" smtClean="0"/>
              <a:t>区域可以缩小路由器的</a:t>
            </a:r>
            <a:r>
              <a:rPr lang="en-US" altLang="zh-CN" smtClean="0"/>
              <a:t>LSDB</a:t>
            </a:r>
            <a:r>
              <a:rPr lang="zh-CN" altLang="en-US" smtClean="0"/>
              <a:t>规模，减少网络流量。</a:t>
            </a:r>
          </a:p>
          <a:p>
            <a:r>
              <a:rPr lang="zh-CN" altLang="en-US" smtClean="0"/>
              <a:t>区域内的详细拓扑信息不向其他区域发送，区域间传递的是抽象的路由信息，而不是详细的描述拓扑结构的链路状态信息。每个区域都有自己的</a:t>
            </a:r>
            <a:r>
              <a:rPr lang="en-US" altLang="zh-CN" smtClean="0"/>
              <a:t>LSDB</a:t>
            </a:r>
            <a:r>
              <a:rPr lang="zh-CN" altLang="en-US" smtClean="0"/>
              <a:t>，不同区域的</a:t>
            </a:r>
            <a:r>
              <a:rPr lang="en-US" altLang="zh-CN" smtClean="0"/>
              <a:t>LSDB</a:t>
            </a:r>
            <a:r>
              <a:rPr lang="zh-CN" altLang="en-US" smtClean="0"/>
              <a:t>是不同的。路由器会为每一个自己所连接到的区域维护一个单独的</a:t>
            </a:r>
            <a:r>
              <a:rPr lang="en-US" altLang="zh-CN" smtClean="0"/>
              <a:t>LSDB</a:t>
            </a:r>
            <a:r>
              <a:rPr lang="zh-CN" altLang="en-US" smtClean="0"/>
              <a:t>。由于详细链路状态信息不会被发布到区域以外，因此</a:t>
            </a:r>
            <a:r>
              <a:rPr lang="en-US" altLang="zh-CN" smtClean="0"/>
              <a:t>LSDB</a:t>
            </a:r>
            <a:r>
              <a:rPr lang="zh-CN" altLang="en-US" smtClean="0"/>
              <a:t>的规模大大缩小了。</a:t>
            </a:r>
          </a:p>
          <a:p>
            <a:r>
              <a:rPr lang="en-US" altLang="zh-CN" smtClean="0"/>
              <a:t>Area 0</a:t>
            </a:r>
            <a:r>
              <a:rPr lang="zh-CN" altLang="en-US" smtClean="0"/>
              <a:t>为骨干区域，为了避免区域间路由环路，非骨干区域之间不允许直接相互发布路由信息。因此，每个区域都必须连接到骨干区域。</a:t>
            </a:r>
          </a:p>
          <a:p>
            <a:r>
              <a:rPr lang="zh-CN" altLang="zh-CN" smtClean="0"/>
              <a:t>运行在区域之间</a:t>
            </a:r>
            <a:r>
              <a:rPr lang="zh-CN" altLang="en-US" smtClean="0"/>
              <a:t>的路由器叫做</a:t>
            </a:r>
            <a:r>
              <a:rPr lang="zh-CN" altLang="zh-CN" smtClean="0"/>
              <a:t>区域边界路由器</a:t>
            </a:r>
            <a:r>
              <a:rPr lang="en-US" altLang="zh-CN" smtClean="0"/>
              <a:t>ABR</a:t>
            </a:r>
            <a:r>
              <a:rPr lang="zh-CN" altLang="en-US" smtClean="0"/>
              <a:t>（</a:t>
            </a:r>
            <a:r>
              <a:rPr lang="en-US" altLang="zh-CN" smtClean="0"/>
              <a:t>Area Boundary Router</a:t>
            </a:r>
            <a:r>
              <a:rPr lang="zh-CN" altLang="zh-CN" smtClean="0"/>
              <a:t>）</a:t>
            </a:r>
            <a:r>
              <a:rPr lang="zh-CN" altLang="en-US" smtClean="0"/>
              <a:t>，它</a:t>
            </a:r>
            <a:r>
              <a:rPr lang="zh-CN" altLang="zh-CN" smtClean="0"/>
              <a:t>包含所有相连区域的</a:t>
            </a:r>
            <a:r>
              <a:rPr lang="en-US" altLang="zh-CN" smtClean="0"/>
              <a:t>LSDB</a:t>
            </a:r>
            <a:r>
              <a:rPr lang="zh-CN" altLang="en-US" smtClean="0"/>
              <a:t>。自治系统边界路由器</a:t>
            </a:r>
            <a:r>
              <a:rPr lang="en-US" altLang="zh-CN" smtClean="0"/>
              <a:t>ASBR</a:t>
            </a:r>
            <a:r>
              <a:rPr lang="zh-CN" altLang="en-US" smtClean="0"/>
              <a:t>（</a:t>
            </a:r>
            <a:r>
              <a:rPr lang="en-US" altLang="zh-CN" smtClean="0"/>
              <a:t>Autonomous System Boundary Router</a:t>
            </a:r>
            <a:r>
              <a:rPr lang="zh-CN" altLang="en-US" smtClean="0"/>
              <a:t>）是指和其他</a:t>
            </a:r>
            <a:r>
              <a:rPr lang="en-US" altLang="zh-CN" smtClean="0"/>
              <a:t>AS</a:t>
            </a:r>
            <a:r>
              <a:rPr lang="zh-CN" altLang="en-US" smtClean="0"/>
              <a:t>中的路由器交换路由信息的路由器，这种路由器会向整个</a:t>
            </a:r>
            <a:r>
              <a:rPr lang="en-US" altLang="zh-CN" smtClean="0"/>
              <a:t>AS</a:t>
            </a:r>
            <a:r>
              <a:rPr lang="zh-CN" altLang="en-US" smtClean="0"/>
              <a:t>通告</a:t>
            </a:r>
            <a:r>
              <a:rPr lang="en-US" altLang="zh-CN" smtClean="0"/>
              <a:t>AS</a:t>
            </a:r>
            <a:r>
              <a:rPr lang="zh-CN" altLang="en-US" smtClean="0"/>
              <a:t>外部路由信息。</a:t>
            </a:r>
          </a:p>
          <a:p>
            <a:r>
              <a:rPr lang="zh-CN" altLang="zh-CN" smtClean="0"/>
              <a:t>在</a:t>
            </a:r>
            <a:r>
              <a:rPr lang="zh-CN" altLang="en-US" smtClean="0"/>
              <a:t>规模</a:t>
            </a:r>
            <a:r>
              <a:rPr lang="zh-CN" altLang="zh-CN" smtClean="0"/>
              <a:t>较小的</a:t>
            </a:r>
            <a:r>
              <a:rPr lang="zh-CN" altLang="en-US" smtClean="0"/>
              <a:t>企业</a:t>
            </a:r>
            <a:r>
              <a:rPr lang="zh-CN" altLang="zh-CN" smtClean="0"/>
              <a:t>网络</a:t>
            </a:r>
            <a:r>
              <a:rPr lang="zh-CN" altLang="en-US" smtClean="0"/>
              <a:t>中</a:t>
            </a:r>
            <a:r>
              <a:rPr lang="zh-CN" altLang="zh-CN" smtClean="0"/>
              <a:t>，</a:t>
            </a:r>
            <a:r>
              <a:rPr lang="zh-CN" altLang="en-US" smtClean="0"/>
              <a:t>可以把所有的路由器划分到同一个区域中</a:t>
            </a:r>
            <a:r>
              <a:rPr lang="zh-CN" altLang="zh-CN" smtClean="0"/>
              <a:t>，同一个</a:t>
            </a:r>
            <a:r>
              <a:rPr lang="en-US" altLang="zh-CN" smtClean="0"/>
              <a:t>OSPF</a:t>
            </a:r>
            <a:r>
              <a:rPr lang="zh-CN" altLang="zh-CN" smtClean="0"/>
              <a:t>区域中的路由器中的</a:t>
            </a:r>
            <a:r>
              <a:rPr lang="en-US" altLang="zh-CN" smtClean="0"/>
              <a:t>LSDB</a:t>
            </a:r>
            <a:r>
              <a:rPr lang="zh-CN" altLang="zh-CN" smtClean="0"/>
              <a:t>是完全一致的。</a:t>
            </a:r>
            <a:r>
              <a:rPr lang="en-US" altLang="zh-CN" smtClean="0"/>
              <a:t>OSPF</a:t>
            </a:r>
            <a:r>
              <a:rPr lang="zh-CN" altLang="en-US" smtClean="0"/>
              <a:t>区域号可以手动配置</a:t>
            </a:r>
            <a:r>
              <a:rPr lang="zh-CN" altLang="zh-CN" smtClean="0"/>
              <a:t>，为了</a:t>
            </a:r>
            <a:r>
              <a:rPr lang="zh-CN" altLang="en-US" smtClean="0"/>
              <a:t>便于</a:t>
            </a:r>
            <a:r>
              <a:rPr lang="zh-CN" altLang="zh-CN" smtClean="0"/>
              <a:t>将来的网络扩展，推荐将该区域号设置为</a:t>
            </a:r>
            <a:r>
              <a:rPr lang="en-US" altLang="zh-CN" smtClean="0"/>
              <a:t>0</a:t>
            </a:r>
            <a:r>
              <a:rPr lang="zh-CN" altLang="en-US" smtClean="0"/>
              <a:t>，即骨干区域</a:t>
            </a:r>
            <a:r>
              <a:rPr lang="zh-CN" altLang="zh-CN" smtClean="0"/>
              <a:t>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2119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mtClean="0"/>
              <a:t>在配置</a:t>
            </a:r>
            <a:r>
              <a:rPr lang="en-US" altLang="zh-CN" smtClean="0"/>
              <a:t>OSPF</a:t>
            </a:r>
            <a:r>
              <a:rPr lang="zh-CN" altLang="zh-CN" smtClean="0"/>
              <a:t>时，</a:t>
            </a:r>
            <a:r>
              <a:rPr lang="zh-CN" altLang="en-US" smtClean="0"/>
              <a:t>需要</a:t>
            </a:r>
            <a:r>
              <a:rPr lang="zh-CN" altLang="zh-CN" smtClean="0"/>
              <a:t>首先使能</a:t>
            </a:r>
            <a:r>
              <a:rPr lang="en-US" altLang="zh-CN" smtClean="0"/>
              <a:t>OSPF</a:t>
            </a:r>
            <a:r>
              <a:rPr lang="zh-CN" altLang="zh-CN" smtClean="0"/>
              <a:t>进程。</a:t>
            </a:r>
            <a:endParaRPr lang="en-US" altLang="zh-CN" smtClean="0"/>
          </a:p>
          <a:p>
            <a:r>
              <a:rPr lang="zh-CN" altLang="en-US" smtClean="0"/>
              <a:t>命令</a:t>
            </a:r>
            <a:r>
              <a:rPr lang="en-US" altLang="zh-CN" smtClean="0"/>
              <a:t>ospf [process id]</a:t>
            </a:r>
            <a:r>
              <a:rPr lang="zh-CN" altLang="en-US" smtClean="0"/>
              <a:t>用来</a:t>
            </a:r>
            <a:r>
              <a:rPr lang="zh-CN" altLang="zh-CN" smtClean="0"/>
              <a:t>使能</a:t>
            </a:r>
            <a:r>
              <a:rPr lang="en-US" altLang="zh-CN" smtClean="0"/>
              <a:t>OSPF</a:t>
            </a:r>
            <a:r>
              <a:rPr lang="zh-CN" altLang="zh-CN" smtClean="0"/>
              <a:t>，在该命令中可以</a:t>
            </a:r>
            <a:r>
              <a:rPr lang="zh-CN" altLang="en-US" smtClean="0"/>
              <a:t>配置</a:t>
            </a:r>
            <a:r>
              <a:rPr lang="zh-CN" altLang="zh-CN" smtClean="0"/>
              <a:t>进程</a:t>
            </a:r>
            <a:r>
              <a:rPr lang="en-US" altLang="zh-CN" smtClean="0"/>
              <a:t>ID</a:t>
            </a:r>
            <a:r>
              <a:rPr lang="zh-CN" altLang="zh-CN" smtClean="0"/>
              <a:t>。如果没有</a:t>
            </a:r>
            <a:r>
              <a:rPr lang="zh-CN" altLang="en-US" smtClean="0"/>
              <a:t>配置</a:t>
            </a:r>
            <a:r>
              <a:rPr lang="zh-CN" altLang="zh-CN" smtClean="0"/>
              <a:t>进程</a:t>
            </a:r>
            <a:r>
              <a:rPr lang="en-US" altLang="zh-CN" smtClean="0"/>
              <a:t>ID</a:t>
            </a:r>
            <a:r>
              <a:rPr lang="zh-CN" altLang="zh-CN" smtClean="0"/>
              <a:t>，则使用</a:t>
            </a:r>
            <a:r>
              <a:rPr lang="en-US" altLang="zh-CN" smtClean="0"/>
              <a:t>1</a:t>
            </a:r>
            <a:r>
              <a:rPr lang="zh-CN" altLang="zh-CN" smtClean="0"/>
              <a:t>作为缺省进程</a:t>
            </a:r>
            <a:r>
              <a:rPr lang="en-US" altLang="zh-CN" smtClean="0"/>
              <a:t>ID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zh-CN" smtClean="0"/>
              <a:t>命令</a:t>
            </a:r>
            <a:r>
              <a:rPr lang="en-US" altLang="zh-CN" smtClean="0"/>
              <a:t>ospf [process id] [router-id &lt;router-id&gt;]</a:t>
            </a:r>
            <a:r>
              <a:rPr lang="zh-CN" altLang="en-US" smtClean="0"/>
              <a:t>既可以使能</a:t>
            </a:r>
            <a:r>
              <a:rPr lang="en-US" altLang="zh-CN" smtClean="0"/>
              <a:t>OSPF</a:t>
            </a:r>
            <a:r>
              <a:rPr lang="zh-CN" altLang="en-US" smtClean="0"/>
              <a:t>进程，还同时</a:t>
            </a:r>
            <a:r>
              <a:rPr lang="zh-CN" altLang="zh-CN" smtClean="0"/>
              <a:t>可以用于</a:t>
            </a:r>
            <a:r>
              <a:rPr lang="zh-CN" altLang="en-US" smtClean="0"/>
              <a:t>配置</a:t>
            </a:r>
            <a:r>
              <a:rPr lang="en-US" altLang="zh-CN" smtClean="0"/>
              <a:t>Router ID</a:t>
            </a:r>
            <a:r>
              <a:rPr lang="zh-CN" altLang="en-US" smtClean="0"/>
              <a:t>。</a:t>
            </a:r>
            <a:r>
              <a:rPr lang="zh-CN" altLang="zh-CN" smtClean="0"/>
              <a:t>在该命令中，</a:t>
            </a:r>
            <a:r>
              <a:rPr lang="en-US" altLang="zh-CN" smtClean="0"/>
              <a:t>router-id</a:t>
            </a:r>
            <a:r>
              <a:rPr lang="zh-CN" altLang="zh-CN" smtClean="0"/>
              <a:t>代表路由器的</a:t>
            </a:r>
            <a:r>
              <a:rPr lang="en-US" altLang="zh-CN" smtClean="0"/>
              <a:t>ID</a:t>
            </a:r>
            <a:r>
              <a:rPr lang="zh-CN" altLang="zh-CN" smtClean="0"/>
              <a:t>。</a:t>
            </a:r>
          </a:p>
          <a:p>
            <a:r>
              <a:rPr lang="zh-CN" altLang="zh-CN" smtClean="0"/>
              <a:t>命令</a:t>
            </a:r>
            <a:r>
              <a:rPr lang="en-US" altLang="zh-CN" smtClean="0"/>
              <a:t>network</a:t>
            </a:r>
            <a:r>
              <a:rPr lang="zh-CN" altLang="zh-CN" smtClean="0"/>
              <a:t>用于指定运行</a:t>
            </a:r>
            <a:r>
              <a:rPr lang="en-US" altLang="zh-CN" smtClean="0"/>
              <a:t>OSPF</a:t>
            </a:r>
            <a:r>
              <a:rPr lang="zh-CN" altLang="zh-CN" smtClean="0"/>
              <a:t>协议的</a:t>
            </a:r>
            <a:r>
              <a:rPr lang="zh-CN" altLang="en-US" smtClean="0"/>
              <a:t>接口</a:t>
            </a:r>
            <a:r>
              <a:rPr lang="zh-CN" altLang="zh-CN" smtClean="0"/>
              <a:t>，在该命令中需要指定一个反掩码</a:t>
            </a:r>
            <a:r>
              <a:rPr lang="zh-CN" altLang="en-US" smtClean="0"/>
              <a:t>。反掩码中，</a:t>
            </a:r>
            <a:r>
              <a:rPr lang="zh-CN" altLang="zh-CN" smtClean="0"/>
              <a:t>“</a:t>
            </a:r>
            <a:r>
              <a:rPr lang="en-US" altLang="zh-CN" smtClean="0"/>
              <a:t>0</a:t>
            </a:r>
            <a:r>
              <a:rPr lang="zh-CN" altLang="zh-CN" smtClean="0"/>
              <a:t>”表示此位必须严格匹配，“</a:t>
            </a:r>
            <a:r>
              <a:rPr lang="en-US" altLang="zh-CN" smtClean="0"/>
              <a:t>1</a:t>
            </a:r>
            <a:r>
              <a:rPr lang="zh-CN" altLang="zh-CN" smtClean="0"/>
              <a:t>”表示该地址可以为任意值。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99694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007533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49986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516467" y="1393826"/>
            <a:ext cx="10572751" cy="4195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7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367B90BB-AED1-4A3A-BB70-D3D28C39E2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87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</a:t>
            </a:r>
            <a:fld id="{F60827B9-DCEF-4D10-A207-E05FBBAD03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109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</a:t>
            </a:r>
            <a:fld id="{60117E8C-4CFA-4104-BC3F-B7FEF6E5DB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260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39106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79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/>
              <a:t>链路状态路由协议</a:t>
            </a:r>
            <a:r>
              <a:rPr lang="en-US" altLang="zh-CN" smtClean="0"/>
              <a:t>-OSPF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8298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279650" y="1539876"/>
            <a:ext cx="7632700" cy="4524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[RTA]display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ospf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peer 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    OSPF Process 1 with Router ID 1.1.1.1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              Neighbors </a:t>
            </a:r>
          </a:p>
          <a:p>
            <a:pPr lvl="1" defTabSz="784225">
              <a:lnSpc>
                <a:spcPct val="140000"/>
              </a:lnSpc>
              <a:defRPr/>
            </a:pPr>
            <a:endParaRPr lang="en-US" altLang="zh-CN" sz="1400" dirty="0">
              <a:latin typeface="Courier New" pitchFamily="49" charset="0"/>
              <a:ea typeface="宋体" pitchFamily="2" charset="-122"/>
            </a:endParaRP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Area 0.0.0.0 interface 192.168.1.2(GigabitEthernet0/0/0)'s neighbors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Router ID: 2.2.2.2         Address: 192.168.1.1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State: Full 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Mode:Nbr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is  Slave  Priority: 1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DR: 192.168.1.2  BDR: 192.168.1.1  MTU: 0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Dead timer due in 40  sec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</a:t>
            </a:r>
            <a:r>
              <a:rPr lang="en-US" altLang="zh-CN" sz="1400" dirty="0" err="1">
                <a:latin typeface="Courier New" pitchFamily="49" charset="0"/>
                <a:ea typeface="宋体" pitchFamily="2" charset="-122"/>
              </a:rPr>
              <a:t>Retrans</a:t>
            </a: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timer interval: 5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Neighbor is up for 00:00:31     </a:t>
            </a:r>
          </a:p>
          <a:p>
            <a:pPr lvl="1" defTabSz="784225">
              <a:lnSpc>
                <a:spcPct val="140000"/>
              </a:lnSpc>
              <a:defRPr/>
            </a:pPr>
            <a:r>
              <a:rPr lang="en-US" altLang="zh-CN" sz="1400" dirty="0">
                <a:latin typeface="Courier New" pitchFamily="49" charset="0"/>
                <a:ea typeface="宋体" pitchFamily="2" charset="-122"/>
              </a:rPr>
              <a:t>   Authentication Sequence: [ 0 ]</a:t>
            </a:r>
          </a:p>
        </p:txBody>
      </p:sp>
    </p:spTree>
    <p:extLst>
      <p:ext uri="{BB962C8B-B14F-4D97-AF65-F5344CB8AC3E}">
        <p14:creationId xmlns:p14="http://schemas.microsoft.com/office/powerpoint/2010/main" val="26741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05885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开放式最短路径优先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Open Shortest Path First</a:t>
            </a:r>
            <a:r>
              <a:rPr lang="zh-CN" altLang="en-US" dirty="0" smtClean="0"/>
              <a:t>）协议是</a:t>
            </a:r>
            <a:r>
              <a:rPr lang="en-US" altLang="zh-CN" dirty="0" smtClean="0"/>
              <a:t>IETF</a:t>
            </a:r>
            <a:r>
              <a:rPr lang="zh-CN" altLang="en-US" dirty="0" smtClean="0"/>
              <a:t>定义的一种基于链路状态的内部网关路由协议。</a:t>
            </a:r>
            <a:endParaRPr lang="en-US" altLang="zh-CN" dirty="0" smtClean="0"/>
          </a:p>
          <a:p>
            <a:r>
              <a:rPr lang="en-US" altLang="zh-CN" dirty="0" smtClean="0"/>
              <a:t>RIP</a:t>
            </a:r>
            <a:r>
              <a:rPr lang="zh-CN" altLang="en-US" dirty="0" smtClean="0"/>
              <a:t>是一种基于距离矢量算法的路由协议，存在着收敛慢、易产生路由环路、可扩展性差等问题，目前已逐渐被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取代。</a:t>
            </a:r>
          </a:p>
        </p:txBody>
      </p:sp>
    </p:spTree>
    <p:extLst>
      <p:ext uri="{BB962C8B-B14F-4D97-AF65-F5344CB8AC3E}">
        <p14:creationId xmlns:p14="http://schemas.microsoft.com/office/powerpoint/2010/main" val="3339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OSPF</a:t>
            </a:r>
            <a:r>
              <a:rPr lang="zh-CN" altLang="en-US" dirty="0"/>
              <a:t>的工作原理 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OSPF</a:t>
            </a:r>
            <a:r>
              <a:rPr lang="zh-CN" altLang="en-US" dirty="0"/>
              <a:t>的基本配置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54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开放式最短路径优先（</a:t>
            </a:r>
            <a:r>
              <a:rPr lang="en-US" altLang="zh-CN" smtClean="0"/>
              <a:t>OSPF</a:t>
            </a:r>
            <a:r>
              <a:rPr lang="zh-CN" altLang="en-US" smtClean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12285" y="1700808"/>
            <a:ext cx="10560048" cy="4680000"/>
          </a:xfrm>
        </p:spPr>
        <p:txBody>
          <a:bodyPr/>
          <a:lstStyle/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  <a:cs typeface="Arial" panose="020B0604020202020204" pitchFamily="34" charset="0"/>
              </a:rPr>
              <a:t>无</a:t>
            </a:r>
            <a:r>
              <a:rPr lang="zh-CN" altLang="en-US" dirty="0">
                <a:latin typeface="+mn-ea"/>
                <a:cs typeface="Arial" panose="020B0604020202020204" pitchFamily="34" charset="0"/>
              </a:rPr>
              <a:t>环路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cs typeface="Arial" panose="020B0604020202020204" pitchFamily="34" charset="0"/>
              </a:rPr>
              <a:t>收敛快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cs typeface="Arial" panose="020B0604020202020204" pitchFamily="34" charset="0"/>
              </a:rPr>
              <a:t>扩展性好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cs typeface="Arial" panose="020B0604020202020204" pitchFamily="34" charset="0"/>
              </a:rPr>
              <a:t>支持认证</a:t>
            </a: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024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66350" y="6524625"/>
            <a:ext cx="202565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Page </a:t>
            </a:r>
            <a:fld id="{699E7C25-734E-4758-B295-4D0360B4A106}" type="slidenum">
              <a:rPr lang="en-US" altLang="zh-CN" sz="1200">
                <a:latin typeface="+mn-ea"/>
                <a:ea typeface="+mn-ea"/>
              </a:rPr>
              <a:pPr/>
              <a:t>3</a:t>
            </a:fld>
            <a:endParaRPr lang="en-US" altLang="zh-CN" sz="1200">
              <a:latin typeface="+mn-ea"/>
              <a:ea typeface="+mn-ea"/>
            </a:endParaRPr>
          </a:p>
        </p:txBody>
      </p:sp>
      <p:grpSp>
        <p:nvGrpSpPr>
          <p:cNvPr id="10244" name="Group 27"/>
          <p:cNvGrpSpPr>
            <a:grpSpLocks/>
          </p:cNvGrpSpPr>
          <p:nvPr/>
        </p:nvGrpSpPr>
        <p:grpSpPr bwMode="auto">
          <a:xfrm>
            <a:off x="2711450" y="1557338"/>
            <a:ext cx="6140450" cy="3384550"/>
            <a:chOff x="1187450" y="1557338"/>
            <a:chExt cx="6140450" cy="3384550"/>
          </a:xfrm>
        </p:grpSpPr>
        <p:sp>
          <p:nvSpPr>
            <p:cNvPr id="10251" name="TextBox 8"/>
            <p:cNvSpPr txBox="1">
              <a:spLocks noChangeArrowheads="1"/>
            </p:cNvSpPr>
            <p:nvPr/>
          </p:nvSpPr>
          <p:spPr bwMode="auto">
            <a:xfrm>
              <a:off x="6732588" y="1664804"/>
              <a:ext cx="595312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Site B</a:t>
              </a:r>
            </a:p>
          </p:txBody>
        </p:sp>
        <p:sp>
          <p:nvSpPr>
            <p:cNvPr id="10252" name="TextBox 8"/>
            <p:cNvSpPr txBox="1">
              <a:spLocks noChangeArrowheads="1"/>
            </p:cNvSpPr>
            <p:nvPr/>
          </p:nvSpPr>
          <p:spPr bwMode="auto">
            <a:xfrm>
              <a:off x="1187450" y="2624138"/>
              <a:ext cx="611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Site A</a:t>
              </a:r>
            </a:p>
          </p:txBody>
        </p:sp>
        <p:sp>
          <p:nvSpPr>
            <p:cNvPr id="10254" name="TextBox 8"/>
            <p:cNvSpPr txBox="1">
              <a:spLocks noChangeArrowheads="1"/>
            </p:cNvSpPr>
            <p:nvPr/>
          </p:nvSpPr>
          <p:spPr bwMode="auto">
            <a:xfrm>
              <a:off x="5483225" y="4665663"/>
              <a:ext cx="6016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Site C</a:t>
              </a:r>
            </a:p>
          </p:txBody>
        </p:sp>
        <p:cxnSp>
          <p:nvCxnSpPr>
            <p:cNvPr id="10256" name="直接连接符 15"/>
            <p:cNvCxnSpPr>
              <a:cxnSpLocks noChangeShapeType="1"/>
            </p:cNvCxnSpPr>
            <p:nvPr/>
          </p:nvCxnSpPr>
          <p:spPr bwMode="auto">
            <a:xfrm flipH="1">
              <a:off x="4932363" y="2420938"/>
              <a:ext cx="1079500" cy="122396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7" name="直接连接符 15"/>
            <p:cNvCxnSpPr>
              <a:cxnSpLocks noChangeShapeType="1"/>
            </p:cNvCxnSpPr>
            <p:nvPr/>
          </p:nvCxnSpPr>
          <p:spPr bwMode="auto">
            <a:xfrm>
              <a:off x="3419475" y="2133600"/>
              <a:ext cx="24479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直接连接符 15"/>
            <p:cNvCxnSpPr>
              <a:cxnSpLocks noChangeShapeType="1"/>
            </p:cNvCxnSpPr>
            <p:nvPr/>
          </p:nvCxnSpPr>
          <p:spPr bwMode="auto">
            <a:xfrm>
              <a:off x="3203575" y="2349500"/>
              <a:ext cx="1584325" cy="143986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2" name="TextBox 8"/>
            <p:cNvSpPr txBox="1">
              <a:spLocks noChangeArrowheads="1"/>
            </p:cNvSpPr>
            <p:nvPr/>
          </p:nvSpPr>
          <p:spPr bwMode="auto">
            <a:xfrm>
              <a:off x="2917458" y="1557338"/>
              <a:ext cx="4657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RTB</a:t>
              </a:r>
            </a:p>
          </p:txBody>
        </p:sp>
        <p:sp>
          <p:nvSpPr>
            <p:cNvPr id="10263" name="TextBox 8"/>
            <p:cNvSpPr txBox="1">
              <a:spLocks noChangeArrowheads="1"/>
            </p:cNvSpPr>
            <p:nvPr/>
          </p:nvSpPr>
          <p:spPr bwMode="auto">
            <a:xfrm>
              <a:off x="1431925" y="1685925"/>
              <a:ext cx="4660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10264" name="TextBox 8"/>
            <p:cNvSpPr txBox="1">
              <a:spLocks noChangeArrowheads="1"/>
            </p:cNvSpPr>
            <p:nvPr/>
          </p:nvSpPr>
          <p:spPr bwMode="auto">
            <a:xfrm>
              <a:off x="1860550" y="3188005"/>
              <a:ext cx="4646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RTC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54540" y="1876944"/>
            <a:ext cx="2313010" cy="1297808"/>
            <a:chOff x="2754540" y="1876944"/>
            <a:chExt cx="2313010" cy="1297808"/>
          </a:xfrm>
        </p:grpSpPr>
        <p:pic>
          <p:nvPicPr>
            <p:cNvPr id="33" name="图片 32" descr="网络云4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0329" y="1929881"/>
              <a:ext cx="1506922" cy="906462"/>
            </a:xfrm>
            <a:prstGeom prst="rect">
              <a:avLst/>
            </a:prstGeom>
          </p:spPr>
        </p:pic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3593022" y="2244612"/>
              <a:ext cx="5741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OSPF</a:t>
              </a:r>
            </a:p>
          </p:txBody>
        </p:sp>
        <p:pic>
          <p:nvPicPr>
            <p:cNvPr id="35" name="图片 34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039" y="1876944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36" name="图片 35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540" y="1936997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37" name="图片 36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11" y="2634986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pic>
        <p:nvPicPr>
          <p:cNvPr id="38" name="图片 37" descr="网络云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0329" y="3727310"/>
            <a:ext cx="1426598" cy="858145"/>
          </a:xfrm>
          <a:prstGeom prst="rect">
            <a:avLst/>
          </a:prstGeom>
        </p:spPr>
      </p:pic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6558574" y="4015601"/>
            <a:ext cx="5741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OSPF</a:t>
            </a:r>
          </a:p>
        </p:txBody>
      </p:sp>
      <p:pic>
        <p:nvPicPr>
          <p:cNvPr id="40" name="图片 3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00" y="4039033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1" name="图片 4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88" y="3466523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2" name="图片 41" descr="网络云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5863" y="1972852"/>
            <a:ext cx="1426598" cy="858145"/>
          </a:xfrm>
          <a:prstGeom prst="rect">
            <a:avLst/>
          </a:prstGeom>
        </p:spPr>
      </p:pic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8047646" y="2288679"/>
            <a:ext cx="441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RIP</a:t>
            </a:r>
          </a:p>
        </p:txBody>
      </p:sp>
      <p:pic>
        <p:nvPicPr>
          <p:cNvPr id="44" name="图片 4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165" y="1860883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5" name="图片 4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767" y="2492754"/>
            <a:ext cx="735511" cy="539766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5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en-US" smtClean="0"/>
              <a:t>原理介绍</a:t>
            </a:r>
          </a:p>
        </p:txBody>
      </p:sp>
      <p:graphicFrame>
        <p:nvGraphicFramePr>
          <p:cNvPr id="15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6242"/>
              </p:ext>
            </p:extLst>
          </p:nvPr>
        </p:nvGraphicFramePr>
        <p:xfrm>
          <a:off x="2424114" y="4459289"/>
          <a:ext cx="3384549" cy="1201737"/>
        </p:xfrm>
        <a:graphic>
          <a:graphicData uri="http://schemas.openxmlformats.org/drawingml/2006/table">
            <a:tbl>
              <a:tblPr/>
              <a:tblGrid>
                <a:gridCol w="1128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41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目的网络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9198" marR="79198" marT="39606" marB="396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下一跳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9198" marR="79198" marT="39606" marB="396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开销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9198" marR="79198" marT="39606" marB="396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3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</a:txBody>
                  <a:tcPr marL="79198" marR="79198" marT="39606" marB="396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.....</a:t>
                      </a:r>
                    </a:p>
                  </a:txBody>
                  <a:tcPr marL="79198" marR="79198" marT="39606" marB="396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华文细黑"/>
                        </a:defRPr>
                      </a:lvl9pPr>
                    </a:lstStyle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</a:t>
                      </a:r>
                    </a:p>
                    <a:p>
                      <a:pPr marL="0" marR="0" lvl="0" indent="0" algn="l" defTabSz="784225" rtl="0" eaLnBrk="1" fontAlgn="base" latinLnBrk="0" hangingPunct="1">
                        <a:lnSpc>
                          <a:spcPct val="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...</a:t>
                      </a:r>
                    </a:p>
                  </a:txBody>
                  <a:tcPr marL="79198" marR="79198" marT="39606" marB="396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282" name="Group 42"/>
          <p:cNvGrpSpPr>
            <a:grpSpLocks/>
          </p:cNvGrpSpPr>
          <p:nvPr/>
        </p:nvGrpSpPr>
        <p:grpSpPr bwMode="auto">
          <a:xfrm>
            <a:off x="2711450" y="1844675"/>
            <a:ext cx="7200900" cy="4176713"/>
            <a:chOff x="1187450" y="1844675"/>
            <a:chExt cx="7200900" cy="4176713"/>
          </a:xfrm>
        </p:grpSpPr>
        <p:sp>
          <p:nvSpPr>
            <p:cNvPr id="113" name="Text Box 4"/>
            <p:cNvSpPr txBox="1">
              <a:spLocks noChangeArrowheads="1"/>
            </p:cNvSpPr>
            <p:nvPr/>
          </p:nvSpPr>
          <p:spPr bwMode="auto">
            <a:xfrm>
              <a:off x="3708400" y="2276475"/>
              <a:ext cx="15843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latin typeface="+mn-ea"/>
                  <a:ea typeface="+mn-ea"/>
                </a:rPr>
                <a:t>LSA </a:t>
              </a:r>
              <a:r>
                <a:rPr lang="zh-CN" altLang="en-US" sz="1200" kern="0" dirty="0">
                  <a:latin typeface="+mn-ea"/>
                  <a:ea typeface="+mn-ea"/>
                </a:rPr>
                <a:t>泛洪</a:t>
              </a:r>
              <a:endParaRPr lang="en-US" altLang="zh-CN" sz="1200" kern="0" dirty="0">
                <a:latin typeface="+mn-ea"/>
                <a:ea typeface="+mn-ea"/>
              </a:endParaRPr>
            </a:p>
          </p:txBody>
        </p:sp>
        <p:grpSp>
          <p:nvGrpSpPr>
            <p:cNvPr id="11284" name="Group 5"/>
            <p:cNvGrpSpPr>
              <a:grpSpLocks/>
            </p:cNvGrpSpPr>
            <p:nvPr/>
          </p:nvGrpSpPr>
          <p:grpSpPr bwMode="auto">
            <a:xfrm>
              <a:off x="5848350" y="1844675"/>
              <a:ext cx="1601788" cy="1655763"/>
              <a:chOff x="3593" y="845"/>
              <a:chExt cx="1009" cy="1269"/>
            </a:xfrm>
          </p:grpSpPr>
          <p:sp>
            <p:nvSpPr>
              <p:cNvPr id="115" name="Freeform 6"/>
              <p:cNvSpPr>
                <a:spLocks noChangeAspect="1"/>
              </p:cNvSpPr>
              <p:nvPr/>
            </p:nvSpPr>
            <p:spPr bwMode="auto">
              <a:xfrm>
                <a:off x="3593" y="845"/>
                <a:ext cx="1009" cy="305"/>
              </a:xfrm>
              <a:custGeom>
                <a:avLst/>
                <a:gdLst>
                  <a:gd name="T0" fmla="*/ 57 w 1793"/>
                  <a:gd name="T1" fmla="*/ 8 h 542"/>
                  <a:gd name="T2" fmla="*/ 56 w 1793"/>
                  <a:gd name="T3" fmla="*/ 6 h 542"/>
                  <a:gd name="T4" fmla="*/ 54 w 1793"/>
                  <a:gd name="T5" fmla="*/ 5 h 542"/>
                  <a:gd name="T6" fmla="*/ 51 w 1793"/>
                  <a:gd name="T7" fmla="*/ 3 h 542"/>
                  <a:gd name="T8" fmla="*/ 48 w 1793"/>
                  <a:gd name="T9" fmla="*/ 2 h 542"/>
                  <a:gd name="T10" fmla="*/ 44 w 1793"/>
                  <a:gd name="T11" fmla="*/ 2 h 542"/>
                  <a:gd name="T12" fmla="*/ 39 w 1793"/>
                  <a:gd name="T13" fmla="*/ 1 h 542"/>
                  <a:gd name="T14" fmla="*/ 34 w 1793"/>
                  <a:gd name="T15" fmla="*/ 1 h 542"/>
                  <a:gd name="T16" fmla="*/ 29 w 1793"/>
                  <a:gd name="T17" fmla="*/ 0 h 542"/>
                  <a:gd name="T18" fmla="*/ 24 w 1793"/>
                  <a:gd name="T19" fmla="*/ 1 h 542"/>
                  <a:gd name="T20" fmla="*/ 19 w 1793"/>
                  <a:gd name="T21" fmla="*/ 1 h 542"/>
                  <a:gd name="T22" fmla="*/ 14 w 1793"/>
                  <a:gd name="T23" fmla="*/ 1 h 542"/>
                  <a:gd name="T24" fmla="*/ 10 w 1793"/>
                  <a:gd name="T25" fmla="*/ 2 h 542"/>
                  <a:gd name="T26" fmla="*/ 6 w 1793"/>
                  <a:gd name="T27" fmla="*/ 3 h 542"/>
                  <a:gd name="T28" fmla="*/ 3 w 1793"/>
                  <a:gd name="T29" fmla="*/ 5 h 542"/>
                  <a:gd name="T30" fmla="*/ 2 w 1793"/>
                  <a:gd name="T31" fmla="*/ 6 h 542"/>
                  <a:gd name="T32" fmla="*/ 1 w 1793"/>
                  <a:gd name="T33" fmla="*/ 8 h 542"/>
                  <a:gd name="T34" fmla="*/ 0 w 1793"/>
                  <a:gd name="T35" fmla="*/ 9 h 542"/>
                  <a:gd name="T36" fmla="*/ 1 w 1793"/>
                  <a:gd name="T37" fmla="*/ 11 h 542"/>
                  <a:gd name="T38" fmla="*/ 3 w 1793"/>
                  <a:gd name="T39" fmla="*/ 12 h 542"/>
                  <a:gd name="T40" fmla="*/ 5 w 1793"/>
                  <a:gd name="T41" fmla="*/ 14 h 542"/>
                  <a:gd name="T42" fmla="*/ 8 w 1793"/>
                  <a:gd name="T43" fmla="*/ 15 h 542"/>
                  <a:gd name="T44" fmla="*/ 12 w 1793"/>
                  <a:gd name="T45" fmla="*/ 16 h 542"/>
                  <a:gd name="T46" fmla="*/ 16 w 1793"/>
                  <a:gd name="T47" fmla="*/ 16 h 542"/>
                  <a:gd name="T48" fmla="*/ 21 w 1793"/>
                  <a:gd name="T49" fmla="*/ 17 h 542"/>
                  <a:gd name="T50" fmla="*/ 26 w 1793"/>
                  <a:gd name="T51" fmla="*/ 17 h 542"/>
                  <a:gd name="T52" fmla="*/ 32 w 1793"/>
                  <a:gd name="T53" fmla="*/ 17 h 542"/>
                  <a:gd name="T54" fmla="*/ 37 w 1793"/>
                  <a:gd name="T55" fmla="*/ 17 h 542"/>
                  <a:gd name="T56" fmla="*/ 42 w 1793"/>
                  <a:gd name="T57" fmla="*/ 16 h 542"/>
                  <a:gd name="T58" fmla="*/ 46 w 1793"/>
                  <a:gd name="T59" fmla="*/ 16 h 542"/>
                  <a:gd name="T60" fmla="*/ 50 w 1793"/>
                  <a:gd name="T61" fmla="*/ 14 h 542"/>
                  <a:gd name="T62" fmla="*/ 53 w 1793"/>
                  <a:gd name="T63" fmla="*/ 14 h 542"/>
                  <a:gd name="T64" fmla="*/ 55 w 1793"/>
                  <a:gd name="T65" fmla="*/ 12 h 542"/>
                  <a:gd name="T66" fmla="*/ 56 w 1793"/>
                  <a:gd name="T67" fmla="*/ 10 h 542"/>
                  <a:gd name="T68" fmla="*/ 57 w 1793"/>
                  <a:gd name="T69" fmla="*/ 8 h 54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793"/>
                  <a:gd name="T106" fmla="*/ 0 h 542"/>
                  <a:gd name="T107" fmla="*/ 1793 w 1793"/>
                  <a:gd name="T108" fmla="*/ 542 h 54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793" h="542">
                    <a:moveTo>
                      <a:pt x="1793" y="270"/>
                    </a:moveTo>
                    <a:lnTo>
                      <a:pt x="1790" y="246"/>
                    </a:lnTo>
                    <a:lnTo>
                      <a:pt x="1778" y="222"/>
                    </a:lnTo>
                    <a:lnTo>
                      <a:pt x="1759" y="196"/>
                    </a:lnTo>
                    <a:lnTo>
                      <a:pt x="1734" y="174"/>
                    </a:lnTo>
                    <a:lnTo>
                      <a:pt x="1702" y="150"/>
                    </a:lnTo>
                    <a:lnTo>
                      <a:pt x="1662" y="130"/>
                    </a:lnTo>
                    <a:lnTo>
                      <a:pt x="1617" y="108"/>
                    </a:lnTo>
                    <a:lnTo>
                      <a:pt x="1566" y="90"/>
                    </a:lnTo>
                    <a:lnTo>
                      <a:pt x="1509" y="71"/>
                    </a:lnTo>
                    <a:lnTo>
                      <a:pt x="1446" y="57"/>
                    </a:lnTo>
                    <a:lnTo>
                      <a:pt x="1380" y="42"/>
                    </a:lnTo>
                    <a:lnTo>
                      <a:pt x="1309" y="29"/>
                    </a:lnTo>
                    <a:lnTo>
                      <a:pt x="1235" y="20"/>
                    </a:lnTo>
                    <a:lnTo>
                      <a:pt x="1158" y="11"/>
                    </a:lnTo>
                    <a:lnTo>
                      <a:pt x="1078" y="5"/>
                    </a:lnTo>
                    <a:lnTo>
                      <a:pt x="998" y="2"/>
                    </a:lnTo>
                    <a:lnTo>
                      <a:pt x="917" y="0"/>
                    </a:lnTo>
                    <a:lnTo>
                      <a:pt x="835" y="0"/>
                    </a:lnTo>
                    <a:lnTo>
                      <a:pt x="753" y="3"/>
                    </a:lnTo>
                    <a:lnTo>
                      <a:pt x="674" y="7"/>
                    </a:lnTo>
                    <a:lnTo>
                      <a:pt x="596" y="14"/>
                    </a:lnTo>
                    <a:lnTo>
                      <a:pt x="520" y="24"/>
                    </a:lnTo>
                    <a:lnTo>
                      <a:pt x="448" y="35"/>
                    </a:lnTo>
                    <a:lnTo>
                      <a:pt x="380" y="49"/>
                    </a:lnTo>
                    <a:lnTo>
                      <a:pt x="315" y="64"/>
                    </a:lnTo>
                    <a:lnTo>
                      <a:pt x="254" y="81"/>
                    </a:lnTo>
                    <a:lnTo>
                      <a:pt x="201" y="99"/>
                    </a:lnTo>
                    <a:lnTo>
                      <a:pt x="152" y="119"/>
                    </a:lnTo>
                    <a:lnTo>
                      <a:pt x="110" y="139"/>
                    </a:lnTo>
                    <a:lnTo>
                      <a:pt x="74" y="162"/>
                    </a:lnTo>
                    <a:lnTo>
                      <a:pt x="46" y="185"/>
                    </a:lnTo>
                    <a:lnTo>
                      <a:pt x="23" y="209"/>
                    </a:lnTo>
                    <a:lnTo>
                      <a:pt x="8" y="233"/>
                    </a:lnTo>
                    <a:lnTo>
                      <a:pt x="0" y="259"/>
                    </a:lnTo>
                    <a:lnTo>
                      <a:pt x="0" y="283"/>
                    </a:lnTo>
                    <a:lnTo>
                      <a:pt x="8" y="307"/>
                    </a:lnTo>
                    <a:lnTo>
                      <a:pt x="23" y="333"/>
                    </a:lnTo>
                    <a:lnTo>
                      <a:pt x="46" y="356"/>
                    </a:lnTo>
                    <a:lnTo>
                      <a:pt x="74" y="378"/>
                    </a:lnTo>
                    <a:lnTo>
                      <a:pt x="110" y="401"/>
                    </a:lnTo>
                    <a:lnTo>
                      <a:pt x="152" y="423"/>
                    </a:lnTo>
                    <a:lnTo>
                      <a:pt x="201" y="441"/>
                    </a:lnTo>
                    <a:lnTo>
                      <a:pt x="254" y="461"/>
                    </a:lnTo>
                    <a:lnTo>
                      <a:pt x="315" y="478"/>
                    </a:lnTo>
                    <a:lnTo>
                      <a:pt x="380" y="493"/>
                    </a:lnTo>
                    <a:lnTo>
                      <a:pt x="448" y="505"/>
                    </a:lnTo>
                    <a:lnTo>
                      <a:pt x="520" y="516"/>
                    </a:lnTo>
                    <a:lnTo>
                      <a:pt x="596" y="526"/>
                    </a:lnTo>
                    <a:lnTo>
                      <a:pt x="674" y="533"/>
                    </a:lnTo>
                    <a:lnTo>
                      <a:pt x="753" y="538"/>
                    </a:lnTo>
                    <a:lnTo>
                      <a:pt x="835" y="542"/>
                    </a:lnTo>
                    <a:lnTo>
                      <a:pt x="917" y="542"/>
                    </a:lnTo>
                    <a:lnTo>
                      <a:pt x="998" y="540"/>
                    </a:lnTo>
                    <a:lnTo>
                      <a:pt x="1078" y="537"/>
                    </a:lnTo>
                    <a:lnTo>
                      <a:pt x="1158" y="531"/>
                    </a:lnTo>
                    <a:lnTo>
                      <a:pt x="1235" y="522"/>
                    </a:lnTo>
                    <a:lnTo>
                      <a:pt x="1309" y="511"/>
                    </a:lnTo>
                    <a:lnTo>
                      <a:pt x="1380" y="500"/>
                    </a:lnTo>
                    <a:lnTo>
                      <a:pt x="1446" y="485"/>
                    </a:lnTo>
                    <a:lnTo>
                      <a:pt x="1509" y="469"/>
                    </a:lnTo>
                    <a:lnTo>
                      <a:pt x="1566" y="452"/>
                    </a:lnTo>
                    <a:lnTo>
                      <a:pt x="1617" y="432"/>
                    </a:lnTo>
                    <a:lnTo>
                      <a:pt x="1662" y="412"/>
                    </a:lnTo>
                    <a:lnTo>
                      <a:pt x="1702" y="390"/>
                    </a:lnTo>
                    <a:lnTo>
                      <a:pt x="1734" y="367"/>
                    </a:lnTo>
                    <a:lnTo>
                      <a:pt x="1759" y="344"/>
                    </a:lnTo>
                    <a:lnTo>
                      <a:pt x="1778" y="320"/>
                    </a:lnTo>
                    <a:lnTo>
                      <a:pt x="1790" y="296"/>
                    </a:lnTo>
                    <a:lnTo>
                      <a:pt x="1793" y="270"/>
                    </a:lnTo>
                    <a:close/>
                  </a:path>
                </a:pathLst>
              </a:custGeom>
              <a:solidFill>
                <a:srgbClr val="DDDDDD">
                  <a:alpha val="42000"/>
                </a:srgbClr>
              </a:solidFill>
              <a:ln w="27051">
                <a:solidFill>
                  <a:srgbClr val="0099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6" name="Line 7"/>
              <p:cNvSpPr>
                <a:spLocks noChangeAspect="1" noChangeShapeType="1"/>
              </p:cNvSpPr>
              <p:nvPr/>
            </p:nvSpPr>
            <p:spPr bwMode="auto">
              <a:xfrm>
                <a:off x="3595" y="998"/>
                <a:ext cx="0" cy="986"/>
              </a:xfrm>
              <a:prstGeom prst="line">
                <a:avLst/>
              </a:prstGeom>
              <a:noFill/>
              <a:ln w="27051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7" name="Line 8"/>
              <p:cNvSpPr>
                <a:spLocks noChangeAspect="1" noChangeShapeType="1"/>
              </p:cNvSpPr>
              <p:nvPr/>
            </p:nvSpPr>
            <p:spPr bwMode="auto">
              <a:xfrm>
                <a:off x="4601" y="1001"/>
                <a:ext cx="0" cy="983"/>
              </a:xfrm>
              <a:prstGeom prst="line">
                <a:avLst/>
              </a:prstGeom>
              <a:noFill/>
              <a:ln w="27051">
                <a:solidFill>
                  <a:srgbClr val="0099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8" name="Freeform 9"/>
              <p:cNvSpPr>
                <a:spLocks noChangeAspect="1"/>
              </p:cNvSpPr>
              <p:nvPr/>
            </p:nvSpPr>
            <p:spPr bwMode="auto">
              <a:xfrm>
                <a:off x="3596" y="1332"/>
                <a:ext cx="1006" cy="124"/>
              </a:xfrm>
              <a:custGeom>
                <a:avLst/>
                <a:gdLst>
                  <a:gd name="T0" fmla="*/ 0 w 1787"/>
                  <a:gd name="T1" fmla="*/ 0 h 223"/>
                  <a:gd name="T2" fmla="*/ 3 w 1787"/>
                  <a:gd name="T3" fmla="*/ 2 h 223"/>
                  <a:gd name="T4" fmla="*/ 7 w 1787"/>
                  <a:gd name="T5" fmla="*/ 3 h 223"/>
                  <a:gd name="T6" fmla="*/ 10 w 1787"/>
                  <a:gd name="T7" fmla="*/ 4 h 223"/>
                  <a:gd name="T8" fmla="*/ 14 w 1787"/>
                  <a:gd name="T9" fmla="*/ 5 h 223"/>
                  <a:gd name="T10" fmla="*/ 17 w 1787"/>
                  <a:gd name="T11" fmla="*/ 6 h 223"/>
                  <a:gd name="T12" fmla="*/ 21 w 1787"/>
                  <a:gd name="T13" fmla="*/ 6 h 223"/>
                  <a:gd name="T14" fmla="*/ 25 w 1787"/>
                  <a:gd name="T15" fmla="*/ 7 h 223"/>
                  <a:gd name="T16" fmla="*/ 29 w 1787"/>
                  <a:gd name="T17" fmla="*/ 7 h 223"/>
                  <a:gd name="T18" fmla="*/ 32 w 1787"/>
                  <a:gd name="T19" fmla="*/ 7 h 223"/>
                  <a:gd name="T20" fmla="*/ 36 w 1787"/>
                  <a:gd name="T21" fmla="*/ 6 h 223"/>
                  <a:gd name="T22" fmla="*/ 39 w 1787"/>
                  <a:gd name="T23" fmla="*/ 6 h 223"/>
                  <a:gd name="T24" fmla="*/ 43 w 1787"/>
                  <a:gd name="T25" fmla="*/ 5 h 223"/>
                  <a:gd name="T26" fmla="*/ 47 w 1787"/>
                  <a:gd name="T27" fmla="*/ 4 h 223"/>
                  <a:gd name="T28" fmla="*/ 50 w 1787"/>
                  <a:gd name="T29" fmla="*/ 3 h 223"/>
                  <a:gd name="T30" fmla="*/ 53 w 1787"/>
                  <a:gd name="T31" fmla="*/ 2 h 223"/>
                  <a:gd name="T32" fmla="*/ 57 w 1787"/>
                  <a:gd name="T33" fmla="*/ 0 h 2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87"/>
                  <a:gd name="T52" fmla="*/ 0 h 223"/>
                  <a:gd name="T53" fmla="*/ 1787 w 1787"/>
                  <a:gd name="T54" fmla="*/ 223 h 22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87" h="223">
                    <a:moveTo>
                      <a:pt x="0" y="0"/>
                    </a:moveTo>
                    <a:lnTo>
                      <a:pt x="104" y="52"/>
                    </a:lnTo>
                    <a:lnTo>
                      <a:pt x="210" y="96"/>
                    </a:lnTo>
                    <a:lnTo>
                      <a:pt x="321" y="134"/>
                    </a:lnTo>
                    <a:lnTo>
                      <a:pt x="432" y="166"/>
                    </a:lnTo>
                    <a:lnTo>
                      <a:pt x="546" y="189"/>
                    </a:lnTo>
                    <a:lnTo>
                      <a:pt x="662" y="208"/>
                    </a:lnTo>
                    <a:lnTo>
                      <a:pt x="778" y="219"/>
                    </a:lnTo>
                    <a:lnTo>
                      <a:pt x="894" y="223"/>
                    </a:lnTo>
                    <a:lnTo>
                      <a:pt x="1011" y="219"/>
                    </a:lnTo>
                    <a:lnTo>
                      <a:pt x="1127" y="208"/>
                    </a:lnTo>
                    <a:lnTo>
                      <a:pt x="1241" y="189"/>
                    </a:lnTo>
                    <a:lnTo>
                      <a:pt x="1355" y="166"/>
                    </a:lnTo>
                    <a:lnTo>
                      <a:pt x="1467" y="134"/>
                    </a:lnTo>
                    <a:lnTo>
                      <a:pt x="1577" y="96"/>
                    </a:lnTo>
                    <a:lnTo>
                      <a:pt x="1685" y="52"/>
                    </a:lnTo>
                    <a:lnTo>
                      <a:pt x="1787" y="0"/>
                    </a:lnTo>
                  </a:path>
                </a:pathLst>
              </a:custGeom>
              <a:noFill/>
              <a:ln w="27051">
                <a:solidFill>
                  <a:srgbClr val="0099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9" name="Freeform 10"/>
              <p:cNvSpPr>
                <a:spLocks noChangeAspect="1"/>
              </p:cNvSpPr>
              <p:nvPr/>
            </p:nvSpPr>
            <p:spPr bwMode="auto">
              <a:xfrm>
                <a:off x="3595" y="1655"/>
                <a:ext cx="1006" cy="124"/>
              </a:xfrm>
              <a:custGeom>
                <a:avLst/>
                <a:gdLst>
                  <a:gd name="T0" fmla="*/ 0 w 1787"/>
                  <a:gd name="T1" fmla="*/ 0 h 220"/>
                  <a:gd name="T2" fmla="*/ 3 w 1787"/>
                  <a:gd name="T3" fmla="*/ 2 h 220"/>
                  <a:gd name="T4" fmla="*/ 7 w 1787"/>
                  <a:gd name="T5" fmla="*/ 3 h 220"/>
                  <a:gd name="T6" fmla="*/ 10 w 1787"/>
                  <a:gd name="T7" fmla="*/ 5 h 220"/>
                  <a:gd name="T8" fmla="*/ 14 w 1787"/>
                  <a:gd name="T9" fmla="*/ 5 h 220"/>
                  <a:gd name="T10" fmla="*/ 17 w 1787"/>
                  <a:gd name="T11" fmla="*/ 6 h 220"/>
                  <a:gd name="T12" fmla="*/ 21 w 1787"/>
                  <a:gd name="T13" fmla="*/ 7 h 220"/>
                  <a:gd name="T14" fmla="*/ 25 w 1787"/>
                  <a:gd name="T15" fmla="*/ 7 h 220"/>
                  <a:gd name="T16" fmla="*/ 29 w 1787"/>
                  <a:gd name="T17" fmla="*/ 7 h 220"/>
                  <a:gd name="T18" fmla="*/ 32 w 1787"/>
                  <a:gd name="T19" fmla="*/ 7 h 220"/>
                  <a:gd name="T20" fmla="*/ 36 w 1787"/>
                  <a:gd name="T21" fmla="*/ 7 h 220"/>
                  <a:gd name="T22" fmla="*/ 39 w 1787"/>
                  <a:gd name="T23" fmla="*/ 6 h 220"/>
                  <a:gd name="T24" fmla="*/ 43 w 1787"/>
                  <a:gd name="T25" fmla="*/ 5 h 220"/>
                  <a:gd name="T26" fmla="*/ 47 w 1787"/>
                  <a:gd name="T27" fmla="*/ 5 h 220"/>
                  <a:gd name="T28" fmla="*/ 50 w 1787"/>
                  <a:gd name="T29" fmla="*/ 3 h 220"/>
                  <a:gd name="T30" fmla="*/ 53 w 1787"/>
                  <a:gd name="T31" fmla="*/ 2 h 220"/>
                  <a:gd name="T32" fmla="*/ 57 w 1787"/>
                  <a:gd name="T33" fmla="*/ 0 h 2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87"/>
                  <a:gd name="T52" fmla="*/ 0 h 220"/>
                  <a:gd name="T53" fmla="*/ 1787 w 1787"/>
                  <a:gd name="T54" fmla="*/ 220 h 2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87" h="220">
                    <a:moveTo>
                      <a:pt x="0" y="0"/>
                    </a:moveTo>
                    <a:lnTo>
                      <a:pt x="104" y="51"/>
                    </a:lnTo>
                    <a:lnTo>
                      <a:pt x="210" y="95"/>
                    </a:lnTo>
                    <a:lnTo>
                      <a:pt x="321" y="134"/>
                    </a:lnTo>
                    <a:lnTo>
                      <a:pt x="432" y="165"/>
                    </a:lnTo>
                    <a:lnTo>
                      <a:pt x="546" y="189"/>
                    </a:lnTo>
                    <a:lnTo>
                      <a:pt x="662" y="208"/>
                    </a:lnTo>
                    <a:lnTo>
                      <a:pt x="778" y="217"/>
                    </a:lnTo>
                    <a:lnTo>
                      <a:pt x="894" y="220"/>
                    </a:lnTo>
                    <a:lnTo>
                      <a:pt x="1011" y="217"/>
                    </a:lnTo>
                    <a:lnTo>
                      <a:pt x="1127" y="208"/>
                    </a:lnTo>
                    <a:lnTo>
                      <a:pt x="1241" y="189"/>
                    </a:lnTo>
                    <a:lnTo>
                      <a:pt x="1355" y="165"/>
                    </a:lnTo>
                    <a:lnTo>
                      <a:pt x="1467" y="134"/>
                    </a:lnTo>
                    <a:lnTo>
                      <a:pt x="1577" y="95"/>
                    </a:lnTo>
                    <a:lnTo>
                      <a:pt x="1685" y="51"/>
                    </a:lnTo>
                    <a:lnTo>
                      <a:pt x="1787" y="0"/>
                    </a:lnTo>
                  </a:path>
                </a:pathLst>
              </a:custGeom>
              <a:noFill/>
              <a:ln w="27051">
                <a:solidFill>
                  <a:srgbClr val="0099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1" name="Freeform 12"/>
              <p:cNvSpPr>
                <a:spLocks noChangeAspect="1"/>
              </p:cNvSpPr>
              <p:nvPr/>
            </p:nvSpPr>
            <p:spPr bwMode="auto">
              <a:xfrm>
                <a:off x="3595" y="1991"/>
                <a:ext cx="1007" cy="123"/>
              </a:xfrm>
              <a:custGeom>
                <a:avLst/>
                <a:gdLst>
                  <a:gd name="T0" fmla="*/ 0 w 1789"/>
                  <a:gd name="T1" fmla="*/ 0 h 221"/>
                  <a:gd name="T2" fmla="*/ 3 w 1789"/>
                  <a:gd name="T3" fmla="*/ 2 h 221"/>
                  <a:gd name="T4" fmla="*/ 7 w 1789"/>
                  <a:gd name="T5" fmla="*/ 3 h 221"/>
                  <a:gd name="T6" fmla="*/ 10 w 1789"/>
                  <a:gd name="T7" fmla="*/ 4 h 221"/>
                  <a:gd name="T8" fmla="*/ 14 w 1789"/>
                  <a:gd name="T9" fmla="*/ 5 h 221"/>
                  <a:gd name="T10" fmla="*/ 17 w 1789"/>
                  <a:gd name="T11" fmla="*/ 6 h 221"/>
                  <a:gd name="T12" fmla="*/ 21 w 1789"/>
                  <a:gd name="T13" fmla="*/ 6 h 221"/>
                  <a:gd name="T14" fmla="*/ 25 w 1789"/>
                  <a:gd name="T15" fmla="*/ 7 h 221"/>
                  <a:gd name="T16" fmla="*/ 28 w 1789"/>
                  <a:gd name="T17" fmla="*/ 7 h 221"/>
                  <a:gd name="T18" fmla="*/ 32 w 1789"/>
                  <a:gd name="T19" fmla="*/ 7 h 221"/>
                  <a:gd name="T20" fmla="*/ 36 w 1789"/>
                  <a:gd name="T21" fmla="*/ 6 h 221"/>
                  <a:gd name="T22" fmla="*/ 39 w 1789"/>
                  <a:gd name="T23" fmla="*/ 6 h 221"/>
                  <a:gd name="T24" fmla="*/ 43 w 1789"/>
                  <a:gd name="T25" fmla="*/ 5 h 221"/>
                  <a:gd name="T26" fmla="*/ 47 w 1789"/>
                  <a:gd name="T27" fmla="*/ 4 h 221"/>
                  <a:gd name="T28" fmla="*/ 50 w 1789"/>
                  <a:gd name="T29" fmla="*/ 3 h 221"/>
                  <a:gd name="T30" fmla="*/ 53 w 1789"/>
                  <a:gd name="T31" fmla="*/ 2 h 221"/>
                  <a:gd name="T32" fmla="*/ 57 w 1789"/>
                  <a:gd name="T33" fmla="*/ 0 h 22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789"/>
                  <a:gd name="T52" fmla="*/ 0 h 221"/>
                  <a:gd name="T53" fmla="*/ 1789 w 1789"/>
                  <a:gd name="T54" fmla="*/ 221 h 22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789" h="221">
                    <a:moveTo>
                      <a:pt x="0" y="0"/>
                    </a:moveTo>
                    <a:lnTo>
                      <a:pt x="104" y="52"/>
                    </a:lnTo>
                    <a:lnTo>
                      <a:pt x="210" y="96"/>
                    </a:lnTo>
                    <a:lnTo>
                      <a:pt x="321" y="135"/>
                    </a:lnTo>
                    <a:lnTo>
                      <a:pt x="432" y="166"/>
                    </a:lnTo>
                    <a:lnTo>
                      <a:pt x="546" y="190"/>
                    </a:lnTo>
                    <a:lnTo>
                      <a:pt x="662" y="208"/>
                    </a:lnTo>
                    <a:lnTo>
                      <a:pt x="778" y="217"/>
                    </a:lnTo>
                    <a:lnTo>
                      <a:pt x="894" y="221"/>
                    </a:lnTo>
                    <a:lnTo>
                      <a:pt x="1011" y="217"/>
                    </a:lnTo>
                    <a:lnTo>
                      <a:pt x="1127" y="208"/>
                    </a:lnTo>
                    <a:lnTo>
                      <a:pt x="1243" y="190"/>
                    </a:lnTo>
                    <a:lnTo>
                      <a:pt x="1357" y="166"/>
                    </a:lnTo>
                    <a:lnTo>
                      <a:pt x="1469" y="135"/>
                    </a:lnTo>
                    <a:lnTo>
                      <a:pt x="1577" y="96"/>
                    </a:lnTo>
                    <a:lnTo>
                      <a:pt x="1685" y="52"/>
                    </a:lnTo>
                    <a:lnTo>
                      <a:pt x="1789" y="0"/>
                    </a:lnTo>
                  </a:path>
                </a:pathLst>
              </a:custGeom>
              <a:noFill/>
              <a:ln w="27051">
                <a:solidFill>
                  <a:srgbClr val="0099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2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3862" y="915"/>
                <a:ext cx="468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kern="0" dirty="0">
                    <a:latin typeface="+mn-ea"/>
                    <a:ea typeface="+mn-ea"/>
                  </a:rPr>
                  <a:t>LSDB</a:t>
                </a:r>
              </a:p>
            </p:txBody>
          </p:sp>
          <p:sp>
            <p:nvSpPr>
              <p:cNvPr id="123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3614" y="1202"/>
                <a:ext cx="988" cy="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LSA of RTA</a:t>
                </a:r>
              </a:p>
            </p:txBody>
          </p:sp>
          <p:sp>
            <p:nvSpPr>
              <p:cNvPr id="124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3614" y="1540"/>
                <a:ext cx="988" cy="1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LSA of RTB</a:t>
                </a:r>
              </a:p>
            </p:txBody>
          </p:sp>
          <p:sp>
            <p:nvSpPr>
              <p:cNvPr id="125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3614" y="1848"/>
                <a:ext cx="988" cy="14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solidFill>
                      <a:sysClr val="windowText" lastClr="000000"/>
                    </a:solidFill>
                    <a:latin typeface="+mn-ea"/>
                    <a:ea typeface="+mn-ea"/>
                  </a:rPr>
                  <a:t>LSA of RTC</a:t>
                </a:r>
              </a:p>
            </p:txBody>
          </p:sp>
        </p:grpSp>
        <p:pic>
          <p:nvPicPr>
            <p:cNvPr id="11285" name="Picture 30" descr="箭头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66400">
              <a:off x="6900069" y="3396457"/>
              <a:ext cx="933450" cy="12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Text Box 40"/>
            <p:cNvSpPr txBox="1">
              <a:spLocks noChangeArrowheads="1"/>
            </p:cNvSpPr>
            <p:nvPr/>
          </p:nvSpPr>
          <p:spPr bwMode="auto">
            <a:xfrm>
              <a:off x="7164388" y="4684713"/>
              <a:ext cx="1223962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SPF</a:t>
              </a:r>
              <a:r>
                <a:rPr lang="zh-CN" altLang="en-US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 算法</a:t>
              </a:r>
              <a:endParaRPr lang="en-US" altLang="zh-CN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Text Box 42"/>
            <p:cNvSpPr txBox="1">
              <a:spLocks noChangeArrowheads="1"/>
            </p:cNvSpPr>
            <p:nvPr/>
          </p:nvSpPr>
          <p:spPr bwMode="auto">
            <a:xfrm>
              <a:off x="4356100" y="4900613"/>
              <a:ext cx="1800225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路由计算</a:t>
              </a:r>
              <a:endParaRPr lang="en-US" altLang="zh-CN" sz="1200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288" name="Text Box 43"/>
            <p:cNvSpPr txBox="1">
              <a:spLocks noChangeArrowheads="1"/>
            </p:cNvSpPr>
            <p:nvPr/>
          </p:nvSpPr>
          <p:spPr bwMode="auto">
            <a:xfrm>
              <a:off x="5867400" y="5837238"/>
              <a:ext cx="165417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000000"/>
                  </a:solidFill>
                  <a:latin typeface="+mn-ea"/>
                  <a:ea typeface="+mn-ea"/>
                </a:rPr>
                <a:t>最短路径树 </a:t>
              </a:r>
            </a:p>
          </p:txBody>
        </p:sp>
        <p:sp>
          <p:nvSpPr>
            <p:cNvPr id="10265" name="Text Box 58"/>
            <p:cNvSpPr txBox="1">
              <a:spLocks noChangeArrowheads="1"/>
            </p:cNvSpPr>
            <p:nvPr/>
          </p:nvSpPr>
          <p:spPr bwMode="auto">
            <a:xfrm>
              <a:off x="1908175" y="5826125"/>
              <a:ext cx="1439863" cy="185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l" eaLnBrk="1" hangingPunct="1">
                <a:spcBef>
                  <a:spcPct val="50000"/>
                </a:spcBef>
                <a:defRPr/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路由表</a:t>
              </a:r>
            </a:p>
          </p:txBody>
        </p:sp>
        <p:cxnSp>
          <p:nvCxnSpPr>
            <p:cNvPr id="11290" name="直接箭头连接符 29"/>
            <p:cNvCxnSpPr>
              <a:cxnSpLocks noChangeShapeType="1"/>
            </p:cNvCxnSpPr>
            <p:nvPr/>
          </p:nvCxnSpPr>
          <p:spPr bwMode="auto">
            <a:xfrm>
              <a:off x="4068763" y="2505075"/>
              <a:ext cx="863600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1" name="直接箭头连接符 29"/>
            <p:cNvCxnSpPr>
              <a:cxnSpLocks noChangeShapeType="1"/>
            </p:cNvCxnSpPr>
            <p:nvPr/>
          </p:nvCxnSpPr>
          <p:spPr bwMode="auto">
            <a:xfrm flipH="1">
              <a:off x="4767263" y="5170488"/>
              <a:ext cx="935037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4" name="TextBox 8"/>
            <p:cNvSpPr txBox="1">
              <a:spLocks noChangeArrowheads="1"/>
            </p:cNvSpPr>
            <p:nvPr/>
          </p:nvSpPr>
          <p:spPr bwMode="auto">
            <a:xfrm>
              <a:off x="1187450" y="2624138"/>
              <a:ext cx="611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Site A</a:t>
              </a:r>
            </a:p>
          </p:txBody>
        </p:sp>
        <p:grpSp>
          <p:nvGrpSpPr>
            <p:cNvPr id="11301" name="Group 61"/>
            <p:cNvGrpSpPr>
              <a:grpSpLocks/>
            </p:cNvGrpSpPr>
            <p:nvPr/>
          </p:nvGrpSpPr>
          <p:grpSpPr bwMode="auto">
            <a:xfrm>
              <a:off x="6199188" y="4149725"/>
              <a:ext cx="966787" cy="1558925"/>
              <a:chOff x="6199423" y="4149080"/>
              <a:chExt cx="966554" cy="1558925"/>
            </a:xfrm>
          </p:grpSpPr>
          <p:sp>
            <p:nvSpPr>
              <p:cNvPr id="140" name="Line 31"/>
              <p:cNvSpPr>
                <a:spLocks noChangeShapeType="1"/>
              </p:cNvSpPr>
              <p:nvPr/>
            </p:nvSpPr>
            <p:spPr bwMode="auto">
              <a:xfrm>
                <a:off x="6677145" y="4149080"/>
                <a:ext cx="0" cy="360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1" name="Line 32"/>
              <p:cNvSpPr>
                <a:spLocks noChangeShapeType="1"/>
              </p:cNvSpPr>
              <p:nvPr/>
            </p:nvSpPr>
            <p:spPr bwMode="auto">
              <a:xfrm rot="2400000">
                <a:off x="6504150" y="4438005"/>
                <a:ext cx="0" cy="5397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2" name="Line 33"/>
              <p:cNvSpPr>
                <a:spLocks noChangeShapeType="1"/>
              </p:cNvSpPr>
              <p:nvPr/>
            </p:nvSpPr>
            <p:spPr bwMode="auto">
              <a:xfrm rot="19200000">
                <a:off x="6858076" y="4438005"/>
                <a:ext cx="0" cy="53975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6" name="Line 37"/>
              <p:cNvSpPr>
                <a:spLocks noChangeShapeType="1"/>
              </p:cNvSpPr>
              <p:nvPr/>
            </p:nvSpPr>
            <p:spPr bwMode="auto">
              <a:xfrm>
                <a:off x="7027898" y="4911080"/>
                <a:ext cx="0" cy="360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7" name="Line 38"/>
              <p:cNvSpPr>
                <a:spLocks noChangeShapeType="1"/>
              </p:cNvSpPr>
              <p:nvPr/>
            </p:nvSpPr>
            <p:spPr bwMode="auto">
              <a:xfrm rot="2100000">
                <a:off x="6896167" y="5239693"/>
                <a:ext cx="0" cy="4683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8" name="Line 39"/>
              <p:cNvSpPr>
                <a:spLocks noChangeShapeType="1"/>
              </p:cNvSpPr>
              <p:nvPr/>
            </p:nvSpPr>
            <p:spPr bwMode="auto">
              <a:xfrm rot="19500000">
                <a:off x="7165977" y="5239693"/>
                <a:ext cx="0" cy="46831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9" name="Line 37"/>
              <p:cNvSpPr>
                <a:spLocks noChangeShapeType="1"/>
              </p:cNvSpPr>
              <p:nvPr/>
            </p:nvSpPr>
            <p:spPr bwMode="auto">
              <a:xfrm>
                <a:off x="6331153" y="4906318"/>
                <a:ext cx="0" cy="360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0" name="Line 38"/>
              <p:cNvSpPr>
                <a:spLocks noChangeShapeType="1"/>
              </p:cNvSpPr>
              <p:nvPr/>
            </p:nvSpPr>
            <p:spPr bwMode="auto">
              <a:xfrm rot="2100000">
                <a:off x="6199423" y="5234930"/>
                <a:ext cx="0" cy="4683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1" name="Line 39"/>
              <p:cNvSpPr>
                <a:spLocks noChangeShapeType="1"/>
              </p:cNvSpPr>
              <p:nvPr/>
            </p:nvSpPr>
            <p:spPr bwMode="auto">
              <a:xfrm rot="19500000">
                <a:off x="6469233" y="5234930"/>
                <a:ext cx="0" cy="46831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2820172" y="1728819"/>
            <a:ext cx="2313010" cy="1297808"/>
            <a:chOff x="2754540" y="1876944"/>
            <a:chExt cx="2313010" cy="1297808"/>
          </a:xfrm>
        </p:grpSpPr>
        <p:pic>
          <p:nvPicPr>
            <p:cNvPr id="46" name="图片 45" descr="网络云4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0329" y="1929881"/>
              <a:ext cx="1506922" cy="906462"/>
            </a:xfrm>
            <a:prstGeom prst="rect">
              <a:avLst/>
            </a:prstGeom>
          </p:spPr>
        </p:pic>
        <p:sp>
          <p:nvSpPr>
            <p:cNvPr id="47" name="TextBox 8"/>
            <p:cNvSpPr txBox="1">
              <a:spLocks noChangeArrowheads="1"/>
            </p:cNvSpPr>
            <p:nvPr/>
          </p:nvSpPr>
          <p:spPr bwMode="auto">
            <a:xfrm>
              <a:off x="3593022" y="2244612"/>
              <a:ext cx="5741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OSPF</a:t>
              </a:r>
            </a:p>
          </p:txBody>
        </p:sp>
        <p:pic>
          <p:nvPicPr>
            <p:cNvPr id="48" name="图片 47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039" y="1876944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49" name="图片 48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540" y="1936997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50" name="图片 49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411" y="2634986"/>
              <a:ext cx="735511" cy="539766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3481073" y="3063337"/>
            <a:ext cx="464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RTC</a:t>
            </a: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981342" y="1485033"/>
            <a:ext cx="466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4542893" y="1457355"/>
            <a:ext cx="4657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RTB</a:t>
            </a:r>
          </a:p>
        </p:txBody>
      </p:sp>
    </p:spTree>
    <p:extLst>
      <p:ext uri="{BB962C8B-B14F-4D97-AF65-F5344CB8AC3E}">
        <p14:creationId xmlns:p14="http://schemas.microsoft.com/office/powerpoint/2010/main" val="23938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en-US" smtClean="0"/>
              <a:t>报文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88740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OSPF</a:t>
            </a:r>
            <a:r>
              <a:rPr lang="zh-CN" altLang="en-US" dirty="0" smtClean="0"/>
              <a:t>报文封装在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报文中，协议号为</a:t>
            </a:r>
            <a:r>
              <a:rPr lang="en-US" altLang="zh-CN" dirty="0" smtClean="0"/>
              <a:t>89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OSPF</a:t>
            </a:r>
            <a:r>
              <a:rPr lang="zh-CN" altLang="en-US" dirty="0" smtClean="0"/>
              <a:t>报文类型有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Hello </a:t>
            </a:r>
            <a:r>
              <a:rPr lang="zh-CN" altLang="en-US" dirty="0" smtClean="0"/>
              <a:t>报文</a:t>
            </a:r>
          </a:p>
          <a:p>
            <a:pPr lvl="1"/>
            <a:r>
              <a:rPr lang="en-US" altLang="zh-CN" dirty="0" smtClean="0"/>
              <a:t>DD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Database Description</a:t>
            </a:r>
            <a:r>
              <a:rPr lang="zh-CN" altLang="en-US" dirty="0" smtClean="0"/>
              <a:t>）报文</a:t>
            </a:r>
          </a:p>
          <a:p>
            <a:pPr lvl="1"/>
            <a:r>
              <a:rPr lang="en-US" altLang="zh-CN" dirty="0" smtClean="0"/>
              <a:t>LSR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Link State Request</a:t>
            </a:r>
            <a:r>
              <a:rPr lang="zh-CN" altLang="en-US" dirty="0" smtClean="0"/>
              <a:t>）报文</a:t>
            </a:r>
          </a:p>
          <a:p>
            <a:pPr lvl="1"/>
            <a:r>
              <a:rPr lang="en-US" altLang="zh-CN" dirty="0" smtClean="0"/>
              <a:t>LSU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Link State Update</a:t>
            </a:r>
            <a:r>
              <a:rPr lang="zh-CN" altLang="en-US" dirty="0" smtClean="0"/>
              <a:t>）报文</a:t>
            </a:r>
          </a:p>
          <a:p>
            <a:pPr lvl="1"/>
            <a:r>
              <a:rPr lang="en-US" altLang="zh-CN" dirty="0" smtClean="0"/>
              <a:t>LSACK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Link State Acknowledgment</a:t>
            </a:r>
            <a:r>
              <a:rPr lang="zh-CN" altLang="en-US" dirty="0" smtClean="0"/>
              <a:t>）报文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2293" name="组合 20"/>
          <p:cNvGrpSpPr>
            <a:grpSpLocks/>
          </p:cNvGrpSpPr>
          <p:nvPr/>
        </p:nvGrpSpPr>
        <p:grpSpPr bwMode="auto">
          <a:xfrm>
            <a:off x="3014663" y="1916114"/>
            <a:ext cx="5745162" cy="504825"/>
            <a:chOff x="1486963" y="1916832"/>
            <a:chExt cx="4476463" cy="360306"/>
          </a:xfrm>
        </p:grpSpPr>
        <p:sp>
          <p:nvSpPr>
            <p:cNvPr id="17" name="矩形 12"/>
            <p:cNvSpPr/>
            <p:nvPr/>
          </p:nvSpPr>
          <p:spPr bwMode="auto">
            <a:xfrm>
              <a:off x="1486963" y="1916832"/>
              <a:ext cx="1223907" cy="360306"/>
            </a:xfrm>
            <a:prstGeom prst="rect">
              <a:avLst/>
            </a:prstGeom>
            <a:solidFill>
              <a:srgbClr val="00669A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 anchor="ctr"/>
            <a:lstStyle/>
            <a:p>
              <a:pPr algn="ctr" defTabSz="784225"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IP Header</a:t>
              </a:r>
              <a:endParaRPr lang="zh-CN" altLang="en-US" sz="2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矩形 14"/>
            <p:cNvSpPr/>
            <p:nvPr/>
          </p:nvSpPr>
          <p:spPr bwMode="auto">
            <a:xfrm>
              <a:off x="2723484" y="1916832"/>
              <a:ext cx="3239942" cy="360306"/>
            </a:xfrm>
            <a:prstGeom prst="rect">
              <a:avLst/>
            </a:prstGeom>
            <a:solidFill>
              <a:srgbClr val="74C2E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8100" h="38100"/>
              <a:bevelB/>
            </a:sp3d>
          </p:spPr>
          <p:txBody>
            <a:bodyPr anchor="ctr"/>
            <a:lstStyle/>
            <a:p>
              <a:pPr algn="ctr" defTabSz="801688">
                <a:lnSpc>
                  <a:spcPts val="1920"/>
                </a:lnSpc>
                <a:buClr>
                  <a:srgbClr val="808080"/>
                </a:buClr>
                <a:buSzPct val="60000"/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+mn-ea"/>
                  <a:ea typeface="+mn-ea"/>
                </a:rPr>
                <a:t>OSPF Protocol Packet</a:t>
              </a:r>
              <a:endParaRPr lang="zh-CN" altLang="en-US" sz="16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6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DR&amp;BDR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选举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是基于端口的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优先级的值进行选举的。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3" name="Group 26"/>
          <p:cNvGrpSpPr>
            <a:grpSpLocks/>
          </p:cNvGrpSpPr>
          <p:nvPr/>
        </p:nvGrpSpPr>
        <p:grpSpPr bwMode="auto">
          <a:xfrm>
            <a:off x="2782888" y="2349500"/>
            <a:ext cx="5840412" cy="1911796"/>
            <a:chOff x="1690359" y="1557338"/>
            <a:chExt cx="5838806" cy="1911796"/>
          </a:xfrm>
        </p:grpSpPr>
        <p:sp>
          <p:nvSpPr>
            <p:cNvPr id="22535" name="Line 17"/>
            <p:cNvSpPr>
              <a:spLocks noChangeShapeType="1"/>
            </p:cNvSpPr>
            <p:nvPr/>
          </p:nvSpPr>
          <p:spPr bwMode="auto">
            <a:xfrm flipV="1">
              <a:off x="4283075" y="2708275"/>
              <a:ext cx="0" cy="433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6" name="Line 17"/>
            <p:cNvSpPr>
              <a:spLocks noChangeShapeType="1"/>
            </p:cNvSpPr>
            <p:nvPr/>
          </p:nvSpPr>
          <p:spPr bwMode="auto">
            <a:xfrm flipV="1">
              <a:off x="2771775" y="22764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7" name="Line 17"/>
            <p:cNvSpPr>
              <a:spLocks noChangeShapeType="1"/>
            </p:cNvSpPr>
            <p:nvPr/>
          </p:nvSpPr>
          <p:spPr bwMode="auto">
            <a:xfrm flipV="1">
              <a:off x="5722938" y="22764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9" name="Text Box 13"/>
            <p:cNvSpPr txBox="1">
              <a:spLocks noChangeArrowheads="1"/>
            </p:cNvSpPr>
            <p:nvPr/>
          </p:nvSpPr>
          <p:spPr bwMode="auto">
            <a:xfrm>
              <a:off x="4621875" y="2957513"/>
              <a:ext cx="12954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 (Priority=255)</a:t>
              </a:r>
            </a:p>
          </p:txBody>
        </p:sp>
        <p:sp>
          <p:nvSpPr>
            <p:cNvPr id="22540" name="Line 17"/>
            <p:cNvSpPr>
              <a:spLocks noChangeShapeType="1"/>
            </p:cNvSpPr>
            <p:nvPr/>
          </p:nvSpPr>
          <p:spPr bwMode="auto">
            <a:xfrm flipV="1">
              <a:off x="1690359" y="2709439"/>
              <a:ext cx="547224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3" name="Text Box 13"/>
            <p:cNvSpPr txBox="1">
              <a:spLocks noChangeArrowheads="1"/>
            </p:cNvSpPr>
            <p:nvPr/>
          </p:nvSpPr>
          <p:spPr bwMode="auto">
            <a:xfrm>
              <a:off x="2430463" y="1557338"/>
              <a:ext cx="6286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RTA</a:t>
              </a:r>
            </a:p>
          </p:txBody>
        </p:sp>
        <p:sp>
          <p:nvSpPr>
            <p:cNvPr id="22544" name="Text Box 13"/>
            <p:cNvSpPr txBox="1">
              <a:spLocks noChangeArrowheads="1"/>
            </p:cNvSpPr>
            <p:nvPr/>
          </p:nvSpPr>
          <p:spPr bwMode="auto">
            <a:xfrm>
              <a:off x="5483225" y="1557338"/>
              <a:ext cx="6286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RTB</a:t>
              </a:r>
            </a:p>
          </p:txBody>
        </p:sp>
        <p:sp>
          <p:nvSpPr>
            <p:cNvPr id="22545" name="Text Box 13"/>
            <p:cNvSpPr txBox="1">
              <a:spLocks noChangeArrowheads="1"/>
            </p:cNvSpPr>
            <p:nvPr/>
          </p:nvSpPr>
          <p:spPr bwMode="auto">
            <a:xfrm>
              <a:off x="3275856" y="3284984"/>
              <a:ext cx="6286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RTC</a:t>
              </a:r>
            </a:p>
          </p:txBody>
        </p:sp>
        <p:sp>
          <p:nvSpPr>
            <p:cNvPr id="22546" name="Text Box 13"/>
            <p:cNvSpPr txBox="1">
              <a:spLocks noChangeArrowheads="1"/>
            </p:cNvSpPr>
            <p:nvPr/>
          </p:nvSpPr>
          <p:spPr bwMode="auto">
            <a:xfrm>
              <a:off x="6732240" y="1916832"/>
              <a:ext cx="7969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(Priority=1)</a:t>
              </a:r>
            </a:p>
          </p:txBody>
        </p:sp>
        <p:sp>
          <p:nvSpPr>
            <p:cNvPr id="22547" name="Text Box 13"/>
            <p:cNvSpPr txBox="1">
              <a:spLocks noChangeArrowheads="1"/>
            </p:cNvSpPr>
            <p:nvPr/>
          </p:nvSpPr>
          <p:spPr bwMode="auto">
            <a:xfrm>
              <a:off x="3203848" y="1844824"/>
              <a:ext cx="7969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(Priority=1)</a:t>
              </a:r>
            </a:p>
          </p:txBody>
        </p:sp>
      </p:grpSp>
      <p:sp>
        <p:nvSpPr>
          <p:cNvPr id="22534" name="Text Box 13"/>
          <p:cNvSpPr txBox="1">
            <a:spLocks noChangeArrowheads="1"/>
          </p:cNvSpPr>
          <p:nvPr/>
        </p:nvSpPr>
        <p:spPr bwMode="auto">
          <a:xfrm>
            <a:off x="7394576" y="2708275"/>
            <a:ext cx="3540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BDR</a:t>
            </a:r>
          </a:p>
        </p:txBody>
      </p:sp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45" y="3908018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1" name="图片 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081" y="2556737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2" name="图片 2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20" y="2558692"/>
            <a:ext cx="794990" cy="583415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3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OSPF</a:t>
            </a:r>
            <a:r>
              <a:rPr lang="zh-CN" altLang="en-US" smtClean="0"/>
              <a:t>区域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2285" y="1341288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每个区域都维护一个独立的</a:t>
            </a:r>
            <a:r>
              <a:rPr lang="en-US" altLang="zh-CN" dirty="0" smtClean="0"/>
              <a:t>LSDB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Area 0</a:t>
            </a:r>
            <a:r>
              <a:rPr lang="zh-CN" altLang="en-US" dirty="0" smtClean="0"/>
              <a:t>是骨干区域，其他区域都必须与此区域相连。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3556" name="Group 30"/>
          <p:cNvGrpSpPr>
            <a:grpSpLocks/>
          </p:cNvGrpSpPr>
          <p:nvPr/>
        </p:nvGrpSpPr>
        <p:grpSpPr bwMode="auto">
          <a:xfrm>
            <a:off x="2757488" y="1701801"/>
            <a:ext cx="6470650" cy="3598863"/>
            <a:chOff x="1233488" y="1701800"/>
            <a:chExt cx="6470650" cy="3599408"/>
          </a:xfrm>
        </p:grpSpPr>
        <p:sp>
          <p:nvSpPr>
            <p:cNvPr id="23562" name="椭圆 28"/>
            <p:cNvSpPr>
              <a:spLocks noChangeArrowheads="1"/>
            </p:cNvSpPr>
            <p:nvPr/>
          </p:nvSpPr>
          <p:spPr bwMode="auto">
            <a:xfrm>
              <a:off x="3605213" y="3933825"/>
              <a:ext cx="1776412" cy="136738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563" name="Line 17"/>
            <p:cNvSpPr>
              <a:spLocks noChangeShapeType="1"/>
            </p:cNvSpPr>
            <p:nvPr/>
          </p:nvSpPr>
          <p:spPr bwMode="auto">
            <a:xfrm>
              <a:off x="4518025" y="3819525"/>
              <a:ext cx="0" cy="936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64" name="椭圆 28"/>
            <p:cNvSpPr>
              <a:spLocks noChangeArrowheads="1"/>
            </p:cNvSpPr>
            <p:nvPr/>
          </p:nvSpPr>
          <p:spPr bwMode="auto">
            <a:xfrm>
              <a:off x="1233488" y="1965325"/>
              <a:ext cx="1776412" cy="17272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565" name="椭圆 44"/>
            <p:cNvSpPr>
              <a:spLocks noChangeArrowheads="1"/>
            </p:cNvSpPr>
            <p:nvPr/>
          </p:nvSpPr>
          <p:spPr bwMode="auto">
            <a:xfrm>
              <a:off x="3052763" y="1701800"/>
              <a:ext cx="2830512" cy="22320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566" name="椭圆 28"/>
            <p:cNvSpPr>
              <a:spLocks noChangeArrowheads="1"/>
            </p:cNvSpPr>
            <p:nvPr/>
          </p:nvSpPr>
          <p:spPr bwMode="auto">
            <a:xfrm>
              <a:off x="5927725" y="1966913"/>
              <a:ext cx="1776413" cy="17272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567" name="TextBox 8"/>
            <p:cNvSpPr txBox="1">
              <a:spLocks noChangeArrowheads="1"/>
            </p:cNvSpPr>
            <p:nvPr/>
          </p:nvSpPr>
          <p:spPr bwMode="auto">
            <a:xfrm>
              <a:off x="1627188" y="2276475"/>
              <a:ext cx="738344" cy="30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Area 1</a:t>
              </a:r>
            </a:p>
          </p:txBody>
        </p:sp>
        <p:sp>
          <p:nvSpPr>
            <p:cNvPr id="23568" name="TextBox 8"/>
            <p:cNvSpPr txBox="1">
              <a:spLocks noChangeArrowheads="1"/>
            </p:cNvSpPr>
            <p:nvPr/>
          </p:nvSpPr>
          <p:spPr bwMode="auto">
            <a:xfrm>
              <a:off x="3563888" y="4509120"/>
              <a:ext cx="738344" cy="30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Area 2</a:t>
              </a:r>
            </a:p>
          </p:txBody>
        </p:sp>
        <p:sp>
          <p:nvSpPr>
            <p:cNvPr id="23569" name="TextBox 8"/>
            <p:cNvSpPr txBox="1">
              <a:spLocks noChangeArrowheads="1"/>
            </p:cNvSpPr>
            <p:nvPr/>
          </p:nvSpPr>
          <p:spPr bwMode="auto">
            <a:xfrm>
              <a:off x="6596063" y="2276475"/>
              <a:ext cx="738344" cy="30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Area 3</a:t>
              </a:r>
            </a:p>
          </p:txBody>
        </p:sp>
        <p:sp>
          <p:nvSpPr>
            <p:cNvPr id="23570" name="Line 17"/>
            <p:cNvSpPr>
              <a:spLocks noChangeShapeType="1"/>
            </p:cNvSpPr>
            <p:nvPr/>
          </p:nvSpPr>
          <p:spPr bwMode="auto">
            <a:xfrm flipH="1" flipV="1">
              <a:off x="3241675" y="2597150"/>
              <a:ext cx="1223963" cy="1152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71" name="Line 17"/>
            <p:cNvSpPr>
              <a:spLocks noChangeShapeType="1"/>
            </p:cNvSpPr>
            <p:nvPr/>
          </p:nvSpPr>
          <p:spPr bwMode="auto">
            <a:xfrm flipV="1">
              <a:off x="4572000" y="2595563"/>
              <a:ext cx="1223963" cy="1152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72" name="Line 17"/>
            <p:cNvSpPr>
              <a:spLocks noChangeShapeType="1"/>
            </p:cNvSpPr>
            <p:nvPr/>
          </p:nvSpPr>
          <p:spPr bwMode="auto">
            <a:xfrm flipV="1">
              <a:off x="3203575" y="2451100"/>
              <a:ext cx="2808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76" name="TextBox 8"/>
            <p:cNvSpPr txBox="1">
              <a:spLocks noChangeArrowheads="1"/>
            </p:cNvSpPr>
            <p:nvPr/>
          </p:nvSpPr>
          <p:spPr bwMode="auto">
            <a:xfrm>
              <a:off x="2889250" y="1933575"/>
              <a:ext cx="477838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23577" name="TextBox 8"/>
            <p:cNvSpPr txBox="1">
              <a:spLocks noChangeArrowheads="1"/>
            </p:cNvSpPr>
            <p:nvPr/>
          </p:nvSpPr>
          <p:spPr bwMode="auto">
            <a:xfrm>
              <a:off x="5641975" y="1938338"/>
              <a:ext cx="465705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RTB</a:t>
              </a:r>
            </a:p>
          </p:txBody>
        </p:sp>
        <p:sp>
          <p:nvSpPr>
            <p:cNvPr id="23578" name="TextBox 8"/>
            <p:cNvSpPr txBox="1">
              <a:spLocks noChangeArrowheads="1"/>
            </p:cNvSpPr>
            <p:nvPr/>
          </p:nvSpPr>
          <p:spPr bwMode="auto">
            <a:xfrm>
              <a:off x="4283075" y="3402013"/>
              <a:ext cx="464679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RTC</a:t>
              </a:r>
            </a:p>
          </p:txBody>
        </p:sp>
        <p:sp>
          <p:nvSpPr>
            <p:cNvPr id="23579" name="Line 17"/>
            <p:cNvSpPr>
              <a:spLocks noChangeShapeType="1"/>
            </p:cNvSpPr>
            <p:nvPr/>
          </p:nvSpPr>
          <p:spPr bwMode="auto">
            <a:xfrm>
              <a:off x="6011863" y="2667000"/>
              <a:ext cx="935037" cy="504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81" name="TextBox 8"/>
            <p:cNvSpPr txBox="1">
              <a:spLocks noChangeArrowheads="1"/>
            </p:cNvSpPr>
            <p:nvPr/>
          </p:nvSpPr>
          <p:spPr bwMode="auto">
            <a:xfrm>
              <a:off x="6692900" y="2806700"/>
              <a:ext cx="451277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RTF</a:t>
              </a:r>
            </a:p>
          </p:txBody>
        </p:sp>
        <p:sp>
          <p:nvSpPr>
            <p:cNvPr id="23582" name="Line 17"/>
            <p:cNvSpPr>
              <a:spLocks noChangeShapeType="1"/>
            </p:cNvSpPr>
            <p:nvPr/>
          </p:nvSpPr>
          <p:spPr bwMode="auto">
            <a:xfrm flipV="1">
              <a:off x="2124075" y="2627313"/>
              <a:ext cx="792163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3583" name="TextBox 8"/>
            <p:cNvSpPr txBox="1">
              <a:spLocks noChangeArrowheads="1"/>
            </p:cNvSpPr>
            <p:nvPr/>
          </p:nvSpPr>
          <p:spPr bwMode="auto">
            <a:xfrm>
              <a:off x="1739900" y="2816225"/>
              <a:ext cx="4968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RTD</a:t>
              </a:r>
            </a:p>
          </p:txBody>
        </p:sp>
        <p:sp>
          <p:nvSpPr>
            <p:cNvPr id="23585" name="TextBox 8"/>
            <p:cNvSpPr txBox="1">
              <a:spLocks noChangeArrowheads="1"/>
            </p:cNvSpPr>
            <p:nvPr/>
          </p:nvSpPr>
          <p:spPr bwMode="auto">
            <a:xfrm>
              <a:off x="4159250" y="1793875"/>
              <a:ext cx="738344" cy="307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latin typeface="+mn-ea"/>
                  <a:ea typeface="+mn-ea"/>
                </a:rPr>
                <a:t>Area 0</a:t>
              </a:r>
            </a:p>
          </p:txBody>
        </p:sp>
        <p:sp>
          <p:nvSpPr>
            <p:cNvPr id="23587" name="TextBox 8"/>
            <p:cNvSpPr txBox="1">
              <a:spLocks noChangeArrowheads="1"/>
            </p:cNvSpPr>
            <p:nvPr/>
          </p:nvSpPr>
          <p:spPr bwMode="auto">
            <a:xfrm>
              <a:off x="4284663" y="5022850"/>
              <a:ext cx="454483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RTE</a:t>
              </a:r>
            </a:p>
          </p:txBody>
        </p:sp>
        <p:sp>
          <p:nvSpPr>
            <p:cNvPr id="23589" name="TextBox 8"/>
            <p:cNvSpPr txBox="1">
              <a:spLocks noChangeArrowheads="1"/>
            </p:cNvSpPr>
            <p:nvPr/>
          </p:nvSpPr>
          <p:spPr bwMode="auto">
            <a:xfrm>
              <a:off x="6799826" y="4077432"/>
              <a:ext cx="475900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RTG</a:t>
              </a:r>
            </a:p>
          </p:txBody>
        </p:sp>
        <p:sp>
          <p:nvSpPr>
            <p:cNvPr id="23590" name="TextBox 8"/>
            <p:cNvSpPr txBox="1">
              <a:spLocks noChangeArrowheads="1"/>
            </p:cNvSpPr>
            <p:nvPr/>
          </p:nvSpPr>
          <p:spPr bwMode="auto">
            <a:xfrm>
              <a:off x="5794757" y="4221470"/>
              <a:ext cx="489236" cy="277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BGP</a:t>
              </a:r>
            </a:p>
          </p:txBody>
        </p:sp>
      </p:grpSp>
      <p:sp>
        <p:nvSpPr>
          <p:cNvPr id="23558" name="矩形 31"/>
          <p:cNvSpPr>
            <a:spLocks noChangeArrowheads="1"/>
          </p:cNvSpPr>
          <p:nvPr/>
        </p:nvSpPr>
        <p:spPr bwMode="auto">
          <a:xfrm>
            <a:off x="6024564" y="4292601"/>
            <a:ext cx="7104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80000"/>
            </a:pPr>
            <a:r>
              <a:rPr lang="en-US" altLang="zh-CN" sz="1600">
                <a:solidFill>
                  <a:srgbClr val="C00000"/>
                </a:solidFill>
                <a:latin typeface="+mn-ea"/>
                <a:ea typeface="+mn-ea"/>
              </a:rPr>
              <a:t>ASBR</a:t>
            </a:r>
          </a:p>
        </p:txBody>
      </p:sp>
      <p:sp>
        <p:nvSpPr>
          <p:cNvPr id="23559" name="AutoShape 20"/>
          <p:cNvSpPr>
            <a:spLocks noChangeArrowheads="1"/>
          </p:cNvSpPr>
          <p:nvPr/>
        </p:nvSpPr>
        <p:spPr bwMode="auto">
          <a:xfrm>
            <a:off x="4079875" y="3716339"/>
            <a:ext cx="863600" cy="320675"/>
          </a:xfrm>
          <a:prstGeom prst="wedgeRectCallout">
            <a:avLst>
              <a:gd name="adj1" fmla="val 6931"/>
              <a:gd name="adj2" fmla="val -359972"/>
            </a:avLst>
          </a:prstGeom>
          <a:solidFill>
            <a:schemeClr val="bg1"/>
          </a:solidFill>
          <a:ln w="3175" algn="ctr">
            <a:solidFill>
              <a:srgbClr val="999999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  <a:latin typeface="+mn-ea"/>
                <a:ea typeface="+mn-ea"/>
              </a:rPr>
              <a:t>ABR</a:t>
            </a:r>
          </a:p>
        </p:txBody>
      </p:sp>
      <p:sp>
        <p:nvSpPr>
          <p:cNvPr id="23560" name="Freeform 24"/>
          <p:cNvSpPr>
            <a:spLocks/>
          </p:cNvSpPr>
          <p:nvPr/>
        </p:nvSpPr>
        <p:spPr bwMode="auto">
          <a:xfrm rot="-5571302">
            <a:off x="7080250" y="3521075"/>
            <a:ext cx="427038" cy="2376488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3561" name="AutoShape 20"/>
          <p:cNvSpPr>
            <a:spLocks noChangeArrowheads="1"/>
          </p:cNvSpPr>
          <p:nvPr/>
        </p:nvSpPr>
        <p:spPr bwMode="auto">
          <a:xfrm>
            <a:off x="6959600" y="3789364"/>
            <a:ext cx="863600" cy="320675"/>
          </a:xfrm>
          <a:prstGeom prst="wedgeRectCallout">
            <a:avLst>
              <a:gd name="adj1" fmla="val 6931"/>
              <a:gd name="adj2" fmla="val -359972"/>
            </a:avLst>
          </a:prstGeom>
          <a:solidFill>
            <a:schemeClr val="bg1"/>
          </a:solidFill>
          <a:ln w="3175" algn="ctr">
            <a:solidFill>
              <a:srgbClr val="999999"/>
            </a:solidFill>
            <a:miter lim="800000"/>
            <a:headEnd/>
            <a:tailEnd/>
          </a:ln>
        </p:spPr>
        <p:txBody>
          <a:bodyPr lIns="0" tIns="0" rIns="0" bIns="0" anchor="ctr" anchorCtr="1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C00000"/>
                </a:solidFill>
                <a:latin typeface="+mn-ea"/>
                <a:ea typeface="+mn-ea"/>
              </a:rPr>
              <a:t>ABR</a:t>
            </a:r>
          </a:p>
        </p:txBody>
      </p:sp>
      <p:pic>
        <p:nvPicPr>
          <p:cNvPr id="42" name="图片 4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19" y="3047610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3" name="图片 4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38" y="2276389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4" name="图片 4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05" y="2276389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5" name="图片 4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91" y="3072518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6" name="图片 4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18" y="4436136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7" name="图片 4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69" y="4595632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8" name="图片 4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48" y="3652546"/>
            <a:ext cx="667088" cy="489552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ea"/>
                <a:ea typeface="+mn-ea"/>
              </a:rPr>
              <a:t>OSPF</a:t>
            </a:r>
            <a:r>
              <a:rPr lang="zh-CN" altLang="en-US" smtClean="0">
                <a:latin typeface="+mn-ea"/>
                <a:ea typeface="+mn-ea"/>
              </a:rPr>
              <a:t>配置</a:t>
            </a:r>
          </a:p>
        </p:txBody>
      </p:sp>
      <p:grpSp>
        <p:nvGrpSpPr>
          <p:cNvPr id="25604" name="Group 17"/>
          <p:cNvGrpSpPr>
            <a:grpSpLocks/>
          </p:cNvGrpSpPr>
          <p:nvPr/>
        </p:nvGrpSpPr>
        <p:grpSpPr bwMode="auto">
          <a:xfrm>
            <a:off x="3216276" y="1544638"/>
            <a:ext cx="5395913" cy="1655762"/>
            <a:chOff x="1692275" y="1544638"/>
            <a:chExt cx="5395913" cy="1655762"/>
          </a:xfrm>
        </p:grpSpPr>
        <p:sp>
          <p:nvSpPr>
            <p:cNvPr id="25606" name="Line 17"/>
            <p:cNvSpPr>
              <a:spLocks noChangeShapeType="1"/>
            </p:cNvSpPr>
            <p:nvPr/>
          </p:nvSpPr>
          <p:spPr bwMode="auto">
            <a:xfrm flipV="1">
              <a:off x="2916238" y="2420938"/>
              <a:ext cx="3095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25609" name="Text Box 13"/>
            <p:cNvSpPr txBox="1">
              <a:spLocks noChangeArrowheads="1"/>
            </p:cNvSpPr>
            <p:nvPr/>
          </p:nvSpPr>
          <p:spPr bwMode="auto">
            <a:xfrm>
              <a:off x="1692275" y="1844675"/>
              <a:ext cx="16764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RTA</a:t>
              </a:r>
            </a:p>
          </p:txBody>
        </p:sp>
        <p:sp>
          <p:nvSpPr>
            <p:cNvPr id="25610" name="Text Box 13"/>
            <p:cNvSpPr txBox="1">
              <a:spLocks noChangeArrowheads="1"/>
            </p:cNvSpPr>
            <p:nvPr/>
          </p:nvSpPr>
          <p:spPr bwMode="auto">
            <a:xfrm>
              <a:off x="5410200" y="1844675"/>
              <a:ext cx="16779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200">
                  <a:latin typeface="+mn-ea"/>
                  <a:ea typeface="+mn-ea"/>
                </a:rPr>
                <a:t>RTB  </a:t>
              </a:r>
            </a:p>
          </p:txBody>
        </p:sp>
        <p:sp>
          <p:nvSpPr>
            <p:cNvPr id="25611" name="TextBox 8"/>
            <p:cNvSpPr txBox="1">
              <a:spLocks noChangeArrowheads="1"/>
            </p:cNvSpPr>
            <p:nvPr/>
          </p:nvSpPr>
          <p:spPr bwMode="auto">
            <a:xfrm>
              <a:off x="4067175" y="1557338"/>
              <a:ext cx="89693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600" dirty="0">
                  <a:latin typeface="+mn-ea"/>
                  <a:ea typeface="+mn-ea"/>
                </a:rPr>
                <a:t>Area 0</a:t>
              </a:r>
            </a:p>
          </p:txBody>
        </p:sp>
        <p:sp>
          <p:nvSpPr>
            <p:cNvPr id="25612" name="TextBox 8"/>
            <p:cNvSpPr txBox="1">
              <a:spLocks noChangeArrowheads="1"/>
            </p:cNvSpPr>
            <p:nvPr/>
          </p:nvSpPr>
          <p:spPr bwMode="auto">
            <a:xfrm>
              <a:off x="5627688" y="2432050"/>
              <a:ext cx="3127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.1</a:t>
              </a:r>
            </a:p>
          </p:txBody>
        </p:sp>
        <p:sp>
          <p:nvSpPr>
            <p:cNvPr id="25613" name="TextBox 8"/>
            <p:cNvSpPr txBox="1">
              <a:spLocks noChangeArrowheads="1"/>
            </p:cNvSpPr>
            <p:nvPr/>
          </p:nvSpPr>
          <p:spPr bwMode="auto">
            <a:xfrm>
              <a:off x="3816350" y="2432050"/>
              <a:ext cx="12586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192.168.1.0/24</a:t>
              </a:r>
            </a:p>
          </p:txBody>
        </p:sp>
        <p:sp>
          <p:nvSpPr>
            <p:cNvPr id="25614" name="TextBox 8"/>
            <p:cNvSpPr txBox="1">
              <a:spLocks noChangeArrowheads="1"/>
            </p:cNvSpPr>
            <p:nvPr/>
          </p:nvSpPr>
          <p:spPr bwMode="auto">
            <a:xfrm>
              <a:off x="2890838" y="2432050"/>
              <a:ext cx="3127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.2</a:t>
              </a:r>
            </a:p>
          </p:txBody>
        </p:sp>
        <p:sp>
          <p:nvSpPr>
            <p:cNvPr id="25615" name="矩形 31"/>
            <p:cNvSpPr>
              <a:spLocks noChangeArrowheads="1"/>
            </p:cNvSpPr>
            <p:nvPr/>
          </p:nvSpPr>
          <p:spPr bwMode="auto">
            <a:xfrm>
              <a:off x="2878138" y="2143125"/>
              <a:ext cx="7441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G0/0/0 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616" name="矩形 32"/>
            <p:cNvSpPr>
              <a:spLocks noChangeArrowheads="1"/>
            </p:cNvSpPr>
            <p:nvPr/>
          </p:nvSpPr>
          <p:spPr bwMode="auto">
            <a:xfrm>
              <a:off x="5321300" y="2143125"/>
              <a:ext cx="74411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  <a:cs typeface="Arial" panose="020B0604020202020204" pitchFamily="34" charset="0"/>
                </a:rPr>
                <a:t>G0/0/0 </a:t>
              </a:r>
              <a:endParaRPr lang="zh-CN" altLang="en-US" sz="120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617" name="椭圆 11"/>
            <p:cNvSpPr>
              <a:spLocks noChangeArrowheads="1"/>
            </p:cNvSpPr>
            <p:nvPr/>
          </p:nvSpPr>
          <p:spPr bwMode="auto">
            <a:xfrm>
              <a:off x="1763713" y="1544638"/>
              <a:ext cx="5256212" cy="1655762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84225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784225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279650" y="3933826"/>
            <a:ext cx="7632700" cy="12922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80000"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[RTA]ospf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router-id 1.1.1.1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[RTA-ospf-1]area 0</a:t>
            </a:r>
          </a:p>
          <a:p>
            <a:pPr marL="180000" defTabSz="784225">
              <a:lnSpc>
                <a:spcPct val="150000"/>
              </a:lnSpc>
              <a:defRPr/>
            </a:pPr>
            <a:r>
              <a:rPr lang="it-IT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[RTA-ospf-1-area-0.0.0.0]network 192.168.1.0 0.0.0.255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80000" defTabSz="784225">
              <a:lnSpc>
                <a:spcPct val="150000"/>
              </a:lnSpc>
              <a:defRPr/>
            </a:pPr>
            <a:endParaRPr lang="it-IT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89" y="2095362"/>
            <a:ext cx="880799" cy="64638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26" y="2095362"/>
            <a:ext cx="880799" cy="64638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5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64579</TotalTime>
  <Words>1593</Words>
  <Application>Microsoft Office PowerPoint</Application>
  <PresentationFormat>宽屏</PresentationFormat>
  <Paragraphs>167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FrutigerNext LT Bold</vt:lpstr>
      <vt:lpstr>FrutigerNext LT Light</vt:lpstr>
      <vt:lpstr>FrutigerNext LT Medium</vt:lpstr>
      <vt:lpstr>FrutigerNext LT Regular</vt:lpstr>
      <vt:lpstr>MS PGothic</vt:lpstr>
      <vt:lpstr>黑体</vt:lpstr>
      <vt:lpstr>华文细黑</vt:lpstr>
      <vt:lpstr>宋体</vt:lpstr>
      <vt:lpstr>微软雅黑</vt:lpstr>
      <vt:lpstr>Arial</vt:lpstr>
      <vt:lpstr>Courier New</vt:lpstr>
      <vt:lpstr>Wingdings</vt:lpstr>
      <vt:lpstr>培训与认证部-母版</vt:lpstr>
      <vt:lpstr>链路状态路由协议-OSPF</vt:lpstr>
      <vt:lpstr>PowerPoint 演示文稿</vt:lpstr>
      <vt:lpstr>PowerPoint 演示文稿</vt:lpstr>
      <vt:lpstr>开放式最短路径优先（OSPF）</vt:lpstr>
      <vt:lpstr>OSPF原理介绍</vt:lpstr>
      <vt:lpstr>OSPF报文</vt:lpstr>
      <vt:lpstr>DR&amp;BDR选举</vt:lpstr>
      <vt:lpstr>OSPF区域</vt:lpstr>
      <vt:lpstr>OSPF配置</vt:lpstr>
      <vt:lpstr>配置验证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xtzj</cp:lastModifiedBy>
  <cp:revision>2482</cp:revision>
  <dcterms:created xsi:type="dcterms:W3CDTF">2003-08-21T06:48:56Z</dcterms:created>
  <dcterms:modified xsi:type="dcterms:W3CDTF">2019-07-22T03:20:36Z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(3)JQHO/74D54ATBrDY3BZBpM/lnFc/uVlwKDOIu9JZhXwG306m62ZxieF7t4tDc2KQhIY5BBUK
hMZEy11sRNp5UdnTzJOOjd12URLmq4e0tpjmJrW03/2X3ECqwFqaAgCWATglSdpwnIBtRrcW
CkSUBQdxYhKPXIxRXrHQ9ZLQQ4fTUuXuZLc8IgOnVD+vPL46nwZieH/aRjUygQyuH5K9A3Wq
O/3L15KOGXSqHD572w</vt:lpwstr>
  </property>
  <property fmtid="{D5CDD505-2E9C-101B-9397-08002B2CF9AE}" pid="18" name="_2015_ms_pID_7253431">
    <vt:lpwstr>byc2OpYObc82ZiDQHOoQfXEAk/eAI4iFch/N9Q+yhGJMBLyXnhvjxa
jF5NJlfGEjhSub0BbO4IjuDHOU9hQhW1gAkLJhHFcq6EYF9Nmxgy8k4w4q0TlX9p2+J+VdEF
r3WyvU4EGhROck5usaniC/H3nzlu+L4hfKEiy6I50J4n8KgVdJ5VZn3ZeZcYOc1/R3pMoxb6
812IIbNJ5rLUvOQDp3RCqGJkSt1vL7v57lBD</vt:lpwstr>
  </property>
  <property fmtid="{D5CDD505-2E9C-101B-9397-08002B2CF9AE}" pid="19" name="_2015_ms_pID_7253432">
    <vt:lpwstr>88u7A0n5rhd1z2BlremrA/6ojA4mzYZEUVS9
O/Jk2DLmgXMBF/P15aba9YK4CRILPw==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