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7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8"/>
    <a:srgbClr val="003264"/>
    <a:srgbClr val="003250"/>
    <a:srgbClr val="C00000"/>
    <a:srgbClr val="990000"/>
    <a:srgbClr val="FF0909"/>
    <a:srgbClr val="CF6B63"/>
    <a:srgbClr val="E7CCC7"/>
    <a:srgbClr val="FFC1C1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1" autoAdjust="0"/>
    <p:restoredTop sz="90244" autoAdjust="0"/>
  </p:normalViewPr>
  <p:slideViewPr>
    <p:cSldViewPr showGuides="1">
      <p:cViewPr varScale="1">
        <p:scale>
          <a:sx n="57" d="100"/>
          <a:sy n="57" d="100"/>
        </p:scale>
        <p:origin x="1176" y="28"/>
      </p:cViewPr>
      <p:guideLst>
        <p:guide orient="horz" pos="459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43" d="100"/>
          <a:sy n="43" d="100"/>
        </p:scale>
        <p:origin x="2840" y="52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77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 smtClean="0"/>
              <a:t>租期定时器是</a:t>
            </a:r>
            <a:r>
              <a:rPr lang="zh-CN" altLang="en-US" dirty="0" smtClean="0"/>
              <a:t>地址</a:t>
            </a:r>
            <a:r>
              <a:rPr lang="zh-CN" altLang="zh-CN" dirty="0" smtClean="0"/>
              <a:t>失效进程中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最后一个定时器</a:t>
            </a:r>
            <a:r>
              <a:rPr lang="zh-CN" altLang="en-US" dirty="0" smtClean="0"/>
              <a:t>，超时时间为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地址的租期时间</a:t>
            </a:r>
            <a:r>
              <a:rPr lang="zh-CN" altLang="zh-CN" dirty="0" smtClean="0"/>
              <a:t>。如果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客户端在租期失效定时器超时前没有收到</a:t>
            </a:r>
            <a:r>
              <a:rPr lang="zh-CN" altLang="en-US" dirty="0" smtClean="0"/>
              <a:t>服务器的</a:t>
            </a:r>
            <a:r>
              <a:rPr lang="zh-CN" altLang="zh-CN" dirty="0" smtClean="0"/>
              <a:t>任何回应，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客户端必须立刻</a:t>
            </a:r>
            <a:r>
              <a:rPr lang="zh-CN" altLang="en-US" dirty="0" smtClean="0"/>
              <a:t>停止使用</a:t>
            </a:r>
            <a:r>
              <a:rPr lang="zh-CN" altLang="zh-CN" dirty="0" smtClean="0"/>
              <a:t>现有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地址，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DHCP Release</a:t>
            </a:r>
            <a:r>
              <a:rPr lang="zh-CN" altLang="en-US" dirty="0" smtClean="0"/>
              <a:t>报文，并</a:t>
            </a:r>
            <a:r>
              <a:rPr lang="zh-CN" altLang="zh-CN" dirty="0" smtClean="0"/>
              <a:t>进入初始化状态。</a:t>
            </a:r>
            <a:r>
              <a:rPr lang="zh-CN" altLang="en-US" dirty="0" smtClean="0"/>
              <a:t>然后，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客户端</a:t>
            </a:r>
            <a:r>
              <a:rPr lang="zh-CN" altLang="en-US" dirty="0" smtClean="0"/>
              <a:t>重新</a:t>
            </a:r>
            <a:r>
              <a:rPr lang="zh-CN" altLang="zh-CN" dirty="0" smtClean="0"/>
              <a:t>发送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发现报文，申请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地址。</a:t>
            </a:r>
          </a:p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38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DHCP</a:t>
            </a:r>
            <a:r>
              <a:rPr lang="zh-CN" altLang="zh-CN" dirty="0" smtClean="0"/>
              <a:t>支持配置两种地址池，包括全局地址池和接口地址池。</a:t>
            </a:r>
            <a:endParaRPr lang="en-US" altLang="zh-CN" dirty="0" smtClean="0"/>
          </a:p>
          <a:p>
            <a:pPr eaLnBrk="1" hangingPunct="1"/>
            <a:r>
              <a:rPr lang="en-US" altLang="zh-CN" b="1" dirty="0" err="1" smtClean="0"/>
              <a:t>dhcp</a:t>
            </a:r>
            <a:r>
              <a:rPr lang="en-US" altLang="zh-CN" b="1" dirty="0" smtClean="0"/>
              <a:t> enable</a:t>
            </a:r>
            <a:r>
              <a:rPr lang="zh-CN" altLang="en-US" dirty="0" smtClean="0"/>
              <a:t>命令用来使能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功能。在配置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服务器时，</a:t>
            </a:r>
            <a:r>
              <a:rPr lang="zh-CN" altLang="zh-CN" dirty="0" smtClean="0"/>
              <a:t>必须先执行</a:t>
            </a:r>
            <a:r>
              <a:rPr lang="en-US" altLang="zh-CN" dirty="0" err="1" smtClean="0"/>
              <a:t>dhcp</a:t>
            </a:r>
            <a:r>
              <a:rPr lang="en-US" altLang="zh-CN" dirty="0" smtClean="0"/>
              <a:t> enable</a:t>
            </a:r>
            <a:r>
              <a:rPr lang="zh-CN" altLang="zh-CN" dirty="0" smtClean="0"/>
              <a:t>命令，才能配置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的其他</a:t>
            </a:r>
            <a:r>
              <a:rPr lang="zh-CN" altLang="zh-CN" dirty="0" smtClean="0"/>
              <a:t>功能并生效。</a:t>
            </a:r>
            <a:endParaRPr lang="en-US" altLang="zh-CN" dirty="0" smtClean="0"/>
          </a:p>
          <a:p>
            <a:pPr eaLnBrk="1" hangingPunct="1"/>
            <a:r>
              <a:rPr lang="en-US" altLang="zh-CN" b="1" dirty="0" err="1" smtClean="0"/>
              <a:t>dhcp</a:t>
            </a:r>
            <a:r>
              <a:rPr lang="en-US" altLang="zh-CN" b="1" dirty="0" smtClean="0"/>
              <a:t> select interface</a:t>
            </a:r>
            <a:r>
              <a:rPr lang="zh-CN" altLang="zh-CN" dirty="0" smtClean="0"/>
              <a:t>命令</a:t>
            </a:r>
            <a:r>
              <a:rPr lang="zh-CN" altLang="en-US" dirty="0" smtClean="0"/>
              <a:t>用来</a:t>
            </a:r>
            <a:r>
              <a:rPr lang="zh-CN" altLang="zh-CN" dirty="0" smtClean="0"/>
              <a:t>关联接口和接口地址池，为连接到接口的主机提供配置信息。在本示例中，接口</a:t>
            </a:r>
            <a:r>
              <a:rPr lang="en-US" altLang="zh-CN" dirty="0" smtClean="0"/>
              <a:t>GigabitEthernet 0/0/0</a:t>
            </a:r>
            <a:r>
              <a:rPr lang="zh-CN" altLang="zh-CN" dirty="0" smtClean="0"/>
              <a:t>被加入接口地址池中。</a:t>
            </a:r>
            <a:endParaRPr lang="en-US" altLang="zh-CN" dirty="0" smtClean="0"/>
          </a:p>
          <a:p>
            <a:pPr eaLnBrk="1" hangingPunct="1"/>
            <a:r>
              <a:rPr lang="en-US" altLang="zh-CN" b="1" dirty="0" err="1" smtClean="0"/>
              <a:t>dhcp</a:t>
            </a:r>
            <a:r>
              <a:rPr lang="en-US" altLang="zh-CN" b="1" dirty="0" smtClean="0"/>
              <a:t> server </a:t>
            </a:r>
            <a:r>
              <a:rPr lang="en-US" altLang="zh-CN" b="1" dirty="0" err="1" smtClean="0"/>
              <a:t>dns</a:t>
            </a:r>
            <a:r>
              <a:rPr lang="en-US" altLang="zh-CN" b="1" dirty="0" smtClean="0"/>
              <a:t>-list</a:t>
            </a:r>
            <a:r>
              <a:rPr lang="zh-CN" altLang="en-US" dirty="0" smtClean="0"/>
              <a:t>命令用来指定接口地址池下的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服务器地址。</a:t>
            </a:r>
            <a:endParaRPr lang="en-US" altLang="zh-CN" dirty="0" smtClean="0"/>
          </a:p>
          <a:p>
            <a:pPr eaLnBrk="1" hangingPunct="1"/>
            <a:r>
              <a:rPr lang="en-US" altLang="zh-CN" b="1" dirty="0" err="1" smtClean="0"/>
              <a:t>dhcp</a:t>
            </a:r>
            <a:r>
              <a:rPr lang="en-US" altLang="zh-CN" b="1" dirty="0" smtClean="0"/>
              <a:t> server excluded-ip-address</a:t>
            </a:r>
            <a:r>
              <a:rPr lang="zh-CN" altLang="en-US" dirty="0" smtClean="0"/>
              <a:t>命令用来配置接口地址池中不参与自动分配的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地址范围。</a:t>
            </a:r>
            <a:endParaRPr lang="en-US" altLang="zh-CN" dirty="0" smtClean="0"/>
          </a:p>
          <a:p>
            <a:pPr eaLnBrk="1" hangingPunct="1"/>
            <a:r>
              <a:rPr lang="en-US" altLang="zh-CN" b="1" dirty="0" err="1" smtClean="0"/>
              <a:t>dhcp</a:t>
            </a:r>
            <a:r>
              <a:rPr lang="en-US" altLang="zh-CN" b="1" dirty="0" smtClean="0"/>
              <a:t> server lease</a:t>
            </a:r>
            <a:r>
              <a:rPr lang="zh-CN" altLang="en-US" dirty="0" smtClean="0"/>
              <a:t>命令用来配置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服务器接口地址池中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地址的租用有效期限功能。缺省情况下，接口地址池中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地址的租用有效期限为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天。</a:t>
            </a:r>
            <a:endParaRPr lang="en-US" altLang="zh-CN" dirty="0" smtClean="0"/>
          </a:p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32633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 smtClean="0"/>
              <a:t>每个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服务器</a:t>
            </a:r>
            <a:r>
              <a:rPr lang="zh-CN" altLang="en-US" dirty="0" smtClean="0"/>
              <a:t>可以</a:t>
            </a:r>
            <a:r>
              <a:rPr lang="zh-CN" altLang="zh-CN" dirty="0" smtClean="0"/>
              <a:t>定义一个或多个全局地址池</a:t>
            </a:r>
            <a:r>
              <a:rPr lang="zh-CN" altLang="en-US" dirty="0" smtClean="0"/>
              <a:t>和</a:t>
            </a:r>
            <a:r>
              <a:rPr lang="zh-CN" altLang="zh-CN" dirty="0" smtClean="0"/>
              <a:t>接口地址池。</a:t>
            </a:r>
            <a:r>
              <a:rPr lang="zh-CN" altLang="en-US" dirty="0" smtClean="0"/>
              <a:t>本例中</a:t>
            </a:r>
            <a:r>
              <a:rPr lang="zh-CN" altLang="zh-CN" dirty="0" smtClean="0"/>
              <a:t>执行</a:t>
            </a:r>
            <a:r>
              <a:rPr lang="en-US" altLang="zh-CN" b="1" dirty="0" smtClean="0"/>
              <a:t>display ip pool</a:t>
            </a:r>
            <a:r>
              <a:rPr lang="zh-CN" altLang="zh-CN" dirty="0" smtClean="0"/>
              <a:t>命令查看接口地址池的属性。</a:t>
            </a:r>
            <a:r>
              <a:rPr lang="en-US" altLang="zh-CN" dirty="0" smtClean="0"/>
              <a:t>display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中</a:t>
            </a:r>
            <a:r>
              <a:rPr lang="zh-CN" altLang="zh-CN" dirty="0" smtClean="0"/>
              <a:t>包含</a:t>
            </a:r>
            <a:r>
              <a:rPr lang="zh-CN" altLang="en-US" dirty="0" smtClean="0"/>
              <a:t>地址池</a:t>
            </a:r>
            <a:r>
              <a:rPr lang="zh-CN" altLang="zh-CN" dirty="0" smtClean="0"/>
              <a:t>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地址范围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还包括</a:t>
            </a:r>
            <a:r>
              <a:rPr lang="en-US" altLang="zh-CN" dirty="0" smtClean="0"/>
              <a:t>IP</a:t>
            </a:r>
            <a:r>
              <a:rPr lang="zh-CN" altLang="zh-CN" dirty="0" smtClean="0"/>
              <a:t>网关，子网掩码等信息。</a:t>
            </a:r>
          </a:p>
        </p:txBody>
      </p:sp>
    </p:spTree>
    <p:extLst>
      <p:ext uri="{BB962C8B-B14F-4D97-AF65-F5344CB8AC3E}">
        <p14:creationId xmlns:p14="http://schemas.microsoft.com/office/powerpoint/2010/main" val="568151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 smtClean="0">
                <a:latin typeface="+mn-ea"/>
                <a:ea typeface="+mn-ea"/>
              </a:rPr>
              <a:t>在</a:t>
            </a:r>
            <a:r>
              <a:rPr lang="zh-CN" altLang="en-US" dirty="0" smtClean="0">
                <a:latin typeface="+mn-ea"/>
                <a:ea typeface="+mn-ea"/>
              </a:rPr>
              <a:t>本示例中</a:t>
            </a:r>
            <a:r>
              <a:rPr lang="zh-CN" altLang="zh-CN" dirty="0" smtClean="0">
                <a:latin typeface="+mn-ea"/>
                <a:ea typeface="+mn-ea"/>
              </a:rPr>
              <a:t>，配置了一个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全局地址池。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en-US" altLang="zh-CN" b="1" dirty="0" smtClean="0">
                <a:latin typeface="+mn-ea"/>
                <a:ea typeface="+mn-ea"/>
              </a:rPr>
              <a:t>ip pool</a:t>
            </a:r>
            <a:r>
              <a:rPr lang="zh-CN" altLang="en-US" dirty="0" smtClean="0">
                <a:latin typeface="+mn-ea"/>
                <a:ea typeface="+mn-ea"/>
              </a:rPr>
              <a:t>命令用来创建全局地址池。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en-US" altLang="zh-CN" b="1" dirty="0" smtClean="0">
                <a:latin typeface="+mn-ea"/>
                <a:ea typeface="+mn-ea"/>
              </a:rPr>
              <a:t>network</a:t>
            </a:r>
            <a:r>
              <a:rPr lang="zh-CN" altLang="en-US" dirty="0" smtClean="0">
                <a:latin typeface="+mn-ea"/>
                <a:ea typeface="+mn-ea"/>
              </a:rPr>
              <a:t>命令用来配置全局地址池下可分配的网段地址。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en-US" altLang="zh-CN" b="1" dirty="0" smtClean="0">
                <a:latin typeface="+mn-ea"/>
                <a:ea typeface="+mn-ea"/>
              </a:rPr>
              <a:t>gateway-list</a:t>
            </a:r>
            <a:r>
              <a:rPr lang="zh-CN" altLang="en-US" dirty="0" smtClean="0">
                <a:latin typeface="+mn-ea"/>
                <a:ea typeface="+mn-ea"/>
              </a:rPr>
              <a:t>命令用来配置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en-US" dirty="0" smtClean="0">
                <a:latin typeface="+mn-ea"/>
                <a:ea typeface="+mn-ea"/>
              </a:rPr>
              <a:t>服务器全局地址池的出口网关地址。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en-US" altLang="zh-CN" b="1" dirty="0" smtClean="0">
                <a:latin typeface="+mn-ea"/>
                <a:ea typeface="+mn-ea"/>
              </a:rPr>
              <a:t>lease</a:t>
            </a:r>
            <a:r>
              <a:rPr lang="zh-CN" altLang="en-US" dirty="0" smtClean="0">
                <a:latin typeface="+mn-ea"/>
                <a:ea typeface="+mn-ea"/>
              </a:rPr>
              <a:t>命令用来配置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en-US" dirty="0" smtClean="0">
                <a:latin typeface="+mn-ea"/>
                <a:ea typeface="+mn-ea"/>
              </a:rPr>
              <a:t>全局地址池下的地址租期。缺省情况下，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en-US" dirty="0" smtClean="0">
                <a:latin typeface="+mn-ea"/>
                <a:ea typeface="+mn-ea"/>
              </a:rPr>
              <a:t>地址租期是</a:t>
            </a:r>
            <a:r>
              <a:rPr lang="en-US" altLang="zh-CN" dirty="0" smtClean="0">
                <a:latin typeface="+mn-ea"/>
                <a:ea typeface="+mn-ea"/>
              </a:rPr>
              <a:t>1</a:t>
            </a:r>
            <a:r>
              <a:rPr lang="zh-CN" altLang="en-US" dirty="0" smtClean="0">
                <a:latin typeface="+mn-ea"/>
                <a:ea typeface="+mn-ea"/>
              </a:rPr>
              <a:t>天。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en-US" altLang="zh-CN" b="1" dirty="0" err="1" smtClean="0">
                <a:latin typeface="+mn-ea"/>
                <a:ea typeface="+mn-ea"/>
              </a:rPr>
              <a:t>dhcp</a:t>
            </a:r>
            <a:r>
              <a:rPr lang="en-US" altLang="zh-CN" b="1" dirty="0" smtClean="0">
                <a:latin typeface="+mn-ea"/>
                <a:ea typeface="+mn-ea"/>
              </a:rPr>
              <a:t> select global</a:t>
            </a:r>
            <a:r>
              <a:rPr lang="zh-CN" altLang="en-US" dirty="0" smtClean="0">
                <a:latin typeface="+mn-ea"/>
                <a:ea typeface="+mn-ea"/>
              </a:rPr>
              <a:t>命令用来使能接口的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en-US" dirty="0" smtClean="0">
                <a:latin typeface="+mn-ea"/>
                <a:ea typeface="+mn-ea"/>
              </a:rPr>
              <a:t>服务器功能。</a:t>
            </a:r>
            <a:endParaRPr lang="zh-CN" altLang="zh-CN" dirty="0" smtClean="0">
              <a:latin typeface="+mn-ea"/>
              <a:ea typeface="+mn-ea"/>
            </a:endParaRPr>
          </a:p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40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display ip pool</a:t>
            </a:r>
            <a:r>
              <a:rPr lang="zh-CN" altLang="zh-CN" smtClean="0"/>
              <a:t>命令</a:t>
            </a:r>
            <a:r>
              <a:rPr lang="zh-CN" altLang="en-US" smtClean="0"/>
              <a:t>可以</a:t>
            </a:r>
            <a:r>
              <a:rPr lang="zh-CN" altLang="zh-CN" smtClean="0"/>
              <a:t>查看</a:t>
            </a:r>
            <a:r>
              <a:rPr lang="zh-CN" altLang="en-US" smtClean="0"/>
              <a:t>全局</a:t>
            </a:r>
            <a:r>
              <a:rPr lang="en-US" altLang="zh-CN" smtClean="0"/>
              <a:t>IP</a:t>
            </a:r>
            <a:r>
              <a:rPr lang="zh-CN" altLang="zh-CN" smtClean="0"/>
              <a:t>地址池信息。管理员可以查看地址池的网关、子网掩码、</a:t>
            </a:r>
            <a:r>
              <a:rPr lang="en-US" altLang="zh-CN" smtClean="0"/>
              <a:t>IP</a:t>
            </a:r>
            <a:r>
              <a:rPr lang="zh-CN" altLang="zh-CN" smtClean="0"/>
              <a:t>地址统计信息等内容，监控地址池的使用情况，了解已分配的</a:t>
            </a:r>
            <a:r>
              <a:rPr lang="en-US" altLang="zh-CN" smtClean="0"/>
              <a:t>IP</a:t>
            </a:r>
            <a:r>
              <a:rPr lang="zh-CN" altLang="zh-CN" smtClean="0"/>
              <a:t>地址数量，以及其他使用统计信息。</a:t>
            </a:r>
            <a:endParaRPr lang="zh-CN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724256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在</a:t>
            </a:r>
            <a:r>
              <a:rPr lang="en-US" altLang="zh-CN" smtClean="0"/>
              <a:t>IP</a:t>
            </a:r>
            <a:r>
              <a:rPr lang="zh-CN" altLang="zh-CN" smtClean="0"/>
              <a:t>地址池中，应该排除分配给</a:t>
            </a:r>
            <a:r>
              <a:rPr lang="en-US" altLang="zh-CN" smtClean="0"/>
              <a:t>DNS</a:t>
            </a:r>
            <a:r>
              <a:rPr lang="zh-CN" altLang="zh-CN" smtClean="0"/>
              <a:t>等服务器的</a:t>
            </a:r>
            <a:r>
              <a:rPr lang="en-US" altLang="zh-CN" smtClean="0"/>
              <a:t>IP</a:t>
            </a:r>
            <a:r>
              <a:rPr lang="zh-CN" altLang="zh-CN" smtClean="0"/>
              <a:t>地址，</a:t>
            </a:r>
            <a:r>
              <a:rPr lang="en-US" altLang="zh-CN" smtClean="0"/>
              <a:t>DHCP</a:t>
            </a:r>
            <a:r>
              <a:rPr lang="zh-CN" altLang="zh-CN" smtClean="0"/>
              <a:t>服务器接口的</a:t>
            </a:r>
            <a:r>
              <a:rPr lang="en-US" altLang="zh-CN" smtClean="0"/>
              <a:t>IP</a:t>
            </a:r>
            <a:r>
              <a:rPr lang="zh-CN" altLang="zh-CN" smtClean="0"/>
              <a:t>地址</a:t>
            </a:r>
            <a:r>
              <a:rPr lang="zh-CN" altLang="en-US" smtClean="0"/>
              <a:t>等</a:t>
            </a:r>
            <a:r>
              <a:rPr lang="zh-CN" altLang="zh-CN" smtClean="0"/>
              <a:t>，避免</a:t>
            </a:r>
            <a:r>
              <a:rPr lang="en-US" altLang="zh-CN" smtClean="0"/>
              <a:t>IP</a:t>
            </a:r>
            <a:r>
              <a:rPr lang="zh-CN" altLang="zh-CN" smtClean="0"/>
              <a:t>地址冲突。</a:t>
            </a:r>
          </a:p>
          <a:p>
            <a:r>
              <a:rPr lang="zh-CN" altLang="en-US" smtClean="0"/>
              <a:t>默认的</a:t>
            </a:r>
            <a:r>
              <a:rPr lang="en-US" altLang="zh-CN" smtClean="0"/>
              <a:t>IP</a:t>
            </a:r>
            <a:r>
              <a:rPr lang="zh-CN" altLang="en-US" smtClean="0"/>
              <a:t>地址租期是</a:t>
            </a:r>
            <a:r>
              <a:rPr lang="en-US" altLang="zh-CN" smtClean="0"/>
              <a:t>86400</a:t>
            </a:r>
            <a:r>
              <a:rPr lang="zh-CN" altLang="en-US" smtClean="0"/>
              <a:t>秒，即一天。</a:t>
            </a:r>
            <a:endParaRPr lang="zh-CN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441278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084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安全声明：</a:t>
            </a:r>
          </a:p>
          <a:p>
            <a:r>
              <a:rPr lang="zh-CN" altLang="en-US" smtClean="0"/>
              <a:t>为简化问题说明，本课程以</a:t>
            </a:r>
            <a:r>
              <a:rPr lang="en-US" altLang="zh-CN" smtClean="0"/>
              <a:t>FTP</a:t>
            </a:r>
            <a:r>
              <a:rPr lang="zh-CN" altLang="en-US" smtClean="0"/>
              <a:t>为例来描述相关技术。设备支持通过</a:t>
            </a:r>
            <a:r>
              <a:rPr lang="en-US" altLang="zh-CN" smtClean="0"/>
              <a:t>FTP</a:t>
            </a:r>
            <a:r>
              <a:rPr lang="zh-CN" altLang="en-US" smtClean="0"/>
              <a:t>协议、</a:t>
            </a:r>
            <a:r>
              <a:rPr lang="en-US" altLang="zh-CN" smtClean="0"/>
              <a:t>TFTP</a:t>
            </a:r>
            <a:r>
              <a:rPr lang="zh-CN" altLang="en-US" smtClean="0"/>
              <a:t>及</a:t>
            </a:r>
            <a:r>
              <a:rPr lang="en-US" altLang="zh-CN" smtClean="0"/>
              <a:t>SFTP</a:t>
            </a:r>
            <a:r>
              <a:rPr lang="zh-CN" altLang="en-US" smtClean="0"/>
              <a:t>传输文件。使用</a:t>
            </a:r>
            <a:r>
              <a:rPr lang="en-US" altLang="zh-CN" smtClean="0"/>
              <a:t>FTP</a:t>
            </a:r>
            <a:r>
              <a:rPr lang="zh-CN" altLang="en-US" smtClean="0"/>
              <a:t>、</a:t>
            </a:r>
            <a:r>
              <a:rPr lang="en-US" altLang="zh-CN" smtClean="0"/>
              <a:t>TFTP</a:t>
            </a:r>
            <a:r>
              <a:rPr lang="zh-CN" altLang="en-US" smtClean="0"/>
              <a:t>、</a:t>
            </a:r>
            <a:r>
              <a:rPr lang="en-US" altLang="zh-CN" smtClean="0"/>
              <a:t>SFTP v1</a:t>
            </a:r>
            <a:r>
              <a:rPr lang="zh-CN" altLang="en-US" smtClean="0"/>
              <a:t>协议存在安全风险，建议您使用</a:t>
            </a:r>
            <a:r>
              <a:rPr lang="en-US" altLang="zh-CN" smtClean="0"/>
              <a:t>SFTP v2</a:t>
            </a:r>
            <a:r>
              <a:rPr lang="zh-CN" altLang="en-US" smtClean="0"/>
              <a:t>方式进行文件操作。</a:t>
            </a:r>
            <a:endParaRPr lang="zh-CN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765698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49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在企业网络中部署一台</a:t>
            </a:r>
            <a:r>
              <a:rPr lang="en-US" altLang="zh-CN" smtClean="0"/>
              <a:t>FTP</a:t>
            </a:r>
            <a:r>
              <a:rPr lang="zh-CN" altLang="en-US" smtClean="0"/>
              <a:t>服务器，将网络设备配置为</a:t>
            </a:r>
            <a:r>
              <a:rPr lang="en-US" altLang="zh-CN" smtClean="0"/>
              <a:t>FTP</a:t>
            </a:r>
            <a:r>
              <a:rPr lang="zh-CN" altLang="en-US" smtClean="0"/>
              <a:t>客户端，则可以使用</a:t>
            </a:r>
            <a:r>
              <a:rPr lang="en-US" altLang="zh-CN" smtClean="0"/>
              <a:t>FTP</a:t>
            </a:r>
            <a:r>
              <a:rPr lang="zh-CN" altLang="en-US" smtClean="0"/>
              <a:t>来备份或更新</a:t>
            </a:r>
            <a:r>
              <a:rPr lang="en-US" altLang="zh-CN" smtClean="0"/>
              <a:t>VRP</a:t>
            </a:r>
            <a:r>
              <a:rPr lang="zh-CN" altLang="en-US" smtClean="0"/>
              <a:t>文件和配置文件。也可以把网络设备配置为</a:t>
            </a:r>
            <a:r>
              <a:rPr lang="en-US" altLang="zh-CN" smtClean="0"/>
              <a:t>FTP</a:t>
            </a:r>
            <a:r>
              <a:rPr lang="zh-CN" altLang="en-US" smtClean="0"/>
              <a:t>服务器，将设备的日志文件保存到某台主机上方便查看。</a:t>
            </a:r>
            <a:endParaRPr lang="en-US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93701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087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lvl="1">
              <a:buSzPct val="60000"/>
              <a:buFont typeface="Wingdings" pitchFamily="2" charset="2"/>
              <a:buChar char="l"/>
            </a:pPr>
            <a:r>
              <a:rPr lang="en-US" altLang="zh-CN" dirty="0">
                <a:latin typeface="Arial" panose="020B0604020202020204" pitchFamily="34" charset="0"/>
              </a:rPr>
              <a:t>FTP</a:t>
            </a:r>
            <a:r>
              <a:rPr lang="zh-CN" altLang="en-US" dirty="0">
                <a:latin typeface="Arial" panose="020B0604020202020204" pitchFamily="34" charset="0"/>
              </a:rPr>
              <a:t>传输数据时支持两种传输模式：</a:t>
            </a:r>
            <a:r>
              <a:rPr lang="en-US" altLang="zh-CN" dirty="0">
                <a:latin typeface="Arial" panose="020B0604020202020204" pitchFamily="34" charset="0"/>
              </a:rPr>
              <a:t>ASCII</a:t>
            </a:r>
            <a:r>
              <a:rPr lang="zh-CN" altLang="en-US" dirty="0">
                <a:latin typeface="Arial" panose="020B0604020202020204" pitchFamily="34" charset="0"/>
              </a:rPr>
              <a:t>模式和二进制模式。</a:t>
            </a:r>
            <a:endParaRPr lang="en-US" altLang="zh-CN" dirty="0">
              <a:latin typeface="Arial" panose="020B0604020202020204" pitchFamily="34" charset="0"/>
            </a:endParaRPr>
          </a:p>
          <a:p>
            <a:pPr marL="180975" lvl="1">
              <a:buSzPct val="60000"/>
              <a:buFont typeface="Wingdings" pitchFamily="2" charset="2"/>
              <a:buChar char="l"/>
            </a:pPr>
            <a:r>
              <a:rPr lang="en-US" altLang="zh-CN" dirty="0">
                <a:latin typeface="Arial" panose="020B0604020202020204" pitchFamily="34" charset="0"/>
              </a:rPr>
              <a:t>ASCII</a:t>
            </a:r>
            <a:r>
              <a:rPr lang="zh-CN" altLang="en-US" dirty="0">
                <a:latin typeface="Arial" panose="020B0604020202020204" pitchFamily="34" charset="0"/>
              </a:rPr>
              <a:t>模式用于传输文本。发送端的字符在发送前被转换成</a:t>
            </a:r>
            <a:r>
              <a:rPr lang="en-US" altLang="zh-CN" dirty="0">
                <a:latin typeface="Arial" panose="020B0604020202020204" pitchFamily="34" charset="0"/>
              </a:rPr>
              <a:t>ASCII</a:t>
            </a:r>
            <a:r>
              <a:rPr lang="zh-CN" altLang="en-US" dirty="0">
                <a:latin typeface="Arial" panose="020B0604020202020204" pitchFamily="34" charset="0"/>
              </a:rPr>
              <a:t>码格式之后进行传输，接收端收到之后再将其转换成字符。二进制模式常用于发送图片文件和程序文件。发送端在发送这些文件时无需转换格式，即可传输。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839945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Arial" panose="020B0604020202020204" pitchFamily="34" charset="0"/>
              </a:rPr>
              <a:t>ARG3</a:t>
            </a:r>
            <a:r>
              <a:rPr lang="zh-CN" altLang="en-US" dirty="0" smtClean="0">
                <a:latin typeface="Arial" panose="020B0604020202020204" pitchFamily="34" charset="0"/>
              </a:rPr>
              <a:t>系列路由器和</a:t>
            </a:r>
            <a:r>
              <a:rPr lang="en-US" altLang="zh-CN" dirty="0" smtClean="0">
                <a:latin typeface="Arial" panose="020B0604020202020204" pitchFamily="34" charset="0"/>
              </a:rPr>
              <a:t>X7</a:t>
            </a:r>
            <a:r>
              <a:rPr lang="zh-CN" altLang="en-US" dirty="0" smtClean="0">
                <a:latin typeface="Arial" panose="020B0604020202020204" pitchFamily="34" charset="0"/>
              </a:rPr>
              <a:t>系列交换机均可提供</a:t>
            </a:r>
            <a:r>
              <a:rPr lang="en-US" altLang="zh-CN" dirty="0" smtClean="0">
                <a:latin typeface="Arial" panose="020B0604020202020204" pitchFamily="34" charset="0"/>
              </a:rPr>
              <a:t>FTP</a:t>
            </a:r>
            <a:r>
              <a:rPr lang="zh-CN" altLang="en-US" dirty="0" smtClean="0">
                <a:latin typeface="Arial" panose="020B0604020202020204" pitchFamily="34" charset="0"/>
              </a:rPr>
              <a:t>功能。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执行</a:t>
            </a:r>
            <a:r>
              <a:rPr lang="en-US" altLang="zh-CN" b="1" dirty="0" smtClean="0">
                <a:latin typeface="Arial" panose="020B0604020202020204" pitchFamily="34" charset="0"/>
              </a:rPr>
              <a:t>ftp server enable</a:t>
            </a:r>
            <a:r>
              <a:rPr lang="zh-CN" altLang="en-US" dirty="0" smtClean="0">
                <a:latin typeface="Arial" panose="020B0604020202020204" pitchFamily="34" charset="0"/>
              </a:rPr>
              <a:t>命令使能</a:t>
            </a:r>
            <a:r>
              <a:rPr lang="en-US" altLang="zh-CN" dirty="0" smtClean="0">
                <a:latin typeface="Arial" panose="020B0604020202020204" pitchFamily="34" charset="0"/>
              </a:rPr>
              <a:t>FTP</a:t>
            </a:r>
            <a:r>
              <a:rPr lang="zh-CN" altLang="en-US" dirty="0" smtClean="0">
                <a:latin typeface="Arial" panose="020B0604020202020204" pitchFamily="34" charset="0"/>
              </a:rPr>
              <a:t>功能。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执行</a:t>
            </a:r>
            <a:r>
              <a:rPr lang="en-US" altLang="zh-CN" b="1" dirty="0" smtClean="0">
                <a:latin typeface="Arial" panose="020B0604020202020204" pitchFamily="34" charset="0"/>
              </a:rPr>
              <a:t>set default ftp-directory</a:t>
            </a:r>
            <a:r>
              <a:rPr lang="zh-CN" altLang="en-US" dirty="0" smtClean="0">
                <a:latin typeface="Arial" panose="020B0604020202020204" pitchFamily="34" charset="0"/>
              </a:rPr>
              <a:t>命令设置</a:t>
            </a:r>
            <a:r>
              <a:rPr lang="en-US" altLang="zh-CN" dirty="0" smtClean="0">
                <a:latin typeface="Arial" panose="020B0604020202020204" pitchFamily="34" charset="0"/>
              </a:rPr>
              <a:t>FTP</a:t>
            </a:r>
            <a:r>
              <a:rPr lang="zh-CN" altLang="en-US" dirty="0" smtClean="0">
                <a:latin typeface="Arial" panose="020B0604020202020204" pitchFamily="34" charset="0"/>
              </a:rPr>
              <a:t>用户的默认工作目录。</a:t>
            </a:r>
          </a:p>
        </p:txBody>
      </p:sp>
    </p:spTree>
    <p:extLst>
      <p:ext uri="{BB962C8B-B14F-4D97-AF65-F5344CB8AC3E}">
        <p14:creationId xmlns:p14="http://schemas.microsoft.com/office/powerpoint/2010/main" val="3694594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在配置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服务器时，</a:t>
            </a:r>
            <a:r>
              <a:rPr lang="zh-CN" altLang="zh-CN" dirty="0" smtClean="0"/>
              <a:t>可以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AAA</a:t>
            </a:r>
            <a:r>
              <a:rPr lang="zh-CN" altLang="zh-CN" dirty="0" smtClean="0"/>
              <a:t>为每个用户</a:t>
            </a:r>
            <a:r>
              <a:rPr lang="zh-CN" altLang="en-US" dirty="0" smtClean="0"/>
              <a:t>分别配置</a:t>
            </a:r>
            <a:r>
              <a:rPr lang="zh-CN" altLang="zh-CN" dirty="0" smtClean="0"/>
              <a:t>登录账号</a:t>
            </a:r>
            <a:r>
              <a:rPr lang="zh-CN" altLang="en-US" dirty="0" smtClean="0"/>
              <a:t>和</a:t>
            </a:r>
            <a:r>
              <a:rPr lang="zh-CN" altLang="zh-CN" dirty="0" smtClean="0"/>
              <a:t>访问权限。</a:t>
            </a:r>
            <a:endParaRPr lang="en-US" altLang="zh-CN" dirty="0" smtClean="0"/>
          </a:p>
          <a:p>
            <a:pPr eaLnBrk="1" hangingPunct="1"/>
            <a:r>
              <a:rPr lang="en-US" altLang="zh-CN" b="1" dirty="0" err="1" smtClean="0"/>
              <a:t>aaa</a:t>
            </a:r>
            <a:r>
              <a:rPr lang="zh-CN" altLang="en-US" dirty="0" smtClean="0"/>
              <a:t>命令用来进入</a:t>
            </a:r>
            <a:r>
              <a:rPr lang="en-US" altLang="zh-CN" dirty="0" smtClean="0"/>
              <a:t>AAA</a:t>
            </a:r>
            <a:r>
              <a:rPr lang="zh-CN" altLang="en-US" dirty="0" smtClean="0"/>
              <a:t>视图。</a:t>
            </a:r>
            <a:endParaRPr lang="en-US" altLang="zh-CN" dirty="0" smtClean="0"/>
          </a:p>
          <a:p>
            <a:pPr eaLnBrk="1" hangingPunct="1"/>
            <a:r>
              <a:rPr lang="en-US" altLang="zh-CN" b="1" dirty="0" smtClean="0"/>
              <a:t>local-user</a:t>
            </a:r>
            <a:r>
              <a:rPr lang="en-US" altLang="zh-CN" dirty="0" smtClean="0"/>
              <a:t> </a:t>
            </a:r>
            <a:r>
              <a:rPr lang="en-US" altLang="zh-CN" i="1" dirty="0" smtClean="0"/>
              <a:t>user-name</a:t>
            </a:r>
            <a:r>
              <a:rPr lang="en-US" altLang="zh-CN" dirty="0" smtClean="0"/>
              <a:t> { </a:t>
            </a:r>
            <a:r>
              <a:rPr lang="en-US" altLang="zh-CN" b="1" dirty="0" smtClean="0"/>
              <a:t>access-limit</a:t>
            </a:r>
            <a:r>
              <a:rPr lang="en-US" altLang="zh-CN" dirty="0" smtClean="0"/>
              <a:t> </a:t>
            </a:r>
            <a:r>
              <a:rPr lang="en-US" altLang="zh-CN" i="1" dirty="0" smtClean="0"/>
              <a:t>max-number</a:t>
            </a:r>
            <a:r>
              <a:rPr lang="en-US" altLang="zh-CN" dirty="0" smtClean="0"/>
              <a:t> | </a:t>
            </a:r>
            <a:r>
              <a:rPr lang="en-US" altLang="zh-CN" b="1" dirty="0" smtClean="0"/>
              <a:t>ftp-directory</a:t>
            </a:r>
            <a:r>
              <a:rPr lang="en-US" altLang="zh-CN" dirty="0" smtClean="0"/>
              <a:t> </a:t>
            </a:r>
            <a:r>
              <a:rPr lang="en-US" altLang="zh-CN" i="1" dirty="0" smtClean="0"/>
              <a:t>directory</a:t>
            </a:r>
            <a:r>
              <a:rPr lang="en-US" altLang="zh-CN" dirty="0" smtClean="0"/>
              <a:t> | </a:t>
            </a:r>
            <a:r>
              <a:rPr lang="en-US" altLang="zh-CN" b="1" dirty="0" smtClean="0"/>
              <a:t>idle-timeout </a:t>
            </a:r>
            <a:r>
              <a:rPr lang="en-US" altLang="zh-CN" i="1" dirty="0" smtClean="0"/>
              <a:t>minutes</a:t>
            </a:r>
            <a:r>
              <a:rPr lang="en-US" altLang="zh-CN" dirty="0" smtClean="0"/>
              <a:t> [ </a:t>
            </a:r>
            <a:r>
              <a:rPr lang="en-US" altLang="zh-CN" i="1" dirty="0" smtClean="0"/>
              <a:t>seconds</a:t>
            </a:r>
            <a:r>
              <a:rPr lang="en-US" altLang="zh-CN" dirty="0" smtClean="0"/>
              <a:t> ] | </a:t>
            </a:r>
            <a:r>
              <a:rPr lang="en-US" altLang="zh-CN" b="1" dirty="0" smtClean="0"/>
              <a:t>password</a:t>
            </a:r>
            <a:r>
              <a:rPr lang="en-US" altLang="zh-CN" dirty="0" smtClean="0"/>
              <a:t> </a:t>
            </a:r>
            <a:r>
              <a:rPr lang="en-US" altLang="zh-CN" b="1" dirty="0" smtClean="0"/>
              <a:t>cipher</a:t>
            </a:r>
            <a:r>
              <a:rPr lang="en-US" altLang="zh-CN" dirty="0" smtClean="0"/>
              <a:t> </a:t>
            </a:r>
            <a:r>
              <a:rPr lang="en-US" altLang="zh-CN" i="1" dirty="0" smtClean="0"/>
              <a:t>password</a:t>
            </a:r>
            <a:r>
              <a:rPr lang="en-US" altLang="zh-CN" dirty="0" smtClean="0"/>
              <a:t> [ </a:t>
            </a:r>
            <a:r>
              <a:rPr lang="en-US" altLang="zh-CN" b="1" dirty="0" smtClean="0"/>
              <a:t>opt</a:t>
            </a:r>
            <a:r>
              <a:rPr lang="en-US" altLang="zh-CN" dirty="0" smtClean="0"/>
              <a:t> ] | </a:t>
            </a:r>
            <a:r>
              <a:rPr lang="en-US" altLang="zh-CN" b="1" dirty="0" smtClean="0"/>
              <a:t>privilege</a:t>
            </a:r>
            <a:r>
              <a:rPr lang="en-US" altLang="zh-CN" dirty="0" smtClean="0"/>
              <a:t> </a:t>
            </a:r>
            <a:r>
              <a:rPr lang="en-US" altLang="zh-CN" b="1" dirty="0" smtClean="0"/>
              <a:t>level</a:t>
            </a:r>
            <a:r>
              <a:rPr lang="en-US" altLang="zh-CN" dirty="0" smtClean="0"/>
              <a:t> </a:t>
            </a:r>
            <a:r>
              <a:rPr lang="en-US" altLang="zh-CN" i="1" dirty="0" err="1" smtClean="0"/>
              <a:t>level</a:t>
            </a:r>
            <a:r>
              <a:rPr lang="en-US" altLang="zh-CN" dirty="0" smtClean="0"/>
              <a:t> | </a:t>
            </a:r>
            <a:r>
              <a:rPr lang="en-US" altLang="zh-CN" b="1" dirty="0" smtClean="0"/>
              <a:t>state</a:t>
            </a:r>
            <a:r>
              <a:rPr lang="en-US" altLang="zh-CN" dirty="0" smtClean="0"/>
              <a:t> {</a:t>
            </a:r>
            <a:r>
              <a:rPr lang="en-US" altLang="zh-CN" b="1" dirty="0" smtClean="0"/>
              <a:t>active</a:t>
            </a:r>
            <a:r>
              <a:rPr lang="en-US" altLang="zh-CN" dirty="0" smtClean="0"/>
              <a:t> | </a:t>
            </a:r>
            <a:r>
              <a:rPr lang="en-US" altLang="zh-CN" b="1" dirty="0" smtClean="0"/>
              <a:t>block</a:t>
            </a:r>
            <a:r>
              <a:rPr lang="en-US" altLang="zh-CN" dirty="0" smtClean="0"/>
              <a:t> } } </a:t>
            </a:r>
            <a:r>
              <a:rPr lang="en-US" altLang="zh-CN" baseline="30000" dirty="0" smtClean="0"/>
              <a:t>*</a:t>
            </a:r>
            <a:r>
              <a:rPr lang="zh-CN" altLang="en-US" dirty="0" smtClean="0"/>
              <a:t>命令用来创建本地用户，并配置本地用户的各项参数。</a:t>
            </a:r>
            <a:endParaRPr lang="en-US" altLang="zh-CN" dirty="0" smtClean="0"/>
          </a:p>
          <a:p>
            <a:pPr eaLnBrk="1" hangingPunct="1"/>
            <a:r>
              <a:rPr lang="en-US" altLang="zh-CN" i="1" dirty="0" smtClean="0"/>
              <a:t>user-name</a:t>
            </a:r>
            <a:r>
              <a:rPr lang="zh-CN" altLang="en-US" dirty="0" smtClean="0"/>
              <a:t>指定用户名。</a:t>
            </a:r>
            <a:endParaRPr lang="en-US" altLang="zh-CN" i="1" dirty="0" smtClean="0"/>
          </a:p>
          <a:p>
            <a:pPr eaLnBrk="1" hangingPunct="1"/>
            <a:r>
              <a:rPr lang="en-US" altLang="zh-CN" b="1" dirty="0" smtClean="0"/>
              <a:t>local-user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huawei</a:t>
            </a:r>
            <a:r>
              <a:rPr lang="en-US" altLang="zh-CN" dirty="0" smtClean="0"/>
              <a:t> </a:t>
            </a:r>
            <a:r>
              <a:rPr lang="en-US" altLang="zh-CN" b="1" dirty="0" smtClean="0"/>
              <a:t>service-type </a:t>
            </a:r>
            <a:r>
              <a:rPr lang="en-US" altLang="zh-CN" dirty="0" smtClean="0"/>
              <a:t>ftp</a:t>
            </a:r>
            <a:r>
              <a:rPr lang="zh-CN" altLang="en-US" dirty="0" smtClean="0"/>
              <a:t>命令用来配置本地用户的接入类型为</a:t>
            </a:r>
            <a:r>
              <a:rPr lang="en-US" altLang="zh-CN" dirty="0" smtClean="0"/>
              <a:t>ftp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en-US" altLang="zh-CN" b="1" dirty="0" smtClean="0"/>
              <a:t>ftp-directory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用户可访问的目录。如果不配置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用户可访问的目录，则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用户无法登录设备。</a:t>
            </a:r>
            <a:endParaRPr lang="en-US" altLang="zh-CN" dirty="0" smtClean="0"/>
          </a:p>
          <a:p>
            <a:pPr eaLnBrk="1" hangingPunct="1"/>
            <a:r>
              <a:rPr lang="en-US" altLang="zh-CN" b="1" dirty="0" smtClean="0"/>
              <a:t>access-limit</a:t>
            </a:r>
            <a:r>
              <a:rPr lang="zh-CN" altLang="en-US" dirty="0" smtClean="0"/>
              <a:t>指定用户名可建立的最大连接数目。</a:t>
            </a:r>
            <a:endParaRPr lang="en-US" altLang="zh-CN" dirty="0" smtClean="0"/>
          </a:p>
          <a:p>
            <a:pPr eaLnBrk="1" hangingPunct="1"/>
            <a:r>
              <a:rPr lang="en-US" altLang="zh-CN" b="1" dirty="0" smtClean="0"/>
              <a:t>idle-timeout</a:t>
            </a:r>
            <a:r>
              <a:rPr lang="zh-CN" altLang="en-US" dirty="0" smtClean="0"/>
              <a:t>指定用户的闲置超时时间。</a:t>
            </a:r>
            <a:endParaRPr lang="en-US" altLang="zh-CN" dirty="0" smtClean="0"/>
          </a:p>
          <a:p>
            <a:pPr eaLnBrk="1" hangingPunct="1"/>
            <a:r>
              <a:rPr lang="en-US" altLang="zh-CN" b="1" dirty="0" smtClean="0"/>
              <a:t>privilege</a:t>
            </a:r>
            <a:r>
              <a:rPr lang="en-US" altLang="zh-CN" dirty="0" smtClean="0"/>
              <a:t> </a:t>
            </a:r>
            <a:r>
              <a:rPr lang="en-US" altLang="zh-CN" b="1" dirty="0" smtClean="0"/>
              <a:t>level</a:t>
            </a:r>
            <a:r>
              <a:rPr lang="zh-CN" altLang="en-US" dirty="0" smtClean="0"/>
              <a:t>指定用户的优先级。</a:t>
            </a:r>
          </a:p>
        </p:txBody>
      </p:sp>
    </p:spTree>
    <p:extLst>
      <p:ext uri="{BB962C8B-B14F-4D97-AF65-F5344CB8AC3E}">
        <p14:creationId xmlns:p14="http://schemas.microsoft.com/office/powerpoint/2010/main" val="42632241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44008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smtClean="0"/>
              <a:t>ftp</a:t>
            </a:r>
            <a:r>
              <a:rPr lang="zh-CN" altLang="en-US" dirty="0" smtClean="0"/>
              <a:t>命令用来与远程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服务器建立控制连接，并进入</a:t>
            </a:r>
            <a:r>
              <a:rPr lang="en-US" altLang="zh-CN" dirty="0" smtClean="0"/>
              <a:t>FTP</a:t>
            </a:r>
            <a:r>
              <a:rPr lang="zh-CN" altLang="en-US" dirty="0" smtClean="0"/>
              <a:t>客户端视图。</a:t>
            </a:r>
            <a:endParaRPr lang="en-US" altLang="zh-CN" dirty="0" smtClean="0"/>
          </a:p>
          <a:p>
            <a:pPr eaLnBrk="1" hangingPunct="1"/>
            <a:r>
              <a:rPr lang="en-US" altLang="zh-CN" b="1" dirty="0" smtClean="0"/>
              <a:t>binary</a:t>
            </a:r>
            <a:r>
              <a:rPr lang="zh-CN" altLang="en-US" dirty="0" smtClean="0"/>
              <a:t>命令用来在设备作为</a:t>
            </a:r>
            <a:r>
              <a:rPr lang="en-US" altLang="zh-CN" dirty="0" smtClean="0"/>
              <a:t>FTP</a:t>
            </a:r>
            <a:r>
              <a:rPr lang="zh-CN" altLang="en-US" dirty="0" smtClean="0"/>
              <a:t>客户端时设置文件传输方式为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模式，又称二进制模式。</a:t>
            </a:r>
          </a:p>
          <a:p>
            <a:pPr eaLnBrk="1" hangingPunct="1"/>
            <a:r>
              <a:rPr lang="zh-CN" altLang="en-US" dirty="0" smtClean="0"/>
              <a:t>缺省情况下，文件传输方式为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模式。</a:t>
            </a:r>
          </a:p>
          <a:p>
            <a:pPr eaLnBrk="1" hangingPunct="1"/>
            <a:r>
              <a:rPr lang="en-US" altLang="zh-CN" b="1" dirty="0" smtClean="0"/>
              <a:t>get</a:t>
            </a:r>
            <a:r>
              <a:rPr lang="zh-CN" altLang="en-US" dirty="0" smtClean="0"/>
              <a:t>命令用来从远程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服务器下载文件并保存在本地。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4401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FTP</a:t>
            </a:r>
            <a:r>
              <a:rPr lang="zh-CN" altLang="en-US" smtClean="0"/>
              <a:t>服务器需要开启</a:t>
            </a:r>
            <a:r>
              <a:rPr lang="en-US" altLang="zh-CN" smtClean="0"/>
              <a:t>TCP</a:t>
            </a:r>
            <a:r>
              <a:rPr lang="zh-CN" altLang="en-US" smtClean="0"/>
              <a:t>的</a:t>
            </a:r>
            <a:r>
              <a:rPr lang="en-US" altLang="zh-CN" smtClean="0"/>
              <a:t>21</a:t>
            </a:r>
            <a:r>
              <a:rPr lang="zh-CN" altLang="en-US" smtClean="0"/>
              <a:t>号端口来建立控制连接，</a:t>
            </a:r>
            <a:r>
              <a:rPr lang="en-US" altLang="zh-CN" smtClean="0"/>
              <a:t>20</a:t>
            </a:r>
            <a:r>
              <a:rPr lang="zh-CN" altLang="en-US" smtClean="0"/>
              <a:t>号端口来建立数据连接。</a:t>
            </a:r>
            <a:endParaRPr lang="en-US" altLang="zh-CN" smtClean="0"/>
          </a:p>
          <a:p>
            <a:r>
              <a:rPr lang="zh-CN" altLang="en-US" smtClean="0"/>
              <a:t>如果用户无权访问任何工作目录，则需要定义一个默认的</a:t>
            </a:r>
            <a:r>
              <a:rPr lang="en-US" altLang="zh-CN" smtClean="0"/>
              <a:t>FTP</a:t>
            </a:r>
            <a:r>
              <a:rPr lang="zh-CN" altLang="en-US" smtClean="0"/>
              <a:t>目录。执行</a:t>
            </a:r>
            <a:r>
              <a:rPr lang="en-US" altLang="zh-CN" smtClean="0"/>
              <a:t>set default ftp-directory &lt;directory location&gt;</a:t>
            </a:r>
            <a:r>
              <a:rPr lang="zh-CN" altLang="en-US" smtClean="0"/>
              <a:t>命令建立默认目录。</a:t>
            </a:r>
            <a:endParaRPr lang="en-US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726791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058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Telnet</a:t>
            </a:r>
            <a:r>
              <a:rPr lang="zh-CN" altLang="en-US" smtClean="0"/>
              <a:t>提供了一个交互式操作界面，允许终端远程登录到任何可以充当</a:t>
            </a:r>
            <a:r>
              <a:rPr lang="en-US" altLang="zh-CN" smtClean="0"/>
              <a:t>Telnet</a:t>
            </a:r>
            <a:r>
              <a:rPr lang="zh-CN" altLang="en-US" smtClean="0"/>
              <a:t>服务器的设备。</a:t>
            </a:r>
            <a:r>
              <a:rPr lang="en-US" altLang="zh-CN" smtClean="0"/>
              <a:t>Telnet</a:t>
            </a:r>
            <a:r>
              <a:rPr lang="zh-CN" altLang="en-US" smtClean="0"/>
              <a:t>用户可以像通过</a:t>
            </a:r>
            <a:r>
              <a:rPr lang="en-US" altLang="zh-CN" smtClean="0"/>
              <a:t>Console</a:t>
            </a:r>
            <a:r>
              <a:rPr lang="zh-CN" altLang="en-US" smtClean="0"/>
              <a:t>口本地登录一样对设备进行操作。远端</a:t>
            </a:r>
            <a:r>
              <a:rPr lang="en-US" altLang="zh-CN" smtClean="0"/>
              <a:t>Telnet</a:t>
            </a:r>
            <a:r>
              <a:rPr lang="zh-CN" altLang="en-US" smtClean="0"/>
              <a:t>服务器和终端之间无需直连，只需保证两者之间可以互相通信即可。通过使用</a:t>
            </a:r>
            <a:r>
              <a:rPr lang="en-US" altLang="zh-CN" smtClean="0"/>
              <a:t>Telnet</a:t>
            </a:r>
            <a:r>
              <a:rPr lang="zh-CN" altLang="en-US" smtClean="0"/>
              <a:t>，用户可以方便的实现对设备进行远程管理和维护。</a:t>
            </a:r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954907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+mn-ea"/>
                <a:ea typeface="+mn-ea"/>
              </a:rPr>
              <a:t>Telnet</a:t>
            </a:r>
            <a:r>
              <a:rPr lang="zh-CN" altLang="en-US" dirty="0" smtClean="0">
                <a:latin typeface="+mn-ea"/>
                <a:ea typeface="+mn-ea"/>
              </a:rPr>
              <a:t>以客户端</a:t>
            </a:r>
            <a:r>
              <a:rPr lang="en-US" altLang="zh-CN" dirty="0" smtClean="0">
                <a:latin typeface="+mn-ea"/>
                <a:ea typeface="+mn-ea"/>
              </a:rPr>
              <a:t>/</a:t>
            </a:r>
            <a:r>
              <a:rPr lang="zh-CN" altLang="en-US" dirty="0" smtClean="0">
                <a:latin typeface="+mn-ea"/>
                <a:ea typeface="+mn-ea"/>
              </a:rPr>
              <a:t>服务器模式运行。</a:t>
            </a:r>
            <a:r>
              <a:rPr lang="en-US" altLang="zh-CN" dirty="0" smtClean="0">
                <a:latin typeface="+mn-ea"/>
                <a:ea typeface="+mn-ea"/>
              </a:rPr>
              <a:t>Telnet</a:t>
            </a:r>
            <a:r>
              <a:rPr lang="zh-CN" altLang="en-US" dirty="0" smtClean="0">
                <a:latin typeface="+mn-ea"/>
                <a:ea typeface="+mn-ea"/>
              </a:rPr>
              <a:t>基于</a:t>
            </a:r>
            <a:r>
              <a:rPr lang="en-US" altLang="zh-CN" dirty="0" smtClean="0">
                <a:latin typeface="+mn-ea"/>
                <a:ea typeface="+mn-ea"/>
              </a:rPr>
              <a:t>TCP</a:t>
            </a:r>
            <a:r>
              <a:rPr lang="zh-CN" altLang="en-US" dirty="0" smtClean="0">
                <a:latin typeface="+mn-ea"/>
                <a:ea typeface="+mn-ea"/>
              </a:rPr>
              <a:t>协议，服务器端口号默认是</a:t>
            </a:r>
            <a:r>
              <a:rPr lang="en-US" altLang="zh-CN" dirty="0" smtClean="0">
                <a:latin typeface="+mn-ea"/>
                <a:ea typeface="+mn-ea"/>
              </a:rPr>
              <a:t>23</a:t>
            </a:r>
            <a:r>
              <a:rPr lang="zh-CN" altLang="en-US" dirty="0" smtClean="0">
                <a:latin typeface="+mn-ea"/>
                <a:ea typeface="+mn-ea"/>
              </a:rPr>
              <a:t>，服务器通过该端口与客户端建立</a:t>
            </a:r>
            <a:r>
              <a:rPr lang="en-US" altLang="zh-CN" dirty="0" smtClean="0">
                <a:latin typeface="+mn-ea"/>
                <a:ea typeface="+mn-ea"/>
              </a:rPr>
              <a:t>Telnet</a:t>
            </a:r>
            <a:r>
              <a:rPr lang="zh-CN" altLang="en-US" dirty="0" smtClean="0">
                <a:latin typeface="+mn-ea"/>
                <a:ea typeface="+mn-ea"/>
              </a:rPr>
              <a:t>连接。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00047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 smtClean="0"/>
              <a:t>在配置</a:t>
            </a:r>
            <a:r>
              <a:rPr lang="en-US" altLang="zh-CN" dirty="0" smtClean="0"/>
              <a:t>Telnet</a:t>
            </a:r>
            <a:r>
              <a:rPr lang="zh-CN" altLang="en-US" dirty="0" smtClean="0"/>
              <a:t>登录用户界面时，必须配置认证方式，否则用户无法成功登录设备。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Telnet</a:t>
            </a:r>
            <a:r>
              <a:rPr lang="zh-CN" altLang="en-US" dirty="0" smtClean="0"/>
              <a:t>认证有两种模式：</a:t>
            </a:r>
            <a:r>
              <a:rPr lang="en-US" altLang="zh-CN" dirty="0" smtClean="0"/>
              <a:t>AAA</a:t>
            </a:r>
            <a:r>
              <a:rPr lang="zh-CN" altLang="en-US" dirty="0" smtClean="0"/>
              <a:t>模式，密码模式。</a:t>
            </a:r>
            <a:endParaRPr lang="en-US" altLang="zh-CN" dirty="0" smtClean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 smtClean="0"/>
              <a:t>当配置用户界面的认证方式为</a:t>
            </a:r>
            <a:r>
              <a:rPr lang="en-US" altLang="zh-CN" dirty="0" smtClean="0"/>
              <a:t>AAA</a:t>
            </a:r>
            <a:r>
              <a:rPr lang="zh-CN" altLang="en-US" dirty="0" smtClean="0"/>
              <a:t>时，用户登录设备时需要首先输入登录用户名和密码才能登录。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 smtClean="0"/>
              <a:t>当配置用户界面的认证方式为</a:t>
            </a:r>
            <a:r>
              <a:rPr lang="en-US" altLang="zh-CN" dirty="0" smtClean="0"/>
              <a:t>password</a:t>
            </a:r>
            <a:r>
              <a:rPr lang="zh-CN" altLang="en-US" dirty="0" smtClean="0"/>
              <a:t>时，用户登录设备时需要首先输入登录密码才能登录。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75491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网络设备作为</a:t>
            </a:r>
            <a:r>
              <a:rPr lang="en-US" altLang="zh-CN" dirty="0" smtClean="0">
                <a:latin typeface="Arial" panose="020B0604020202020204" pitchFamily="34" charset="0"/>
              </a:rPr>
              <a:t>Telnet</a:t>
            </a:r>
            <a:r>
              <a:rPr lang="zh-CN" altLang="en-US" dirty="0" smtClean="0">
                <a:latin typeface="Arial" panose="020B0604020202020204" pitchFamily="34" charset="0"/>
              </a:rPr>
              <a:t>服务器，通常使用密码认证机制来认证连接到</a:t>
            </a:r>
            <a:r>
              <a:rPr lang="en-US" altLang="zh-CN" dirty="0" smtClean="0">
                <a:latin typeface="Arial" panose="020B0604020202020204" pitchFamily="34" charset="0"/>
              </a:rPr>
              <a:t>VTY</a:t>
            </a:r>
            <a:r>
              <a:rPr lang="zh-CN" altLang="en-US" dirty="0" smtClean="0">
                <a:latin typeface="Arial" panose="020B0604020202020204" pitchFamily="34" charset="0"/>
              </a:rPr>
              <a:t>接口的用户。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 smtClean="0">
                <a:latin typeface="Arial" panose="020B0604020202020204" pitchFamily="34" charset="0"/>
              </a:rPr>
              <a:t>VTY</a:t>
            </a:r>
            <a:r>
              <a:rPr lang="zh-CN" altLang="en-US" dirty="0" smtClean="0">
                <a:latin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</a:rPr>
              <a:t>Virtual Type Terminal</a:t>
            </a:r>
            <a:r>
              <a:rPr lang="zh-CN" altLang="en-US" dirty="0" smtClean="0">
                <a:latin typeface="Arial" panose="020B0604020202020204" pitchFamily="34" charset="0"/>
              </a:rPr>
              <a:t>）是网络设备用来管理和监控通过</a:t>
            </a:r>
            <a:r>
              <a:rPr lang="en-US" altLang="zh-CN" dirty="0" smtClean="0">
                <a:latin typeface="Arial" panose="020B0604020202020204" pitchFamily="34" charset="0"/>
              </a:rPr>
              <a:t>Telnet</a:t>
            </a:r>
            <a:r>
              <a:rPr lang="zh-CN" altLang="en-US" dirty="0" smtClean="0">
                <a:latin typeface="Arial" panose="020B0604020202020204" pitchFamily="34" charset="0"/>
              </a:rPr>
              <a:t>方式登录的用户的界面。网络设备为每个</a:t>
            </a:r>
            <a:r>
              <a:rPr lang="en-US" altLang="zh-CN" dirty="0" smtClean="0">
                <a:latin typeface="Arial" panose="020B0604020202020204" pitchFamily="34" charset="0"/>
              </a:rPr>
              <a:t>Telnet</a:t>
            </a:r>
            <a:r>
              <a:rPr lang="zh-CN" altLang="en-US" dirty="0" smtClean="0">
                <a:latin typeface="Arial" panose="020B0604020202020204" pitchFamily="34" charset="0"/>
              </a:rPr>
              <a:t>用户分配一个</a:t>
            </a:r>
            <a:r>
              <a:rPr lang="en-US" altLang="zh-CN" dirty="0" smtClean="0">
                <a:latin typeface="Arial" panose="020B0604020202020204" pitchFamily="34" charset="0"/>
              </a:rPr>
              <a:t>VTY</a:t>
            </a:r>
            <a:r>
              <a:rPr lang="zh-CN" altLang="en-US" dirty="0" smtClean="0">
                <a:latin typeface="Arial" panose="020B0604020202020204" pitchFamily="34" charset="0"/>
              </a:rPr>
              <a:t>界面。缺省情况下，</a:t>
            </a:r>
            <a:r>
              <a:rPr lang="en-US" altLang="zh-CN" dirty="0" smtClean="0">
                <a:latin typeface="Arial" panose="020B0604020202020204" pitchFamily="34" charset="0"/>
              </a:rPr>
              <a:t>ARG3</a:t>
            </a:r>
            <a:r>
              <a:rPr lang="zh-CN" altLang="en-US" dirty="0" smtClean="0">
                <a:latin typeface="Arial" panose="020B0604020202020204" pitchFamily="34" charset="0"/>
              </a:rPr>
              <a:t>系列路由器支持的</a:t>
            </a:r>
            <a:r>
              <a:rPr lang="en-US" altLang="zh-CN" dirty="0" smtClean="0">
                <a:latin typeface="Arial" panose="020B0604020202020204" pitchFamily="34" charset="0"/>
              </a:rPr>
              <a:t>Telnet</a:t>
            </a:r>
            <a:r>
              <a:rPr lang="zh-CN" altLang="en-US" dirty="0" smtClean="0">
                <a:latin typeface="Arial" panose="020B0604020202020204" pitchFamily="34" charset="0"/>
              </a:rPr>
              <a:t>用户最大数目为</a:t>
            </a:r>
            <a:r>
              <a:rPr lang="en-US" altLang="zh-CN" dirty="0" smtClean="0">
                <a:latin typeface="Arial" panose="020B0604020202020204" pitchFamily="34" charset="0"/>
              </a:rPr>
              <a:t>5</a:t>
            </a:r>
            <a:r>
              <a:rPr lang="zh-CN" altLang="en-US" dirty="0" smtClean="0">
                <a:latin typeface="Arial" panose="020B0604020202020204" pitchFamily="34" charset="0"/>
              </a:rPr>
              <a:t>个，</a:t>
            </a:r>
            <a:r>
              <a:rPr lang="en-US" altLang="zh-CN" dirty="0" smtClean="0">
                <a:latin typeface="Arial" panose="020B0604020202020204" pitchFamily="34" charset="0"/>
              </a:rPr>
              <a:t>VTY 0 4</a:t>
            </a:r>
            <a:r>
              <a:rPr lang="zh-CN" altLang="en-US" dirty="0" smtClean="0">
                <a:latin typeface="Arial" panose="020B0604020202020204" pitchFamily="34" charset="0"/>
              </a:rPr>
              <a:t>的含义是</a:t>
            </a:r>
            <a:r>
              <a:rPr lang="en-US" altLang="zh-CN" dirty="0" smtClean="0">
                <a:latin typeface="Arial" panose="020B0604020202020204" pitchFamily="34" charset="0"/>
              </a:rPr>
              <a:t>VTY0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VTY1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VTY2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VTY3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VTY4</a:t>
            </a:r>
            <a:r>
              <a:rPr lang="zh-CN" altLang="en-US" dirty="0" smtClean="0">
                <a:latin typeface="Arial" panose="020B0604020202020204" pitchFamily="34" charset="0"/>
              </a:rPr>
              <a:t>。如果需要增加</a:t>
            </a:r>
            <a:r>
              <a:rPr lang="en-US" altLang="zh-CN" dirty="0" smtClean="0">
                <a:latin typeface="Arial" panose="020B0604020202020204" pitchFamily="34" charset="0"/>
              </a:rPr>
              <a:t>Telnet</a:t>
            </a:r>
            <a:r>
              <a:rPr lang="zh-CN" altLang="en-US" dirty="0" smtClean="0">
                <a:latin typeface="Arial" panose="020B0604020202020204" pitchFamily="34" charset="0"/>
              </a:rPr>
              <a:t>用户的登录数量，可以使用</a:t>
            </a:r>
            <a:r>
              <a:rPr lang="en-US" altLang="zh-CN" b="1" dirty="0" smtClean="0">
                <a:latin typeface="Arial" panose="020B0604020202020204" pitchFamily="34" charset="0"/>
              </a:rPr>
              <a:t>user-interface maximum-</a:t>
            </a:r>
            <a:r>
              <a:rPr lang="en-US" altLang="zh-CN" b="1" dirty="0" err="1" smtClean="0">
                <a:latin typeface="Arial" panose="020B0604020202020204" pitchFamily="34" charset="0"/>
              </a:rPr>
              <a:t>vty</a:t>
            </a:r>
            <a:r>
              <a:rPr lang="zh-CN" altLang="en-US" dirty="0" smtClean="0">
                <a:latin typeface="Arial" panose="020B0604020202020204" pitchFamily="34" charset="0"/>
              </a:rPr>
              <a:t>命令来调整</a:t>
            </a:r>
            <a:r>
              <a:rPr lang="en-US" altLang="zh-CN" dirty="0" smtClean="0">
                <a:latin typeface="Arial" panose="020B0604020202020204" pitchFamily="34" charset="0"/>
              </a:rPr>
              <a:t>VTY</a:t>
            </a:r>
            <a:r>
              <a:rPr lang="zh-CN" altLang="en-US" dirty="0" smtClean="0">
                <a:latin typeface="Arial" panose="020B0604020202020204" pitchFamily="34" charset="0"/>
              </a:rPr>
              <a:t>界面的数量。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执行</a:t>
            </a:r>
            <a:r>
              <a:rPr lang="en-US" altLang="zh-CN" b="1" dirty="0" smtClean="0">
                <a:latin typeface="Arial" panose="020B0604020202020204" pitchFamily="34" charset="0"/>
              </a:rPr>
              <a:t>authentication-mode password</a:t>
            </a:r>
            <a:r>
              <a:rPr lang="zh-CN" altLang="en-US" dirty="0" smtClean="0">
                <a:latin typeface="Arial" panose="020B0604020202020204" pitchFamily="34" charset="0"/>
              </a:rPr>
              <a:t>命令，可以配置</a:t>
            </a:r>
            <a:r>
              <a:rPr lang="en-US" altLang="zh-CN" dirty="0" smtClean="0">
                <a:latin typeface="Arial" panose="020B0604020202020204" pitchFamily="34" charset="0"/>
              </a:rPr>
              <a:t>VTY</a:t>
            </a:r>
            <a:r>
              <a:rPr lang="zh-CN" altLang="en-US" dirty="0" smtClean="0">
                <a:latin typeface="Arial" panose="020B0604020202020204" pitchFamily="34" charset="0"/>
              </a:rPr>
              <a:t>通过密码对用户进行认证。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注：不同</a:t>
            </a:r>
            <a:r>
              <a:rPr lang="en-US" altLang="zh-CN" dirty="0" smtClean="0">
                <a:latin typeface="Arial" panose="020B0604020202020204" pitchFamily="34" charset="0"/>
              </a:rPr>
              <a:t>VRP</a:t>
            </a:r>
            <a:r>
              <a:rPr lang="zh-CN" altLang="en-US" dirty="0" smtClean="0">
                <a:latin typeface="Arial" panose="020B0604020202020204" pitchFamily="34" charset="0"/>
              </a:rPr>
              <a:t>版本执行</a:t>
            </a:r>
            <a:r>
              <a:rPr lang="en-US" altLang="zh-CN" dirty="0" smtClean="0">
                <a:latin typeface="Arial" panose="020B0604020202020204" pitchFamily="34" charset="0"/>
              </a:rPr>
              <a:t>set authentication password cipher</a:t>
            </a:r>
            <a:r>
              <a:rPr lang="zh-CN" altLang="en-US" dirty="0" smtClean="0">
                <a:latin typeface="Arial" panose="020B0604020202020204" pitchFamily="34" charset="0"/>
              </a:rPr>
              <a:t>命令有差异：有些平台需要回车后输入密码，另外一些平台可直接在命令后输入密码。故在操作具体产品时请查阅相应</a:t>
            </a:r>
            <a:r>
              <a:rPr lang="en-US" altLang="zh-CN" dirty="0" smtClean="0">
                <a:latin typeface="Arial" panose="020B0604020202020204" pitchFamily="34" charset="0"/>
              </a:rPr>
              <a:t>VRP</a:t>
            </a:r>
            <a:r>
              <a:rPr lang="zh-CN" altLang="en-US" dirty="0" smtClean="0">
                <a:latin typeface="Arial" panose="020B0604020202020204" pitchFamily="34" charset="0"/>
              </a:rPr>
              <a:t>产品文档。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21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368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远端设备配置为</a:t>
            </a:r>
            <a:r>
              <a:rPr lang="en-US" altLang="zh-CN" dirty="0" smtClean="0">
                <a:latin typeface="Arial" panose="020B0604020202020204" pitchFamily="34" charset="0"/>
              </a:rPr>
              <a:t>Telnet</a:t>
            </a:r>
            <a:r>
              <a:rPr lang="zh-CN" altLang="en-US" dirty="0" smtClean="0">
                <a:latin typeface="Arial" panose="020B0604020202020204" pitchFamily="34" charset="0"/>
              </a:rPr>
              <a:t>服务器之后，可以在客户端上执行</a:t>
            </a:r>
            <a:r>
              <a:rPr lang="en-US" altLang="zh-CN" b="1" dirty="0" smtClean="0">
                <a:latin typeface="Arial" panose="020B0604020202020204" pitchFamily="34" charset="0"/>
              </a:rPr>
              <a:t>telnet</a:t>
            </a:r>
            <a:r>
              <a:rPr lang="zh-CN" altLang="en-US" dirty="0" smtClean="0">
                <a:latin typeface="Arial" panose="020B0604020202020204" pitchFamily="34" charset="0"/>
              </a:rPr>
              <a:t>命令来与服务器建立</a:t>
            </a:r>
            <a:r>
              <a:rPr lang="en-US" altLang="zh-CN" dirty="0" smtClean="0">
                <a:latin typeface="Arial" panose="020B0604020202020204" pitchFamily="34" charset="0"/>
              </a:rPr>
              <a:t>Telnet</a:t>
            </a:r>
            <a:r>
              <a:rPr lang="zh-CN" altLang="en-US" dirty="0" smtClean="0">
                <a:latin typeface="Arial" panose="020B0604020202020204" pitchFamily="34" charset="0"/>
              </a:rPr>
              <a:t>连接。客户端会收到需要认证相关的提示信息，用户输入的认证密码需要匹配</a:t>
            </a:r>
            <a:r>
              <a:rPr lang="en-US" altLang="zh-CN" dirty="0" smtClean="0">
                <a:latin typeface="Arial" panose="020B0604020202020204" pitchFamily="34" charset="0"/>
              </a:rPr>
              <a:t>Telnet</a:t>
            </a:r>
            <a:r>
              <a:rPr lang="zh-CN" altLang="en-US" dirty="0" smtClean="0">
                <a:latin typeface="Arial" panose="020B0604020202020204" pitchFamily="34" charset="0"/>
              </a:rPr>
              <a:t>服务器上保存的密码。认证通过之后，用户就可以通过</a:t>
            </a:r>
            <a:r>
              <a:rPr lang="en-US" altLang="zh-CN" dirty="0" smtClean="0">
                <a:latin typeface="Arial" panose="020B0604020202020204" pitchFamily="34" charset="0"/>
              </a:rPr>
              <a:t>Telnet</a:t>
            </a:r>
            <a:r>
              <a:rPr lang="zh-CN" altLang="en-US" dirty="0" smtClean="0">
                <a:latin typeface="Arial" panose="020B0604020202020204" pitchFamily="34" charset="0"/>
              </a:rPr>
              <a:t>远程连接到</a:t>
            </a:r>
            <a:r>
              <a:rPr lang="en-US" altLang="zh-CN" dirty="0" smtClean="0">
                <a:latin typeface="Arial" panose="020B0604020202020204" pitchFamily="34" charset="0"/>
              </a:rPr>
              <a:t>Telnet</a:t>
            </a:r>
            <a:r>
              <a:rPr lang="zh-CN" altLang="en-US" dirty="0" smtClean="0">
                <a:latin typeface="Arial" panose="020B0604020202020204" pitchFamily="34" charset="0"/>
              </a:rPr>
              <a:t>服务器上，在本地对远端的设备进行配置和管理。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259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657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在大型</a:t>
            </a:r>
            <a:r>
              <a:rPr lang="zh-CN" altLang="zh-CN" smtClean="0"/>
              <a:t>企业网络</a:t>
            </a:r>
            <a:r>
              <a:rPr lang="zh-CN" altLang="en-US" smtClean="0"/>
              <a:t>中，一般会有大量的主机等</a:t>
            </a:r>
            <a:r>
              <a:rPr lang="zh-CN" altLang="zh-CN" smtClean="0"/>
              <a:t>终端</a:t>
            </a:r>
            <a:r>
              <a:rPr lang="zh-CN" altLang="en-US" smtClean="0"/>
              <a:t>设备。</a:t>
            </a:r>
            <a:r>
              <a:rPr lang="zh-CN" altLang="zh-CN" smtClean="0"/>
              <a:t>每个终端都需要</a:t>
            </a:r>
            <a:r>
              <a:rPr lang="zh-CN" altLang="en-US" smtClean="0"/>
              <a:t>配置</a:t>
            </a:r>
            <a:r>
              <a:rPr lang="en-US" altLang="zh-CN" smtClean="0"/>
              <a:t>IP</a:t>
            </a:r>
            <a:r>
              <a:rPr lang="zh-CN" altLang="zh-CN" smtClean="0"/>
              <a:t>地址</a:t>
            </a:r>
            <a:r>
              <a:rPr lang="zh-CN" altLang="en-US" smtClean="0"/>
              <a:t>等网络参数才能接入网络</a:t>
            </a:r>
            <a:r>
              <a:rPr lang="zh-CN" altLang="zh-CN" smtClean="0"/>
              <a:t>。在小型网络中，终端数量很少，可以手动配置</a:t>
            </a:r>
            <a:r>
              <a:rPr lang="en-US" altLang="zh-CN" smtClean="0"/>
              <a:t>IP</a:t>
            </a:r>
            <a:r>
              <a:rPr lang="zh-CN" altLang="zh-CN" smtClean="0"/>
              <a:t>地址。但是在大中型网络中，终端数量很多，手动配置</a:t>
            </a:r>
            <a:r>
              <a:rPr lang="en-US" altLang="zh-CN" smtClean="0"/>
              <a:t>IP</a:t>
            </a:r>
            <a:r>
              <a:rPr lang="zh-CN" altLang="zh-CN" smtClean="0"/>
              <a:t>地址</a:t>
            </a:r>
            <a:r>
              <a:rPr lang="zh-CN" altLang="en-US" smtClean="0"/>
              <a:t>工作量大</a:t>
            </a:r>
            <a:r>
              <a:rPr lang="zh-CN" altLang="zh-CN" smtClean="0"/>
              <a:t>，而且</a:t>
            </a:r>
            <a:r>
              <a:rPr lang="zh-CN" altLang="en-US" smtClean="0"/>
              <a:t>配置时</a:t>
            </a:r>
            <a:r>
              <a:rPr lang="zh-CN" altLang="zh-CN" smtClean="0"/>
              <a:t>容易导致</a:t>
            </a:r>
            <a:r>
              <a:rPr lang="en-US" altLang="zh-CN" smtClean="0"/>
              <a:t>IP</a:t>
            </a:r>
            <a:r>
              <a:rPr lang="zh-CN" altLang="zh-CN" smtClean="0"/>
              <a:t>地址</a:t>
            </a:r>
            <a:r>
              <a:rPr lang="zh-CN" altLang="en-US" smtClean="0"/>
              <a:t>冲突等错误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en-US" altLang="zh-CN" smtClean="0"/>
              <a:t>DHCP</a:t>
            </a:r>
            <a:r>
              <a:rPr lang="zh-CN" altLang="zh-CN" smtClean="0"/>
              <a:t>可以为网络终端动态分配</a:t>
            </a:r>
            <a:r>
              <a:rPr lang="en-US" altLang="zh-CN" smtClean="0"/>
              <a:t>IP</a:t>
            </a:r>
            <a:r>
              <a:rPr lang="zh-CN" altLang="zh-CN" smtClean="0"/>
              <a:t>地址</a:t>
            </a:r>
            <a:r>
              <a:rPr lang="zh-CN" altLang="en-US" smtClean="0"/>
              <a:t>，解决了手工配置</a:t>
            </a:r>
            <a:r>
              <a:rPr lang="en-US" altLang="zh-CN" smtClean="0"/>
              <a:t>IP</a:t>
            </a:r>
            <a:r>
              <a:rPr lang="zh-CN" altLang="en-US" smtClean="0"/>
              <a:t>地址时的各种问题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997923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Font typeface="Calibri" panose="020F0502020204030204" pitchFamily="34" charset="0"/>
              <a:buAutoNum type="arabicPeriod"/>
            </a:pP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客户端初次接入网络时，</a:t>
            </a:r>
            <a:r>
              <a:rPr lang="zh-CN" altLang="en-US" dirty="0" smtClean="0">
                <a:latin typeface="+mn-ea"/>
                <a:ea typeface="+mn-ea"/>
              </a:rPr>
              <a:t>会发送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发现报文（</a:t>
            </a:r>
            <a:r>
              <a:rPr lang="en-US" altLang="zh-CN" dirty="0" smtClean="0">
                <a:latin typeface="+mn-ea"/>
                <a:ea typeface="+mn-ea"/>
              </a:rPr>
              <a:t>DHCP Discover</a:t>
            </a:r>
            <a:r>
              <a:rPr lang="zh-CN" altLang="zh-CN" dirty="0" smtClean="0">
                <a:latin typeface="+mn-ea"/>
                <a:ea typeface="+mn-ea"/>
              </a:rPr>
              <a:t>），</a:t>
            </a:r>
            <a:r>
              <a:rPr lang="zh-CN" altLang="en-US" dirty="0" smtClean="0">
                <a:latin typeface="+mn-ea"/>
                <a:ea typeface="+mn-ea"/>
              </a:rPr>
              <a:t>用于查找和</a:t>
            </a:r>
            <a:r>
              <a:rPr lang="zh-CN" altLang="zh-CN" dirty="0" smtClean="0">
                <a:latin typeface="+mn-ea"/>
                <a:ea typeface="+mn-ea"/>
              </a:rPr>
              <a:t>定位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服务器。</a:t>
            </a:r>
            <a:endParaRPr lang="en-US" altLang="zh-CN" dirty="0" smtClean="0">
              <a:latin typeface="+mn-ea"/>
              <a:ea typeface="+mn-ea"/>
            </a:endParaRPr>
          </a:p>
          <a:p>
            <a:pPr marL="228600" indent="-228600" eaLnBrk="1" hangingPunct="1">
              <a:buFont typeface="Calibri" panose="020F0502020204030204" pitchFamily="34" charset="0"/>
              <a:buAutoNum type="arabicPeriod"/>
            </a:pP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服务器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zh-CN" altLang="zh-CN" dirty="0" smtClean="0">
                <a:latin typeface="+mn-ea"/>
                <a:ea typeface="+mn-ea"/>
              </a:rPr>
              <a:t>收到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发现报文后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zh-CN" altLang="zh-CN" dirty="0" smtClean="0">
                <a:latin typeface="+mn-ea"/>
                <a:ea typeface="+mn-ea"/>
              </a:rPr>
              <a:t>发送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提供报文（</a:t>
            </a:r>
            <a:r>
              <a:rPr lang="en-US" altLang="zh-CN" dirty="0" smtClean="0">
                <a:latin typeface="+mn-ea"/>
                <a:ea typeface="+mn-ea"/>
              </a:rPr>
              <a:t>DHCP Offer</a:t>
            </a:r>
            <a:r>
              <a:rPr lang="zh-CN" altLang="zh-CN" dirty="0" smtClean="0">
                <a:latin typeface="+mn-ea"/>
                <a:ea typeface="+mn-ea"/>
              </a:rPr>
              <a:t>），</a:t>
            </a:r>
            <a:r>
              <a:rPr lang="zh-CN" altLang="en-US" dirty="0" smtClean="0">
                <a:latin typeface="+mn-ea"/>
                <a:ea typeface="+mn-ea"/>
              </a:rPr>
              <a:t>此</a:t>
            </a:r>
            <a:r>
              <a:rPr lang="zh-CN" altLang="zh-CN" dirty="0" smtClean="0">
                <a:latin typeface="+mn-ea"/>
                <a:ea typeface="+mn-ea"/>
              </a:rPr>
              <a:t>报文中包含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en-US" dirty="0" smtClean="0">
                <a:latin typeface="+mn-ea"/>
                <a:ea typeface="+mn-ea"/>
              </a:rPr>
              <a:t>地址等</a:t>
            </a:r>
            <a:r>
              <a:rPr lang="zh-CN" altLang="zh-CN" dirty="0" smtClean="0">
                <a:latin typeface="+mn-ea"/>
                <a:ea typeface="+mn-ea"/>
              </a:rPr>
              <a:t>配置信息。</a:t>
            </a:r>
            <a:endParaRPr lang="en-US" altLang="zh-CN" dirty="0" smtClean="0">
              <a:latin typeface="+mn-ea"/>
              <a:ea typeface="+mn-ea"/>
            </a:endParaRPr>
          </a:p>
          <a:p>
            <a:pPr marL="228600" indent="-228600" eaLnBrk="1" hangingPunct="1">
              <a:buFont typeface="Calibri" panose="020F0502020204030204" pitchFamily="34" charset="0"/>
              <a:buAutoNum type="arabicPeriod"/>
            </a:pP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</a:t>
            </a:r>
            <a:r>
              <a:rPr lang="zh-CN" altLang="en-US" dirty="0" smtClean="0">
                <a:latin typeface="+mn-ea"/>
                <a:ea typeface="+mn-ea"/>
              </a:rPr>
              <a:t>收到服务器发送的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en-US" dirty="0" smtClean="0">
                <a:latin typeface="+mn-ea"/>
                <a:ea typeface="+mn-ea"/>
              </a:rPr>
              <a:t>提供报文</a:t>
            </a:r>
            <a:r>
              <a:rPr lang="zh-CN" altLang="zh-CN" dirty="0" smtClean="0">
                <a:latin typeface="+mn-ea"/>
                <a:ea typeface="+mn-ea"/>
              </a:rPr>
              <a:t>后，</a:t>
            </a:r>
            <a:r>
              <a:rPr lang="zh-CN" altLang="en-US" dirty="0" smtClean="0">
                <a:latin typeface="+mn-ea"/>
                <a:ea typeface="+mn-ea"/>
              </a:rPr>
              <a:t>会发送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请求报文（</a:t>
            </a:r>
            <a:r>
              <a:rPr lang="en-US" altLang="zh-CN" dirty="0" smtClean="0">
                <a:latin typeface="+mn-ea"/>
                <a:ea typeface="+mn-ea"/>
              </a:rPr>
              <a:t>DHCP Request</a:t>
            </a:r>
            <a:r>
              <a:rPr lang="zh-CN" altLang="zh-CN" dirty="0" smtClean="0">
                <a:latin typeface="+mn-ea"/>
                <a:ea typeface="+mn-ea"/>
              </a:rPr>
              <a:t>）</a:t>
            </a:r>
            <a:r>
              <a:rPr lang="zh-CN" altLang="en-US" dirty="0" smtClean="0">
                <a:latin typeface="+mn-ea"/>
                <a:ea typeface="+mn-ea"/>
              </a:rPr>
              <a:t>，另外在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</a:t>
            </a:r>
            <a:r>
              <a:rPr lang="zh-CN" altLang="en-US" dirty="0" smtClean="0">
                <a:latin typeface="+mn-ea"/>
                <a:ea typeface="+mn-ea"/>
              </a:rPr>
              <a:t>获取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en-US" dirty="0" smtClean="0">
                <a:latin typeface="+mn-ea"/>
                <a:ea typeface="+mn-ea"/>
              </a:rPr>
              <a:t>地址并</a:t>
            </a:r>
            <a:r>
              <a:rPr lang="zh-CN" altLang="zh-CN" dirty="0" smtClean="0">
                <a:latin typeface="+mn-ea"/>
                <a:ea typeface="+mn-ea"/>
              </a:rPr>
              <a:t>重启后，</a:t>
            </a:r>
            <a:r>
              <a:rPr lang="zh-CN" altLang="en-US" dirty="0" smtClean="0">
                <a:latin typeface="+mn-ea"/>
                <a:ea typeface="+mn-ea"/>
              </a:rPr>
              <a:t>同样也会发送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请求报文，</a:t>
            </a:r>
            <a:r>
              <a:rPr lang="zh-CN" altLang="en-US" dirty="0" smtClean="0">
                <a:latin typeface="+mn-ea"/>
                <a:ea typeface="+mn-ea"/>
              </a:rPr>
              <a:t>用于</a:t>
            </a:r>
            <a:r>
              <a:rPr lang="zh-CN" altLang="zh-CN" dirty="0" smtClean="0">
                <a:latin typeface="+mn-ea"/>
                <a:ea typeface="+mn-ea"/>
              </a:rPr>
              <a:t>确认分配的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zh-CN" dirty="0" smtClean="0">
                <a:latin typeface="+mn-ea"/>
                <a:ea typeface="+mn-ea"/>
              </a:rPr>
              <a:t>地址等</a:t>
            </a:r>
            <a:r>
              <a:rPr lang="zh-CN" altLang="en-US" dirty="0" smtClean="0">
                <a:latin typeface="+mn-ea"/>
                <a:ea typeface="+mn-ea"/>
              </a:rPr>
              <a:t>配置</a:t>
            </a:r>
            <a:r>
              <a:rPr lang="zh-CN" altLang="zh-CN" dirty="0" smtClean="0">
                <a:latin typeface="+mn-ea"/>
                <a:ea typeface="+mn-ea"/>
              </a:rPr>
              <a:t>信息。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客户端获取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zh-CN" dirty="0" smtClean="0">
                <a:latin typeface="+mn-ea"/>
                <a:ea typeface="+mn-ea"/>
              </a:rPr>
              <a:t>地址</a:t>
            </a:r>
            <a:r>
              <a:rPr lang="zh-CN" altLang="en-US" dirty="0" smtClean="0">
                <a:latin typeface="+mn-ea"/>
                <a:ea typeface="+mn-ea"/>
              </a:rPr>
              <a:t>租期快要到期时</a:t>
            </a:r>
            <a:r>
              <a:rPr lang="zh-CN" altLang="zh-CN" dirty="0" smtClean="0">
                <a:latin typeface="+mn-ea"/>
                <a:ea typeface="+mn-ea"/>
              </a:rPr>
              <a:t>，也发送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请求报文</a:t>
            </a:r>
            <a:r>
              <a:rPr lang="zh-CN" altLang="en-US" dirty="0" smtClean="0">
                <a:latin typeface="+mn-ea"/>
                <a:ea typeface="+mn-ea"/>
              </a:rPr>
              <a:t>向服务器申请</a:t>
            </a:r>
            <a:r>
              <a:rPr lang="zh-CN" altLang="zh-CN" dirty="0" smtClean="0">
                <a:latin typeface="+mn-ea"/>
                <a:ea typeface="+mn-ea"/>
              </a:rPr>
              <a:t>延长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zh-CN" dirty="0" smtClean="0">
                <a:latin typeface="+mn-ea"/>
                <a:ea typeface="+mn-ea"/>
              </a:rPr>
              <a:t>地址租期。</a:t>
            </a:r>
            <a:endParaRPr lang="en-US" altLang="zh-CN" dirty="0" smtClean="0">
              <a:latin typeface="+mn-ea"/>
              <a:ea typeface="+mn-ea"/>
            </a:endParaRPr>
          </a:p>
          <a:p>
            <a:pPr marL="228600" indent="-228600" eaLnBrk="1" hangingPunct="1">
              <a:buFont typeface="Calibri" panose="020F0502020204030204" pitchFamily="34" charset="0"/>
              <a:buAutoNum type="arabicPeriod"/>
            </a:pPr>
            <a:r>
              <a:rPr lang="zh-CN" altLang="zh-CN" dirty="0" smtClean="0">
                <a:latin typeface="+mn-ea"/>
                <a:ea typeface="+mn-ea"/>
              </a:rPr>
              <a:t>收到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客户端发送的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请求报文后，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服务器</a:t>
            </a:r>
            <a:r>
              <a:rPr lang="zh-CN" altLang="en-US" dirty="0" smtClean="0">
                <a:latin typeface="+mn-ea"/>
                <a:ea typeface="+mn-ea"/>
              </a:rPr>
              <a:t>会回复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确认报文（</a:t>
            </a:r>
            <a:r>
              <a:rPr lang="en-US" altLang="zh-CN" dirty="0" smtClean="0">
                <a:latin typeface="+mn-ea"/>
                <a:ea typeface="+mn-ea"/>
              </a:rPr>
              <a:t>DHCP ACK</a:t>
            </a:r>
            <a:r>
              <a:rPr lang="zh-CN" altLang="zh-CN" dirty="0" smtClean="0">
                <a:latin typeface="+mn-ea"/>
                <a:ea typeface="+mn-ea"/>
              </a:rPr>
              <a:t>）。</a:t>
            </a:r>
            <a:r>
              <a:rPr lang="zh-CN" altLang="en-US" dirty="0" smtClean="0">
                <a:latin typeface="+mn-ea"/>
                <a:ea typeface="+mn-ea"/>
              </a:rPr>
              <a:t>客户端</a:t>
            </a:r>
            <a:r>
              <a:rPr lang="zh-CN" altLang="zh-CN" dirty="0" smtClean="0">
                <a:latin typeface="+mn-ea"/>
                <a:ea typeface="+mn-ea"/>
              </a:rPr>
              <a:t>收到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确认报文后，</a:t>
            </a:r>
            <a:r>
              <a:rPr lang="zh-CN" altLang="en-US" dirty="0" smtClean="0">
                <a:latin typeface="+mn-ea"/>
                <a:ea typeface="+mn-ea"/>
              </a:rPr>
              <a:t>会将</a:t>
            </a:r>
            <a:r>
              <a:rPr lang="zh-CN" altLang="zh-CN" dirty="0" smtClean="0">
                <a:latin typeface="+mn-ea"/>
                <a:ea typeface="+mn-ea"/>
              </a:rPr>
              <a:t>获取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zh-CN" dirty="0" smtClean="0">
                <a:latin typeface="+mn-ea"/>
                <a:ea typeface="+mn-ea"/>
              </a:rPr>
              <a:t>地址等信息</a:t>
            </a:r>
            <a:r>
              <a:rPr lang="zh-CN" altLang="en-US" dirty="0" smtClean="0">
                <a:latin typeface="+mn-ea"/>
                <a:ea typeface="+mn-ea"/>
              </a:rPr>
              <a:t>进行配置和使用</a:t>
            </a:r>
            <a:r>
              <a:rPr lang="zh-CN" altLang="zh-CN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228600" indent="-228600" eaLnBrk="1" hangingPunct="1">
              <a:buFont typeface="Calibri" panose="020F0502020204030204" pitchFamily="34" charset="0"/>
              <a:buAutoNum type="arabicPeriod"/>
            </a:pPr>
            <a:r>
              <a:rPr lang="zh-CN" altLang="zh-CN" dirty="0" smtClean="0">
                <a:latin typeface="+mn-ea"/>
                <a:ea typeface="+mn-ea"/>
              </a:rPr>
              <a:t>如果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en-US" dirty="0" smtClean="0">
                <a:latin typeface="+mn-ea"/>
                <a:ea typeface="+mn-ea"/>
              </a:rPr>
              <a:t>服务器收到</a:t>
            </a:r>
            <a:r>
              <a:rPr lang="en-US" altLang="zh-CN" dirty="0" smtClean="0">
                <a:latin typeface="+mn-ea"/>
                <a:ea typeface="+mn-ea"/>
              </a:rPr>
              <a:t>DHCP-REQUEST</a:t>
            </a:r>
            <a:r>
              <a:rPr lang="zh-CN" altLang="en-US" dirty="0" smtClean="0">
                <a:latin typeface="+mn-ea"/>
                <a:ea typeface="+mn-ea"/>
              </a:rPr>
              <a:t>报文后，没有找到相应的租约记录，则发送</a:t>
            </a:r>
            <a:r>
              <a:rPr lang="en-US" altLang="zh-CN" dirty="0" smtClean="0">
                <a:latin typeface="+mn-ea"/>
                <a:ea typeface="+mn-ea"/>
              </a:rPr>
              <a:t>DHCP-NAK</a:t>
            </a:r>
            <a:r>
              <a:rPr lang="zh-CN" altLang="en-US" dirty="0" smtClean="0">
                <a:latin typeface="+mn-ea"/>
                <a:ea typeface="+mn-ea"/>
              </a:rPr>
              <a:t>报文作为应答，告知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en-US" dirty="0" smtClean="0">
                <a:latin typeface="+mn-ea"/>
                <a:ea typeface="+mn-ea"/>
              </a:rPr>
              <a:t>客户端无法分配合适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en-US" dirty="0" smtClean="0">
                <a:latin typeface="+mn-ea"/>
                <a:ea typeface="+mn-ea"/>
              </a:rPr>
              <a:t>地址。</a:t>
            </a:r>
            <a:endParaRPr lang="en-US" altLang="zh-CN" dirty="0" smtClean="0">
              <a:latin typeface="+mn-ea"/>
              <a:ea typeface="+mn-ea"/>
            </a:endParaRPr>
          </a:p>
          <a:p>
            <a:pPr marL="228600" indent="-228600" eaLnBrk="1" hangingPunct="1">
              <a:buFont typeface="Calibri" panose="020F0502020204030204" pitchFamily="34" charset="0"/>
              <a:buAutoNum type="arabicPeriod"/>
            </a:pP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</a:t>
            </a:r>
            <a:r>
              <a:rPr lang="zh-CN" altLang="en-US" dirty="0" smtClean="0">
                <a:latin typeface="+mn-ea"/>
                <a:ea typeface="+mn-ea"/>
              </a:rPr>
              <a:t>通过</a:t>
            </a:r>
            <a:r>
              <a:rPr lang="zh-CN" altLang="zh-CN" dirty="0" smtClean="0">
                <a:latin typeface="+mn-ea"/>
                <a:ea typeface="+mn-ea"/>
              </a:rPr>
              <a:t>发送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释放报文（</a:t>
            </a:r>
            <a:r>
              <a:rPr lang="en-US" altLang="zh-CN" dirty="0" smtClean="0">
                <a:latin typeface="+mn-ea"/>
                <a:ea typeface="+mn-ea"/>
              </a:rPr>
              <a:t>DHCP Release</a:t>
            </a:r>
            <a:r>
              <a:rPr lang="zh-CN" altLang="zh-CN" dirty="0" smtClean="0">
                <a:latin typeface="+mn-ea"/>
                <a:ea typeface="+mn-ea"/>
              </a:rPr>
              <a:t>）</a:t>
            </a:r>
            <a:r>
              <a:rPr lang="zh-CN" altLang="en-US" dirty="0" smtClean="0">
                <a:latin typeface="+mn-ea"/>
                <a:ea typeface="+mn-ea"/>
              </a:rPr>
              <a:t>来</a:t>
            </a:r>
            <a:r>
              <a:rPr lang="zh-CN" altLang="zh-CN" dirty="0" smtClean="0">
                <a:latin typeface="+mn-ea"/>
                <a:ea typeface="+mn-ea"/>
              </a:rPr>
              <a:t>释放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zh-CN" dirty="0" smtClean="0">
                <a:latin typeface="+mn-ea"/>
                <a:ea typeface="+mn-ea"/>
              </a:rPr>
              <a:t>地址。收到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释放报文后，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服务器</a:t>
            </a:r>
            <a:r>
              <a:rPr lang="zh-CN" altLang="en-US" dirty="0" smtClean="0">
                <a:latin typeface="+mn-ea"/>
                <a:ea typeface="+mn-ea"/>
              </a:rPr>
              <a:t>可以</a:t>
            </a:r>
            <a:r>
              <a:rPr lang="zh-CN" altLang="zh-CN" dirty="0" smtClean="0">
                <a:latin typeface="+mn-ea"/>
                <a:ea typeface="+mn-ea"/>
              </a:rPr>
              <a:t>把该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zh-CN" dirty="0" smtClean="0">
                <a:latin typeface="+mn-ea"/>
                <a:ea typeface="+mn-ea"/>
              </a:rPr>
              <a:t>地址分配给其他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客户端。</a:t>
            </a:r>
          </a:p>
        </p:txBody>
      </p:sp>
    </p:spTree>
    <p:extLst>
      <p:ext uri="{BB962C8B-B14F-4D97-AF65-F5344CB8AC3E}">
        <p14:creationId xmlns:p14="http://schemas.microsoft.com/office/powerpoint/2010/main" val="2029572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dirty="0" smtClean="0"/>
              <a:t>ARG3</a:t>
            </a:r>
            <a:r>
              <a:rPr lang="zh-CN" altLang="en-US" dirty="0" smtClean="0"/>
              <a:t>系列</a:t>
            </a:r>
            <a:r>
              <a:rPr lang="zh-CN" altLang="zh-CN" dirty="0" smtClean="0"/>
              <a:t>路由器和</a:t>
            </a:r>
            <a:r>
              <a:rPr lang="en-US" altLang="zh-CN" dirty="0" smtClean="0"/>
              <a:t>X7</a:t>
            </a:r>
            <a:r>
              <a:rPr lang="zh-CN" altLang="en-US" dirty="0" smtClean="0"/>
              <a:t>系列</a:t>
            </a:r>
            <a:r>
              <a:rPr lang="zh-CN" altLang="zh-CN" dirty="0" smtClean="0"/>
              <a:t>交换机都可以作为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服务器，为</a:t>
            </a:r>
            <a:r>
              <a:rPr lang="zh-CN" altLang="en-US" dirty="0" smtClean="0"/>
              <a:t>主机等设备</a:t>
            </a:r>
            <a:r>
              <a:rPr lang="zh-CN" altLang="zh-CN" dirty="0" smtClean="0"/>
              <a:t>分配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地址。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服务器的</a:t>
            </a:r>
            <a:r>
              <a:rPr lang="zh-CN" altLang="zh-CN" dirty="0" smtClean="0"/>
              <a:t>地址池</a:t>
            </a:r>
            <a:r>
              <a:rPr lang="zh-CN" altLang="en-US" dirty="0" smtClean="0"/>
              <a:t>是</a:t>
            </a:r>
            <a:r>
              <a:rPr lang="zh-CN" altLang="zh-CN" dirty="0" smtClean="0"/>
              <a:t>用来定义分配给</a:t>
            </a:r>
            <a:r>
              <a:rPr lang="zh-CN" altLang="en-US" dirty="0" smtClean="0"/>
              <a:t>主机</a:t>
            </a:r>
            <a:r>
              <a:rPr lang="zh-CN" altLang="zh-CN" dirty="0" smtClean="0"/>
              <a:t>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</a:t>
            </a:r>
            <a:r>
              <a:rPr lang="zh-CN" altLang="en-US" dirty="0" smtClean="0"/>
              <a:t>范围，有两种形式</a:t>
            </a:r>
            <a:r>
              <a:rPr lang="zh-CN" altLang="zh-CN" dirty="0" smtClean="0"/>
              <a:t>。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zh-CN" dirty="0" smtClean="0"/>
              <a:t>接口地址池为连接到同一网段的</a:t>
            </a:r>
            <a:r>
              <a:rPr lang="zh-CN" altLang="en-US" dirty="0" smtClean="0"/>
              <a:t>主机或</a:t>
            </a:r>
            <a:r>
              <a:rPr lang="zh-CN" altLang="zh-CN" dirty="0" smtClean="0"/>
              <a:t>终端分配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地址。可以</a:t>
            </a:r>
            <a:r>
              <a:rPr lang="zh-CN" altLang="en-US" dirty="0" smtClean="0"/>
              <a:t>在服务器的接口下</a:t>
            </a:r>
            <a:r>
              <a:rPr lang="zh-CN" altLang="zh-CN" dirty="0" smtClean="0"/>
              <a:t>执行</a:t>
            </a:r>
            <a:r>
              <a:rPr lang="en-US" altLang="zh-CN" dirty="0" err="1" smtClean="0"/>
              <a:t>dhcp</a:t>
            </a:r>
            <a:r>
              <a:rPr lang="en-US" altLang="zh-CN" dirty="0" smtClean="0"/>
              <a:t> select interface</a:t>
            </a:r>
            <a:r>
              <a:rPr lang="zh-CN" altLang="zh-CN" dirty="0" smtClean="0"/>
              <a:t>命令，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服务器采用接口地址池的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服务器模式为客户端分配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  <a:endParaRPr lang="zh-CN" altLang="zh-CN" dirty="0" smtClean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zh-CN" dirty="0" smtClean="0"/>
              <a:t>全局地址池为所有连接到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服务器的终端分配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地址。可以</a:t>
            </a:r>
            <a:r>
              <a:rPr lang="zh-CN" altLang="en-US" dirty="0" smtClean="0"/>
              <a:t>在服务器的接口下</a:t>
            </a:r>
            <a:r>
              <a:rPr lang="zh-CN" altLang="zh-CN" dirty="0" smtClean="0"/>
              <a:t>执行</a:t>
            </a:r>
            <a:r>
              <a:rPr lang="en-US" altLang="zh-CN" dirty="0" err="1" smtClean="0"/>
              <a:t>dhcp</a:t>
            </a:r>
            <a:r>
              <a:rPr lang="en-US" altLang="zh-CN" dirty="0" smtClean="0"/>
              <a:t> select global</a:t>
            </a:r>
            <a:r>
              <a:rPr lang="zh-CN" altLang="en-US" dirty="0" smtClean="0"/>
              <a:t>命令，配置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服务器采用全局地址池的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服务器模式为客户端分配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zh-CN" dirty="0" smtClean="0"/>
              <a:t>接口地址池的优先级比全局地址池高。配置了全局地址池后，如果又在接口上配置了地址池，客户端</a:t>
            </a:r>
            <a:r>
              <a:rPr lang="zh-CN" altLang="en-US" dirty="0" smtClean="0"/>
              <a:t>将会</a:t>
            </a:r>
            <a:r>
              <a:rPr lang="zh-CN" altLang="zh-CN" dirty="0" smtClean="0"/>
              <a:t>从接口地址池</a:t>
            </a:r>
            <a:r>
              <a:rPr lang="zh-CN" altLang="en-US" dirty="0" smtClean="0"/>
              <a:t>中</a:t>
            </a:r>
            <a:r>
              <a:rPr lang="zh-CN" altLang="zh-CN" dirty="0" smtClean="0"/>
              <a:t>获取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地址。在</a:t>
            </a:r>
            <a:r>
              <a:rPr lang="en-US" altLang="zh-CN" dirty="0" smtClean="0"/>
              <a:t>X7</a:t>
            </a:r>
            <a:r>
              <a:rPr lang="zh-CN" altLang="en-US" dirty="0" smtClean="0"/>
              <a:t>系列</a:t>
            </a:r>
            <a:r>
              <a:rPr lang="zh-CN" altLang="zh-CN" dirty="0" smtClean="0"/>
              <a:t>交换机上，只能在</a:t>
            </a:r>
            <a:r>
              <a:rPr lang="en-US" altLang="zh-CN" dirty="0" smtClean="0"/>
              <a:t>VLANIF</a:t>
            </a:r>
            <a:r>
              <a:rPr lang="zh-CN" altLang="zh-CN" dirty="0" smtClean="0"/>
              <a:t>逻辑接口上配置接口地址池。</a:t>
            </a:r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1386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 smtClean="0"/>
              <a:t>为了获取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</a:t>
            </a:r>
            <a:r>
              <a:rPr lang="zh-CN" altLang="en-US" dirty="0" smtClean="0"/>
              <a:t>等</a:t>
            </a:r>
            <a:r>
              <a:rPr lang="zh-CN" altLang="zh-CN" dirty="0" smtClean="0"/>
              <a:t>配置信息，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客户端需要和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服务器</a:t>
            </a:r>
            <a:r>
              <a:rPr lang="zh-CN" altLang="en-US" dirty="0" smtClean="0"/>
              <a:t>进行报文交互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zh-CN" dirty="0" smtClean="0"/>
              <a:t>首先，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客户端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发现报文</a:t>
            </a:r>
            <a:r>
              <a:rPr lang="zh-CN" altLang="en-US" dirty="0" smtClean="0"/>
              <a:t>来发现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服务器</a:t>
            </a:r>
            <a:r>
              <a:rPr lang="zh-CN" altLang="zh-CN" dirty="0" smtClean="0"/>
              <a:t>。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服务器</a:t>
            </a:r>
            <a:r>
              <a:rPr lang="zh-CN" altLang="en-US" dirty="0" smtClean="0"/>
              <a:t>会</a:t>
            </a:r>
            <a:r>
              <a:rPr lang="zh-CN" altLang="zh-CN" dirty="0" smtClean="0"/>
              <a:t>选取一个未分配的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地址，向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客户端发送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提供报文。</a:t>
            </a:r>
            <a:r>
              <a:rPr lang="zh-CN" altLang="en-US" dirty="0" smtClean="0"/>
              <a:t>此</a:t>
            </a:r>
            <a:r>
              <a:rPr lang="zh-CN" altLang="zh-CN" dirty="0" smtClean="0"/>
              <a:t>报文中包含分配</a:t>
            </a:r>
            <a:r>
              <a:rPr lang="zh-CN" altLang="en-US" dirty="0" smtClean="0"/>
              <a:t>给客户端</a:t>
            </a:r>
            <a:r>
              <a:rPr lang="zh-CN" altLang="zh-CN" dirty="0" smtClean="0"/>
              <a:t>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地址和其他配置信息。如果</a:t>
            </a:r>
            <a:r>
              <a:rPr lang="zh-CN" altLang="en-US" dirty="0" smtClean="0"/>
              <a:t>存在</a:t>
            </a:r>
            <a:r>
              <a:rPr lang="zh-CN" altLang="zh-CN" dirty="0" smtClean="0"/>
              <a:t>多个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服务器，每个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服务器都</a:t>
            </a:r>
            <a:r>
              <a:rPr lang="zh-CN" altLang="en-US" dirty="0" smtClean="0"/>
              <a:t>会响应。</a:t>
            </a:r>
            <a:endParaRPr lang="zh-CN" altLang="zh-CN" dirty="0" smtClean="0"/>
          </a:p>
          <a:p>
            <a:pPr marL="0" lvl="1" eaLnBrk="1" hangingPunct="1"/>
            <a:r>
              <a:rPr lang="zh-CN" altLang="zh-CN" dirty="0" smtClean="0"/>
              <a:t>如果有多个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服务器向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客户端发送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提供报文，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客户端</a:t>
            </a:r>
            <a:r>
              <a:rPr lang="zh-CN" altLang="en-US" dirty="0" smtClean="0"/>
              <a:t>将会选择</a:t>
            </a:r>
            <a:r>
              <a:rPr lang="zh-CN" altLang="zh-CN" dirty="0" smtClean="0"/>
              <a:t>收到的第一个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提供报文，然后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请求报文，报文</a:t>
            </a:r>
            <a:r>
              <a:rPr lang="zh-CN" altLang="en-US" dirty="0" smtClean="0"/>
              <a:t>中</a:t>
            </a:r>
            <a:r>
              <a:rPr lang="zh-CN" altLang="zh-CN" dirty="0" smtClean="0"/>
              <a:t>包含</a:t>
            </a:r>
            <a:r>
              <a:rPr lang="zh-CN" altLang="en-US" dirty="0" smtClean="0"/>
              <a:t>请求</a:t>
            </a:r>
            <a:r>
              <a:rPr lang="zh-CN" altLang="zh-CN" dirty="0" smtClean="0"/>
              <a:t>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地址。收到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请求报文后，提供该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地址的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服务器</a:t>
            </a:r>
            <a:r>
              <a:rPr lang="zh-CN" altLang="en-US" dirty="0" smtClean="0"/>
              <a:t>会</a:t>
            </a:r>
            <a:r>
              <a:rPr lang="zh-CN" altLang="zh-CN" dirty="0" smtClean="0"/>
              <a:t>向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客户端发送一个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确认报文，包含提供的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地址和其他配置信息。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客户端收到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确认报文后，</a:t>
            </a:r>
            <a:r>
              <a:rPr lang="zh-CN" altLang="en-US" dirty="0" smtClean="0"/>
              <a:t>会发送</a:t>
            </a:r>
            <a:r>
              <a:rPr lang="zh-CN" altLang="zh-CN" dirty="0" smtClean="0"/>
              <a:t>免费</a:t>
            </a:r>
            <a:r>
              <a:rPr lang="en-US" altLang="zh-CN" dirty="0" smtClean="0"/>
              <a:t>ARP</a:t>
            </a:r>
            <a:r>
              <a:rPr lang="zh-CN" altLang="zh-CN" dirty="0" smtClean="0"/>
              <a:t>报文，检查网络中是否有其他主机使用分配的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地址。如果指定时间内没有收到</a:t>
            </a:r>
            <a:r>
              <a:rPr lang="en-US" altLang="zh-CN" dirty="0" smtClean="0"/>
              <a:t>ARP</a:t>
            </a:r>
            <a:r>
              <a:rPr lang="zh-CN" altLang="zh-CN" dirty="0" smtClean="0"/>
              <a:t>应答，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客户端</a:t>
            </a:r>
            <a:r>
              <a:rPr lang="zh-CN" altLang="en-US" dirty="0" smtClean="0"/>
              <a:t>会</a:t>
            </a:r>
            <a:r>
              <a:rPr lang="zh-CN" altLang="zh-CN" dirty="0" smtClean="0"/>
              <a:t>使用这个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地址。如果有主机使用该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地址，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客户端</a:t>
            </a:r>
            <a:r>
              <a:rPr lang="zh-CN" altLang="en-US" dirty="0" smtClean="0"/>
              <a:t>会</a:t>
            </a:r>
            <a:r>
              <a:rPr lang="zh-CN" altLang="zh-CN" dirty="0" smtClean="0"/>
              <a:t>向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服务器发送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拒绝报文，通知服务器该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地址已被占用。然后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客户端</a:t>
            </a:r>
            <a:r>
              <a:rPr lang="zh-CN" altLang="en-US" dirty="0" smtClean="0"/>
              <a:t>会向服务器</a:t>
            </a:r>
            <a:r>
              <a:rPr lang="zh-CN" altLang="zh-CN" dirty="0" smtClean="0"/>
              <a:t>重新申请一个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地址。</a:t>
            </a:r>
          </a:p>
        </p:txBody>
      </p:sp>
    </p:spTree>
    <p:extLst>
      <p:ext uri="{BB962C8B-B14F-4D97-AF65-F5344CB8AC3E}">
        <p14:creationId xmlns:p14="http://schemas.microsoft.com/office/powerpoint/2010/main" val="3323552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 smtClean="0">
                <a:latin typeface="+mn-ea"/>
                <a:ea typeface="+mn-ea"/>
              </a:rPr>
              <a:t>申请</a:t>
            </a:r>
            <a:r>
              <a:rPr lang="zh-CN" altLang="en-US" dirty="0" smtClean="0">
                <a:latin typeface="+mn-ea"/>
                <a:ea typeface="+mn-ea"/>
              </a:rPr>
              <a:t>到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zh-CN" dirty="0" smtClean="0">
                <a:latin typeface="+mn-ea"/>
                <a:ea typeface="+mn-ea"/>
              </a:rPr>
              <a:t>地址</a:t>
            </a:r>
            <a:r>
              <a:rPr lang="zh-CN" altLang="en-US" dirty="0" smtClean="0">
                <a:latin typeface="+mn-ea"/>
                <a:ea typeface="+mn-ea"/>
              </a:rPr>
              <a:t>后，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</a:t>
            </a:r>
            <a:r>
              <a:rPr lang="zh-CN" altLang="en-US" dirty="0" smtClean="0">
                <a:latin typeface="+mn-ea"/>
                <a:ea typeface="+mn-ea"/>
              </a:rPr>
              <a:t>中会保存</a:t>
            </a:r>
            <a:r>
              <a:rPr lang="zh-CN" altLang="zh-CN" dirty="0" smtClean="0">
                <a:latin typeface="+mn-ea"/>
                <a:ea typeface="+mn-ea"/>
              </a:rPr>
              <a:t>三个定时器，</a:t>
            </a:r>
            <a:r>
              <a:rPr lang="zh-CN" altLang="en-US" dirty="0" smtClean="0">
                <a:latin typeface="+mn-ea"/>
                <a:ea typeface="+mn-ea"/>
              </a:rPr>
              <a:t>分别用来</a:t>
            </a:r>
            <a:r>
              <a:rPr lang="zh-CN" altLang="zh-CN" dirty="0" smtClean="0">
                <a:latin typeface="+mn-ea"/>
                <a:ea typeface="+mn-ea"/>
              </a:rPr>
              <a:t>控制租期更新，租期重绑定和租期失效。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服务器为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客户端分配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zh-CN" dirty="0" smtClean="0">
                <a:latin typeface="+mn-ea"/>
                <a:ea typeface="+mn-ea"/>
              </a:rPr>
              <a:t>地址时</a:t>
            </a:r>
            <a:r>
              <a:rPr lang="zh-CN" altLang="en-US" dirty="0" smtClean="0">
                <a:latin typeface="+mn-ea"/>
                <a:ea typeface="+mn-ea"/>
              </a:rPr>
              <a:t>会</a:t>
            </a:r>
            <a:r>
              <a:rPr lang="zh-CN" altLang="zh-CN" dirty="0" smtClean="0">
                <a:latin typeface="+mn-ea"/>
                <a:ea typeface="+mn-ea"/>
              </a:rPr>
              <a:t>指定</a:t>
            </a:r>
            <a:r>
              <a:rPr lang="zh-CN" altLang="en-US" dirty="0" smtClean="0">
                <a:latin typeface="+mn-ea"/>
                <a:ea typeface="+mn-ea"/>
              </a:rPr>
              <a:t>三个</a:t>
            </a:r>
            <a:r>
              <a:rPr lang="zh-CN" altLang="zh-CN" dirty="0" smtClean="0">
                <a:latin typeface="+mn-ea"/>
                <a:ea typeface="+mn-ea"/>
              </a:rPr>
              <a:t>定时器的值。如果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服务器没有</a:t>
            </a:r>
            <a:r>
              <a:rPr lang="zh-CN" altLang="en-US" dirty="0" smtClean="0">
                <a:latin typeface="+mn-ea"/>
                <a:ea typeface="+mn-ea"/>
              </a:rPr>
              <a:t>指定</a:t>
            </a:r>
            <a:r>
              <a:rPr lang="zh-CN" altLang="zh-CN" dirty="0" smtClean="0">
                <a:latin typeface="+mn-ea"/>
                <a:ea typeface="+mn-ea"/>
              </a:rPr>
              <a:t>定时器的值，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</a:t>
            </a:r>
            <a:r>
              <a:rPr lang="zh-CN" altLang="en-US" dirty="0" smtClean="0">
                <a:latin typeface="+mn-ea"/>
                <a:ea typeface="+mn-ea"/>
              </a:rPr>
              <a:t>会</a:t>
            </a:r>
            <a:r>
              <a:rPr lang="zh-CN" altLang="zh-CN" dirty="0" smtClean="0">
                <a:latin typeface="+mn-ea"/>
                <a:ea typeface="+mn-ea"/>
              </a:rPr>
              <a:t>使用缺省值</a:t>
            </a:r>
            <a:r>
              <a:rPr lang="zh-CN" altLang="en-US" dirty="0" smtClean="0">
                <a:latin typeface="+mn-ea"/>
                <a:ea typeface="+mn-ea"/>
              </a:rPr>
              <a:t>，缺省租期为</a:t>
            </a:r>
            <a:r>
              <a:rPr lang="en-US" altLang="zh-CN" dirty="0" smtClean="0">
                <a:latin typeface="+mn-ea"/>
                <a:ea typeface="+mn-ea"/>
              </a:rPr>
              <a:t>1</a:t>
            </a:r>
            <a:r>
              <a:rPr lang="zh-CN" altLang="en-US" dirty="0" smtClean="0">
                <a:latin typeface="+mn-ea"/>
                <a:ea typeface="+mn-ea"/>
              </a:rPr>
              <a:t>天</a:t>
            </a:r>
            <a:r>
              <a:rPr lang="zh-CN" altLang="zh-CN" dirty="0" smtClean="0">
                <a:latin typeface="+mn-ea"/>
                <a:ea typeface="+mn-ea"/>
              </a:rPr>
              <a:t>。默认情况下，还剩下</a:t>
            </a:r>
            <a:r>
              <a:rPr lang="en-US" altLang="zh-CN" dirty="0" smtClean="0">
                <a:latin typeface="+mn-ea"/>
                <a:ea typeface="+mn-ea"/>
              </a:rPr>
              <a:t>50%</a:t>
            </a:r>
            <a:r>
              <a:rPr lang="zh-CN" altLang="zh-CN" dirty="0" smtClean="0">
                <a:latin typeface="+mn-ea"/>
                <a:ea typeface="+mn-ea"/>
              </a:rPr>
              <a:t>的租期</a:t>
            </a:r>
            <a:r>
              <a:rPr lang="zh-CN" altLang="en-US" dirty="0" smtClean="0">
                <a:latin typeface="+mn-ea"/>
                <a:ea typeface="+mn-ea"/>
              </a:rPr>
              <a:t>时</a:t>
            </a:r>
            <a:r>
              <a:rPr lang="zh-CN" altLang="zh-CN" dirty="0" smtClean="0">
                <a:latin typeface="+mn-ea"/>
                <a:ea typeface="+mn-ea"/>
              </a:rPr>
              <a:t>，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客户端开始</a:t>
            </a:r>
            <a:r>
              <a:rPr lang="zh-CN" altLang="en-US" dirty="0" smtClean="0">
                <a:latin typeface="+mn-ea"/>
                <a:ea typeface="+mn-ea"/>
              </a:rPr>
              <a:t>租约</a:t>
            </a:r>
            <a:r>
              <a:rPr lang="zh-CN" altLang="zh-CN" dirty="0" smtClean="0">
                <a:latin typeface="+mn-ea"/>
                <a:ea typeface="+mn-ea"/>
              </a:rPr>
              <a:t>更新过程，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客户端向分配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zh-CN" dirty="0" smtClean="0">
                <a:latin typeface="+mn-ea"/>
                <a:ea typeface="+mn-ea"/>
              </a:rPr>
              <a:t>地址的服务器发送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请求报文</a:t>
            </a:r>
            <a:r>
              <a:rPr lang="zh-CN" altLang="en-US" dirty="0" smtClean="0">
                <a:latin typeface="+mn-ea"/>
                <a:ea typeface="+mn-ea"/>
              </a:rPr>
              <a:t>来申请</a:t>
            </a:r>
            <a:r>
              <a:rPr lang="zh-CN" altLang="zh-CN" dirty="0" smtClean="0">
                <a:latin typeface="+mn-ea"/>
                <a:ea typeface="+mn-ea"/>
              </a:rPr>
              <a:t>延长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zh-CN" dirty="0" smtClean="0">
                <a:latin typeface="+mn-ea"/>
                <a:ea typeface="+mn-ea"/>
              </a:rPr>
              <a:t>地址的租期。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服务器向客户端发送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确认报文，</a:t>
            </a:r>
            <a:r>
              <a:rPr lang="zh-CN" altLang="en-US" dirty="0" smtClean="0">
                <a:latin typeface="+mn-ea"/>
                <a:ea typeface="+mn-ea"/>
              </a:rPr>
              <a:t>给</a:t>
            </a:r>
            <a:r>
              <a:rPr lang="zh-CN" altLang="zh-CN" dirty="0" smtClean="0">
                <a:latin typeface="+mn-ea"/>
                <a:ea typeface="+mn-ea"/>
              </a:rPr>
              <a:t>予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客户端一个新的租期。</a:t>
            </a:r>
          </a:p>
        </p:txBody>
      </p:sp>
    </p:spTree>
    <p:extLst>
      <p:ext uri="{BB962C8B-B14F-4D97-AF65-F5344CB8AC3E}">
        <p14:creationId xmlns:p14="http://schemas.microsoft.com/office/powerpoint/2010/main" val="538516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客户端发送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请求报文续租</a:t>
            </a:r>
            <a:r>
              <a:rPr lang="zh-CN" altLang="en-US" dirty="0" smtClean="0">
                <a:latin typeface="+mn-ea"/>
                <a:ea typeface="+mn-ea"/>
              </a:rPr>
              <a:t>时</a:t>
            </a:r>
            <a:r>
              <a:rPr lang="zh-CN" altLang="zh-CN" dirty="0" smtClean="0">
                <a:latin typeface="+mn-ea"/>
                <a:ea typeface="+mn-ea"/>
              </a:rPr>
              <a:t>，</a:t>
            </a:r>
            <a:r>
              <a:rPr lang="zh-CN" altLang="en-US" dirty="0" smtClean="0">
                <a:latin typeface="+mn-ea"/>
                <a:ea typeface="+mn-ea"/>
              </a:rPr>
              <a:t>如果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客户端没有收到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服务器的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应答报文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r>
              <a:rPr lang="zh-CN" altLang="zh-CN" dirty="0" smtClean="0">
                <a:latin typeface="+mn-ea"/>
                <a:ea typeface="+mn-ea"/>
              </a:rPr>
              <a:t>默认情况下，重绑定定时器在租期剩余</a:t>
            </a:r>
            <a:r>
              <a:rPr lang="en-US" altLang="zh-CN" dirty="0" smtClean="0">
                <a:latin typeface="+mn-ea"/>
                <a:ea typeface="+mn-ea"/>
              </a:rPr>
              <a:t>12.5%</a:t>
            </a:r>
            <a:r>
              <a:rPr lang="zh-CN" altLang="zh-CN" dirty="0" smtClean="0">
                <a:latin typeface="+mn-ea"/>
                <a:ea typeface="+mn-ea"/>
              </a:rPr>
              <a:t>的时候</a:t>
            </a:r>
            <a:r>
              <a:rPr lang="zh-CN" altLang="en-US" dirty="0" smtClean="0">
                <a:latin typeface="+mn-ea"/>
                <a:ea typeface="+mn-ea"/>
              </a:rPr>
              <a:t>超时，超时后，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</a:t>
            </a:r>
            <a:r>
              <a:rPr lang="zh-CN" altLang="en-US" dirty="0" smtClean="0">
                <a:latin typeface="+mn-ea"/>
                <a:ea typeface="+mn-ea"/>
              </a:rPr>
              <a:t>会</a:t>
            </a:r>
            <a:r>
              <a:rPr lang="zh-CN" altLang="zh-CN" dirty="0" smtClean="0">
                <a:latin typeface="+mn-ea"/>
                <a:ea typeface="+mn-ea"/>
              </a:rPr>
              <a:t>认为原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en-US" dirty="0" smtClean="0">
                <a:latin typeface="+mn-ea"/>
                <a:ea typeface="+mn-ea"/>
              </a:rPr>
              <a:t>服务器</a:t>
            </a:r>
            <a:r>
              <a:rPr lang="zh-CN" altLang="zh-CN" dirty="0" smtClean="0">
                <a:latin typeface="+mn-ea"/>
                <a:ea typeface="+mn-ea"/>
              </a:rPr>
              <a:t>不可用，开始</a:t>
            </a:r>
            <a:r>
              <a:rPr lang="zh-CN" altLang="en-US" dirty="0" smtClean="0">
                <a:latin typeface="+mn-ea"/>
                <a:ea typeface="+mn-ea"/>
              </a:rPr>
              <a:t>重新发送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请求报文。网络上任何一台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服务器都可以应答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确认或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en-US" dirty="0" smtClean="0">
                <a:latin typeface="+mn-ea"/>
                <a:ea typeface="+mn-ea"/>
              </a:rPr>
              <a:t>非</a:t>
            </a:r>
            <a:r>
              <a:rPr lang="zh-CN" altLang="zh-CN" dirty="0" smtClean="0">
                <a:latin typeface="+mn-ea"/>
                <a:ea typeface="+mn-ea"/>
              </a:rPr>
              <a:t>确认报文。</a:t>
            </a:r>
          </a:p>
          <a:p>
            <a:pPr eaLnBrk="1" hangingPunct="1"/>
            <a:r>
              <a:rPr lang="zh-CN" altLang="zh-CN" dirty="0" smtClean="0">
                <a:latin typeface="+mn-ea"/>
                <a:ea typeface="+mn-ea"/>
              </a:rPr>
              <a:t>如果收到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确认报文，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客户端重新进入绑定状态，复位租期更新定时器和</a:t>
            </a:r>
            <a:r>
              <a:rPr lang="zh-CN" altLang="en-US" dirty="0" smtClean="0">
                <a:latin typeface="+mn-ea"/>
                <a:ea typeface="+mn-ea"/>
              </a:rPr>
              <a:t>重</a:t>
            </a:r>
            <a:r>
              <a:rPr lang="zh-CN" altLang="zh-CN" dirty="0" smtClean="0">
                <a:latin typeface="+mn-ea"/>
                <a:ea typeface="+mn-ea"/>
              </a:rPr>
              <a:t>绑定定时器。如果收到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en-US" dirty="0" smtClean="0">
                <a:latin typeface="+mn-ea"/>
                <a:ea typeface="+mn-ea"/>
              </a:rPr>
              <a:t>非</a:t>
            </a:r>
            <a:r>
              <a:rPr lang="zh-CN" altLang="zh-CN" dirty="0" smtClean="0">
                <a:latin typeface="+mn-ea"/>
                <a:ea typeface="+mn-ea"/>
              </a:rPr>
              <a:t>确认报文，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客户端进入初始化状态。此时，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客户端必须立刻停止使用现有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zh-CN" dirty="0" smtClean="0">
                <a:latin typeface="+mn-ea"/>
                <a:ea typeface="+mn-ea"/>
              </a:rPr>
              <a:t>地址，重新申请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zh-CN" dirty="0" smtClean="0">
                <a:latin typeface="+mn-ea"/>
                <a:ea typeface="+mn-ea"/>
              </a:rPr>
              <a:t>地址。</a:t>
            </a:r>
          </a:p>
        </p:txBody>
      </p:sp>
    </p:spTree>
    <p:extLst>
      <p:ext uri="{BB962C8B-B14F-4D97-AF65-F5344CB8AC3E}">
        <p14:creationId xmlns:p14="http://schemas.microsoft.com/office/powerpoint/2010/main" val="146519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83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5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120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6" descr="新版面封面－红色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4"/>
            <a:ext cx="12192000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7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51" y="5578476"/>
            <a:ext cx="1094316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 userDrawn="1"/>
        </p:nvSpPr>
        <p:spPr bwMode="auto">
          <a:xfrm>
            <a:off x="1446962" y="6205539"/>
            <a:ext cx="2609408" cy="2636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78220" tIns="39109" rIns="78220" bIns="39109">
            <a:spAutoFit/>
          </a:bodyPr>
          <a:lstStyle>
            <a:lvl1pPr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dirty="0"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1000" dirty="0">
              <a:ea typeface="MS PGothic" pitchFamily="34" charset="-128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007534" y="2263775"/>
            <a:ext cx="7584017" cy="5794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quarter" idx="10"/>
          </p:nvPr>
        </p:nvSpPr>
        <p:spPr>
          <a:xfrm>
            <a:off x="865718" y="669925"/>
            <a:ext cx="3373967" cy="476250"/>
          </a:xfrm>
          <a:prstGeom prst="rect">
            <a:avLst/>
          </a:prstGeom>
        </p:spPr>
        <p:txBody>
          <a:bodyPr lIns="91440" tIns="45720" rIns="91440" bIns="45720"/>
          <a:lstStyle>
            <a:lvl1pPr defTabSz="914400" eaLnBrk="1" hangingPunct="1">
              <a:lnSpc>
                <a:spcPct val="100000"/>
              </a:lnSpc>
              <a:defRPr kumimoji="1" sz="1400">
                <a:solidFill>
                  <a:srgbClr val="808080"/>
                </a:solidFill>
                <a:latin typeface="FrutigerNext LT Bold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998254"/>
      </p:ext>
    </p:extLst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027" name="Picture 3" descr="C:\Users\YOYO\Desktop\郑莉\华为公司标志 Huawei Coroporate Logo_2018\PNG\竖版华为公司标志 Vertical Version of Huawei Corporate Logo_20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65" y="6093296"/>
            <a:ext cx="772549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1"/>
          </p:nvPr>
        </p:nvSpPr>
        <p:spPr>
          <a:xfrm>
            <a:off x="516467" y="1393826"/>
            <a:ext cx="10572751" cy="4195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7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Next LT Bold" panose="020B0803040504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56EF687E-301C-430B-9540-584782AB6F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76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382" y="1393478"/>
            <a:ext cx="5183716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393478"/>
            <a:ext cx="5185833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Next LT Bold" panose="020B0803040504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8BD6E7BF-389F-403E-9B9D-B07A4CA038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7215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071432"/>
      </p:ext>
    </p:extLst>
  </p:cSld>
  <p:clrMapOvr>
    <a:masterClrMapping/>
  </p:clrMapOvr>
  <p:transition advClick="0" advTm="8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7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9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0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  <p:sldLayoutId id="2147483875" r:id="rId16"/>
    <p:sldLayoutId id="2147483876" r:id="rId17"/>
    <p:sldLayoutId id="2147483877" r:id="rId18"/>
    <p:sldLayoutId id="2147483878" r:id="rId19"/>
    <p:sldLayoutId id="2147483879" r:id="rId20"/>
    <p:sldLayoutId id="2147483880" r:id="rId21"/>
    <p:sldLayoutId id="2147483881" r:id="rId2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smtClean="0"/>
              <a:t>DHCP</a:t>
            </a:r>
            <a:r>
              <a:rPr lang="zh-CN" altLang="en-US" smtClean="0"/>
              <a:t>原理与配置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66269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4" name="直接连接符 18"/>
          <p:cNvCxnSpPr>
            <a:cxnSpLocks noChangeShapeType="1"/>
          </p:cNvCxnSpPr>
          <p:nvPr/>
        </p:nvCxnSpPr>
        <p:spPr bwMode="auto">
          <a:xfrm>
            <a:off x="3487738" y="2636838"/>
            <a:ext cx="0" cy="20240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5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IP</a:t>
            </a:r>
            <a:r>
              <a:rPr lang="zh-CN" altLang="en-US" smtClean="0"/>
              <a:t>地址释放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485304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IP</a:t>
            </a:r>
            <a:r>
              <a:rPr lang="zh-CN" altLang="en-US" dirty="0" smtClean="0"/>
              <a:t>租约到期前都没有收到服务器响应，客户端停止使用此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客户端不再使用分配的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地址，也可以主动向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服务器发送</a:t>
            </a:r>
            <a:r>
              <a:rPr lang="en-US" altLang="zh-CN" dirty="0" smtClean="0"/>
              <a:t>DHCP RELEASE</a:t>
            </a:r>
            <a:r>
              <a:rPr lang="zh-CN" altLang="en-US" dirty="0" smtClean="0"/>
              <a:t>报文，释放该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8676" name="TextBox 32"/>
          <p:cNvSpPr txBox="1">
            <a:spLocks noChangeArrowheads="1"/>
          </p:cNvSpPr>
          <p:nvPr/>
        </p:nvSpPr>
        <p:spPr bwMode="auto">
          <a:xfrm>
            <a:off x="5375275" y="2997201"/>
            <a:ext cx="1397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latin typeface="+mn-ea"/>
                <a:ea typeface="+mn-ea"/>
              </a:rPr>
              <a:t>DHCP Release</a:t>
            </a:r>
            <a:endParaRPr lang="zh-CN" altLang="en-US" sz="1400" dirty="0">
              <a:latin typeface="+mn-ea"/>
              <a:ea typeface="+mn-ea"/>
            </a:endParaRPr>
          </a:p>
        </p:txBody>
      </p:sp>
      <p:cxnSp>
        <p:nvCxnSpPr>
          <p:cNvPr id="28679" name="直接连接符 16"/>
          <p:cNvCxnSpPr>
            <a:cxnSpLocks noChangeShapeType="1"/>
          </p:cNvCxnSpPr>
          <p:nvPr/>
        </p:nvCxnSpPr>
        <p:spPr bwMode="auto">
          <a:xfrm flipH="1">
            <a:off x="3935413" y="2309813"/>
            <a:ext cx="439261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2" name="TextBox 19"/>
          <p:cNvSpPr txBox="1">
            <a:spLocks noChangeArrowheads="1"/>
          </p:cNvSpPr>
          <p:nvPr/>
        </p:nvSpPr>
        <p:spPr bwMode="auto">
          <a:xfrm>
            <a:off x="8107363" y="1566864"/>
            <a:ext cx="11223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>
                <a:latin typeface="+mn-ea"/>
                <a:ea typeface="+mn-ea"/>
              </a:rPr>
              <a:t>DHCP </a:t>
            </a:r>
            <a:r>
              <a:rPr lang="zh-CN" altLang="en-US" sz="1200">
                <a:latin typeface="+mn-ea"/>
                <a:ea typeface="+mn-ea"/>
              </a:rPr>
              <a:t>服务器</a:t>
            </a:r>
          </a:p>
        </p:txBody>
      </p:sp>
      <p:sp>
        <p:nvSpPr>
          <p:cNvPr id="28683" name="TextBox 20"/>
          <p:cNvSpPr txBox="1">
            <a:spLocks noChangeArrowheads="1"/>
          </p:cNvSpPr>
          <p:nvPr/>
        </p:nvSpPr>
        <p:spPr bwMode="auto">
          <a:xfrm>
            <a:off x="3227496" y="1638301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A</a:t>
            </a:r>
            <a:endParaRPr lang="zh-CN" altLang="en-US" sz="1200">
              <a:latin typeface="+mn-ea"/>
              <a:ea typeface="+mn-ea"/>
            </a:endParaRPr>
          </a:p>
        </p:txBody>
      </p:sp>
      <p:cxnSp>
        <p:nvCxnSpPr>
          <p:cNvPr id="28684" name="直接连接符 18"/>
          <p:cNvCxnSpPr>
            <a:cxnSpLocks noChangeShapeType="1"/>
          </p:cNvCxnSpPr>
          <p:nvPr/>
        </p:nvCxnSpPr>
        <p:spPr bwMode="auto">
          <a:xfrm>
            <a:off x="8616950" y="2636838"/>
            <a:ext cx="0" cy="20240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直接箭头连接符 25"/>
          <p:cNvCxnSpPr>
            <a:cxnSpLocks noChangeShapeType="1"/>
          </p:cNvCxnSpPr>
          <p:nvPr/>
        </p:nvCxnSpPr>
        <p:spPr bwMode="auto">
          <a:xfrm>
            <a:off x="3708400" y="3357563"/>
            <a:ext cx="475138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" name="图片 13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5971" y="1915300"/>
            <a:ext cx="1003533" cy="770712"/>
          </a:xfrm>
          <a:prstGeom prst="rect">
            <a:avLst/>
          </a:prstGeom>
        </p:spPr>
      </p:pic>
      <p:pic>
        <p:nvPicPr>
          <p:cNvPr id="13" name="图片 12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94178" y="1928667"/>
            <a:ext cx="948731" cy="7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DHCP</a:t>
            </a:r>
            <a:r>
              <a:rPr lang="zh-CN" altLang="en-US" smtClean="0"/>
              <a:t>接口地址池配置</a:t>
            </a:r>
            <a:endParaRPr lang="en-US" altLang="zh-CN" smtClean="0"/>
          </a:p>
        </p:txBody>
      </p:sp>
      <p:sp>
        <p:nvSpPr>
          <p:cNvPr id="30724" name="TextBox 10"/>
          <p:cNvSpPr txBox="1">
            <a:spLocks noChangeArrowheads="1"/>
          </p:cNvSpPr>
          <p:nvPr/>
        </p:nvSpPr>
        <p:spPr bwMode="auto">
          <a:xfrm>
            <a:off x="7437868" y="2420888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G0/0/0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30725" name="TextBox 11"/>
          <p:cNvSpPr txBox="1">
            <a:spLocks noChangeArrowheads="1"/>
          </p:cNvSpPr>
          <p:nvPr/>
        </p:nvSpPr>
        <p:spPr bwMode="auto">
          <a:xfrm>
            <a:off x="7244376" y="2779714"/>
            <a:ext cx="9893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10.1.1.1/24</a:t>
            </a:r>
            <a:endParaRPr lang="zh-CN" altLang="en-US" sz="1200" dirty="0">
              <a:latin typeface="+mn-ea"/>
              <a:ea typeface="+mn-ea"/>
            </a:endParaRPr>
          </a:p>
        </p:txBody>
      </p:sp>
      <p:cxnSp>
        <p:nvCxnSpPr>
          <p:cNvPr id="30726" name="直接连接符 16"/>
          <p:cNvCxnSpPr>
            <a:cxnSpLocks noChangeShapeType="1"/>
          </p:cNvCxnSpPr>
          <p:nvPr/>
        </p:nvCxnSpPr>
        <p:spPr bwMode="auto">
          <a:xfrm flipH="1">
            <a:off x="3935413" y="2717800"/>
            <a:ext cx="439261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9" name="TextBox 19"/>
          <p:cNvSpPr txBox="1">
            <a:spLocks noChangeArrowheads="1"/>
          </p:cNvSpPr>
          <p:nvPr/>
        </p:nvSpPr>
        <p:spPr bwMode="auto">
          <a:xfrm>
            <a:off x="8128973" y="1974851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DHCP</a:t>
            </a:r>
            <a:r>
              <a:rPr lang="zh-CN" altLang="en-US" sz="1200" dirty="0">
                <a:latin typeface="+mn-ea"/>
                <a:ea typeface="+mn-ea"/>
              </a:rPr>
              <a:t>服务器</a:t>
            </a:r>
          </a:p>
        </p:txBody>
      </p:sp>
      <p:sp>
        <p:nvSpPr>
          <p:cNvPr id="30730" name="TextBox 20"/>
          <p:cNvSpPr txBox="1">
            <a:spLocks noChangeArrowheads="1"/>
          </p:cNvSpPr>
          <p:nvPr/>
        </p:nvSpPr>
        <p:spPr bwMode="auto">
          <a:xfrm>
            <a:off x="3265373" y="1988840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2279650" y="4005264"/>
            <a:ext cx="7632700" cy="17240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marL="287338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zh-CN" sz="1400" dirty="0"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[Huawei]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dhcp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enable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[Huawei]interface GigabitEthernet0/0/0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[Huawei-GigabitEthernet0/0/0]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dhcp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select interface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[Huawei-GigabitEthernet0/0/0]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dhcp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server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dns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-list 10.1.1.2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[Huawei-GigabitEthernet0/0/0]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dhcp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server excluded-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-address 10.1.1.2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[Huawei-GigabitEthernet0/0/0]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dhcp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server lease day 3</a:t>
            </a:r>
          </a:p>
          <a:p>
            <a:endParaRPr lang="zh-CN" altLang="en-US" sz="1400" dirty="0">
              <a:latin typeface="+mn-ea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2" name="图片 11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452" y="2288788"/>
            <a:ext cx="1003533" cy="770712"/>
          </a:xfrm>
          <a:prstGeom prst="rect">
            <a:avLst/>
          </a:prstGeom>
        </p:spPr>
      </p:pic>
      <p:pic>
        <p:nvPicPr>
          <p:cNvPr id="11" name="图片 10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3750" y="2338663"/>
            <a:ext cx="948731" cy="7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配置验证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279650" y="1740123"/>
            <a:ext cx="7632700" cy="39211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marL="342900" indent="-3429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[Huawei]display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pool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Pool-name      : GigabitEthernet0/0/0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Pool-No        : 0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Position       : Interface       Status           : Unlocked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Gateway-0      :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10.1.1.1 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   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Mask           : 255.255.255.0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VPN instance   : --</a:t>
            </a:r>
          </a:p>
          <a:p>
            <a:pPr lvl="1">
              <a:lnSpc>
                <a:spcPct val="140000"/>
              </a:lnSpc>
            </a:pP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IP address Statistic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Total       :253   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Used        :1          Idle        :252   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Expired     :0          Conflict    :0          Disable   :1 </a:t>
            </a:r>
          </a:p>
        </p:txBody>
      </p:sp>
    </p:spTree>
    <p:extLst>
      <p:ext uri="{BB962C8B-B14F-4D97-AF65-F5344CB8AC3E}">
        <p14:creationId xmlns:p14="http://schemas.microsoft.com/office/powerpoint/2010/main" val="164785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DHCP</a:t>
            </a:r>
            <a:r>
              <a:rPr lang="zh-CN" altLang="en-US" dirty="0" smtClean="0"/>
              <a:t>全局地址池配置</a:t>
            </a:r>
          </a:p>
        </p:txBody>
      </p:sp>
      <p:sp>
        <p:nvSpPr>
          <p:cNvPr id="34820" name="TextBox 10"/>
          <p:cNvSpPr txBox="1">
            <a:spLocks noChangeArrowheads="1"/>
          </p:cNvSpPr>
          <p:nvPr/>
        </p:nvSpPr>
        <p:spPr bwMode="auto">
          <a:xfrm>
            <a:off x="7437868" y="2312876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G0/0/1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1" name="TextBox 11"/>
          <p:cNvSpPr txBox="1">
            <a:spLocks noChangeArrowheads="1"/>
          </p:cNvSpPr>
          <p:nvPr/>
        </p:nvSpPr>
        <p:spPr bwMode="auto">
          <a:xfrm>
            <a:off x="7289261" y="2635251"/>
            <a:ext cx="8996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1.1.1.1/24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822" name="直接连接符 16"/>
          <p:cNvCxnSpPr>
            <a:cxnSpLocks noChangeShapeType="1"/>
          </p:cNvCxnSpPr>
          <p:nvPr/>
        </p:nvCxnSpPr>
        <p:spPr bwMode="auto">
          <a:xfrm flipH="1">
            <a:off x="3935413" y="2573338"/>
            <a:ext cx="439261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5" name="TextBox 19"/>
          <p:cNvSpPr txBox="1">
            <a:spLocks noChangeArrowheads="1"/>
          </p:cNvSpPr>
          <p:nvPr/>
        </p:nvSpPr>
        <p:spPr bwMode="auto">
          <a:xfrm>
            <a:off x="8128973" y="1830389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服务器</a:t>
            </a:r>
          </a:p>
        </p:txBody>
      </p:sp>
      <p:sp>
        <p:nvSpPr>
          <p:cNvPr id="34826" name="TextBox 20"/>
          <p:cNvSpPr txBox="1">
            <a:spLocks noChangeArrowheads="1"/>
          </p:cNvSpPr>
          <p:nvPr/>
        </p:nvSpPr>
        <p:spPr bwMode="auto">
          <a:xfrm>
            <a:off x="3304444" y="1844824"/>
            <a:ext cx="5953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 dirty="0">
                <a:ea typeface="华文细黑" panose="02010600040101010101" pitchFamily="2" charset="-122"/>
              </a:rPr>
              <a:t>A</a:t>
            </a:r>
            <a:endParaRPr lang="zh-CN" altLang="en-US" sz="1200" dirty="0">
              <a:ea typeface="华文细黑" panose="02010600040101010101" pitchFamily="2" charset="-122"/>
            </a:endParaRPr>
          </a:p>
        </p:txBody>
      </p:sp>
      <p:sp>
        <p:nvSpPr>
          <p:cNvPr id="34827" name="Rectangle 4"/>
          <p:cNvSpPr>
            <a:spLocks noChangeArrowheads="1"/>
          </p:cNvSpPr>
          <p:nvPr/>
        </p:nvSpPr>
        <p:spPr bwMode="auto">
          <a:xfrm>
            <a:off x="2279650" y="3789364"/>
            <a:ext cx="7632700" cy="2154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marL="287338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[Huawei]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enable 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[Huawei]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pool pool2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Info: It's successful to create an IP address pool.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[Huawei-ip-pool-pool2]network 1.1.1.0 mask 24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[Huawei-ip-pool-pool2]gateway-list 1.1.1.1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[Huawei-ip-pool-pool2]lease day 10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[Huawei-ip-pool-pool2]quit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[Huawei]interface GigabitEthernet0/0/1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[Huawei-GigabitEthernet0/0/1]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 global</a:t>
            </a:r>
            <a:endParaRPr lang="zh-CN" altLang="en-US" sz="1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图片 12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00333" y="2184827"/>
            <a:ext cx="1003533" cy="770712"/>
          </a:xfrm>
          <a:prstGeom prst="rect">
            <a:avLst/>
          </a:prstGeom>
        </p:spPr>
      </p:pic>
      <p:pic>
        <p:nvPicPr>
          <p:cNvPr id="11" name="图片 10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8578" y="2184827"/>
            <a:ext cx="1004527" cy="82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6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配置验证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279651" y="1897732"/>
            <a:ext cx="7388225" cy="36195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marL="342900" indent="-3429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[Huawei]display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pool  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-------------------------------------------------------------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Pool-name      :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pool2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Pool-No        : 0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Position       : Local           Status           : Unlocked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Gateway-0      :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1.1.1.1  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   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Mask           :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255.255.255.0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VPN instance   : --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IP address Statistic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Total       :253   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Used        :1          Idle        :252   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Expired     :0          Conflict    :0          Disable   :0 </a:t>
            </a:r>
            <a:endParaRPr lang="en-US" altLang="zh-CN" sz="1400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地址池中的哪些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地址一般会被保留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DHCP</a:t>
            </a:r>
            <a:r>
              <a:rPr lang="zh-CN" altLang="en-US" dirty="0" smtClean="0"/>
              <a:t>服务器的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地址租期默认是多久</a:t>
            </a:r>
            <a:r>
              <a:rPr lang="en-US" altLang="zh-CN" dirty="0" smtClean="0"/>
              <a:t>?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0151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smtClean="0"/>
              <a:t>FTP</a:t>
            </a:r>
            <a:r>
              <a:rPr lang="zh-CN" altLang="en-US" smtClean="0"/>
              <a:t>原理与配置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908695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FTP</a:t>
            </a:r>
            <a:r>
              <a:rPr lang="zh-CN" altLang="en-US" dirty="0" smtClean="0"/>
              <a:t>是用来传送文件的协议。使用</a:t>
            </a:r>
            <a:r>
              <a:rPr lang="en-US" altLang="zh-CN" dirty="0" smtClean="0"/>
              <a:t>FTP</a:t>
            </a:r>
            <a:r>
              <a:rPr lang="zh-CN" altLang="en-US" dirty="0" smtClean="0"/>
              <a:t>实现远程文件传输的同时，还可以保证数据传输的可靠性和高效性。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93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学完本课程后，您将能够：</a:t>
            </a:r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的工作原理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的基本配置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38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FTP</a:t>
            </a:r>
            <a:r>
              <a:rPr lang="zh-CN" altLang="en-US" smtClean="0"/>
              <a:t>的应用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6850" indent="-252413">
              <a:buSzPct val="80000"/>
              <a:defRPr/>
            </a:pPr>
            <a:endParaRPr lang="en-US" altLang="zh-CN" sz="2400" dirty="0" smtClean="0">
              <a:cs typeface="Arial" charset="0"/>
            </a:endParaRPr>
          </a:p>
          <a:p>
            <a:pPr marL="196850" indent="-252413">
              <a:buSzPct val="80000"/>
              <a:defRPr/>
            </a:pPr>
            <a:endParaRPr lang="en-US" altLang="zh-CN" sz="2400" dirty="0">
              <a:cs typeface="Arial" charset="0"/>
            </a:endParaRPr>
          </a:p>
          <a:p>
            <a:pPr marL="196850" indent="-252413">
              <a:buSzPct val="80000"/>
              <a:defRPr/>
            </a:pPr>
            <a:endParaRPr lang="en-US" altLang="zh-CN" sz="2400" dirty="0" smtClean="0">
              <a:cs typeface="Arial" charset="0"/>
            </a:endParaRPr>
          </a:p>
          <a:p>
            <a:pPr marL="196850" indent="-252413">
              <a:buSzPct val="80000"/>
              <a:defRPr/>
            </a:pPr>
            <a:endParaRPr lang="en-US" altLang="zh-CN" sz="2400" dirty="0">
              <a:cs typeface="Arial" charset="0"/>
            </a:endParaRPr>
          </a:p>
          <a:p>
            <a:pPr marL="196850" indent="-252413">
              <a:buSzPct val="80000"/>
              <a:defRPr/>
            </a:pPr>
            <a:endParaRPr lang="en-US" altLang="zh-CN" sz="2400" dirty="0" smtClean="0">
              <a:cs typeface="Arial" charset="0"/>
            </a:endParaRPr>
          </a:p>
          <a:p>
            <a:pPr marL="196850" indent="-252413">
              <a:buSzPct val="80000"/>
              <a:defRPr/>
            </a:pPr>
            <a:endParaRPr lang="en-US" altLang="zh-CN" sz="2400" dirty="0">
              <a:cs typeface="Arial" charset="0"/>
            </a:endParaRPr>
          </a:p>
          <a:p>
            <a:pPr marL="196850" indent="-252413">
              <a:buSzPct val="80000"/>
              <a:defRPr/>
            </a:pPr>
            <a:endParaRPr lang="en-US" altLang="zh-CN" sz="2400" dirty="0" smtClean="0">
              <a:cs typeface="Arial" charset="0"/>
            </a:endParaRPr>
          </a:p>
          <a:p>
            <a:pPr marL="196850" indent="-252413">
              <a:buSzPct val="80000"/>
              <a:defRPr/>
            </a:pPr>
            <a:r>
              <a:rPr lang="en-US" altLang="zh-CN" sz="2400" dirty="0" smtClean="0">
                <a:cs typeface="Arial" charset="0"/>
              </a:rPr>
              <a:t>FTP </a:t>
            </a:r>
            <a:r>
              <a:rPr lang="zh-CN" altLang="en-US" sz="2400" dirty="0">
                <a:cs typeface="Arial" charset="0"/>
              </a:rPr>
              <a:t>提供了一种在服务器和客户机之间上传和下载文件的有效方式。</a:t>
            </a:r>
            <a:endParaRPr lang="en-US" altLang="zh-CN" sz="2400" dirty="0">
              <a:cs typeface="Arial" charset="0"/>
            </a:endParaRPr>
          </a:p>
          <a:p>
            <a:pPr marL="196850" indent="-252413">
              <a:buSzPct val="80000"/>
              <a:defRPr/>
            </a:pPr>
            <a:endParaRPr lang="en-US" altLang="zh-CN" sz="2800" dirty="0">
              <a:cs typeface="Arial" charset="0"/>
            </a:endParaRPr>
          </a:p>
          <a:p>
            <a:endParaRPr lang="zh-CN" altLang="en-US" dirty="0"/>
          </a:p>
        </p:txBody>
      </p:sp>
      <p:cxnSp>
        <p:nvCxnSpPr>
          <p:cNvPr id="14340" name="直接连接符 9"/>
          <p:cNvCxnSpPr>
            <a:cxnSpLocks noChangeShapeType="1"/>
          </p:cNvCxnSpPr>
          <p:nvPr/>
        </p:nvCxnSpPr>
        <p:spPr bwMode="auto">
          <a:xfrm>
            <a:off x="4008438" y="4614863"/>
            <a:ext cx="446405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1" name="直接连接符 12"/>
          <p:cNvCxnSpPr>
            <a:cxnSpLocks noChangeShapeType="1"/>
          </p:cNvCxnSpPr>
          <p:nvPr/>
        </p:nvCxnSpPr>
        <p:spPr bwMode="auto">
          <a:xfrm flipV="1">
            <a:off x="3575051" y="2492375"/>
            <a:ext cx="482441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TextBox 14"/>
          <p:cNvSpPr txBox="1">
            <a:spLocks noChangeArrowheads="1"/>
          </p:cNvSpPr>
          <p:nvPr/>
        </p:nvSpPr>
        <p:spPr bwMode="auto">
          <a:xfrm>
            <a:off x="3108325" y="1844676"/>
            <a:ext cx="977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FTP </a:t>
            </a:r>
            <a:r>
              <a:rPr lang="zh-CN" altLang="en-US" sz="1200">
                <a:latin typeface="+mn-ea"/>
                <a:ea typeface="+mn-ea"/>
              </a:rPr>
              <a:t>客户端</a:t>
            </a:r>
          </a:p>
        </p:txBody>
      </p:sp>
      <p:sp>
        <p:nvSpPr>
          <p:cNvPr id="14345" name="TextBox 15"/>
          <p:cNvSpPr txBox="1">
            <a:spLocks noChangeArrowheads="1"/>
          </p:cNvSpPr>
          <p:nvPr/>
        </p:nvSpPr>
        <p:spPr bwMode="auto">
          <a:xfrm>
            <a:off x="7931150" y="1772816"/>
            <a:ext cx="977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FTP </a:t>
            </a:r>
            <a:r>
              <a:rPr lang="zh-CN" altLang="en-US" sz="1200">
                <a:latin typeface="+mn-ea"/>
                <a:ea typeface="+mn-ea"/>
              </a:rPr>
              <a:t>服务器</a:t>
            </a:r>
          </a:p>
        </p:txBody>
      </p:sp>
      <p:cxnSp>
        <p:nvCxnSpPr>
          <p:cNvPr id="14346" name="直接箭头连接符 17"/>
          <p:cNvCxnSpPr>
            <a:cxnSpLocks noChangeShapeType="1"/>
          </p:cNvCxnSpPr>
          <p:nvPr/>
        </p:nvCxnSpPr>
        <p:spPr bwMode="auto">
          <a:xfrm flipV="1">
            <a:off x="4943475" y="2386013"/>
            <a:ext cx="1944688" cy="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5128532" y="1922580"/>
            <a:ext cx="1585562" cy="360612"/>
          </a:xfrm>
          <a:prstGeom prst="rect">
            <a:avLst/>
          </a:prstGeom>
          <a:solidFill>
            <a:srgbClr val="0099CC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chilly" dir="t"/>
          </a:scene3d>
          <a:sp3d prstMaterial="powder">
            <a:bevelT w="38100" h="38100"/>
            <a:bevelB/>
          </a:sp3d>
        </p:spPr>
        <p:txBody>
          <a:bodyPr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VRP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350" name="TextBox 21"/>
          <p:cNvSpPr txBox="1">
            <a:spLocks noChangeArrowheads="1"/>
          </p:cNvSpPr>
          <p:nvPr/>
        </p:nvSpPr>
        <p:spPr bwMode="auto">
          <a:xfrm>
            <a:off x="3273426" y="3857626"/>
            <a:ext cx="936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FTP</a:t>
            </a:r>
            <a:r>
              <a:rPr lang="zh-CN" altLang="en-US" sz="1200" dirty="0">
                <a:latin typeface="+mn-ea"/>
                <a:ea typeface="+mn-ea"/>
              </a:rPr>
              <a:t>客户端</a:t>
            </a:r>
          </a:p>
        </p:txBody>
      </p:sp>
      <p:sp>
        <p:nvSpPr>
          <p:cNvPr id="14351" name="TextBox 22"/>
          <p:cNvSpPr txBox="1">
            <a:spLocks noChangeArrowheads="1"/>
          </p:cNvSpPr>
          <p:nvPr/>
        </p:nvSpPr>
        <p:spPr bwMode="auto">
          <a:xfrm>
            <a:off x="8035925" y="3857626"/>
            <a:ext cx="977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FTP </a:t>
            </a:r>
            <a:r>
              <a:rPr lang="zh-CN" altLang="en-US" sz="1200" dirty="0">
                <a:latin typeface="+mn-ea"/>
                <a:ea typeface="+mn-ea"/>
              </a:rPr>
              <a:t>服务器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59524" y="3928465"/>
            <a:ext cx="1800200" cy="360612"/>
          </a:xfrm>
          <a:prstGeom prst="rect">
            <a:avLst/>
          </a:prstGeom>
          <a:solidFill>
            <a:srgbClr val="0099CC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chilly" dir="t"/>
          </a:scene3d>
          <a:sp3d prstMaterial="powder">
            <a:bevelT w="38100" h="38100"/>
            <a:bevelB/>
          </a:sp3d>
        </p:spPr>
        <p:txBody>
          <a:bodyPr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日志文件</a:t>
            </a:r>
          </a:p>
        </p:txBody>
      </p:sp>
      <p:cxnSp>
        <p:nvCxnSpPr>
          <p:cNvPr id="14353" name="直接箭头连接符 27"/>
          <p:cNvCxnSpPr>
            <a:cxnSpLocks noChangeShapeType="1"/>
          </p:cNvCxnSpPr>
          <p:nvPr/>
        </p:nvCxnSpPr>
        <p:spPr bwMode="auto">
          <a:xfrm flipH="1" flipV="1">
            <a:off x="4943475" y="4397375"/>
            <a:ext cx="1936750" cy="15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5021424" y="2636912"/>
            <a:ext cx="1800200" cy="360612"/>
          </a:xfrm>
          <a:prstGeom prst="rect">
            <a:avLst/>
          </a:prstGeom>
          <a:solidFill>
            <a:srgbClr val="0099CC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chilly" dir="t"/>
          </a:scene3d>
          <a:sp3d prstMaterial="powder">
            <a:bevelT w="38100" h="38100"/>
            <a:bevelB/>
          </a:sp3d>
        </p:spPr>
        <p:txBody>
          <a:bodyPr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配置文件</a:t>
            </a:r>
          </a:p>
        </p:txBody>
      </p:sp>
      <p:cxnSp>
        <p:nvCxnSpPr>
          <p:cNvPr id="14355" name="直接箭头连接符 29"/>
          <p:cNvCxnSpPr>
            <a:cxnSpLocks noChangeShapeType="1"/>
          </p:cNvCxnSpPr>
          <p:nvPr/>
        </p:nvCxnSpPr>
        <p:spPr bwMode="auto">
          <a:xfrm>
            <a:off x="4943475" y="3106738"/>
            <a:ext cx="1943100" cy="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4" name="图片 2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58" y="2170917"/>
            <a:ext cx="823343" cy="642916"/>
          </a:xfrm>
          <a:prstGeom prst="rect">
            <a:avLst/>
          </a:prstGeom>
        </p:spPr>
      </p:pic>
      <p:pic>
        <p:nvPicPr>
          <p:cNvPr id="25" name="图片 2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26" y="4231650"/>
            <a:ext cx="823343" cy="642916"/>
          </a:xfrm>
          <a:prstGeom prst="rect">
            <a:avLst/>
          </a:prstGeom>
        </p:spPr>
      </p:pic>
      <p:pic>
        <p:nvPicPr>
          <p:cNvPr id="26" name="图片 25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3426" y="4234621"/>
            <a:ext cx="899870" cy="691098"/>
          </a:xfrm>
          <a:prstGeom prst="rect">
            <a:avLst/>
          </a:prstGeom>
        </p:spPr>
      </p:pic>
      <p:pic>
        <p:nvPicPr>
          <p:cNvPr id="28" name="图片 27" descr="FTP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00394" y="2170917"/>
            <a:ext cx="825616" cy="6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912284" y="1233488"/>
            <a:ext cx="10656324" cy="4679788"/>
          </a:xfrm>
        </p:spPr>
        <p:txBody>
          <a:bodyPr/>
          <a:lstStyle/>
          <a:p>
            <a:pPr algn="l"/>
            <a:r>
              <a:rPr lang="zh-CN" altLang="en-US" dirty="0" smtClean="0"/>
              <a:t>在大型企业网络中，会有大量的主机或设备需要获取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地址等网络参数。如果采用手工配置，工作量大且不好管理，如果有用户擅自修改网络参数，还有可能会造成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地址冲突等问题。使用动态主机配置协议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Dynamic Host Configuration Protocol</a:t>
            </a:r>
            <a:r>
              <a:rPr lang="zh-CN" altLang="en-US" dirty="0" smtClean="0"/>
              <a:t>）来分配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地址等网络参数，可以减少管理员的工作量，避免用户手工配置网络参数时造成的地址冲突。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4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34" name="直接连接符 27"/>
          <p:cNvCxnSpPr>
            <a:cxnSpLocks noChangeShapeType="1"/>
          </p:cNvCxnSpPr>
          <p:nvPr/>
        </p:nvCxnSpPr>
        <p:spPr bwMode="auto">
          <a:xfrm>
            <a:off x="5005388" y="3586163"/>
            <a:ext cx="863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5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FTP</a:t>
            </a:r>
            <a:r>
              <a:rPr lang="zh-CN" altLang="en-US" dirty="0" smtClean="0"/>
              <a:t>传输模式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r>
              <a:rPr lang="zh-CN" altLang="en-US" sz="2400" dirty="0" smtClean="0">
                <a:cs typeface="Arial" charset="0"/>
              </a:rPr>
              <a:t>传输</a:t>
            </a:r>
            <a:r>
              <a:rPr lang="zh-CN" altLang="en-US" sz="2400" dirty="0">
                <a:cs typeface="Arial" charset="0"/>
              </a:rPr>
              <a:t>模式定义了数据在客户端和服务器之间传输时的格式。</a:t>
            </a:r>
            <a:endParaRPr lang="en-US" altLang="zh-CN" sz="2400" dirty="0">
              <a:cs typeface="Arial" charset="0"/>
            </a:endParaRPr>
          </a:p>
          <a:p>
            <a:endParaRPr lang="zh-CN" altLang="en-US" dirty="0"/>
          </a:p>
        </p:txBody>
      </p:sp>
      <p:sp>
        <p:nvSpPr>
          <p:cNvPr id="2" name="TextBox 33"/>
          <p:cNvSpPr txBox="1">
            <a:spLocks noChangeArrowheads="1"/>
          </p:cNvSpPr>
          <p:nvPr/>
        </p:nvSpPr>
        <p:spPr bwMode="auto">
          <a:xfrm>
            <a:off x="3143672" y="3164118"/>
            <a:ext cx="1944216" cy="898695"/>
          </a:xfrm>
          <a:prstGeom prst="rect">
            <a:avLst/>
          </a:prstGeom>
          <a:solidFill>
            <a:srgbClr val="0091C8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scene3d>
            <a:camera prst="orthographicFront"/>
            <a:lightRig rig="chilly" dir="t"/>
          </a:scene3d>
          <a:sp3d prstMaterial="powder">
            <a:bevelT w="38100" h="38100"/>
            <a:bevelB/>
          </a:sp3d>
        </p:spPr>
        <p:txBody>
          <a:bodyPr wrap="none" lIns="91364" tIns="45680" rIns="91364" bIns="45680"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kumimoji="1" lang="zh-CN" altLang="en-US" sz="1400" dirty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传输模式</a:t>
            </a:r>
          </a:p>
        </p:txBody>
      </p:sp>
      <p:cxnSp>
        <p:nvCxnSpPr>
          <p:cNvPr id="18438" name="直接连接符 42"/>
          <p:cNvCxnSpPr>
            <a:cxnSpLocks noChangeShapeType="1"/>
          </p:cNvCxnSpPr>
          <p:nvPr/>
        </p:nvCxnSpPr>
        <p:spPr bwMode="auto">
          <a:xfrm>
            <a:off x="5872163" y="2298701"/>
            <a:ext cx="0" cy="2447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9" name="直接连接符 43"/>
          <p:cNvCxnSpPr>
            <a:cxnSpLocks noChangeShapeType="1"/>
          </p:cNvCxnSpPr>
          <p:nvPr/>
        </p:nvCxnSpPr>
        <p:spPr bwMode="auto">
          <a:xfrm>
            <a:off x="5867400" y="2298700"/>
            <a:ext cx="8651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6" name="TextBox 46"/>
          <p:cNvSpPr txBox="1">
            <a:spLocks noChangeArrowheads="1"/>
          </p:cNvSpPr>
          <p:nvPr/>
        </p:nvSpPr>
        <p:spPr bwMode="auto">
          <a:xfrm>
            <a:off x="6744072" y="2060849"/>
            <a:ext cx="1584176" cy="648071"/>
          </a:xfrm>
          <a:prstGeom prst="rect">
            <a:avLst/>
          </a:prstGeom>
          <a:solidFill>
            <a:srgbClr val="00669A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ASCII 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模式</a:t>
            </a:r>
          </a:p>
        </p:txBody>
      </p:sp>
      <p:cxnSp>
        <p:nvCxnSpPr>
          <p:cNvPr id="18443" name="直接连接符 49"/>
          <p:cNvCxnSpPr>
            <a:cxnSpLocks noChangeShapeType="1"/>
          </p:cNvCxnSpPr>
          <p:nvPr/>
        </p:nvCxnSpPr>
        <p:spPr bwMode="auto">
          <a:xfrm>
            <a:off x="5868988" y="4748213"/>
            <a:ext cx="863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8" name="TextBox 52"/>
          <p:cNvSpPr txBox="1">
            <a:spLocks noChangeArrowheads="1"/>
          </p:cNvSpPr>
          <p:nvPr/>
        </p:nvSpPr>
        <p:spPr bwMode="auto">
          <a:xfrm>
            <a:off x="6740164" y="4460261"/>
            <a:ext cx="1584176" cy="648000"/>
          </a:xfrm>
          <a:prstGeom prst="rect">
            <a:avLst/>
          </a:prstGeom>
          <a:solidFill>
            <a:srgbClr val="00669A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二进制模式</a:t>
            </a:r>
          </a:p>
        </p:txBody>
      </p:sp>
    </p:spTree>
    <p:extLst>
      <p:ext uri="{BB962C8B-B14F-4D97-AF65-F5344CB8AC3E}">
        <p14:creationId xmlns:p14="http://schemas.microsoft.com/office/powerpoint/2010/main" val="300237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FTP</a:t>
            </a:r>
            <a:r>
              <a:rPr lang="zh-CN" altLang="en-US" dirty="0" smtClean="0"/>
              <a:t>配置</a:t>
            </a:r>
          </a:p>
        </p:txBody>
      </p:sp>
      <p:cxnSp>
        <p:nvCxnSpPr>
          <p:cNvPr id="20484" name="直接连接符 9"/>
          <p:cNvCxnSpPr>
            <a:cxnSpLocks noChangeShapeType="1"/>
          </p:cNvCxnSpPr>
          <p:nvPr/>
        </p:nvCxnSpPr>
        <p:spPr bwMode="auto">
          <a:xfrm>
            <a:off x="4295775" y="2344738"/>
            <a:ext cx="338455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6" name="AutoShape 28"/>
          <p:cNvSpPr>
            <a:spLocks/>
          </p:cNvSpPr>
          <p:nvPr/>
        </p:nvSpPr>
        <p:spPr bwMode="auto">
          <a:xfrm>
            <a:off x="2782888" y="3608389"/>
            <a:ext cx="6265862" cy="954087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42074"/>
              <a:gd name="adj6" fmla="val 103042"/>
              <a:gd name="adj7" fmla="val -101630"/>
              <a:gd name="adj8" fmla="val 87255"/>
            </a:avLst>
          </a:prstGeom>
          <a:solidFill>
            <a:schemeClr val="bg1">
              <a:lumMod val="85000"/>
            </a:schemeClr>
          </a:solidFill>
          <a:ln w="19050" algn="ctr">
            <a:solidFill>
              <a:srgbClr val="006699"/>
            </a:solidFill>
            <a:miter lim="800000"/>
            <a:headEnd/>
            <a:tailEnd type="arrow" w="med" len="med"/>
          </a:ln>
          <a:extLst/>
        </p:spPr>
        <p:txBody>
          <a:bodyPr anchor="ctr">
            <a:spAutoFit/>
          </a:bodyPr>
          <a:lstStyle>
            <a:lvl1pPr marL="287338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[Huawei]ftp server enable 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[Huawei]set default ftp-directory flash:/</a:t>
            </a:r>
          </a:p>
          <a:p>
            <a:pPr algn="l"/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7" name="TextBox 21"/>
          <p:cNvSpPr txBox="1">
            <a:spLocks noChangeArrowheads="1"/>
          </p:cNvSpPr>
          <p:nvPr/>
        </p:nvSpPr>
        <p:spPr bwMode="auto">
          <a:xfrm>
            <a:off x="3468688" y="1625601"/>
            <a:ext cx="977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FTP </a:t>
            </a:r>
            <a:r>
              <a:rPr lang="zh-CN" altLang="en-US" sz="1200" dirty="0">
                <a:latin typeface="+mn-ea"/>
                <a:ea typeface="+mn-ea"/>
              </a:rPr>
              <a:t>客户端</a:t>
            </a:r>
          </a:p>
        </p:txBody>
      </p:sp>
      <p:sp>
        <p:nvSpPr>
          <p:cNvPr id="20488" name="TextBox 22"/>
          <p:cNvSpPr txBox="1">
            <a:spLocks noChangeArrowheads="1"/>
          </p:cNvSpPr>
          <p:nvPr/>
        </p:nvSpPr>
        <p:spPr bwMode="auto">
          <a:xfrm>
            <a:off x="7459663" y="1625601"/>
            <a:ext cx="977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FTP </a:t>
            </a:r>
            <a:r>
              <a:rPr lang="zh-CN" altLang="en-US" sz="1200" dirty="0">
                <a:latin typeface="+mn-ea"/>
                <a:ea typeface="+mn-ea"/>
              </a:rPr>
              <a:t>服务器</a:t>
            </a:r>
          </a:p>
        </p:txBody>
      </p:sp>
      <p:sp>
        <p:nvSpPr>
          <p:cNvPr id="20490" name="TextBox 11"/>
          <p:cNvSpPr txBox="1">
            <a:spLocks noChangeArrowheads="1"/>
          </p:cNvSpPr>
          <p:nvPr/>
        </p:nvSpPr>
        <p:spPr bwMode="auto">
          <a:xfrm>
            <a:off x="6433089" y="2071688"/>
            <a:ext cx="1168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172.16.1.1/24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66" y="2045759"/>
            <a:ext cx="823343" cy="642916"/>
          </a:xfrm>
          <a:prstGeom prst="rect">
            <a:avLst/>
          </a:prstGeom>
        </p:spPr>
      </p:pic>
      <p:pic>
        <p:nvPicPr>
          <p:cNvPr id="13" name="图片 1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71" y="1985865"/>
            <a:ext cx="823343" cy="6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7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FTP</a:t>
            </a:r>
            <a:r>
              <a:rPr lang="zh-CN" altLang="en-US" smtClean="0"/>
              <a:t>配置</a:t>
            </a:r>
          </a:p>
        </p:txBody>
      </p:sp>
      <p:cxnSp>
        <p:nvCxnSpPr>
          <p:cNvPr id="22532" name="直接连接符 9"/>
          <p:cNvCxnSpPr>
            <a:cxnSpLocks noChangeShapeType="1"/>
          </p:cNvCxnSpPr>
          <p:nvPr/>
        </p:nvCxnSpPr>
        <p:spPr bwMode="auto">
          <a:xfrm>
            <a:off x="4295775" y="2344738"/>
            <a:ext cx="338455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22"/>
          <p:cNvSpPr txBox="1">
            <a:spLocks noChangeArrowheads="1"/>
          </p:cNvSpPr>
          <p:nvPr/>
        </p:nvSpPr>
        <p:spPr bwMode="auto">
          <a:xfrm>
            <a:off x="7459663" y="1676611"/>
            <a:ext cx="977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FTP </a:t>
            </a:r>
            <a:r>
              <a:rPr lang="zh-CN" altLang="en-US" sz="1200" dirty="0">
                <a:latin typeface="+mn-ea"/>
                <a:ea typeface="+mn-ea"/>
              </a:rPr>
              <a:t>服务器</a:t>
            </a:r>
          </a:p>
        </p:txBody>
      </p:sp>
      <p:sp>
        <p:nvSpPr>
          <p:cNvPr id="22535" name="AutoShape 28"/>
          <p:cNvSpPr>
            <a:spLocks/>
          </p:cNvSpPr>
          <p:nvPr/>
        </p:nvSpPr>
        <p:spPr bwMode="auto">
          <a:xfrm>
            <a:off x="3000376" y="3141663"/>
            <a:ext cx="6265863" cy="2030412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35630"/>
              <a:gd name="adj6" fmla="val 103116"/>
              <a:gd name="adj7" fmla="val -44023"/>
              <a:gd name="adj8" fmla="val 86009"/>
            </a:avLst>
          </a:prstGeom>
          <a:solidFill>
            <a:schemeClr val="bg1">
              <a:lumMod val="85000"/>
            </a:schemeClr>
          </a:solidFill>
          <a:ln w="19050" algn="ctr">
            <a:solidFill>
              <a:srgbClr val="006699"/>
            </a:solidFill>
            <a:miter lim="800000"/>
            <a:headEnd/>
            <a:tailEnd type="arrow" w="med" len="med"/>
          </a:ln>
          <a:extLst/>
        </p:spPr>
        <p:txBody>
          <a:bodyPr anchor="ctr">
            <a:spAutoFit/>
          </a:bodyPr>
          <a:lstStyle>
            <a:lvl1pPr marL="287338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[Huawei]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[Huawei-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]local-user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huawei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password cipher huawei12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[Huawei-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]local-user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huawei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service-type ftp 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[Huawei-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]local-user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huawei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ftp-directory flash:/ 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[Huawei-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]local-user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huawei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access-limit 200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[Huawei-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]local-user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huawei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idle-timeout 0 0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[Huawei-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]local-user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huawei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privilege level 3</a:t>
            </a:r>
          </a:p>
          <a:p>
            <a:pPr algn="l"/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7" name="TextBox 21"/>
          <p:cNvSpPr txBox="1">
            <a:spLocks noChangeArrowheads="1"/>
          </p:cNvSpPr>
          <p:nvPr/>
        </p:nvSpPr>
        <p:spPr bwMode="auto">
          <a:xfrm>
            <a:off x="3468688" y="1712615"/>
            <a:ext cx="977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FTP </a:t>
            </a:r>
            <a:r>
              <a:rPr lang="zh-CN" altLang="en-US" sz="1200" dirty="0">
                <a:latin typeface="+mn-ea"/>
                <a:ea typeface="+mn-ea"/>
              </a:rPr>
              <a:t>客户端</a:t>
            </a:r>
          </a:p>
        </p:txBody>
      </p:sp>
      <p:sp>
        <p:nvSpPr>
          <p:cNvPr id="22538" name="TextBox 11"/>
          <p:cNvSpPr txBox="1">
            <a:spLocks noChangeArrowheads="1"/>
          </p:cNvSpPr>
          <p:nvPr/>
        </p:nvSpPr>
        <p:spPr bwMode="auto">
          <a:xfrm>
            <a:off x="6433089" y="2071688"/>
            <a:ext cx="1168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172.16.1.1/24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66" y="2047390"/>
            <a:ext cx="823343" cy="642916"/>
          </a:xfrm>
          <a:prstGeom prst="rect">
            <a:avLst/>
          </a:prstGeom>
        </p:spPr>
      </p:pic>
      <p:pic>
        <p:nvPicPr>
          <p:cNvPr id="12" name="图片 1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41" y="2023280"/>
            <a:ext cx="823343" cy="6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78" name="直接连接符 9"/>
          <p:cNvCxnSpPr>
            <a:cxnSpLocks noChangeShapeType="1"/>
          </p:cNvCxnSpPr>
          <p:nvPr/>
        </p:nvCxnSpPr>
        <p:spPr bwMode="auto">
          <a:xfrm>
            <a:off x="4295775" y="2344738"/>
            <a:ext cx="338455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79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FTP</a:t>
            </a:r>
            <a:r>
              <a:rPr lang="zh-CN" altLang="en-US" smtClean="0"/>
              <a:t>配置</a:t>
            </a:r>
          </a:p>
        </p:txBody>
      </p:sp>
      <p:sp>
        <p:nvSpPr>
          <p:cNvPr id="24581" name="AutoShape 28"/>
          <p:cNvSpPr>
            <a:spLocks/>
          </p:cNvSpPr>
          <p:nvPr/>
        </p:nvSpPr>
        <p:spPr bwMode="auto">
          <a:xfrm flipH="1">
            <a:off x="3000376" y="3057526"/>
            <a:ext cx="6265863" cy="3108325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6972"/>
              <a:gd name="adj6" fmla="val 103227"/>
              <a:gd name="adj7" fmla="val -16875"/>
              <a:gd name="adj8" fmla="val 96185"/>
            </a:avLst>
          </a:prstGeom>
          <a:solidFill>
            <a:schemeClr val="bg1">
              <a:lumMod val="85000"/>
            </a:schemeClr>
          </a:solidFill>
          <a:ln w="19050" algn="ctr">
            <a:solidFill>
              <a:srgbClr val="006699"/>
            </a:solidFill>
            <a:miter lim="800000"/>
            <a:headEnd/>
            <a:tailEnd type="arrow" w="med" len="med"/>
          </a:ln>
          <a:extLst/>
        </p:spPr>
        <p:txBody>
          <a:bodyPr anchor="ctr">
            <a:spAutoFit/>
          </a:bodyPr>
          <a:lstStyle>
            <a:lvl1pPr marL="287338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&lt;Huawei&gt;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ftp 172.16.1.1</a:t>
            </a:r>
            <a:endParaRPr lang="zh-CN" altLang="en-US" sz="1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Trying 172.16.1.1 ...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Press CTRL+K to abort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Connected to 172.16.1.1.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220 FTP service ready.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User(172.16.1.1:(none)):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huawei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331 Password required for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huawei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password: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230 User logged in.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[ftp]binary 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200 Type set to I.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[ftp]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vrp.cc</a:t>
            </a:r>
          </a:p>
          <a:p>
            <a:pPr algn="l"/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82" name="TextBox 11"/>
          <p:cNvSpPr txBox="1">
            <a:spLocks noChangeArrowheads="1"/>
          </p:cNvSpPr>
          <p:nvPr/>
        </p:nvSpPr>
        <p:spPr bwMode="auto">
          <a:xfrm>
            <a:off x="4343939" y="2339976"/>
            <a:ext cx="1168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172.16.1.2/24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4" name="TextBox 22"/>
          <p:cNvSpPr txBox="1">
            <a:spLocks noChangeArrowheads="1"/>
          </p:cNvSpPr>
          <p:nvPr/>
        </p:nvSpPr>
        <p:spPr bwMode="auto">
          <a:xfrm>
            <a:off x="7459663" y="1625601"/>
            <a:ext cx="977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24586" name="TextBox 21"/>
          <p:cNvSpPr txBox="1">
            <a:spLocks noChangeArrowheads="1"/>
          </p:cNvSpPr>
          <p:nvPr/>
        </p:nvSpPr>
        <p:spPr bwMode="auto">
          <a:xfrm>
            <a:off x="3468688" y="1625601"/>
            <a:ext cx="977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  <p:sp>
        <p:nvSpPr>
          <p:cNvPr id="24587" name="TextBox 11"/>
          <p:cNvSpPr txBox="1">
            <a:spLocks noChangeArrowheads="1"/>
          </p:cNvSpPr>
          <p:nvPr/>
        </p:nvSpPr>
        <p:spPr bwMode="auto">
          <a:xfrm>
            <a:off x="6433089" y="2071688"/>
            <a:ext cx="1168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172.16.1.1/24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477" y="2028042"/>
            <a:ext cx="823343" cy="642916"/>
          </a:xfrm>
          <a:prstGeom prst="rect">
            <a:avLst/>
          </a:prstGeom>
        </p:spPr>
      </p:pic>
      <p:pic>
        <p:nvPicPr>
          <p:cNvPr id="13" name="图片 1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063" y="2018518"/>
            <a:ext cx="823343" cy="6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1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FTP</a:t>
            </a:r>
            <a:r>
              <a:rPr lang="zh-CN" altLang="en-US" dirty="0" smtClean="0"/>
              <a:t>服务默认使用服务器哪些端口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用户反馈没有权限去访问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服务器上的目录，应该如何解决</a:t>
            </a:r>
            <a:r>
              <a:rPr lang="en-US" altLang="zh-CN" dirty="0" smtClean="0"/>
              <a:t>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7895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smtClean="0"/>
              <a:t>Telnet</a:t>
            </a:r>
            <a:r>
              <a:rPr lang="zh-CN" altLang="en-US" smtClean="0"/>
              <a:t>原理与配置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364843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Telnet</a:t>
            </a:r>
            <a:r>
              <a:rPr lang="zh-CN" altLang="en-US" dirty="0" smtClean="0"/>
              <a:t>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r>
              <a:rPr lang="en-US" altLang="zh-CN" sz="2400" dirty="0" smtClean="0">
                <a:cs typeface="Arial" charset="0"/>
              </a:rPr>
              <a:t>Telnet</a:t>
            </a:r>
            <a:r>
              <a:rPr lang="zh-CN" altLang="en-US" sz="2400" dirty="0"/>
              <a:t>可以通过终端对本地和远程的网络设备进行集中管理。</a:t>
            </a:r>
            <a:endParaRPr lang="en-US" altLang="zh-CN" sz="2400" dirty="0">
              <a:cs typeface="Arial" charset="0"/>
            </a:endParaRPr>
          </a:p>
          <a:p>
            <a:endParaRPr lang="zh-CN" altLang="en-US" dirty="0"/>
          </a:p>
        </p:txBody>
      </p:sp>
      <p:grpSp>
        <p:nvGrpSpPr>
          <p:cNvPr id="15364" name="Group 21"/>
          <p:cNvGrpSpPr>
            <a:grpSpLocks/>
          </p:cNvGrpSpPr>
          <p:nvPr/>
        </p:nvGrpSpPr>
        <p:grpSpPr bwMode="auto">
          <a:xfrm>
            <a:off x="2913725" y="2133861"/>
            <a:ext cx="6379043" cy="955416"/>
            <a:chOff x="1389522" y="2133600"/>
            <a:chExt cx="6379246" cy="954948"/>
          </a:xfrm>
        </p:grpSpPr>
        <p:cxnSp>
          <p:nvCxnSpPr>
            <p:cNvPr id="15375" name="直接连接符 16"/>
            <p:cNvCxnSpPr>
              <a:cxnSpLocks noChangeShapeType="1"/>
            </p:cNvCxnSpPr>
            <p:nvPr/>
          </p:nvCxnSpPr>
          <p:spPr bwMode="auto">
            <a:xfrm flipH="1">
              <a:off x="2195513" y="2133600"/>
              <a:ext cx="20161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7" name="TextBox 29"/>
            <p:cNvSpPr txBox="1">
              <a:spLocks noChangeArrowheads="1"/>
            </p:cNvSpPr>
            <p:nvPr/>
          </p:nvSpPr>
          <p:spPr bwMode="auto">
            <a:xfrm>
              <a:off x="1389522" y="2586038"/>
              <a:ext cx="1129384" cy="27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Telnet </a:t>
              </a:r>
              <a:r>
                <a:rPr lang="zh-CN" altLang="en-US" sz="1200" dirty="0">
                  <a:latin typeface="+mn-ea"/>
                  <a:ea typeface="+mn-ea"/>
                </a:rPr>
                <a:t>客户端</a:t>
              </a:r>
            </a:p>
          </p:txBody>
        </p:sp>
        <p:sp>
          <p:nvSpPr>
            <p:cNvPr id="15378" name="TextBox 37"/>
            <p:cNvSpPr txBox="1">
              <a:spLocks noChangeArrowheads="1"/>
            </p:cNvSpPr>
            <p:nvPr/>
          </p:nvSpPr>
          <p:spPr bwMode="auto">
            <a:xfrm>
              <a:off x="3923806" y="2780771"/>
              <a:ext cx="12618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400" dirty="0">
                  <a:latin typeface="+mn-ea"/>
                  <a:ea typeface="+mn-ea"/>
                </a:rPr>
                <a:t>本地配置环境</a:t>
              </a:r>
            </a:p>
          </p:txBody>
        </p:sp>
        <p:cxnSp>
          <p:nvCxnSpPr>
            <p:cNvPr id="15379" name="直接连接符 16"/>
            <p:cNvCxnSpPr>
              <a:cxnSpLocks noChangeShapeType="1"/>
            </p:cNvCxnSpPr>
            <p:nvPr/>
          </p:nvCxnSpPr>
          <p:spPr bwMode="auto">
            <a:xfrm flipH="1">
              <a:off x="4356100" y="2133600"/>
              <a:ext cx="3240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0" name="TextBox 29"/>
            <p:cNvSpPr txBox="1">
              <a:spLocks noChangeArrowheads="1"/>
            </p:cNvSpPr>
            <p:nvPr/>
          </p:nvSpPr>
          <p:spPr bwMode="auto">
            <a:xfrm>
              <a:off x="6639384" y="2565400"/>
              <a:ext cx="1129384" cy="27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Telnet </a:t>
              </a:r>
              <a:r>
                <a:rPr lang="zh-CN" altLang="en-US" sz="1200" dirty="0">
                  <a:latin typeface="+mn-ea"/>
                  <a:ea typeface="+mn-ea"/>
                </a:rPr>
                <a:t>服务器</a:t>
              </a:r>
            </a:p>
          </p:txBody>
        </p:sp>
      </p:grpSp>
      <p:grpSp>
        <p:nvGrpSpPr>
          <p:cNvPr id="15365" name="Group 20"/>
          <p:cNvGrpSpPr>
            <a:grpSpLocks/>
          </p:cNvGrpSpPr>
          <p:nvPr/>
        </p:nvGrpSpPr>
        <p:grpSpPr bwMode="auto">
          <a:xfrm>
            <a:off x="2912204" y="4168588"/>
            <a:ext cx="6380494" cy="1079691"/>
            <a:chOff x="1388798" y="4457378"/>
            <a:chExt cx="6379899" cy="1080000"/>
          </a:xfrm>
        </p:grpSpPr>
        <p:cxnSp>
          <p:nvCxnSpPr>
            <p:cNvPr id="15368" name="直接连接符 13"/>
            <p:cNvCxnSpPr>
              <a:cxnSpLocks noChangeShapeType="1"/>
            </p:cNvCxnSpPr>
            <p:nvPr/>
          </p:nvCxnSpPr>
          <p:spPr bwMode="auto">
            <a:xfrm flipH="1">
              <a:off x="2195513" y="4457378"/>
              <a:ext cx="24479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2" name="TextBox 29"/>
            <p:cNvSpPr txBox="1">
              <a:spLocks noChangeArrowheads="1"/>
            </p:cNvSpPr>
            <p:nvPr/>
          </p:nvSpPr>
          <p:spPr bwMode="auto">
            <a:xfrm>
              <a:off x="6639454" y="4817740"/>
              <a:ext cx="1129243" cy="277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Telnet </a:t>
              </a:r>
              <a:r>
                <a:rPr lang="zh-CN" altLang="en-US" sz="1200" dirty="0">
                  <a:latin typeface="+mn-ea"/>
                  <a:ea typeface="+mn-ea"/>
                </a:rPr>
                <a:t>服务器</a:t>
              </a:r>
            </a:p>
          </p:txBody>
        </p:sp>
        <p:sp>
          <p:nvSpPr>
            <p:cNvPr id="15373" name="TextBox 29"/>
            <p:cNvSpPr txBox="1">
              <a:spLocks noChangeArrowheads="1"/>
            </p:cNvSpPr>
            <p:nvPr/>
          </p:nvSpPr>
          <p:spPr bwMode="auto">
            <a:xfrm>
              <a:off x="1388798" y="4889178"/>
              <a:ext cx="1129243" cy="277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Telnet </a:t>
              </a:r>
              <a:r>
                <a:rPr lang="zh-CN" altLang="en-US" sz="1200" dirty="0">
                  <a:latin typeface="+mn-ea"/>
                  <a:ea typeface="+mn-ea"/>
                </a:rPr>
                <a:t>客户端</a:t>
              </a:r>
            </a:p>
          </p:txBody>
        </p:sp>
        <p:sp>
          <p:nvSpPr>
            <p:cNvPr id="15374" name="TextBox 37"/>
            <p:cNvSpPr txBox="1">
              <a:spLocks noChangeArrowheads="1"/>
            </p:cNvSpPr>
            <p:nvPr/>
          </p:nvSpPr>
          <p:spPr bwMode="auto">
            <a:xfrm>
              <a:off x="3924285" y="5229601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400" dirty="0">
                  <a:latin typeface="+mn-ea"/>
                  <a:ea typeface="+mn-ea"/>
                </a:rPr>
                <a:t>远程配置环境</a:t>
              </a:r>
            </a:p>
          </p:txBody>
        </p:sp>
      </p:grpSp>
      <p:pic>
        <p:nvPicPr>
          <p:cNvPr id="26" name="图片 2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328" y="3826682"/>
            <a:ext cx="823343" cy="642916"/>
          </a:xfrm>
          <a:prstGeom prst="rect">
            <a:avLst/>
          </a:prstGeom>
        </p:spPr>
      </p:pic>
      <p:pic>
        <p:nvPicPr>
          <p:cNvPr id="27" name="图片 2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699" y="1797394"/>
            <a:ext cx="823343" cy="642916"/>
          </a:xfrm>
          <a:prstGeom prst="rect">
            <a:avLst/>
          </a:prstGeom>
        </p:spPr>
      </p:pic>
      <p:pic>
        <p:nvPicPr>
          <p:cNvPr id="28" name="图片 2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83" y="3844324"/>
            <a:ext cx="823343" cy="642916"/>
          </a:xfrm>
          <a:prstGeom prst="rect">
            <a:avLst/>
          </a:prstGeom>
        </p:spPr>
      </p:pic>
      <p:pic>
        <p:nvPicPr>
          <p:cNvPr id="29" name="图片 2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45079" y="1751333"/>
            <a:ext cx="954808" cy="733290"/>
          </a:xfrm>
          <a:prstGeom prst="rect">
            <a:avLst/>
          </a:prstGeom>
        </p:spPr>
      </p:pic>
      <p:pic>
        <p:nvPicPr>
          <p:cNvPr id="31" name="图片 3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5222" y="3744692"/>
            <a:ext cx="954808" cy="733290"/>
          </a:xfrm>
          <a:prstGeom prst="rect">
            <a:avLst/>
          </a:prstGeom>
        </p:spPr>
      </p:pic>
      <p:pic>
        <p:nvPicPr>
          <p:cNvPr id="32" name="图片 31" descr="internet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68158" y="3663340"/>
            <a:ext cx="1938738" cy="984058"/>
          </a:xfrm>
          <a:prstGeom prst="rect">
            <a:avLst/>
          </a:prstGeom>
        </p:spPr>
      </p:pic>
      <p:pic>
        <p:nvPicPr>
          <p:cNvPr id="33" name="图片 32" descr="接入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86059" y="1773556"/>
            <a:ext cx="868416" cy="7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2999657" y="1772817"/>
            <a:ext cx="2303463" cy="616151"/>
          </a:xfrm>
          <a:prstGeom prst="rect">
            <a:avLst/>
          </a:prstGeom>
          <a:solidFill>
            <a:srgbClr val="0091C8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scene3d>
            <a:camera prst="orthographicFront"/>
            <a:lightRig rig="chilly" dir="t"/>
          </a:scene3d>
          <a:sp3d prstMaterial="powder">
            <a:bevelT w="38100" h="38100"/>
            <a:bevelB/>
          </a:sp3d>
        </p:spPr>
        <p:txBody>
          <a:bodyPr wrap="none" lIns="91364" tIns="45680" rIns="91364" bIns="45680"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kumimoji="1" lang="en-US" altLang="zh-CN" sz="1600" dirty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Telnet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服务器</a:t>
            </a:r>
          </a:p>
        </p:txBody>
      </p:sp>
      <p:sp>
        <p:nvSpPr>
          <p:cNvPr id="27" name="圆角矩形 34"/>
          <p:cNvSpPr/>
          <p:nvPr/>
        </p:nvSpPr>
        <p:spPr bwMode="auto">
          <a:xfrm>
            <a:off x="6600826" y="3068639"/>
            <a:ext cx="2879725" cy="1368425"/>
          </a:xfrm>
          <a:prstGeom prst="roundRect">
            <a:avLst/>
          </a:prstGeom>
          <a:solidFill>
            <a:schemeClr val="bg1">
              <a:lumMod val="85000"/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784225"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24" name="圆角矩形 34"/>
          <p:cNvSpPr/>
          <p:nvPr/>
        </p:nvSpPr>
        <p:spPr bwMode="auto">
          <a:xfrm>
            <a:off x="2640014" y="3141664"/>
            <a:ext cx="2879725" cy="1366837"/>
          </a:xfrm>
          <a:prstGeom prst="roundRect">
            <a:avLst/>
          </a:prstGeom>
          <a:solidFill>
            <a:schemeClr val="bg1">
              <a:lumMod val="85000"/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784225"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174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Telnet</a:t>
            </a:r>
            <a:r>
              <a:rPr lang="zh-CN" altLang="en-US" dirty="0" smtClean="0"/>
              <a:t>连接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r>
              <a:rPr lang="en-US" altLang="zh-CN" sz="2400" dirty="0" smtClean="0">
                <a:cs typeface="Arial" charset="0"/>
              </a:rPr>
              <a:t>Telnet</a:t>
            </a:r>
            <a:r>
              <a:rPr lang="zh-CN" altLang="en-US" sz="2400" dirty="0">
                <a:cs typeface="Arial" charset="0"/>
              </a:rPr>
              <a:t>客户端和服务器基于</a:t>
            </a:r>
            <a:r>
              <a:rPr lang="en-US" altLang="zh-CN" sz="2400" dirty="0">
                <a:cs typeface="Arial" charset="0"/>
              </a:rPr>
              <a:t>TCP</a:t>
            </a:r>
            <a:r>
              <a:rPr lang="zh-CN" altLang="en-US" sz="2400" dirty="0">
                <a:cs typeface="Arial" charset="0"/>
              </a:rPr>
              <a:t>连接来传输命令。</a:t>
            </a:r>
            <a:endParaRPr lang="en-US" altLang="zh-CN" sz="2400" dirty="0">
              <a:cs typeface="Arial" charset="0"/>
            </a:endParaRPr>
          </a:p>
          <a:p>
            <a:endParaRPr lang="zh-CN" altLang="en-US" dirty="0"/>
          </a:p>
        </p:txBody>
      </p:sp>
      <p:sp>
        <p:nvSpPr>
          <p:cNvPr id="12294" name="TextBox 21"/>
          <p:cNvSpPr txBox="1">
            <a:spLocks noChangeArrowheads="1"/>
          </p:cNvSpPr>
          <p:nvPr/>
        </p:nvSpPr>
        <p:spPr bwMode="auto">
          <a:xfrm>
            <a:off x="6816490" y="1772817"/>
            <a:ext cx="2303463" cy="616151"/>
          </a:xfrm>
          <a:prstGeom prst="rect">
            <a:avLst/>
          </a:prstGeom>
          <a:solidFill>
            <a:srgbClr val="0091C8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scene3d>
            <a:camera prst="orthographicFront"/>
            <a:lightRig rig="chilly" dir="t"/>
          </a:scene3d>
          <a:sp3d prstMaterial="powder">
            <a:bevelT w="38100" h="38100"/>
            <a:bevelB/>
          </a:sp3d>
        </p:spPr>
        <p:txBody>
          <a:bodyPr wrap="none" lIns="91364" tIns="45680" rIns="91364" bIns="45680"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kumimoji="1" lang="en-US" altLang="zh-CN" sz="1600" dirty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Telnet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客户端</a:t>
            </a:r>
          </a:p>
        </p:txBody>
      </p:sp>
      <p:sp>
        <p:nvSpPr>
          <p:cNvPr id="12295" name="TextBox 23"/>
          <p:cNvSpPr txBox="1">
            <a:spLocks noChangeArrowheads="1"/>
          </p:cNvSpPr>
          <p:nvPr/>
        </p:nvSpPr>
        <p:spPr bwMode="auto">
          <a:xfrm>
            <a:off x="2804037" y="3540941"/>
            <a:ext cx="1357423" cy="609398"/>
          </a:xfrm>
          <a:prstGeom prst="rect">
            <a:avLst/>
          </a:prstGeom>
          <a:solidFill>
            <a:srgbClr val="0099CC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38100"/>
            <a:bevelB/>
          </a:sp3d>
        </p:spPr>
        <p:txBody>
          <a:bodyPr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伪终端驱动</a:t>
            </a:r>
          </a:p>
        </p:txBody>
      </p:sp>
      <p:sp>
        <p:nvSpPr>
          <p:cNvPr id="12296" name="TextBox 24"/>
          <p:cNvSpPr txBox="1">
            <a:spLocks noChangeArrowheads="1"/>
          </p:cNvSpPr>
          <p:nvPr/>
        </p:nvSpPr>
        <p:spPr bwMode="auto">
          <a:xfrm>
            <a:off x="4361860" y="3566684"/>
            <a:ext cx="914400" cy="548640"/>
          </a:xfrm>
          <a:prstGeom prst="rect">
            <a:avLst/>
          </a:prstGeom>
          <a:solidFill>
            <a:srgbClr val="0099CC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38100"/>
            <a:bevelB/>
          </a:sp3d>
        </p:spPr>
        <p:txBody>
          <a:bodyPr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TCP/IP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24193" y="3548618"/>
            <a:ext cx="1529265" cy="584775"/>
          </a:xfrm>
          <a:prstGeom prst="rect">
            <a:avLst/>
          </a:prstGeom>
          <a:solidFill>
            <a:srgbClr val="0099CC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38100"/>
            <a:bevelB/>
          </a:sp3d>
        </p:spPr>
        <p:txBody>
          <a:bodyPr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终端驱动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44071" y="3566684"/>
            <a:ext cx="914400" cy="548640"/>
          </a:xfrm>
          <a:prstGeom prst="rect">
            <a:avLst/>
          </a:prstGeom>
          <a:solidFill>
            <a:srgbClr val="0099CC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38100"/>
            <a:bevelB/>
          </a:sp3d>
        </p:spPr>
        <p:txBody>
          <a:bodyPr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TCP/IP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7428" name="直接箭头连接符 34"/>
          <p:cNvCxnSpPr>
            <a:cxnSpLocks noChangeShapeType="1"/>
          </p:cNvCxnSpPr>
          <p:nvPr/>
        </p:nvCxnSpPr>
        <p:spPr bwMode="auto">
          <a:xfrm>
            <a:off x="3482975" y="2420939"/>
            <a:ext cx="0" cy="10810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直接箭头连接符 35"/>
          <p:cNvCxnSpPr>
            <a:cxnSpLocks noChangeShapeType="1"/>
          </p:cNvCxnSpPr>
          <p:nvPr/>
        </p:nvCxnSpPr>
        <p:spPr bwMode="auto">
          <a:xfrm>
            <a:off x="4819650" y="2408238"/>
            <a:ext cx="0" cy="10795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0" name="直接箭头连接符 36"/>
          <p:cNvCxnSpPr>
            <a:cxnSpLocks noChangeShapeType="1"/>
          </p:cNvCxnSpPr>
          <p:nvPr/>
        </p:nvCxnSpPr>
        <p:spPr bwMode="auto">
          <a:xfrm>
            <a:off x="7200900" y="2427288"/>
            <a:ext cx="0" cy="10795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1" name="直接箭头连接符 37"/>
          <p:cNvCxnSpPr>
            <a:cxnSpLocks noChangeShapeType="1"/>
          </p:cNvCxnSpPr>
          <p:nvPr/>
        </p:nvCxnSpPr>
        <p:spPr bwMode="auto">
          <a:xfrm>
            <a:off x="8588375" y="2420939"/>
            <a:ext cx="0" cy="10810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直接箭头连接符 41"/>
          <p:cNvCxnSpPr>
            <a:cxnSpLocks noChangeShapeType="1"/>
          </p:cNvCxnSpPr>
          <p:nvPr/>
        </p:nvCxnSpPr>
        <p:spPr bwMode="auto">
          <a:xfrm>
            <a:off x="5368925" y="3854450"/>
            <a:ext cx="132873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3" name="TextBox 45"/>
          <p:cNvSpPr txBox="1">
            <a:spLocks noChangeArrowheads="1"/>
          </p:cNvSpPr>
          <p:nvPr/>
        </p:nvSpPr>
        <p:spPr bwMode="auto">
          <a:xfrm>
            <a:off x="5753177" y="3500439"/>
            <a:ext cx="5094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36190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认证模式</a:t>
            </a:r>
            <a:endParaRPr lang="en-US" altLang="zh-CN" dirty="0" smtClean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2640013" y="2307208"/>
          <a:ext cx="6840538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+mn-ea"/>
                          <a:ea typeface="+mn-ea"/>
                          <a:cs typeface="Arial" pitchFamily="34" charset="0"/>
                        </a:rPr>
                        <a:t>认证模式</a:t>
                      </a:r>
                      <a:endParaRPr lang="zh-CN" altLang="en-US" sz="1600" b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7" marR="91437" marT="45726" marB="4572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+mn-ea"/>
                          <a:ea typeface="+mn-ea"/>
                          <a:cs typeface="Arial" pitchFamily="34" charset="0"/>
                        </a:rPr>
                        <a:t>描述</a:t>
                      </a:r>
                      <a:endParaRPr lang="zh-CN" altLang="en-US" sz="1600" b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7" marR="91437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Arial" pitchFamily="34" charset="0"/>
                        </a:rPr>
                        <a:t>AAA</a:t>
                      </a:r>
                      <a:endParaRPr lang="zh-CN" altLang="en-US" sz="14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7" marR="91437" marT="45726" marB="457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AAA 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认证</a:t>
                      </a:r>
                      <a:endParaRPr lang="zh-CN" altLang="en-US" sz="14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7" marR="91437" marT="45726" marB="457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Arial" pitchFamily="34" charset="0"/>
                        </a:rPr>
                        <a:t>Password</a:t>
                      </a:r>
                      <a:endParaRPr lang="zh-CN" altLang="en-US" sz="14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7" marR="91437" marT="45726" marB="457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  <a:cs typeface="Arial" pitchFamily="34" charset="0"/>
                        </a:rPr>
                        <a:t>登录时只通过密码实现认证</a:t>
                      </a:r>
                      <a:endParaRPr lang="zh-CN" altLang="en-US" sz="14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7" marR="91437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3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Telnet</a:t>
            </a:r>
            <a:r>
              <a:rPr lang="zh-CN" altLang="en-US" dirty="0" smtClean="0"/>
              <a:t>配置</a:t>
            </a:r>
            <a:endParaRPr lang="en-US" altLang="zh-CN" dirty="0" smtClean="0"/>
          </a:p>
        </p:txBody>
      </p:sp>
      <p:cxnSp>
        <p:nvCxnSpPr>
          <p:cNvPr id="21508" name="直接连接符 16"/>
          <p:cNvCxnSpPr>
            <a:cxnSpLocks noChangeShapeType="1"/>
          </p:cNvCxnSpPr>
          <p:nvPr/>
        </p:nvCxnSpPr>
        <p:spPr bwMode="auto">
          <a:xfrm flipH="1">
            <a:off x="3719514" y="2335213"/>
            <a:ext cx="20161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0" name="TextBox 29"/>
          <p:cNvSpPr txBox="1">
            <a:spLocks noChangeArrowheads="1"/>
          </p:cNvSpPr>
          <p:nvPr/>
        </p:nvSpPr>
        <p:spPr bwMode="auto">
          <a:xfrm>
            <a:off x="2840514" y="1557339"/>
            <a:ext cx="11293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Telnet </a:t>
            </a:r>
            <a:r>
              <a:rPr lang="zh-CN" altLang="en-US" sz="1200" dirty="0">
                <a:latin typeface="+mn-ea"/>
                <a:ea typeface="+mn-ea"/>
              </a:rPr>
              <a:t>客户端</a:t>
            </a:r>
          </a:p>
        </p:txBody>
      </p:sp>
      <p:sp>
        <p:nvSpPr>
          <p:cNvPr id="21511" name="TextBox 37"/>
          <p:cNvSpPr txBox="1">
            <a:spLocks noChangeArrowheads="1"/>
          </p:cNvSpPr>
          <p:nvPr/>
        </p:nvSpPr>
        <p:spPr bwMode="auto">
          <a:xfrm>
            <a:off x="7379313" y="2332038"/>
            <a:ext cx="9893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10.1.1.1/24</a:t>
            </a:r>
            <a:endParaRPr lang="zh-CN" altLang="en-US" sz="1200" dirty="0">
              <a:latin typeface="+mn-ea"/>
              <a:ea typeface="+mn-ea"/>
            </a:endParaRPr>
          </a:p>
        </p:txBody>
      </p:sp>
      <p:cxnSp>
        <p:nvCxnSpPr>
          <p:cNvPr id="21512" name="直接连接符 9"/>
          <p:cNvCxnSpPr>
            <a:cxnSpLocks noChangeShapeType="1"/>
          </p:cNvCxnSpPr>
          <p:nvPr/>
        </p:nvCxnSpPr>
        <p:spPr bwMode="auto">
          <a:xfrm flipH="1">
            <a:off x="5880100" y="2339975"/>
            <a:ext cx="3240088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3" name="TextBox 29"/>
          <p:cNvSpPr txBox="1">
            <a:spLocks noChangeArrowheads="1"/>
          </p:cNvSpPr>
          <p:nvPr/>
        </p:nvSpPr>
        <p:spPr bwMode="auto">
          <a:xfrm>
            <a:off x="8236428" y="1557339"/>
            <a:ext cx="11293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Telnet </a:t>
            </a:r>
            <a:r>
              <a:rPr lang="zh-CN" altLang="en-US" sz="1200" dirty="0">
                <a:latin typeface="+mn-ea"/>
                <a:ea typeface="+mn-ea"/>
              </a:rPr>
              <a:t>服务器</a:t>
            </a:r>
          </a:p>
        </p:txBody>
      </p:sp>
      <p:sp>
        <p:nvSpPr>
          <p:cNvPr id="21516" name="TextBox 37"/>
          <p:cNvSpPr txBox="1">
            <a:spLocks noChangeArrowheads="1"/>
          </p:cNvSpPr>
          <p:nvPr/>
        </p:nvSpPr>
        <p:spPr bwMode="auto">
          <a:xfrm>
            <a:off x="3836013" y="2312988"/>
            <a:ext cx="9893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10.1.1.2/24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1517" name="TextBox 37"/>
          <p:cNvSpPr txBox="1">
            <a:spLocks noChangeArrowheads="1"/>
          </p:cNvSpPr>
          <p:nvPr/>
        </p:nvSpPr>
        <p:spPr bwMode="auto">
          <a:xfrm>
            <a:off x="7176120" y="2051051"/>
            <a:ext cx="12519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Ethernet 2/0/0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1518" name="AutoShape 28"/>
          <p:cNvSpPr>
            <a:spLocks/>
          </p:cNvSpPr>
          <p:nvPr/>
        </p:nvSpPr>
        <p:spPr bwMode="auto">
          <a:xfrm>
            <a:off x="2566989" y="3268663"/>
            <a:ext cx="6840537" cy="2032000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27343"/>
              <a:gd name="adj6" fmla="val 102838"/>
              <a:gd name="adj7" fmla="val -45023"/>
              <a:gd name="adj8" fmla="val 98134"/>
            </a:avLst>
          </a:prstGeom>
          <a:solidFill>
            <a:schemeClr val="bg1">
              <a:lumMod val="85000"/>
            </a:schemeClr>
          </a:solidFill>
          <a:ln w="19050" algn="ctr">
            <a:solidFill>
              <a:srgbClr val="006699"/>
            </a:solidFill>
            <a:miter lim="800000"/>
            <a:headEnd/>
            <a:tailEnd type="arrow" w="med" len="med"/>
          </a:ln>
          <a:extLst/>
        </p:spPr>
        <p:txBody>
          <a:bodyPr anchor="ctr">
            <a:spAutoFit/>
          </a:bodyPr>
          <a:lstStyle>
            <a:lvl1pPr marL="287338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[Huawei]interface Ethernet 2/0/0</a:t>
            </a:r>
            <a:r>
              <a:rPr lang="zh-CN" altLang="en-US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[Huawei-Ethernet2/0/0]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address 10.1.1.1 24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[Huawei]user-interface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vty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0 4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[Huawei-ui-vty0-4]authentication-mode password </a:t>
            </a:r>
            <a:r>
              <a:rPr lang="zh-CN" altLang="en-US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[Huawei-ui-vty0-4]set authentication password cipher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Enter Password(&lt;8-128&gt;): huawei12</a:t>
            </a:r>
          </a:p>
        </p:txBody>
      </p:sp>
      <p:pic>
        <p:nvPicPr>
          <p:cNvPr id="16" name="图片 15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6028" y="1952626"/>
            <a:ext cx="954808" cy="733290"/>
          </a:xfrm>
          <a:prstGeom prst="rect">
            <a:avLst/>
          </a:prstGeom>
        </p:spPr>
      </p:pic>
      <p:pic>
        <p:nvPicPr>
          <p:cNvPr id="17" name="图片 16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58648" y="1976230"/>
            <a:ext cx="868416" cy="710522"/>
          </a:xfrm>
          <a:prstGeom prst="rect">
            <a:avLst/>
          </a:prstGeom>
        </p:spPr>
      </p:pic>
      <p:pic>
        <p:nvPicPr>
          <p:cNvPr id="18" name="图片 17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789" y="1998313"/>
            <a:ext cx="823343" cy="6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学完本课程后，您将能够：</a:t>
            </a:r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DHCP</a:t>
            </a:r>
            <a:r>
              <a:rPr lang="zh-CN" altLang="en-US" dirty="0" smtClean="0"/>
              <a:t>的基本原理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/>
              <a:t>DHCP</a:t>
            </a:r>
            <a:r>
              <a:rPr lang="zh-CN" altLang="en-US" dirty="0" smtClean="0"/>
              <a:t>的基本配置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001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Telnet</a:t>
            </a:r>
            <a:r>
              <a:rPr lang="zh-CN" altLang="en-US" smtClean="0"/>
              <a:t>配置</a:t>
            </a:r>
            <a:endParaRPr lang="en-US" altLang="zh-CN" dirty="0" smtClean="0"/>
          </a:p>
        </p:txBody>
      </p:sp>
      <p:cxnSp>
        <p:nvCxnSpPr>
          <p:cNvPr id="23556" name="直接连接符 16"/>
          <p:cNvCxnSpPr>
            <a:cxnSpLocks noChangeShapeType="1"/>
          </p:cNvCxnSpPr>
          <p:nvPr/>
        </p:nvCxnSpPr>
        <p:spPr bwMode="auto">
          <a:xfrm flipH="1">
            <a:off x="3719514" y="2289175"/>
            <a:ext cx="20161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TextBox 29"/>
          <p:cNvSpPr txBox="1">
            <a:spLocks noChangeArrowheads="1"/>
          </p:cNvSpPr>
          <p:nvPr/>
        </p:nvSpPr>
        <p:spPr bwMode="auto">
          <a:xfrm>
            <a:off x="2877026" y="1577976"/>
            <a:ext cx="11293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Telnet </a:t>
            </a:r>
            <a:r>
              <a:rPr lang="zh-CN" altLang="en-US" sz="1200">
                <a:latin typeface="+mn-ea"/>
                <a:ea typeface="+mn-ea"/>
              </a:rPr>
              <a:t>客户端</a:t>
            </a:r>
          </a:p>
        </p:txBody>
      </p:sp>
      <p:sp>
        <p:nvSpPr>
          <p:cNvPr id="23559" name="TextBox 37"/>
          <p:cNvSpPr txBox="1">
            <a:spLocks noChangeArrowheads="1"/>
          </p:cNvSpPr>
          <p:nvPr/>
        </p:nvSpPr>
        <p:spPr bwMode="auto">
          <a:xfrm>
            <a:off x="7379313" y="2286001"/>
            <a:ext cx="9893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10.1.1.1/24</a:t>
            </a:r>
            <a:endParaRPr lang="zh-CN" altLang="en-US" sz="1200">
              <a:latin typeface="+mn-ea"/>
              <a:ea typeface="+mn-ea"/>
            </a:endParaRPr>
          </a:p>
        </p:txBody>
      </p:sp>
      <p:cxnSp>
        <p:nvCxnSpPr>
          <p:cNvPr id="23560" name="直接连接符 9"/>
          <p:cNvCxnSpPr>
            <a:cxnSpLocks noChangeShapeType="1"/>
          </p:cNvCxnSpPr>
          <p:nvPr/>
        </p:nvCxnSpPr>
        <p:spPr bwMode="auto">
          <a:xfrm flipH="1">
            <a:off x="5880100" y="2293938"/>
            <a:ext cx="3240088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1" name="TextBox 29"/>
          <p:cNvSpPr txBox="1">
            <a:spLocks noChangeArrowheads="1"/>
          </p:cNvSpPr>
          <p:nvPr/>
        </p:nvSpPr>
        <p:spPr bwMode="auto">
          <a:xfrm>
            <a:off x="8236426" y="1557339"/>
            <a:ext cx="11293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Telnet </a:t>
            </a:r>
            <a:r>
              <a:rPr lang="zh-CN" altLang="en-US" sz="1200">
                <a:latin typeface="+mn-ea"/>
                <a:ea typeface="+mn-ea"/>
              </a:rPr>
              <a:t>服务器</a:t>
            </a:r>
          </a:p>
        </p:txBody>
      </p:sp>
      <p:sp>
        <p:nvSpPr>
          <p:cNvPr id="23564" name="TextBox 37"/>
          <p:cNvSpPr txBox="1">
            <a:spLocks noChangeArrowheads="1"/>
          </p:cNvSpPr>
          <p:nvPr/>
        </p:nvSpPr>
        <p:spPr bwMode="auto">
          <a:xfrm>
            <a:off x="3836013" y="2266951"/>
            <a:ext cx="9893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10.1.1.2/24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3565" name="TextBox 37"/>
          <p:cNvSpPr txBox="1">
            <a:spLocks noChangeArrowheads="1"/>
          </p:cNvSpPr>
          <p:nvPr/>
        </p:nvSpPr>
        <p:spPr bwMode="auto">
          <a:xfrm>
            <a:off x="7140116" y="2005013"/>
            <a:ext cx="12519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Ethernet 2/0/0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3566" name="AutoShape 28"/>
          <p:cNvSpPr>
            <a:spLocks/>
          </p:cNvSpPr>
          <p:nvPr/>
        </p:nvSpPr>
        <p:spPr bwMode="auto">
          <a:xfrm flipH="1">
            <a:off x="3000375" y="2898102"/>
            <a:ext cx="6480175" cy="3323987"/>
          </a:xfrm>
          <a:prstGeom prst="accentBorderCallout3">
            <a:avLst>
              <a:gd name="adj1" fmla="val 14088"/>
              <a:gd name="adj2" fmla="val 101218"/>
              <a:gd name="adj3" fmla="val 14491"/>
              <a:gd name="adj4" fmla="val 104560"/>
              <a:gd name="adj5" fmla="val -2417"/>
              <a:gd name="adj6" fmla="val 104755"/>
              <a:gd name="adj7" fmla="val -13116"/>
              <a:gd name="adj8" fmla="val 100847"/>
            </a:avLst>
          </a:prstGeom>
          <a:solidFill>
            <a:schemeClr val="bg1">
              <a:lumMod val="85000"/>
            </a:schemeClr>
          </a:solidFill>
          <a:ln w="19050" algn="ctr">
            <a:solidFill>
              <a:srgbClr val="006699"/>
            </a:solidFill>
            <a:miter lim="800000"/>
            <a:headEnd/>
            <a:tailEnd type="arrow" w="med" len="med"/>
          </a:ln>
          <a:extLst/>
        </p:spPr>
        <p:txBody>
          <a:bodyPr wrap="square" anchor="ctr">
            <a:spAutoFit/>
          </a:bodyPr>
          <a:lstStyle>
            <a:lvl1pPr marL="287338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&lt;Host&gt;telnet 10.1.1.1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Trying 10.1.1.1 ...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Press CTRL+K to abort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Connected to 10.1.1.1 ...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Login authentication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Password: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Info: The max number of VTY users is 10, and the number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of current VTY users on line is 1.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The current login time is 2013-04-19 16:32:00.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&lt;Huawei&gt;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6" name="图片 15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68013" y="1900694"/>
            <a:ext cx="954808" cy="733290"/>
          </a:xfrm>
          <a:prstGeom prst="rect">
            <a:avLst/>
          </a:prstGeom>
        </p:spPr>
      </p:pic>
      <p:pic>
        <p:nvPicPr>
          <p:cNvPr id="17" name="图片 16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9364" y="1911690"/>
            <a:ext cx="868416" cy="710522"/>
          </a:xfrm>
          <a:prstGeom prst="rect">
            <a:avLst/>
          </a:prstGeom>
        </p:spPr>
      </p:pic>
      <p:pic>
        <p:nvPicPr>
          <p:cNvPr id="18" name="图片 17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903" y="1926841"/>
            <a:ext cx="909692" cy="71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0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41146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DHCP</a:t>
            </a:r>
            <a:r>
              <a:rPr lang="zh-CN" altLang="en-US" smtClean="0"/>
              <a:t>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088740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DHCP</a:t>
            </a:r>
            <a:r>
              <a:rPr lang="zh-CN" altLang="en-US" dirty="0" smtClean="0"/>
              <a:t>服务器能够为大量主机分配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并能够集中管理。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16387" name="直接连接符 10"/>
          <p:cNvCxnSpPr>
            <a:cxnSpLocks noChangeShapeType="1"/>
          </p:cNvCxnSpPr>
          <p:nvPr/>
        </p:nvCxnSpPr>
        <p:spPr bwMode="auto">
          <a:xfrm>
            <a:off x="3935414" y="2276476"/>
            <a:ext cx="1584325" cy="9366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8" name="直接连接符 13"/>
          <p:cNvCxnSpPr>
            <a:cxnSpLocks noChangeShapeType="1"/>
          </p:cNvCxnSpPr>
          <p:nvPr/>
        </p:nvCxnSpPr>
        <p:spPr bwMode="auto">
          <a:xfrm flipH="1">
            <a:off x="3863976" y="3500439"/>
            <a:ext cx="1655763" cy="8651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直接连接符 16"/>
          <p:cNvCxnSpPr>
            <a:cxnSpLocks noChangeShapeType="1"/>
          </p:cNvCxnSpPr>
          <p:nvPr/>
        </p:nvCxnSpPr>
        <p:spPr bwMode="auto">
          <a:xfrm flipH="1">
            <a:off x="6024564" y="3429000"/>
            <a:ext cx="20161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4" name="TextBox 19"/>
          <p:cNvSpPr txBox="1">
            <a:spLocks noChangeArrowheads="1"/>
          </p:cNvSpPr>
          <p:nvPr/>
        </p:nvSpPr>
        <p:spPr bwMode="auto">
          <a:xfrm>
            <a:off x="7820026" y="2709864"/>
            <a:ext cx="1120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200" dirty="0">
                <a:latin typeface="+mn-ea"/>
                <a:ea typeface="+mn-ea"/>
              </a:rPr>
              <a:t>DHCP</a:t>
            </a:r>
            <a:r>
              <a:rPr lang="zh-CN" altLang="en-US" sz="1200" dirty="0">
                <a:latin typeface="+mn-ea"/>
                <a:ea typeface="+mn-ea"/>
              </a:rPr>
              <a:t>服务器</a:t>
            </a:r>
          </a:p>
        </p:txBody>
      </p:sp>
      <p:sp>
        <p:nvSpPr>
          <p:cNvPr id="16395" name="TextBox 20"/>
          <p:cNvSpPr txBox="1">
            <a:spLocks noChangeArrowheads="1"/>
          </p:cNvSpPr>
          <p:nvPr/>
        </p:nvSpPr>
        <p:spPr bwMode="auto">
          <a:xfrm>
            <a:off x="3306078" y="2781301"/>
            <a:ext cx="6014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6396" name="TextBox 21"/>
          <p:cNvSpPr txBox="1">
            <a:spLocks noChangeArrowheads="1"/>
          </p:cNvSpPr>
          <p:nvPr/>
        </p:nvSpPr>
        <p:spPr bwMode="auto">
          <a:xfrm>
            <a:off x="3308351" y="4797426"/>
            <a:ext cx="595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B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6397" name="TextBox 22"/>
          <p:cNvSpPr txBox="1">
            <a:spLocks noChangeArrowheads="1"/>
          </p:cNvSpPr>
          <p:nvPr/>
        </p:nvSpPr>
        <p:spPr bwMode="auto">
          <a:xfrm>
            <a:off x="5435990" y="2708276"/>
            <a:ext cx="6612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Switch</a:t>
            </a:r>
            <a:endParaRPr lang="zh-CN" altLang="en-US" sz="1200" dirty="0">
              <a:latin typeface="+mn-ea"/>
              <a:ea typeface="+mn-ea"/>
            </a:endParaRPr>
          </a:p>
        </p:txBody>
      </p:sp>
      <p:cxnSp>
        <p:nvCxnSpPr>
          <p:cNvPr id="16398" name="直接箭头连接符 24"/>
          <p:cNvCxnSpPr>
            <a:cxnSpLocks noChangeShapeType="1"/>
          </p:cNvCxnSpPr>
          <p:nvPr/>
        </p:nvCxnSpPr>
        <p:spPr bwMode="auto">
          <a:xfrm flipH="1">
            <a:off x="6527800" y="3284538"/>
            <a:ext cx="1081088" cy="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2" name="TextBox 26"/>
          <p:cNvSpPr txBox="1">
            <a:spLocks noChangeArrowheads="1"/>
          </p:cNvSpPr>
          <p:nvPr/>
        </p:nvSpPr>
        <p:spPr bwMode="auto">
          <a:xfrm>
            <a:off x="4538663" y="1952626"/>
            <a:ext cx="990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200" dirty="0">
                <a:latin typeface="+mn-ea"/>
                <a:ea typeface="+mn-ea"/>
              </a:rPr>
              <a:t>请求</a:t>
            </a:r>
            <a:r>
              <a:rPr lang="en-US" altLang="zh-CN" sz="1200" dirty="0">
                <a:latin typeface="+mn-ea"/>
                <a:ea typeface="+mn-ea"/>
              </a:rPr>
              <a:t> IP</a:t>
            </a:r>
            <a:r>
              <a:rPr lang="zh-CN" altLang="en-US" sz="1200" dirty="0">
                <a:latin typeface="+mn-ea"/>
                <a:ea typeface="+mn-ea"/>
              </a:rPr>
              <a:t>地址</a:t>
            </a:r>
          </a:p>
        </p:txBody>
      </p:sp>
      <p:sp>
        <p:nvSpPr>
          <p:cNvPr id="11283" name="TextBox 29"/>
          <p:cNvSpPr txBox="1">
            <a:spLocks noChangeArrowheads="1"/>
          </p:cNvSpPr>
          <p:nvPr/>
        </p:nvSpPr>
        <p:spPr bwMode="auto">
          <a:xfrm>
            <a:off x="6575425" y="3032126"/>
            <a:ext cx="102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200" dirty="0">
                <a:latin typeface="+mn-ea"/>
                <a:ea typeface="+mn-ea"/>
              </a:rPr>
              <a:t>分配</a:t>
            </a:r>
            <a:r>
              <a:rPr lang="en-US" altLang="zh-CN" sz="1200" dirty="0">
                <a:latin typeface="+mn-ea"/>
                <a:ea typeface="+mn-ea"/>
              </a:rPr>
              <a:t> IP </a:t>
            </a:r>
            <a:r>
              <a:rPr lang="zh-CN" altLang="en-US" sz="1200" dirty="0">
                <a:latin typeface="+mn-ea"/>
                <a:ea typeface="+mn-ea"/>
              </a:rPr>
              <a:t>地址</a:t>
            </a:r>
          </a:p>
        </p:txBody>
      </p:sp>
      <p:cxnSp>
        <p:nvCxnSpPr>
          <p:cNvPr id="16401" name="直接箭头连接符 31"/>
          <p:cNvCxnSpPr>
            <a:cxnSpLocks noChangeShapeType="1"/>
          </p:cNvCxnSpPr>
          <p:nvPr/>
        </p:nvCxnSpPr>
        <p:spPr bwMode="auto">
          <a:xfrm>
            <a:off x="4522788" y="2205038"/>
            <a:ext cx="1079500" cy="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直接箭头连接符 32"/>
          <p:cNvCxnSpPr>
            <a:cxnSpLocks noChangeShapeType="1"/>
          </p:cNvCxnSpPr>
          <p:nvPr/>
        </p:nvCxnSpPr>
        <p:spPr bwMode="auto">
          <a:xfrm flipV="1">
            <a:off x="4633914" y="4427538"/>
            <a:ext cx="1081087" cy="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6" name="TextBox 37"/>
          <p:cNvSpPr txBox="1">
            <a:spLocks noChangeArrowheads="1"/>
          </p:cNvSpPr>
          <p:nvPr/>
        </p:nvSpPr>
        <p:spPr bwMode="auto">
          <a:xfrm>
            <a:off x="4643438" y="4437064"/>
            <a:ext cx="9890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200" dirty="0">
                <a:latin typeface="+mn-ea"/>
                <a:ea typeface="+mn-ea"/>
              </a:rPr>
              <a:t>请求</a:t>
            </a:r>
            <a:r>
              <a:rPr lang="en-US" altLang="zh-CN" sz="1200" dirty="0">
                <a:latin typeface="+mn-ea"/>
                <a:ea typeface="+mn-ea"/>
              </a:rPr>
              <a:t> IP</a:t>
            </a:r>
            <a:r>
              <a:rPr lang="zh-CN" altLang="en-US" sz="1200" dirty="0">
                <a:latin typeface="+mn-ea"/>
                <a:ea typeface="+mn-ea"/>
              </a:rPr>
              <a:t>地址</a:t>
            </a:r>
          </a:p>
        </p:txBody>
      </p:sp>
      <p:pic>
        <p:nvPicPr>
          <p:cNvPr id="27" name="图片 26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5944" y="1873129"/>
            <a:ext cx="1003533" cy="770712"/>
          </a:xfrm>
          <a:prstGeom prst="rect">
            <a:avLst/>
          </a:prstGeom>
        </p:spPr>
      </p:pic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5943" y="3933032"/>
            <a:ext cx="1003533" cy="770712"/>
          </a:xfrm>
          <a:prstGeom prst="rect">
            <a:avLst/>
          </a:prstGeom>
        </p:spPr>
      </p:pic>
      <p:pic>
        <p:nvPicPr>
          <p:cNvPr id="29" name="图片 28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28483" y="3040137"/>
            <a:ext cx="851668" cy="696819"/>
          </a:xfrm>
          <a:prstGeom prst="rect">
            <a:avLst/>
          </a:prstGeom>
        </p:spPr>
      </p:pic>
      <p:pic>
        <p:nvPicPr>
          <p:cNvPr id="21" name="图片 20" descr="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99399" y="3023629"/>
            <a:ext cx="948731" cy="7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9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DHCP</a:t>
            </a:r>
            <a:r>
              <a:rPr lang="zh-CN" altLang="en-US" dirty="0" smtClean="0"/>
              <a:t>报文类型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681511"/>
              </p:ext>
            </p:extLst>
          </p:nvPr>
        </p:nvGraphicFramePr>
        <p:xfrm>
          <a:off x="2279650" y="1557339"/>
          <a:ext cx="7632700" cy="3652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8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baseline="0" dirty="0" smtClean="0">
                          <a:latin typeface="+mn-ea"/>
                          <a:ea typeface="+mn-ea"/>
                          <a:cs typeface="Arial" pitchFamily="34" charset="0"/>
                        </a:rPr>
                        <a:t>报文类型</a:t>
                      </a:r>
                      <a:endParaRPr lang="zh-CN" altLang="en-US" sz="1600" b="0" baseline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T="45723" marB="4572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baseline="0" dirty="0" smtClean="0">
                          <a:latin typeface="+mn-ea"/>
                          <a:ea typeface="+mn-ea"/>
                          <a:cs typeface="Arial" pitchFamily="34" charset="0"/>
                        </a:rPr>
                        <a:t>含义</a:t>
                      </a:r>
                      <a:endParaRPr lang="zh-CN" altLang="en-US" sz="1600" b="0" baseline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smtClean="0">
                          <a:latin typeface="+mn-ea"/>
                          <a:ea typeface="+mn-ea"/>
                          <a:cs typeface="Arial" pitchFamily="34" charset="0"/>
                        </a:rPr>
                        <a:t>DHCP DISCOVER</a:t>
                      </a:r>
                      <a:endParaRPr lang="zh-CN" altLang="en-US" sz="1600" baseline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T="45723" marB="4572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客户端用来寻找</a:t>
                      </a:r>
                      <a:r>
                        <a:rPr lang="en-US" altLang="zh-CN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DHCP</a:t>
                      </a:r>
                      <a:r>
                        <a:rPr lang="zh-CN" altLang="en-US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服务器。</a:t>
                      </a:r>
                      <a:endParaRPr lang="zh-CN" altLang="en-US" sz="1600" baseline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smtClean="0">
                          <a:latin typeface="+mn-ea"/>
                          <a:ea typeface="+mn-ea"/>
                          <a:cs typeface="Arial" pitchFamily="34" charset="0"/>
                        </a:rPr>
                        <a:t>DHCP OFFER</a:t>
                      </a:r>
                      <a:endParaRPr lang="zh-CN" altLang="en-US" sz="1600" baseline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T="45723" marB="4572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DHCP</a:t>
                      </a:r>
                      <a:r>
                        <a:rPr lang="zh-CN" altLang="en-US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服务器用来响应</a:t>
                      </a:r>
                      <a:r>
                        <a:rPr lang="en-US" altLang="zh-CN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DHCP DISCOVER</a:t>
                      </a:r>
                      <a:r>
                        <a:rPr lang="zh-CN" altLang="en-US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报文，此报文携带了各种配置信息。</a:t>
                      </a:r>
                      <a:endParaRPr lang="zh-CN" altLang="en-US" sz="1600" baseline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smtClean="0">
                          <a:latin typeface="+mn-ea"/>
                          <a:ea typeface="+mn-ea"/>
                          <a:cs typeface="Arial" pitchFamily="34" charset="0"/>
                        </a:rPr>
                        <a:t>DHCP REQUEST</a:t>
                      </a:r>
                      <a:endParaRPr lang="zh-CN" altLang="en-US" sz="1600" baseline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T="45723" marB="4572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6200" algn="l" defTabSz="914400" rtl="0" eaLnBrk="1" fontAlgn="base" latinLnBrk="0" hangingPunct="1"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8521700" algn="r"/>
                        </a:tabLst>
                      </a:pPr>
                      <a:r>
                        <a:rPr lang="zh-CN" altLang="en-US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客户端请求配置确认</a:t>
                      </a:r>
                      <a:r>
                        <a:rPr lang="zh-CN" altLang="de-DE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或者续借租期。</a:t>
                      </a:r>
                      <a:endParaRPr lang="zh-CN" altLang="de-DE" sz="1600" b="0" i="0" kern="1200" baseline="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smtClean="0">
                          <a:latin typeface="+mn-ea"/>
                          <a:ea typeface="+mn-ea"/>
                          <a:cs typeface="Arial" pitchFamily="34" charset="0"/>
                        </a:rPr>
                        <a:t>DHCP ACK</a:t>
                      </a:r>
                      <a:endParaRPr lang="zh-CN" altLang="en-US" sz="1600" baseline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T="45723" marB="4572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6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8521700" algn="r"/>
                        </a:tabLst>
                      </a:pPr>
                      <a:r>
                        <a:rPr lang="zh-CN" altLang="en-US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服务器对</a:t>
                      </a:r>
                      <a:r>
                        <a:rPr lang="en-US" altLang="zh-CN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REQUEST</a:t>
                      </a:r>
                      <a:r>
                        <a:rPr lang="zh-CN" altLang="en-US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报文的确认响应。</a:t>
                      </a:r>
                      <a:endParaRPr lang="zh-CN" altLang="de-DE" sz="1600" b="0" i="0" kern="1200" baseline="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3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smtClean="0">
                          <a:latin typeface="+mn-ea"/>
                          <a:ea typeface="+mn-ea"/>
                          <a:cs typeface="Arial" pitchFamily="34" charset="0"/>
                        </a:rPr>
                        <a:t>DHCP NAK</a:t>
                      </a:r>
                      <a:endParaRPr lang="zh-CN" altLang="en-US" sz="1600" baseline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T="45723" marB="4572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6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8521700" algn="r"/>
                        </a:tabLst>
                      </a:pPr>
                      <a:r>
                        <a:rPr lang="zh-CN" altLang="en-US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服务器对</a:t>
                      </a:r>
                      <a:r>
                        <a:rPr lang="en-US" altLang="zh-CN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REQUEST</a:t>
                      </a:r>
                      <a:r>
                        <a:rPr lang="zh-CN" altLang="en-US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报文的拒绝响应。</a:t>
                      </a:r>
                      <a:endParaRPr lang="zh-CN" altLang="de-DE" sz="1600" b="0" i="0" kern="1200" baseline="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smtClean="0">
                          <a:latin typeface="+mn-ea"/>
                          <a:ea typeface="+mn-ea"/>
                          <a:cs typeface="Arial" pitchFamily="34" charset="0"/>
                        </a:rPr>
                        <a:t>DHCP RELEASE</a:t>
                      </a:r>
                      <a:endParaRPr lang="zh-CN" altLang="en-US" sz="1600" baseline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T="45723" marB="4572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6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8521700" algn="r"/>
                        </a:tabLst>
                      </a:pPr>
                      <a:r>
                        <a:rPr lang="zh-CN" altLang="en-US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客户端要释放地址时用来通知服务器。</a:t>
                      </a:r>
                      <a:endParaRPr lang="zh-CN" altLang="de-DE" sz="1600" b="0" i="0" kern="1200" baseline="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0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地址池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124744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ARG3</a:t>
            </a:r>
            <a:r>
              <a:rPr lang="zh-CN" altLang="en-US" dirty="0" smtClean="0"/>
              <a:t>系列路由器支持两种地址池：全局地址池和接口地址池。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20483" name="直接连接符 16"/>
          <p:cNvCxnSpPr>
            <a:cxnSpLocks noChangeShapeType="1"/>
          </p:cNvCxnSpPr>
          <p:nvPr/>
        </p:nvCxnSpPr>
        <p:spPr bwMode="auto">
          <a:xfrm flipH="1">
            <a:off x="3287713" y="3260725"/>
            <a:ext cx="316865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6" name="TextBox 19"/>
          <p:cNvSpPr txBox="1">
            <a:spLocks noChangeArrowheads="1"/>
          </p:cNvSpPr>
          <p:nvPr/>
        </p:nvSpPr>
        <p:spPr bwMode="auto">
          <a:xfrm>
            <a:off x="5730876" y="2565401"/>
            <a:ext cx="1122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>
                <a:latin typeface="+mn-ea"/>
                <a:ea typeface="+mn-ea"/>
              </a:rPr>
              <a:t>DHCP </a:t>
            </a:r>
            <a:r>
              <a:rPr lang="zh-CN" altLang="en-US" sz="1200">
                <a:latin typeface="+mn-ea"/>
                <a:ea typeface="+mn-ea"/>
              </a:rPr>
              <a:t>服务器</a:t>
            </a:r>
          </a:p>
        </p:txBody>
      </p:sp>
      <p:sp>
        <p:nvSpPr>
          <p:cNvPr id="20487" name="TextBox 20"/>
          <p:cNvSpPr txBox="1">
            <a:spLocks noChangeArrowheads="1"/>
          </p:cNvSpPr>
          <p:nvPr/>
        </p:nvSpPr>
        <p:spPr bwMode="auto">
          <a:xfrm>
            <a:off x="3100496" y="2527301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cxnSp>
        <p:nvCxnSpPr>
          <p:cNvPr id="20488" name="直接箭头连接符 24"/>
          <p:cNvCxnSpPr>
            <a:cxnSpLocks noChangeShapeType="1"/>
          </p:cNvCxnSpPr>
          <p:nvPr/>
        </p:nvCxnSpPr>
        <p:spPr bwMode="auto">
          <a:xfrm flipH="1">
            <a:off x="4224339" y="2997200"/>
            <a:ext cx="1366837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7" name="AutoShape 28"/>
          <p:cNvSpPr>
            <a:spLocks/>
          </p:cNvSpPr>
          <p:nvPr/>
        </p:nvSpPr>
        <p:spPr bwMode="auto">
          <a:xfrm flipH="1">
            <a:off x="5159376" y="4118482"/>
            <a:ext cx="2016125" cy="584775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32287"/>
              <a:gd name="adj6" fmla="val 102509"/>
              <a:gd name="adj7" fmla="val -151134"/>
              <a:gd name="adj8" fmla="val 67319"/>
            </a:avLst>
          </a:prstGeom>
          <a:noFill/>
          <a:ln w="19050" algn="ctr">
            <a:solidFill>
              <a:srgbClr val="006699"/>
            </a:solidFill>
            <a:miter lim="800000"/>
            <a:headEnd/>
            <a:tailEnd type="arrow" w="med" len="med"/>
          </a:ln>
        </p:spPr>
        <p:txBody>
          <a:bodyPr anchor="ctr">
            <a:spAutoFit/>
          </a:bodyPr>
          <a:lstStyle/>
          <a:p>
            <a:pPr defTabSz="784225">
              <a:defRPr/>
            </a:pPr>
            <a:r>
              <a:rPr lang="en-US" altLang="zh-CN" sz="1600" dirty="0">
                <a:latin typeface="+mn-ea"/>
                <a:ea typeface="+mn-ea"/>
              </a:rPr>
              <a:t>Pool1(</a:t>
            </a:r>
            <a:r>
              <a:rPr lang="zh-CN" altLang="en-US" sz="1600" dirty="0">
                <a:latin typeface="+mn-ea"/>
                <a:ea typeface="+mn-ea"/>
              </a:rPr>
              <a:t>接口地址池</a:t>
            </a:r>
            <a:r>
              <a:rPr lang="en-US" altLang="zh-CN" sz="1600" dirty="0">
                <a:latin typeface="+mn-ea"/>
                <a:ea typeface="+mn-ea"/>
              </a:rPr>
              <a:t>)</a:t>
            </a:r>
          </a:p>
          <a:p>
            <a:pPr defTabSz="784225">
              <a:defRPr/>
            </a:pPr>
            <a:r>
              <a:rPr lang="en-US" altLang="zh-CN" sz="1600" dirty="0">
                <a:latin typeface="+mn-ea"/>
                <a:ea typeface="+mn-ea"/>
              </a:rPr>
              <a:t>2.2.2.0/24</a:t>
            </a:r>
          </a:p>
        </p:txBody>
      </p:sp>
      <p:sp>
        <p:nvSpPr>
          <p:cNvPr id="20491" name="AutoShape 28"/>
          <p:cNvSpPr>
            <a:spLocks/>
          </p:cNvSpPr>
          <p:nvPr/>
        </p:nvSpPr>
        <p:spPr bwMode="auto">
          <a:xfrm>
            <a:off x="7366000" y="3550157"/>
            <a:ext cx="1970088" cy="584775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32287"/>
              <a:gd name="adj6" fmla="val 102509"/>
              <a:gd name="adj7" fmla="val -65287"/>
              <a:gd name="adj8" fmla="val -34685"/>
            </a:avLst>
          </a:prstGeom>
          <a:noFill/>
          <a:ln w="19050" algn="ctr">
            <a:solidFill>
              <a:srgbClr val="006699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600" dirty="0">
                <a:latin typeface="+mn-ea"/>
                <a:ea typeface="+mn-ea"/>
              </a:rPr>
              <a:t>Pool2(</a:t>
            </a:r>
            <a:r>
              <a:rPr lang="zh-CN" altLang="en-US" sz="1600" dirty="0">
                <a:latin typeface="+mn-ea"/>
                <a:ea typeface="+mn-ea"/>
              </a:rPr>
              <a:t>全局地址池</a:t>
            </a:r>
            <a:r>
              <a:rPr lang="en-US" altLang="zh-CN" sz="1600" dirty="0">
                <a:latin typeface="+mn-ea"/>
                <a:ea typeface="+mn-ea"/>
              </a:rPr>
              <a:t>)</a:t>
            </a:r>
          </a:p>
          <a:p>
            <a:r>
              <a:rPr lang="en-US" altLang="zh-CN" sz="1600" dirty="0">
                <a:latin typeface="+mn-ea"/>
                <a:ea typeface="+mn-ea"/>
              </a:rPr>
              <a:t>1.1.1.0/24</a:t>
            </a:r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20493" name="矩形 14"/>
          <p:cNvSpPr>
            <a:spLocks noChangeArrowheads="1"/>
          </p:cNvSpPr>
          <p:nvPr/>
        </p:nvSpPr>
        <p:spPr bwMode="auto">
          <a:xfrm>
            <a:off x="4423824" y="2708275"/>
            <a:ext cx="899606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20000"/>
              </a:lnSpc>
              <a:buClr>
                <a:srgbClr val="990000"/>
              </a:buClr>
              <a:buSzPct val="85000"/>
            </a:pPr>
            <a:r>
              <a:rPr lang="en-US" altLang="zh-CN" sz="1200" dirty="0">
                <a:latin typeface="+mn-ea"/>
                <a:ea typeface="+mn-ea"/>
              </a:rPr>
              <a:t>2.2.2.1/24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19" name="图片 18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5946" y="2877844"/>
            <a:ext cx="1003533" cy="770712"/>
          </a:xfrm>
          <a:prstGeom prst="rect">
            <a:avLst/>
          </a:prstGeom>
        </p:spPr>
      </p:pic>
      <p:pic>
        <p:nvPicPr>
          <p:cNvPr id="13" name="图片 12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84750" y="2877844"/>
            <a:ext cx="829659" cy="6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DHCP</a:t>
            </a:r>
            <a:r>
              <a:rPr lang="zh-CN" altLang="en-US" smtClean="0"/>
              <a:t>工作原理</a:t>
            </a:r>
          </a:p>
        </p:txBody>
      </p:sp>
      <p:cxnSp>
        <p:nvCxnSpPr>
          <p:cNvPr id="22531" name="直接连接符 16"/>
          <p:cNvCxnSpPr>
            <a:cxnSpLocks noChangeShapeType="1"/>
          </p:cNvCxnSpPr>
          <p:nvPr/>
        </p:nvCxnSpPr>
        <p:spPr bwMode="auto">
          <a:xfrm flipH="1">
            <a:off x="3935413" y="2309813"/>
            <a:ext cx="439261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9"/>
          <p:cNvSpPr txBox="1">
            <a:spLocks noChangeArrowheads="1"/>
          </p:cNvSpPr>
          <p:nvPr/>
        </p:nvSpPr>
        <p:spPr bwMode="auto">
          <a:xfrm>
            <a:off x="8128973" y="1566864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DHCP</a:t>
            </a:r>
            <a:r>
              <a:rPr lang="zh-CN" altLang="en-US" sz="1200" dirty="0">
                <a:latin typeface="+mn-ea"/>
                <a:ea typeface="+mn-ea"/>
              </a:rPr>
              <a:t>服务器</a:t>
            </a:r>
          </a:p>
        </p:txBody>
      </p:sp>
      <p:sp>
        <p:nvSpPr>
          <p:cNvPr id="22535" name="TextBox 20"/>
          <p:cNvSpPr txBox="1">
            <a:spLocks noChangeArrowheads="1"/>
          </p:cNvSpPr>
          <p:nvPr/>
        </p:nvSpPr>
        <p:spPr bwMode="auto">
          <a:xfrm>
            <a:off x="3298309" y="1556792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A</a:t>
            </a:r>
            <a:endParaRPr lang="zh-CN" altLang="en-US" sz="1200">
              <a:latin typeface="+mn-ea"/>
              <a:ea typeface="+mn-ea"/>
            </a:endParaRPr>
          </a:p>
        </p:txBody>
      </p:sp>
      <p:cxnSp>
        <p:nvCxnSpPr>
          <p:cNvPr id="22536" name="直接连接符 18"/>
          <p:cNvCxnSpPr>
            <a:cxnSpLocks noChangeShapeType="1"/>
          </p:cNvCxnSpPr>
          <p:nvPr/>
        </p:nvCxnSpPr>
        <p:spPr bwMode="auto">
          <a:xfrm>
            <a:off x="3503613" y="2852738"/>
            <a:ext cx="0" cy="31686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直接箭头连接符 25"/>
          <p:cNvCxnSpPr>
            <a:cxnSpLocks noChangeShapeType="1"/>
          </p:cNvCxnSpPr>
          <p:nvPr/>
        </p:nvCxnSpPr>
        <p:spPr bwMode="auto">
          <a:xfrm>
            <a:off x="3648075" y="3284538"/>
            <a:ext cx="475138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直接箭头连接符 28"/>
          <p:cNvCxnSpPr>
            <a:cxnSpLocks noChangeShapeType="1"/>
          </p:cNvCxnSpPr>
          <p:nvPr/>
        </p:nvCxnSpPr>
        <p:spPr bwMode="auto">
          <a:xfrm flipH="1">
            <a:off x="3648075" y="4052888"/>
            <a:ext cx="475138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直接箭头连接符 30"/>
          <p:cNvCxnSpPr>
            <a:cxnSpLocks noChangeShapeType="1"/>
          </p:cNvCxnSpPr>
          <p:nvPr/>
        </p:nvCxnSpPr>
        <p:spPr bwMode="auto">
          <a:xfrm>
            <a:off x="3648075" y="4821238"/>
            <a:ext cx="475138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直接箭头连接符 31"/>
          <p:cNvCxnSpPr>
            <a:cxnSpLocks noChangeShapeType="1"/>
          </p:cNvCxnSpPr>
          <p:nvPr/>
        </p:nvCxnSpPr>
        <p:spPr bwMode="auto">
          <a:xfrm flipH="1">
            <a:off x="3648075" y="5589588"/>
            <a:ext cx="475138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1" name="TextBox 32"/>
          <p:cNvSpPr txBox="1">
            <a:spLocks noChangeArrowheads="1"/>
          </p:cNvSpPr>
          <p:nvPr/>
        </p:nvSpPr>
        <p:spPr bwMode="auto">
          <a:xfrm>
            <a:off x="5015921" y="2924176"/>
            <a:ext cx="20109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latin typeface="+mn-ea"/>
                <a:ea typeface="+mn-ea"/>
              </a:rPr>
              <a:t>DHCP Discover (</a:t>
            </a:r>
            <a:r>
              <a:rPr lang="zh-CN" altLang="en-US" sz="1400" dirty="0">
                <a:latin typeface="+mn-ea"/>
                <a:ea typeface="+mn-ea"/>
              </a:rPr>
              <a:t>广播</a:t>
            </a:r>
            <a:r>
              <a:rPr lang="en-US" altLang="zh-CN" sz="1400" dirty="0">
                <a:latin typeface="+mn-ea"/>
                <a:ea typeface="+mn-ea"/>
              </a:rPr>
              <a:t>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22542" name="TextBox 36"/>
          <p:cNvSpPr txBox="1">
            <a:spLocks noChangeArrowheads="1"/>
          </p:cNvSpPr>
          <p:nvPr/>
        </p:nvSpPr>
        <p:spPr bwMode="auto">
          <a:xfrm>
            <a:off x="4972849" y="3716339"/>
            <a:ext cx="21002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latin typeface="+mn-ea"/>
                <a:ea typeface="+mn-ea"/>
              </a:rPr>
              <a:t>DHCP Offer(</a:t>
            </a:r>
            <a:r>
              <a:rPr lang="zh-CN" altLang="en-US" sz="1400" dirty="0">
                <a:latin typeface="+mn-ea"/>
                <a:ea typeface="+mn-ea"/>
              </a:rPr>
              <a:t>广播</a:t>
            </a:r>
            <a:r>
              <a:rPr lang="en-US" altLang="zh-CN" sz="1400" dirty="0">
                <a:latin typeface="+mn-ea"/>
                <a:ea typeface="+mn-ea"/>
              </a:rPr>
              <a:t>/</a:t>
            </a:r>
            <a:r>
              <a:rPr lang="zh-CN" altLang="en-US" sz="1400" dirty="0">
                <a:latin typeface="+mn-ea"/>
                <a:ea typeface="+mn-ea"/>
              </a:rPr>
              <a:t>单播</a:t>
            </a:r>
            <a:r>
              <a:rPr lang="en-US" altLang="zh-CN" sz="1400" dirty="0">
                <a:latin typeface="+mn-ea"/>
                <a:ea typeface="+mn-ea"/>
              </a:rPr>
              <a:t>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22543" name="TextBox 50"/>
          <p:cNvSpPr txBox="1">
            <a:spLocks noChangeArrowheads="1"/>
          </p:cNvSpPr>
          <p:nvPr/>
        </p:nvSpPr>
        <p:spPr bwMode="auto">
          <a:xfrm>
            <a:off x="5029201" y="4437064"/>
            <a:ext cx="1984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latin typeface="+mn-ea"/>
                <a:ea typeface="+mn-ea"/>
              </a:rPr>
              <a:t>DHCP Request (</a:t>
            </a:r>
            <a:r>
              <a:rPr lang="zh-CN" altLang="en-US" sz="1400" dirty="0">
                <a:latin typeface="+mn-ea"/>
                <a:ea typeface="+mn-ea"/>
              </a:rPr>
              <a:t>广播</a:t>
            </a:r>
            <a:r>
              <a:rPr lang="en-US" altLang="zh-CN" sz="1400" dirty="0">
                <a:latin typeface="+mn-ea"/>
                <a:ea typeface="+mn-ea"/>
              </a:rPr>
              <a:t>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22544" name="TextBox 51"/>
          <p:cNvSpPr txBox="1">
            <a:spLocks noChangeArrowheads="1"/>
          </p:cNvSpPr>
          <p:nvPr/>
        </p:nvSpPr>
        <p:spPr bwMode="auto">
          <a:xfrm>
            <a:off x="5014214" y="5229226"/>
            <a:ext cx="20159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latin typeface="+mn-ea"/>
                <a:ea typeface="+mn-ea"/>
              </a:rPr>
              <a:t>DHCP ACK(</a:t>
            </a:r>
            <a:r>
              <a:rPr lang="zh-CN" altLang="en-US" sz="1400" dirty="0">
                <a:latin typeface="+mn-ea"/>
                <a:ea typeface="+mn-ea"/>
              </a:rPr>
              <a:t>广播</a:t>
            </a:r>
            <a:r>
              <a:rPr lang="en-US" altLang="zh-CN" sz="1400" dirty="0">
                <a:latin typeface="+mn-ea"/>
                <a:ea typeface="+mn-ea"/>
              </a:rPr>
              <a:t>/</a:t>
            </a:r>
            <a:r>
              <a:rPr lang="zh-CN" altLang="en-US" sz="1400" dirty="0">
                <a:latin typeface="+mn-ea"/>
                <a:ea typeface="+mn-ea"/>
              </a:rPr>
              <a:t>单播</a:t>
            </a:r>
            <a:r>
              <a:rPr lang="en-US" altLang="zh-CN" sz="1400" dirty="0">
                <a:latin typeface="+mn-ea"/>
                <a:ea typeface="+mn-ea"/>
              </a:rPr>
              <a:t>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22545" name="矩形 52"/>
          <p:cNvSpPr>
            <a:spLocks noChangeArrowheads="1"/>
          </p:cNvSpPr>
          <p:nvPr/>
        </p:nvSpPr>
        <p:spPr bwMode="auto">
          <a:xfrm>
            <a:off x="4583114" y="2924175"/>
            <a:ext cx="390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600">
                <a:latin typeface="+mn-ea"/>
                <a:ea typeface="+mn-ea"/>
              </a:rPr>
              <a:t>①</a:t>
            </a:r>
          </a:p>
        </p:txBody>
      </p:sp>
      <p:sp>
        <p:nvSpPr>
          <p:cNvPr id="22546" name="矩形 53"/>
          <p:cNvSpPr>
            <a:spLocks noChangeArrowheads="1"/>
          </p:cNvSpPr>
          <p:nvPr/>
        </p:nvSpPr>
        <p:spPr bwMode="auto">
          <a:xfrm>
            <a:off x="4583114" y="3694114"/>
            <a:ext cx="388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600">
                <a:latin typeface="+mn-ea"/>
                <a:ea typeface="+mn-ea"/>
              </a:rPr>
              <a:t>②</a:t>
            </a:r>
          </a:p>
        </p:txBody>
      </p:sp>
      <p:sp>
        <p:nvSpPr>
          <p:cNvPr id="22547" name="矩形 54"/>
          <p:cNvSpPr>
            <a:spLocks noChangeArrowheads="1"/>
          </p:cNvSpPr>
          <p:nvPr/>
        </p:nvSpPr>
        <p:spPr bwMode="auto">
          <a:xfrm>
            <a:off x="4583114" y="4437064"/>
            <a:ext cx="390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600">
                <a:latin typeface="+mn-ea"/>
                <a:ea typeface="+mn-ea"/>
              </a:rPr>
              <a:t>③</a:t>
            </a:r>
          </a:p>
        </p:txBody>
      </p:sp>
      <p:sp>
        <p:nvSpPr>
          <p:cNvPr id="22548" name="矩形 55"/>
          <p:cNvSpPr>
            <a:spLocks noChangeArrowheads="1"/>
          </p:cNvSpPr>
          <p:nvPr/>
        </p:nvSpPr>
        <p:spPr bwMode="auto">
          <a:xfrm>
            <a:off x="4583114" y="5229225"/>
            <a:ext cx="390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600">
                <a:latin typeface="+mn-ea"/>
                <a:ea typeface="+mn-ea"/>
              </a:rPr>
              <a:t>④</a:t>
            </a:r>
          </a:p>
        </p:txBody>
      </p:sp>
      <p:cxnSp>
        <p:nvCxnSpPr>
          <p:cNvPr id="22550" name="直接连接符 18"/>
          <p:cNvCxnSpPr>
            <a:cxnSpLocks noChangeShapeType="1"/>
          </p:cNvCxnSpPr>
          <p:nvPr/>
        </p:nvCxnSpPr>
        <p:spPr bwMode="auto">
          <a:xfrm>
            <a:off x="8629650" y="2852738"/>
            <a:ext cx="0" cy="31686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4" name="图片 23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1846" y="1912224"/>
            <a:ext cx="1003533" cy="770712"/>
          </a:xfrm>
          <a:prstGeom prst="rect">
            <a:avLst/>
          </a:prstGeom>
        </p:spPr>
      </p:pic>
      <p:pic>
        <p:nvPicPr>
          <p:cNvPr id="22" name="图片 21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5284" y="1866930"/>
            <a:ext cx="948731" cy="7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6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DHCP</a:t>
            </a:r>
            <a:r>
              <a:rPr lang="zh-CN" altLang="en-US" smtClean="0"/>
              <a:t>租期更新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088740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租约期限到达</a:t>
            </a:r>
            <a:r>
              <a:rPr lang="en-US" altLang="zh-CN" dirty="0" smtClean="0"/>
              <a:t>50%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客户端会请求更新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地址租约。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24579" name="直接连接符 18"/>
          <p:cNvCxnSpPr>
            <a:cxnSpLocks noChangeShapeType="1"/>
          </p:cNvCxnSpPr>
          <p:nvPr/>
        </p:nvCxnSpPr>
        <p:spPr bwMode="auto">
          <a:xfrm>
            <a:off x="3503613" y="2852739"/>
            <a:ext cx="0" cy="21605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0" name="直接箭头连接符 25"/>
          <p:cNvCxnSpPr>
            <a:cxnSpLocks noChangeShapeType="1"/>
          </p:cNvCxnSpPr>
          <p:nvPr/>
        </p:nvCxnSpPr>
        <p:spPr bwMode="auto">
          <a:xfrm>
            <a:off x="3719514" y="3284538"/>
            <a:ext cx="475297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1" name="直接箭头连接符 28"/>
          <p:cNvCxnSpPr>
            <a:cxnSpLocks noChangeShapeType="1"/>
          </p:cNvCxnSpPr>
          <p:nvPr/>
        </p:nvCxnSpPr>
        <p:spPr bwMode="auto">
          <a:xfrm flipH="1">
            <a:off x="3719514" y="4508500"/>
            <a:ext cx="475297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2" name="TextBox 32"/>
          <p:cNvSpPr txBox="1">
            <a:spLocks noChangeArrowheads="1"/>
          </p:cNvSpPr>
          <p:nvPr/>
        </p:nvSpPr>
        <p:spPr bwMode="auto">
          <a:xfrm>
            <a:off x="5083880" y="2924176"/>
            <a:ext cx="20210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latin typeface="+mn-ea"/>
                <a:ea typeface="+mn-ea"/>
              </a:rPr>
              <a:t>DHCP Request (</a:t>
            </a:r>
            <a:r>
              <a:rPr lang="zh-CN" altLang="en-US" sz="1400" dirty="0">
                <a:latin typeface="+mn-ea"/>
                <a:ea typeface="+mn-ea"/>
              </a:rPr>
              <a:t>单播 </a:t>
            </a:r>
            <a:r>
              <a:rPr lang="en-US" altLang="zh-CN" sz="1400" dirty="0">
                <a:latin typeface="+mn-ea"/>
                <a:ea typeface="+mn-ea"/>
              </a:rPr>
              <a:t>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24583" name="TextBox 36"/>
          <p:cNvSpPr txBox="1">
            <a:spLocks noChangeArrowheads="1"/>
          </p:cNvSpPr>
          <p:nvPr/>
        </p:nvSpPr>
        <p:spPr bwMode="auto">
          <a:xfrm>
            <a:off x="5159375" y="4149080"/>
            <a:ext cx="1677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latin typeface="+mn-ea"/>
                <a:ea typeface="+mn-ea"/>
              </a:rPr>
              <a:t>DHCP ACK (</a:t>
            </a:r>
            <a:r>
              <a:rPr lang="zh-CN" altLang="en-US" sz="1400" dirty="0">
                <a:latin typeface="+mn-ea"/>
                <a:ea typeface="+mn-ea"/>
              </a:rPr>
              <a:t>单播 </a:t>
            </a:r>
            <a:r>
              <a:rPr lang="en-US" altLang="zh-CN" sz="1400" dirty="0">
                <a:latin typeface="+mn-ea"/>
                <a:ea typeface="+mn-ea"/>
              </a:rPr>
              <a:t>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24584" name="矩形 52"/>
          <p:cNvSpPr>
            <a:spLocks noChangeArrowheads="1"/>
          </p:cNvSpPr>
          <p:nvPr/>
        </p:nvSpPr>
        <p:spPr bwMode="auto">
          <a:xfrm>
            <a:off x="4654551" y="2946400"/>
            <a:ext cx="390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600">
                <a:latin typeface="+mn-ea"/>
                <a:ea typeface="+mn-ea"/>
              </a:rPr>
              <a:t>①</a:t>
            </a:r>
          </a:p>
        </p:txBody>
      </p:sp>
      <p:sp>
        <p:nvSpPr>
          <p:cNvPr id="24585" name="矩形 53"/>
          <p:cNvSpPr>
            <a:spLocks noChangeArrowheads="1"/>
          </p:cNvSpPr>
          <p:nvPr/>
        </p:nvSpPr>
        <p:spPr bwMode="auto">
          <a:xfrm>
            <a:off x="4656139" y="4149726"/>
            <a:ext cx="388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600">
                <a:latin typeface="+mn-ea"/>
                <a:ea typeface="+mn-ea"/>
              </a:rPr>
              <a:t>②</a:t>
            </a:r>
          </a:p>
        </p:txBody>
      </p:sp>
      <p:cxnSp>
        <p:nvCxnSpPr>
          <p:cNvPr id="24587" name="直接连接符 18"/>
          <p:cNvCxnSpPr>
            <a:cxnSpLocks noChangeShapeType="1"/>
          </p:cNvCxnSpPr>
          <p:nvPr/>
        </p:nvCxnSpPr>
        <p:spPr bwMode="auto">
          <a:xfrm>
            <a:off x="8629650" y="2860675"/>
            <a:ext cx="0" cy="21605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TextBox 22"/>
          <p:cNvSpPr txBox="1">
            <a:spLocks noChangeArrowheads="1"/>
          </p:cNvSpPr>
          <p:nvPr/>
        </p:nvSpPr>
        <p:spPr bwMode="auto">
          <a:xfrm>
            <a:off x="2428875" y="3027364"/>
            <a:ext cx="10747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latin typeface="+mn-ea"/>
                <a:ea typeface="+mn-ea"/>
              </a:rPr>
              <a:t>50% </a:t>
            </a:r>
            <a:r>
              <a:rPr lang="zh-CN" altLang="en-US" sz="1400">
                <a:latin typeface="+mn-ea"/>
                <a:ea typeface="+mn-ea"/>
              </a:rPr>
              <a:t>租期</a:t>
            </a:r>
          </a:p>
        </p:txBody>
      </p:sp>
      <p:cxnSp>
        <p:nvCxnSpPr>
          <p:cNvPr id="24590" name="直接连接符 16"/>
          <p:cNvCxnSpPr>
            <a:cxnSpLocks noChangeShapeType="1"/>
          </p:cNvCxnSpPr>
          <p:nvPr/>
        </p:nvCxnSpPr>
        <p:spPr bwMode="auto">
          <a:xfrm flipH="1">
            <a:off x="3935413" y="2309813"/>
            <a:ext cx="439261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3" name="TextBox 19"/>
          <p:cNvSpPr txBox="1">
            <a:spLocks noChangeArrowheads="1"/>
          </p:cNvSpPr>
          <p:nvPr/>
        </p:nvSpPr>
        <p:spPr bwMode="auto">
          <a:xfrm>
            <a:off x="8128973" y="1566864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DHCP</a:t>
            </a:r>
            <a:r>
              <a:rPr lang="zh-CN" altLang="en-US" sz="1200" dirty="0">
                <a:latin typeface="+mn-ea"/>
                <a:ea typeface="+mn-ea"/>
              </a:rPr>
              <a:t>服务器</a:t>
            </a:r>
          </a:p>
        </p:txBody>
      </p:sp>
      <p:sp>
        <p:nvSpPr>
          <p:cNvPr id="24594" name="TextBox 20"/>
          <p:cNvSpPr txBox="1">
            <a:spLocks noChangeArrowheads="1"/>
          </p:cNvSpPr>
          <p:nvPr/>
        </p:nvSpPr>
        <p:spPr bwMode="auto">
          <a:xfrm>
            <a:off x="3298309" y="1556792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24" name="图片 23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7265" y="1945660"/>
            <a:ext cx="1003533" cy="770712"/>
          </a:xfrm>
          <a:prstGeom prst="rect">
            <a:avLst/>
          </a:prstGeom>
        </p:spPr>
      </p:pic>
      <p:pic>
        <p:nvPicPr>
          <p:cNvPr id="18" name="图片 17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5213" y="1922441"/>
            <a:ext cx="948731" cy="7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直接连接符 16"/>
          <p:cNvCxnSpPr>
            <a:cxnSpLocks noChangeShapeType="1"/>
          </p:cNvCxnSpPr>
          <p:nvPr/>
        </p:nvCxnSpPr>
        <p:spPr bwMode="auto">
          <a:xfrm flipH="1">
            <a:off x="3935413" y="2309813"/>
            <a:ext cx="439261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DHCP</a:t>
            </a:r>
            <a:r>
              <a:rPr lang="zh-CN" altLang="en-US" smtClean="0"/>
              <a:t>重绑定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00548" y="1232756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DHCP</a:t>
            </a:r>
            <a:r>
              <a:rPr lang="zh-CN" altLang="en-US" dirty="0" smtClean="0"/>
              <a:t>客户端在租约期限到达</a:t>
            </a:r>
            <a:r>
              <a:rPr lang="en-US" altLang="zh-CN" dirty="0" smtClean="0"/>
              <a:t>87.5%</a:t>
            </a:r>
            <a:r>
              <a:rPr lang="zh-CN" altLang="en-US" dirty="0" smtClean="0"/>
              <a:t>时，还没收到服务器响应，会申请重绑定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26629" name="直接连接符 18"/>
          <p:cNvCxnSpPr>
            <a:cxnSpLocks noChangeShapeType="1"/>
          </p:cNvCxnSpPr>
          <p:nvPr/>
        </p:nvCxnSpPr>
        <p:spPr bwMode="auto">
          <a:xfrm>
            <a:off x="3503613" y="2852738"/>
            <a:ext cx="0" cy="2743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0" name="直接箭头连接符 25"/>
          <p:cNvCxnSpPr>
            <a:cxnSpLocks noChangeShapeType="1"/>
          </p:cNvCxnSpPr>
          <p:nvPr/>
        </p:nvCxnSpPr>
        <p:spPr bwMode="auto">
          <a:xfrm>
            <a:off x="3684589" y="3284538"/>
            <a:ext cx="475297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1" name="直接箭头连接符 30"/>
          <p:cNvCxnSpPr>
            <a:cxnSpLocks noChangeShapeType="1"/>
          </p:cNvCxnSpPr>
          <p:nvPr/>
        </p:nvCxnSpPr>
        <p:spPr bwMode="auto">
          <a:xfrm>
            <a:off x="3684589" y="4281488"/>
            <a:ext cx="475297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直接箭头连接符 31"/>
          <p:cNvCxnSpPr>
            <a:cxnSpLocks noChangeShapeType="1"/>
          </p:cNvCxnSpPr>
          <p:nvPr/>
        </p:nvCxnSpPr>
        <p:spPr bwMode="auto">
          <a:xfrm flipH="1">
            <a:off x="3684589" y="5276850"/>
            <a:ext cx="475297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3" name="TextBox 32"/>
          <p:cNvSpPr txBox="1">
            <a:spLocks noChangeArrowheads="1"/>
          </p:cNvSpPr>
          <p:nvPr/>
        </p:nvSpPr>
        <p:spPr bwMode="auto">
          <a:xfrm>
            <a:off x="5110330" y="2941203"/>
            <a:ext cx="19681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latin typeface="+mn-ea"/>
                <a:ea typeface="+mn-ea"/>
              </a:rPr>
              <a:t>DHCP Request (</a:t>
            </a:r>
            <a:r>
              <a:rPr lang="zh-CN" altLang="en-US" sz="1400" dirty="0">
                <a:latin typeface="+mn-ea"/>
                <a:ea typeface="+mn-ea"/>
              </a:rPr>
              <a:t>单播</a:t>
            </a:r>
            <a:r>
              <a:rPr lang="en-US" altLang="zh-CN" sz="1400" dirty="0">
                <a:latin typeface="+mn-ea"/>
                <a:ea typeface="+mn-ea"/>
              </a:rPr>
              <a:t>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26634" name="TextBox 50"/>
          <p:cNvSpPr txBox="1">
            <a:spLocks noChangeArrowheads="1"/>
          </p:cNvSpPr>
          <p:nvPr/>
        </p:nvSpPr>
        <p:spPr bwMode="auto">
          <a:xfrm>
            <a:off x="5150810" y="3975101"/>
            <a:ext cx="19681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latin typeface="+mn-ea"/>
                <a:ea typeface="+mn-ea"/>
              </a:rPr>
              <a:t>DHCP Request (</a:t>
            </a:r>
            <a:r>
              <a:rPr lang="zh-CN" altLang="en-US" sz="1400" dirty="0">
                <a:latin typeface="+mn-ea"/>
                <a:ea typeface="+mn-ea"/>
              </a:rPr>
              <a:t>广播</a:t>
            </a:r>
            <a:r>
              <a:rPr lang="en-US" altLang="zh-CN" sz="1400" dirty="0">
                <a:latin typeface="+mn-ea"/>
                <a:ea typeface="+mn-ea"/>
              </a:rPr>
              <a:t>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26635" name="TextBox 51"/>
          <p:cNvSpPr txBox="1">
            <a:spLocks noChangeArrowheads="1"/>
          </p:cNvSpPr>
          <p:nvPr/>
        </p:nvSpPr>
        <p:spPr bwMode="auto">
          <a:xfrm>
            <a:off x="5033415" y="4967289"/>
            <a:ext cx="21489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latin typeface="+mn-ea"/>
                <a:ea typeface="+mn-ea"/>
              </a:rPr>
              <a:t>DHCP ACK/NAK (</a:t>
            </a:r>
            <a:r>
              <a:rPr lang="zh-CN" altLang="en-US" sz="1400" dirty="0">
                <a:latin typeface="+mn-ea"/>
                <a:ea typeface="+mn-ea"/>
              </a:rPr>
              <a:t>单播 </a:t>
            </a:r>
            <a:r>
              <a:rPr lang="en-US" altLang="zh-CN" sz="1400" dirty="0">
                <a:latin typeface="+mn-ea"/>
                <a:ea typeface="+mn-ea"/>
              </a:rPr>
              <a:t>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26636" name="矩形 52"/>
          <p:cNvSpPr>
            <a:spLocks noChangeArrowheads="1"/>
          </p:cNvSpPr>
          <p:nvPr/>
        </p:nvSpPr>
        <p:spPr bwMode="auto">
          <a:xfrm>
            <a:off x="4656139" y="2949575"/>
            <a:ext cx="390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600">
                <a:latin typeface="+mn-ea"/>
                <a:ea typeface="+mn-ea"/>
              </a:rPr>
              <a:t>①</a:t>
            </a:r>
          </a:p>
        </p:txBody>
      </p:sp>
      <p:sp>
        <p:nvSpPr>
          <p:cNvPr id="26637" name="矩形 53"/>
          <p:cNvSpPr>
            <a:spLocks noChangeArrowheads="1"/>
          </p:cNvSpPr>
          <p:nvPr/>
        </p:nvSpPr>
        <p:spPr bwMode="auto">
          <a:xfrm>
            <a:off x="4656139" y="3978276"/>
            <a:ext cx="388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600">
                <a:latin typeface="+mn-ea"/>
                <a:ea typeface="+mn-ea"/>
              </a:rPr>
              <a:t>②</a:t>
            </a:r>
          </a:p>
        </p:txBody>
      </p:sp>
      <p:sp>
        <p:nvSpPr>
          <p:cNvPr id="26638" name="TextBox 22"/>
          <p:cNvSpPr txBox="1">
            <a:spLocks noChangeArrowheads="1"/>
          </p:cNvSpPr>
          <p:nvPr/>
        </p:nvSpPr>
        <p:spPr bwMode="auto">
          <a:xfrm>
            <a:off x="2242115" y="3027364"/>
            <a:ext cx="13276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latin typeface="+mn-ea"/>
                <a:ea typeface="+mn-ea"/>
              </a:rPr>
              <a:t>50% </a:t>
            </a:r>
            <a:r>
              <a:rPr lang="zh-CN" altLang="en-US" sz="1400">
                <a:latin typeface="+mn-ea"/>
                <a:ea typeface="+mn-ea"/>
              </a:rPr>
              <a:t>租约剩余</a:t>
            </a:r>
          </a:p>
        </p:txBody>
      </p:sp>
      <p:sp>
        <p:nvSpPr>
          <p:cNvPr id="26639" name="TextBox 23"/>
          <p:cNvSpPr txBox="1">
            <a:spLocks noChangeArrowheads="1"/>
          </p:cNvSpPr>
          <p:nvPr/>
        </p:nvSpPr>
        <p:spPr bwMode="auto">
          <a:xfrm>
            <a:off x="2187576" y="4016376"/>
            <a:ext cx="1368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latin typeface="+mn-ea"/>
                <a:ea typeface="+mn-ea"/>
              </a:rPr>
              <a:t>12.5% </a:t>
            </a:r>
            <a:r>
              <a:rPr lang="zh-CN" altLang="en-US" sz="1400">
                <a:latin typeface="+mn-ea"/>
                <a:ea typeface="+mn-ea"/>
              </a:rPr>
              <a:t>租约剩余</a:t>
            </a:r>
          </a:p>
        </p:txBody>
      </p:sp>
      <p:sp>
        <p:nvSpPr>
          <p:cNvPr id="26641" name="矩形 54"/>
          <p:cNvSpPr>
            <a:spLocks noChangeArrowheads="1"/>
          </p:cNvSpPr>
          <p:nvPr/>
        </p:nvSpPr>
        <p:spPr bwMode="auto">
          <a:xfrm>
            <a:off x="4656139" y="4941889"/>
            <a:ext cx="390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600">
                <a:latin typeface="+mn-ea"/>
                <a:ea typeface="+mn-ea"/>
              </a:rPr>
              <a:t>③</a:t>
            </a:r>
          </a:p>
        </p:txBody>
      </p:sp>
      <p:cxnSp>
        <p:nvCxnSpPr>
          <p:cNvPr id="26642" name="直接连接符 18"/>
          <p:cNvCxnSpPr>
            <a:cxnSpLocks noChangeShapeType="1"/>
          </p:cNvCxnSpPr>
          <p:nvPr/>
        </p:nvCxnSpPr>
        <p:spPr bwMode="auto">
          <a:xfrm>
            <a:off x="8632825" y="2852738"/>
            <a:ext cx="0" cy="2743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5" name="TextBox 19"/>
          <p:cNvSpPr txBox="1">
            <a:spLocks noChangeArrowheads="1"/>
          </p:cNvSpPr>
          <p:nvPr/>
        </p:nvSpPr>
        <p:spPr bwMode="auto">
          <a:xfrm>
            <a:off x="8128973" y="1566864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DHCP</a:t>
            </a:r>
            <a:r>
              <a:rPr lang="zh-CN" altLang="en-US" sz="1200" dirty="0">
                <a:latin typeface="+mn-ea"/>
                <a:ea typeface="+mn-ea"/>
              </a:rPr>
              <a:t>服务器</a:t>
            </a:r>
          </a:p>
        </p:txBody>
      </p:sp>
      <p:sp>
        <p:nvSpPr>
          <p:cNvPr id="26646" name="TextBox 20"/>
          <p:cNvSpPr txBox="1">
            <a:spLocks noChangeArrowheads="1"/>
          </p:cNvSpPr>
          <p:nvPr/>
        </p:nvSpPr>
        <p:spPr bwMode="auto">
          <a:xfrm>
            <a:off x="3301377" y="1556792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4234" y="1861001"/>
            <a:ext cx="1003533" cy="770712"/>
          </a:xfrm>
          <a:prstGeom prst="rect">
            <a:avLst/>
          </a:prstGeom>
        </p:spPr>
      </p:pic>
      <p:pic>
        <p:nvPicPr>
          <p:cNvPr id="29" name="图片 2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496" y="1985531"/>
            <a:ext cx="896095" cy="69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8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培训与认证部-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AE3093B-232B-4C15-AB25-7F1FBE134870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64639</TotalTime>
  <Words>3308</Words>
  <Application>Microsoft Office PowerPoint</Application>
  <PresentationFormat>宽屏</PresentationFormat>
  <Paragraphs>380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FrutigerNext LT Bold</vt:lpstr>
      <vt:lpstr>FrutigerNext LT Light</vt:lpstr>
      <vt:lpstr>FrutigerNext LT Medium</vt:lpstr>
      <vt:lpstr>FrutigerNext LT Regular</vt:lpstr>
      <vt:lpstr>MS PGothic</vt:lpstr>
      <vt:lpstr>黑体</vt:lpstr>
      <vt:lpstr>华文细黑</vt:lpstr>
      <vt:lpstr>宋体</vt:lpstr>
      <vt:lpstr>微软雅黑</vt:lpstr>
      <vt:lpstr>Arial</vt:lpstr>
      <vt:lpstr>Calibri</vt:lpstr>
      <vt:lpstr>Courier New</vt:lpstr>
      <vt:lpstr>Wingdings</vt:lpstr>
      <vt:lpstr>培训与认证部-母版</vt:lpstr>
      <vt:lpstr>DHCP原理与配置</vt:lpstr>
      <vt:lpstr>PowerPoint 演示文稿</vt:lpstr>
      <vt:lpstr>PowerPoint 演示文稿</vt:lpstr>
      <vt:lpstr>DHCP应用场景</vt:lpstr>
      <vt:lpstr>DHCP报文类型 </vt:lpstr>
      <vt:lpstr>地址池</vt:lpstr>
      <vt:lpstr>DHCP工作原理</vt:lpstr>
      <vt:lpstr>DHCP租期更新</vt:lpstr>
      <vt:lpstr>DHCP重绑定</vt:lpstr>
      <vt:lpstr>IP地址释放</vt:lpstr>
      <vt:lpstr>DHCP接口地址池配置</vt:lpstr>
      <vt:lpstr>配置验证</vt:lpstr>
      <vt:lpstr>DHCP全局地址池配置</vt:lpstr>
      <vt:lpstr>配置验证</vt:lpstr>
      <vt:lpstr>PowerPoint 演示文稿</vt:lpstr>
      <vt:lpstr>FTP原理与配置</vt:lpstr>
      <vt:lpstr>PowerPoint 演示文稿</vt:lpstr>
      <vt:lpstr>PowerPoint 演示文稿</vt:lpstr>
      <vt:lpstr>FTP的应用</vt:lpstr>
      <vt:lpstr>FTP传输模式</vt:lpstr>
      <vt:lpstr>FTP配置</vt:lpstr>
      <vt:lpstr>FTP配置</vt:lpstr>
      <vt:lpstr>FTP配置</vt:lpstr>
      <vt:lpstr>PowerPoint 演示文稿</vt:lpstr>
      <vt:lpstr>Telnet原理与配置</vt:lpstr>
      <vt:lpstr>Telnet应用场景</vt:lpstr>
      <vt:lpstr>Telnet连接</vt:lpstr>
      <vt:lpstr>认证模式</vt:lpstr>
      <vt:lpstr>Telnet配置</vt:lpstr>
      <vt:lpstr>Telnet配置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xtzj</cp:lastModifiedBy>
  <cp:revision>2484</cp:revision>
  <dcterms:created xsi:type="dcterms:W3CDTF">2003-08-21T06:48:56Z</dcterms:created>
  <dcterms:modified xsi:type="dcterms:W3CDTF">2019-07-22T03:15:35Z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(3)kvyczHfUy2TNv6Y6ENX1LVAsf7OcM004n1RPaMywjkKX6NvmXZuaY9fsNyABMMYmknazCPTJ
y4xUqPLZz7AAzR9pB7pln75BKvYC9eeGE1zO4SJS0EU5pf+W1LFE/mNqfWWW8nKGwFKrIigI
TXmVsI2oPoNUXud7L6v1kCmvm4hdTRCyYAoFEAFj5Q210e4YqHCfG4XlQgZvYWul3oQDYJJi
/1EfUW5/oX3xjpFvla</vt:lpwstr>
  </property>
  <property fmtid="{D5CDD505-2E9C-101B-9397-08002B2CF9AE}" pid="18" name="_2015_ms_pID_7253431">
    <vt:lpwstr>IVe5mL1JO/lX16mZaB03+8LRUpUjo2TfOftVoaFCKy/bHImkn6oyF+
/sRgCjVwIDEM8hNAH3c/VybYJrxdXznUYOTPb2zeGHwQjDeKTlxILjz2sSU1P1mBdUOL1yJ8
DbQZFODGmk48lEA4ORDhee1U+wsIym71rejrNG+HADw4rQU55j9rjnXxmECoJ2/AkbrzSIQG
4sMWzXf9Tg8ZNvEiMjgJ6tpnVqxppV1j10Sq</vt:lpwstr>
  </property>
  <property fmtid="{D5CDD505-2E9C-101B-9397-08002B2CF9AE}" pid="19" name="_2015_ms_pID_7253432">
    <vt:lpwstr>lznbXGSRn6Ghn2F8VVZLN5O8yHgKZGzejWBL
1ugO9ZHVHGyFY7vDi3e42bnPwMaMkQ==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1553473499</vt:lpwstr>
  </property>
</Properties>
</file>