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71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2" orient="horz" pos="482" userDrawn="1">
          <p15:clr>
            <a:srgbClr val="A4A3A4"/>
          </p15:clr>
        </p15:guide>
        <p15:guide id="3" orient="horz" pos="2908" userDrawn="1">
          <p15:clr>
            <a:srgbClr val="A4A3A4"/>
          </p15:clr>
        </p15:guide>
        <p15:guide id="4" orient="horz" pos="5967">
          <p15:clr>
            <a:srgbClr val="A4A3A4"/>
          </p15:clr>
        </p15:guide>
        <p15:guide id="6" pos="2440">
          <p15:clr>
            <a:srgbClr val="A4A3A4"/>
          </p15:clr>
        </p15:guide>
        <p15:guide id="7" pos="431" userDrawn="1">
          <p15:clr>
            <a:srgbClr val="A4A3A4"/>
          </p15:clr>
        </p15:guide>
        <p15:guide id="8" pos="4028">
          <p15:clr>
            <a:srgbClr val="A4A3A4"/>
          </p15:clr>
        </p15:guide>
        <p15:guide id="9" pos="626">
          <p15:clr>
            <a:srgbClr val="A4A3A4"/>
          </p15:clr>
        </p15:guide>
        <p15:guide id="10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78"/>
    <a:srgbClr val="003264"/>
    <a:srgbClr val="003250"/>
    <a:srgbClr val="C00000"/>
    <a:srgbClr val="990000"/>
    <a:srgbClr val="FF0909"/>
    <a:srgbClr val="CF6B63"/>
    <a:srgbClr val="E7CCC7"/>
    <a:srgbClr val="FFC1C1"/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1" autoAdjust="0"/>
    <p:restoredTop sz="90244" autoAdjust="0"/>
  </p:normalViewPr>
  <p:slideViewPr>
    <p:cSldViewPr showGuides="1">
      <p:cViewPr varScale="1">
        <p:scale>
          <a:sx n="85" d="100"/>
          <a:sy n="85" d="100"/>
        </p:scale>
        <p:origin x="120" y="378"/>
      </p:cViewPr>
      <p:guideLst>
        <p:guide orient="horz" pos="459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74" d="100"/>
          <a:sy n="74" d="100"/>
        </p:scale>
        <p:origin x="2136" y="72"/>
      </p:cViewPr>
      <p:guideLst>
        <p:guide orient="horz" pos="482"/>
        <p:guide orient="horz" pos="2908"/>
        <p:guide orient="horz" pos="5967"/>
        <p:guide pos="2440"/>
        <p:guide pos="431"/>
        <p:guide pos="4028"/>
        <p:guide pos="626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7443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3903" y="4616450"/>
            <a:ext cx="5931494" cy="5109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 smtClean="0"/>
              <a:t>Click here to add content</a:t>
            </a:r>
            <a:endParaRPr lang="en-US" altLang="zh-CN" noProof="0" dirty="0"/>
          </a:p>
          <a:p>
            <a:pPr lvl="1"/>
            <a:r>
              <a:rPr lang="en-US" altLang="zh-CN" noProof="0" dirty="0"/>
              <a:t>Click here to add content</a:t>
            </a:r>
          </a:p>
          <a:p>
            <a:pPr lvl="2"/>
            <a:r>
              <a:rPr lang="en-US" altLang="zh-CN" noProof="0" dirty="0"/>
              <a:t>Click here to add content</a:t>
            </a:r>
          </a:p>
        </p:txBody>
      </p:sp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3903" y="765609"/>
            <a:ext cx="5931493" cy="33369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881672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itchFamily="2" charset="2"/>
      <a:buChar char="l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541338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p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n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orient="horz" pos="2908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4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配置完成单臂路由后，可以使用</a:t>
            </a:r>
            <a:r>
              <a:rPr lang="en-US" altLang="zh-CN" b="1" dirty="0" smtClean="0">
                <a:latin typeface="+mn-ea"/>
                <a:ea typeface="+mn-ea"/>
              </a:rPr>
              <a:t>ping</a:t>
            </a:r>
            <a:r>
              <a:rPr lang="zh-CN" altLang="en-US" dirty="0" smtClean="0">
                <a:latin typeface="+mn-ea"/>
                <a:ea typeface="+mn-ea"/>
              </a:rPr>
              <a:t>命令来验证主机之间的连通性。如上所示，</a:t>
            </a:r>
            <a:r>
              <a:rPr lang="en-US" altLang="zh-CN" dirty="0" smtClean="0">
                <a:latin typeface="+mn-ea"/>
                <a:ea typeface="+mn-ea"/>
              </a:rPr>
              <a:t>VLAN2</a:t>
            </a:r>
            <a:r>
              <a:rPr lang="zh-CN" altLang="en-US" dirty="0" smtClean="0">
                <a:latin typeface="+mn-ea"/>
                <a:ea typeface="+mn-ea"/>
              </a:rPr>
              <a:t>中的主机</a:t>
            </a:r>
            <a:r>
              <a:rPr lang="en-US" altLang="zh-CN" dirty="0" smtClean="0">
                <a:latin typeface="+mn-ea"/>
                <a:ea typeface="+mn-ea"/>
              </a:rPr>
              <a:t>A(IP</a:t>
            </a:r>
            <a:r>
              <a:rPr lang="zh-CN" altLang="en-US" dirty="0" smtClean="0">
                <a:latin typeface="+mn-ea"/>
                <a:ea typeface="+mn-ea"/>
              </a:rPr>
              <a:t>地址：</a:t>
            </a:r>
            <a:r>
              <a:rPr lang="en-US" altLang="zh-CN" dirty="0" smtClean="0">
                <a:latin typeface="+mn-ea"/>
                <a:ea typeface="+mn-ea"/>
              </a:rPr>
              <a:t>192.168.2.1</a:t>
            </a:r>
            <a:r>
              <a:rPr lang="zh-CN" altLang="en-US" dirty="0" smtClean="0">
                <a:latin typeface="+mn-ea"/>
                <a:ea typeface="+mn-ea"/>
              </a:rPr>
              <a:t>）可以</a:t>
            </a:r>
            <a:r>
              <a:rPr lang="en-US" altLang="zh-CN" dirty="0" smtClean="0">
                <a:latin typeface="+mn-ea"/>
                <a:ea typeface="+mn-ea"/>
              </a:rPr>
              <a:t>Ping</a:t>
            </a:r>
            <a:r>
              <a:rPr lang="zh-CN" altLang="en-US" dirty="0" smtClean="0">
                <a:latin typeface="+mn-ea"/>
                <a:ea typeface="+mn-ea"/>
              </a:rPr>
              <a:t>通</a:t>
            </a:r>
            <a:r>
              <a:rPr lang="en-US" altLang="zh-CN" dirty="0" smtClean="0">
                <a:latin typeface="+mn-ea"/>
                <a:ea typeface="+mn-ea"/>
              </a:rPr>
              <a:t>VLAN3</a:t>
            </a:r>
            <a:r>
              <a:rPr lang="zh-CN" altLang="en-US" dirty="0" smtClean="0">
                <a:latin typeface="+mn-ea"/>
                <a:ea typeface="+mn-ea"/>
              </a:rPr>
              <a:t>中的主机</a:t>
            </a:r>
            <a:r>
              <a:rPr lang="en-US" altLang="zh-CN" dirty="0" smtClean="0">
                <a:latin typeface="+mn-ea"/>
                <a:ea typeface="+mn-ea"/>
              </a:rPr>
              <a:t>B(IP</a:t>
            </a:r>
            <a:r>
              <a:rPr lang="zh-CN" altLang="en-US" dirty="0" smtClean="0">
                <a:latin typeface="+mn-ea"/>
                <a:ea typeface="+mn-ea"/>
              </a:rPr>
              <a:t>地址：</a:t>
            </a:r>
            <a:r>
              <a:rPr lang="en-US" altLang="zh-CN" dirty="0" smtClean="0">
                <a:latin typeface="+mn-ea"/>
                <a:ea typeface="+mn-ea"/>
              </a:rPr>
              <a:t>192.168.3.1)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1606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在三层交换机上配置</a:t>
            </a:r>
            <a:r>
              <a:rPr lang="en-US" altLang="zh-CN" dirty="0" smtClean="0">
                <a:latin typeface="+mn-ea"/>
                <a:ea typeface="+mn-ea"/>
              </a:rPr>
              <a:t>VLAN</a:t>
            </a:r>
            <a:r>
              <a:rPr lang="zh-CN" altLang="en-US" dirty="0" smtClean="0">
                <a:latin typeface="+mn-ea"/>
                <a:ea typeface="+mn-ea"/>
              </a:rPr>
              <a:t>路由时，首先创建</a:t>
            </a:r>
            <a:r>
              <a:rPr lang="en-US" altLang="zh-CN" dirty="0" smtClean="0">
                <a:latin typeface="+mn-ea"/>
                <a:ea typeface="+mn-ea"/>
              </a:rPr>
              <a:t>VLAN</a:t>
            </a:r>
            <a:r>
              <a:rPr lang="zh-CN" altLang="en-US" dirty="0" smtClean="0">
                <a:latin typeface="+mn-ea"/>
                <a:ea typeface="+mn-ea"/>
              </a:rPr>
              <a:t>，并将端口加入到</a:t>
            </a:r>
            <a:r>
              <a:rPr lang="en-US" altLang="zh-CN" dirty="0" smtClean="0">
                <a:latin typeface="+mn-ea"/>
                <a:ea typeface="+mn-ea"/>
              </a:rPr>
              <a:t>VLAN</a:t>
            </a:r>
            <a:r>
              <a:rPr lang="zh-CN" altLang="en-US" dirty="0" smtClean="0">
                <a:latin typeface="+mn-ea"/>
                <a:ea typeface="+mn-ea"/>
              </a:rPr>
              <a:t>中。</a:t>
            </a: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4598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dirty="0" smtClean="0">
                <a:latin typeface="+mn-ea"/>
                <a:ea typeface="+mn-ea"/>
              </a:rPr>
              <a:t>interface </a:t>
            </a:r>
            <a:r>
              <a:rPr lang="en-US" altLang="zh-CN" b="1" dirty="0" err="1" smtClean="0">
                <a:latin typeface="+mn-ea"/>
                <a:ea typeface="+mn-ea"/>
              </a:rPr>
              <a:t>vlanif</a:t>
            </a:r>
            <a:r>
              <a:rPr lang="en-US" altLang="zh-CN" b="1" dirty="0" smtClean="0">
                <a:latin typeface="+mn-ea"/>
                <a:ea typeface="+mn-ea"/>
              </a:rPr>
              <a:t> </a:t>
            </a:r>
            <a:r>
              <a:rPr lang="en-US" altLang="zh-CN" i="1" dirty="0" err="1" smtClean="0">
                <a:latin typeface="+mn-ea"/>
                <a:ea typeface="+mn-ea"/>
              </a:rPr>
              <a:t>vlan</a:t>
            </a:r>
            <a:r>
              <a:rPr lang="en-US" altLang="zh-CN" i="1" dirty="0" smtClean="0">
                <a:latin typeface="+mn-ea"/>
                <a:ea typeface="+mn-ea"/>
              </a:rPr>
              <a:t>-id</a:t>
            </a:r>
            <a:r>
              <a:rPr lang="zh-CN" altLang="en-US" dirty="0" smtClean="0">
                <a:latin typeface="+mn-ea"/>
                <a:ea typeface="+mn-ea"/>
              </a:rPr>
              <a:t>命令用来创建</a:t>
            </a:r>
            <a:r>
              <a:rPr lang="en-US" altLang="zh-CN" dirty="0" smtClean="0">
                <a:latin typeface="+mn-ea"/>
                <a:ea typeface="+mn-ea"/>
              </a:rPr>
              <a:t>VLANIF</a:t>
            </a:r>
            <a:r>
              <a:rPr lang="zh-CN" altLang="en-US" dirty="0" smtClean="0">
                <a:latin typeface="+mn-ea"/>
                <a:ea typeface="+mn-ea"/>
              </a:rPr>
              <a:t>接口并进入到</a:t>
            </a:r>
            <a:r>
              <a:rPr lang="en-US" altLang="zh-CN" dirty="0" smtClean="0">
                <a:latin typeface="+mn-ea"/>
                <a:ea typeface="+mn-ea"/>
              </a:rPr>
              <a:t>VLANIF</a:t>
            </a:r>
            <a:r>
              <a:rPr lang="zh-CN" altLang="en-US" dirty="0" smtClean="0">
                <a:latin typeface="+mn-ea"/>
                <a:ea typeface="+mn-ea"/>
              </a:rPr>
              <a:t>接口视图。</a:t>
            </a:r>
            <a:r>
              <a:rPr lang="en-US" altLang="zh-CN" i="1" dirty="0" err="1" smtClean="0">
                <a:latin typeface="+mn-ea"/>
                <a:ea typeface="+mn-ea"/>
              </a:rPr>
              <a:t>vlan</a:t>
            </a:r>
            <a:r>
              <a:rPr lang="en-US" altLang="zh-CN" i="1" dirty="0" smtClean="0">
                <a:latin typeface="+mn-ea"/>
                <a:ea typeface="+mn-ea"/>
              </a:rPr>
              <a:t>-id</a:t>
            </a:r>
            <a:r>
              <a:rPr lang="zh-CN" altLang="en-US" dirty="0" smtClean="0">
                <a:latin typeface="+mn-ea"/>
                <a:ea typeface="+mn-ea"/>
              </a:rPr>
              <a:t>表示与</a:t>
            </a:r>
            <a:r>
              <a:rPr lang="en-US" altLang="zh-CN" dirty="0" smtClean="0">
                <a:latin typeface="+mn-ea"/>
                <a:ea typeface="+mn-ea"/>
              </a:rPr>
              <a:t>VLANIF</a:t>
            </a:r>
            <a:r>
              <a:rPr lang="zh-CN" altLang="en-US" dirty="0" smtClean="0">
                <a:latin typeface="+mn-ea"/>
                <a:ea typeface="+mn-ea"/>
              </a:rPr>
              <a:t>接口相关联的</a:t>
            </a:r>
            <a:r>
              <a:rPr lang="en-US" altLang="zh-CN" dirty="0" smtClean="0">
                <a:latin typeface="+mn-ea"/>
                <a:ea typeface="+mn-ea"/>
              </a:rPr>
              <a:t>VLAN</a:t>
            </a:r>
            <a:r>
              <a:rPr lang="zh-CN" altLang="en-US" dirty="0" smtClean="0">
                <a:latin typeface="+mn-ea"/>
                <a:ea typeface="+mn-ea"/>
              </a:rPr>
              <a:t>编号。</a:t>
            </a:r>
            <a:r>
              <a:rPr lang="en-US" altLang="zh-CN" dirty="0" smtClean="0">
                <a:latin typeface="+mn-ea"/>
                <a:ea typeface="+mn-ea"/>
              </a:rPr>
              <a:t>VLANIF</a:t>
            </a:r>
            <a:r>
              <a:rPr lang="zh-CN" altLang="en-US" dirty="0" smtClean="0">
                <a:latin typeface="+mn-ea"/>
                <a:ea typeface="+mn-ea"/>
              </a:rPr>
              <a:t>接口的</a:t>
            </a:r>
            <a:r>
              <a:rPr lang="en-US" altLang="zh-CN" dirty="0" smtClean="0">
                <a:latin typeface="+mn-ea"/>
                <a:ea typeface="+mn-ea"/>
              </a:rPr>
              <a:t>IP</a:t>
            </a:r>
            <a:r>
              <a:rPr lang="zh-CN" altLang="en-US" dirty="0" smtClean="0">
                <a:latin typeface="+mn-ea"/>
                <a:ea typeface="+mn-ea"/>
              </a:rPr>
              <a:t>地址作为主机的网关</a:t>
            </a:r>
            <a:r>
              <a:rPr lang="en-US" altLang="zh-CN" dirty="0" smtClean="0">
                <a:latin typeface="+mn-ea"/>
                <a:ea typeface="+mn-ea"/>
              </a:rPr>
              <a:t>IP</a:t>
            </a:r>
            <a:r>
              <a:rPr lang="zh-CN" altLang="en-US" dirty="0" smtClean="0">
                <a:latin typeface="+mn-ea"/>
                <a:ea typeface="+mn-ea"/>
              </a:rPr>
              <a:t>地址，和主机的</a:t>
            </a:r>
            <a:r>
              <a:rPr lang="en-US" altLang="zh-CN" dirty="0" smtClean="0">
                <a:latin typeface="+mn-ea"/>
                <a:ea typeface="+mn-ea"/>
              </a:rPr>
              <a:t>IP</a:t>
            </a:r>
            <a:r>
              <a:rPr lang="zh-CN" altLang="en-US" dirty="0" smtClean="0">
                <a:latin typeface="+mn-ea"/>
                <a:ea typeface="+mn-ea"/>
              </a:rPr>
              <a:t>地址必须位于同一网段。</a:t>
            </a: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3731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配置三层交换后，可以用</a:t>
            </a:r>
            <a:r>
              <a:rPr lang="en-US" altLang="zh-CN" b="1" dirty="0" smtClean="0">
                <a:latin typeface="+mn-ea"/>
                <a:ea typeface="+mn-ea"/>
              </a:rPr>
              <a:t>ping</a:t>
            </a:r>
            <a:r>
              <a:rPr lang="zh-CN" altLang="en-US" dirty="0" smtClean="0">
                <a:latin typeface="+mn-ea"/>
                <a:ea typeface="+mn-ea"/>
              </a:rPr>
              <a:t>命令验证主机之间的连通性。如上所示，</a:t>
            </a:r>
            <a:r>
              <a:rPr lang="en-US" altLang="zh-CN" dirty="0" smtClean="0">
                <a:latin typeface="+mn-ea"/>
                <a:ea typeface="+mn-ea"/>
              </a:rPr>
              <a:t>VLAN2</a:t>
            </a:r>
            <a:r>
              <a:rPr lang="zh-CN" altLang="en-US" dirty="0" smtClean="0">
                <a:latin typeface="+mn-ea"/>
                <a:ea typeface="+mn-ea"/>
              </a:rPr>
              <a:t>中的主机</a:t>
            </a:r>
            <a:r>
              <a:rPr lang="en-US" altLang="zh-CN" dirty="0" smtClean="0">
                <a:latin typeface="+mn-ea"/>
                <a:ea typeface="+mn-ea"/>
              </a:rPr>
              <a:t>A(IP</a:t>
            </a:r>
            <a:r>
              <a:rPr lang="zh-CN" altLang="en-US" dirty="0" smtClean="0">
                <a:latin typeface="+mn-ea"/>
                <a:ea typeface="+mn-ea"/>
              </a:rPr>
              <a:t>地址：</a:t>
            </a:r>
            <a:r>
              <a:rPr lang="en-US" altLang="zh-CN" dirty="0" smtClean="0">
                <a:latin typeface="+mn-ea"/>
                <a:ea typeface="+mn-ea"/>
              </a:rPr>
              <a:t>192.168.2.2</a:t>
            </a:r>
            <a:r>
              <a:rPr lang="zh-CN" altLang="en-US" dirty="0" smtClean="0">
                <a:latin typeface="+mn-ea"/>
                <a:ea typeface="+mn-ea"/>
              </a:rPr>
              <a:t>）可以</a:t>
            </a:r>
            <a:r>
              <a:rPr lang="en-US" altLang="zh-CN" dirty="0" smtClean="0">
                <a:latin typeface="+mn-ea"/>
                <a:ea typeface="+mn-ea"/>
              </a:rPr>
              <a:t>Ping</a:t>
            </a:r>
            <a:r>
              <a:rPr lang="zh-CN" altLang="en-US" dirty="0" smtClean="0">
                <a:latin typeface="+mn-ea"/>
                <a:ea typeface="+mn-ea"/>
              </a:rPr>
              <a:t>通</a:t>
            </a:r>
            <a:r>
              <a:rPr lang="en-US" altLang="zh-CN" dirty="0" smtClean="0">
                <a:latin typeface="+mn-ea"/>
                <a:ea typeface="+mn-ea"/>
              </a:rPr>
              <a:t>VLAN3</a:t>
            </a:r>
            <a:r>
              <a:rPr lang="zh-CN" altLang="en-US" dirty="0" smtClean="0">
                <a:latin typeface="+mn-ea"/>
                <a:ea typeface="+mn-ea"/>
              </a:rPr>
              <a:t>中的主机</a:t>
            </a:r>
            <a:r>
              <a:rPr lang="en-US" altLang="zh-CN" dirty="0" smtClean="0">
                <a:latin typeface="+mn-ea"/>
                <a:ea typeface="+mn-ea"/>
              </a:rPr>
              <a:t>B(IP</a:t>
            </a:r>
            <a:r>
              <a:rPr lang="zh-CN" altLang="en-US" dirty="0" smtClean="0">
                <a:latin typeface="+mn-ea"/>
                <a:ea typeface="+mn-ea"/>
              </a:rPr>
              <a:t>地址：</a:t>
            </a:r>
            <a:r>
              <a:rPr lang="en-US" altLang="zh-CN" dirty="0" smtClean="0">
                <a:latin typeface="+mn-ea"/>
                <a:ea typeface="+mn-ea"/>
              </a:rPr>
              <a:t>192.168.3.2)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6715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1.  dot1q termination vid vlan-id</a:t>
            </a:r>
            <a:r>
              <a:rPr lang="zh-CN" altLang="en-US" smtClean="0"/>
              <a:t>命令有两个功能。第一个功能是删除</a:t>
            </a:r>
            <a:r>
              <a:rPr lang="en-US" altLang="zh-CN" smtClean="0"/>
              <a:t>VLAN</a:t>
            </a:r>
            <a:r>
              <a:rPr lang="zh-CN" altLang="en-US" smtClean="0"/>
              <a:t>标签。接口在收到</a:t>
            </a:r>
            <a:r>
              <a:rPr lang="en-US" altLang="zh-CN" smtClean="0"/>
              <a:t>VLAN</a:t>
            </a:r>
            <a:r>
              <a:rPr lang="zh-CN" altLang="en-US" smtClean="0"/>
              <a:t>报文后，剥掉报文中携带的</a:t>
            </a:r>
            <a:r>
              <a:rPr lang="en-US" altLang="zh-CN" smtClean="0"/>
              <a:t>Tag</a:t>
            </a:r>
            <a:r>
              <a:rPr lang="zh-CN" altLang="en-US" smtClean="0"/>
              <a:t>后进行三层转发。第二个功能是添加</a:t>
            </a:r>
            <a:r>
              <a:rPr lang="en-US" altLang="zh-CN" smtClean="0"/>
              <a:t>VLAN</a:t>
            </a:r>
            <a:r>
              <a:rPr lang="zh-CN" altLang="en-US" smtClean="0"/>
              <a:t>标签。接口在发送报文时，将相应的</a:t>
            </a:r>
            <a:r>
              <a:rPr lang="en-US" altLang="zh-CN" smtClean="0"/>
              <a:t>VLAN</a:t>
            </a:r>
            <a:r>
              <a:rPr lang="zh-CN" altLang="en-US" smtClean="0"/>
              <a:t>信息添加到报文中再发送。</a:t>
            </a:r>
          </a:p>
          <a:p>
            <a:r>
              <a:rPr lang="en-US" altLang="zh-CN" smtClean="0"/>
              <a:t>2.   </a:t>
            </a:r>
            <a:r>
              <a:rPr lang="zh-CN" altLang="en-US" smtClean="0"/>
              <a:t>必须把接口配置成</a:t>
            </a:r>
            <a:r>
              <a:rPr lang="en-US" altLang="zh-CN" smtClean="0"/>
              <a:t>Trunk</a:t>
            </a:r>
            <a:r>
              <a:rPr lang="zh-CN" altLang="en-US" smtClean="0"/>
              <a:t>口，并允许相应</a:t>
            </a:r>
            <a:r>
              <a:rPr lang="en-US" altLang="zh-CN" smtClean="0"/>
              <a:t>VLAN</a:t>
            </a:r>
            <a:r>
              <a:rPr lang="zh-CN" altLang="en-US" smtClean="0"/>
              <a:t>的数据通过。</a:t>
            </a:r>
            <a:endParaRPr lang="en-US" altLang="zh-CN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4242434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7143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681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620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VLAN</a:t>
            </a:r>
            <a:r>
              <a:rPr lang="zh-CN" altLang="en-US" smtClean="0"/>
              <a:t>隔离了二层广播域，也严格地隔离了各个</a:t>
            </a:r>
            <a:r>
              <a:rPr lang="en-US" altLang="zh-CN" smtClean="0"/>
              <a:t>VLAN</a:t>
            </a:r>
            <a:r>
              <a:rPr lang="zh-CN" altLang="en-US" smtClean="0"/>
              <a:t>之间的任何二层流量，属于不同</a:t>
            </a:r>
            <a:r>
              <a:rPr lang="en-US" altLang="zh-CN" smtClean="0"/>
              <a:t>VLAN</a:t>
            </a:r>
            <a:r>
              <a:rPr lang="zh-CN" altLang="en-US" smtClean="0"/>
              <a:t>的用户之间不能进行二层通信。</a:t>
            </a:r>
            <a:endParaRPr lang="en-US" altLang="zh-CN" smtClean="0"/>
          </a:p>
          <a:p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472769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3664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因为不同</a:t>
            </a:r>
            <a:r>
              <a:rPr lang="en-US" altLang="zh-CN" dirty="0" smtClean="0">
                <a:latin typeface="+mn-ea"/>
                <a:ea typeface="+mn-ea"/>
              </a:rPr>
              <a:t>VLAN</a:t>
            </a:r>
            <a:r>
              <a:rPr lang="zh-CN" altLang="en-US" dirty="0" smtClean="0">
                <a:latin typeface="+mn-ea"/>
                <a:ea typeface="+mn-ea"/>
              </a:rPr>
              <a:t>之间的主机是无法实现二层通信的，所以必须通过三层路由才能将报文从一个</a:t>
            </a:r>
            <a:r>
              <a:rPr lang="en-US" altLang="zh-CN" dirty="0" smtClean="0">
                <a:latin typeface="+mn-ea"/>
                <a:ea typeface="+mn-ea"/>
              </a:rPr>
              <a:t>VLAN</a:t>
            </a:r>
            <a:r>
              <a:rPr lang="zh-CN" altLang="en-US" dirty="0" smtClean="0">
                <a:latin typeface="+mn-ea"/>
                <a:ea typeface="+mn-ea"/>
              </a:rPr>
              <a:t>转发到另外一个</a:t>
            </a:r>
            <a:r>
              <a:rPr lang="en-US" altLang="zh-CN" dirty="0" smtClean="0">
                <a:latin typeface="+mn-ea"/>
                <a:ea typeface="+mn-ea"/>
              </a:rPr>
              <a:t>VLAN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</a:p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解决</a:t>
            </a:r>
            <a:r>
              <a:rPr lang="en-US" altLang="zh-CN" dirty="0" smtClean="0">
                <a:latin typeface="+mn-ea"/>
                <a:ea typeface="+mn-ea"/>
              </a:rPr>
              <a:t>VLAN</a:t>
            </a:r>
            <a:r>
              <a:rPr lang="zh-CN" altLang="en-US" dirty="0" smtClean="0">
                <a:latin typeface="+mn-ea"/>
                <a:ea typeface="+mn-ea"/>
              </a:rPr>
              <a:t>间通信问题的第一种方法是：在路由器上为每个</a:t>
            </a:r>
            <a:r>
              <a:rPr lang="en-US" altLang="zh-CN" dirty="0" smtClean="0">
                <a:latin typeface="+mn-ea"/>
                <a:ea typeface="+mn-ea"/>
              </a:rPr>
              <a:t>VLAN</a:t>
            </a:r>
            <a:r>
              <a:rPr lang="zh-CN" altLang="en-US" dirty="0" smtClean="0">
                <a:latin typeface="+mn-ea"/>
                <a:ea typeface="+mn-ea"/>
              </a:rPr>
              <a:t>分配一个单独的接口，并使用一条物理链路连接到二层交换机上。当</a:t>
            </a:r>
            <a:r>
              <a:rPr lang="en-US" altLang="zh-CN" dirty="0" smtClean="0">
                <a:latin typeface="+mn-ea"/>
                <a:ea typeface="+mn-ea"/>
              </a:rPr>
              <a:t>VLAN</a:t>
            </a:r>
            <a:r>
              <a:rPr lang="zh-CN" altLang="en-US" dirty="0" smtClean="0">
                <a:latin typeface="+mn-ea"/>
                <a:ea typeface="+mn-ea"/>
              </a:rPr>
              <a:t>间的主机需要通信时，数据会经由路由器进行三层路由，并被转发到目的</a:t>
            </a:r>
            <a:r>
              <a:rPr lang="en-US" altLang="zh-CN" dirty="0" smtClean="0">
                <a:latin typeface="+mn-ea"/>
                <a:ea typeface="+mn-ea"/>
              </a:rPr>
              <a:t>VLAN</a:t>
            </a:r>
            <a:r>
              <a:rPr lang="zh-CN" altLang="en-US" dirty="0" smtClean="0">
                <a:latin typeface="+mn-ea"/>
                <a:ea typeface="+mn-ea"/>
              </a:rPr>
              <a:t>内的主机，这样就可以实现</a:t>
            </a:r>
            <a:r>
              <a:rPr lang="en-US" altLang="zh-CN" dirty="0" smtClean="0">
                <a:latin typeface="+mn-ea"/>
                <a:ea typeface="+mn-ea"/>
              </a:rPr>
              <a:t>VLAN</a:t>
            </a:r>
            <a:r>
              <a:rPr lang="zh-CN" altLang="en-US" dirty="0" smtClean="0">
                <a:latin typeface="+mn-ea"/>
                <a:ea typeface="+mn-ea"/>
              </a:rPr>
              <a:t>之间的相互通信。</a:t>
            </a:r>
            <a:endParaRPr lang="en-US" altLang="zh-CN" dirty="0" smtClean="0">
              <a:latin typeface="+mn-ea"/>
              <a:ea typeface="+mn-ea"/>
            </a:endParaRPr>
          </a:p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然而，随着每个交换机上</a:t>
            </a:r>
            <a:r>
              <a:rPr lang="en-US" altLang="zh-CN" dirty="0" smtClean="0">
                <a:latin typeface="+mn-ea"/>
                <a:ea typeface="+mn-ea"/>
              </a:rPr>
              <a:t>VLAN</a:t>
            </a:r>
            <a:r>
              <a:rPr lang="zh-CN" altLang="en-US" dirty="0" smtClean="0">
                <a:latin typeface="+mn-ea"/>
                <a:ea typeface="+mn-ea"/>
              </a:rPr>
              <a:t>数量的增加，这样做必然需要大量的路由器接口，而路由器的接口数量是极其有限的。并且，某些</a:t>
            </a:r>
            <a:r>
              <a:rPr lang="en-US" altLang="zh-CN" dirty="0" smtClean="0">
                <a:latin typeface="+mn-ea"/>
                <a:ea typeface="+mn-ea"/>
              </a:rPr>
              <a:t>VLAN</a:t>
            </a:r>
            <a:r>
              <a:rPr lang="zh-CN" altLang="en-US" dirty="0" smtClean="0">
                <a:latin typeface="+mn-ea"/>
                <a:ea typeface="+mn-ea"/>
              </a:rPr>
              <a:t>之间的主机可能不需要频繁进行通信，如果这样配置的话，会导致路由器的接口利用率很低。因此，实际应用中一般不会采用这种方案来解决</a:t>
            </a:r>
            <a:r>
              <a:rPr lang="en-US" altLang="zh-CN" dirty="0" smtClean="0">
                <a:latin typeface="+mn-ea"/>
                <a:ea typeface="+mn-ea"/>
              </a:rPr>
              <a:t>VLAN</a:t>
            </a:r>
            <a:r>
              <a:rPr lang="zh-CN" altLang="en-US" dirty="0" smtClean="0">
                <a:latin typeface="+mn-ea"/>
                <a:ea typeface="+mn-ea"/>
              </a:rPr>
              <a:t>间的通信问题。</a:t>
            </a:r>
          </a:p>
        </p:txBody>
      </p:sp>
    </p:spTree>
    <p:extLst>
      <p:ext uri="{BB962C8B-B14F-4D97-AF65-F5344CB8AC3E}">
        <p14:creationId xmlns:p14="http://schemas.microsoft.com/office/powerpoint/2010/main" val="2337567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3664"/>
            <a:ext cx="5930900" cy="4114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 dirty="0" smtClean="0">
                <a:latin typeface="+mn-ea"/>
                <a:ea typeface="+mn-ea"/>
              </a:rPr>
              <a:t>解决</a:t>
            </a:r>
            <a:r>
              <a:rPr lang="en-US" altLang="zh-CN" dirty="0" smtClean="0">
                <a:latin typeface="+mn-ea"/>
                <a:ea typeface="+mn-ea"/>
              </a:rPr>
              <a:t>VLAN</a:t>
            </a:r>
            <a:r>
              <a:rPr lang="zh-CN" altLang="en-US" dirty="0" smtClean="0">
                <a:latin typeface="+mn-ea"/>
                <a:ea typeface="+mn-ea"/>
              </a:rPr>
              <a:t>间通信问题的第二种方法是：</a:t>
            </a:r>
            <a:endParaRPr lang="en-US" altLang="zh-CN" dirty="0" smtClean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+mn-ea"/>
                <a:ea typeface="+mn-ea"/>
              </a:rPr>
              <a:t>在交换机和路由器之间仅使用一条物理链路连接。在交换机上，把连接到路由器的端口配置成</a:t>
            </a:r>
            <a:r>
              <a:rPr lang="en-US" altLang="zh-CN" dirty="0" smtClean="0">
                <a:latin typeface="+mn-ea"/>
                <a:ea typeface="+mn-ea"/>
              </a:rPr>
              <a:t>Trunk</a:t>
            </a:r>
            <a:r>
              <a:rPr lang="zh-CN" altLang="en-US" dirty="0" smtClean="0">
                <a:latin typeface="+mn-ea"/>
                <a:ea typeface="+mn-ea"/>
              </a:rPr>
              <a:t>类型的端口，并允许相关</a:t>
            </a:r>
            <a:r>
              <a:rPr lang="en-US" altLang="zh-CN" dirty="0" smtClean="0">
                <a:latin typeface="+mn-ea"/>
                <a:ea typeface="+mn-ea"/>
              </a:rPr>
              <a:t>VLAN</a:t>
            </a:r>
            <a:r>
              <a:rPr lang="zh-CN" altLang="en-US" dirty="0" smtClean="0">
                <a:latin typeface="+mn-ea"/>
                <a:ea typeface="+mn-ea"/>
              </a:rPr>
              <a:t>的帧通过。在路由器上需要创建子接口，逻辑上把连接路由器的物理链路分成了多条。一个子接口代表了一条归属于某个</a:t>
            </a:r>
            <a:r>
              <a:rPr lang="en-US" altLang="zh-CN" dirty="0" smtClean="0">
                <a:latin typeface="+mn-ea"/>
                <a:ea typeface="+mn-ea"/>
              </a:rPr>
              <a:t>VLAN</a:t>
            </a:r>
            <a:r>
              <a:rPr lang="zh-CN" altLang="en-US" dirty="0" smtClean="0">
                <a:latin typeface="+mn-ea"/>
                <a:ea typeface="+mn-ea"/>
              </a:rPr>
              <a:t>的逻辑链路。配置子接口时，需要注意以下几点：</a:t>
            </a:r>
            <a:endParaRPr lang="en-US" altLang="zh-CN" dirty="0" smtClean="0">
              <a:latin typeface="+mn-ea"/>
              <a:ea typeface="+mn-ea"/>
            </a:endParaRPr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zh-CN" altLang="en-US" dirty="0" smtClean="0">
                <a:latin typeface="+mn-ea"/>
                <a:ea typeface="+mn-ea"/>
              </a:rPr>
              <a:t>必须为每个子接口分配一个</a:t>
            </a:r>
            <a:r>
              <a:rPr lang="en-US" altLang="zh-CN" dirty="0" smtClean="0">
                <a:latin typeface="+mn-ea"/>
                <a:ea typeface="+mn-ea"/>
              </a:rPr>
              <a:t>IP</a:t>
            </a:r>
            <a:r>
              <a:rPr lang="zh-CN" altLang="en-US" dirty="0" smtClean="0">
                <a:latin typeface="+mn-ea"/>
                <a:ea typeface="+mn-ea"/>
              </a:rPr>
              <a:t>地址。该</a:t>
            </a:r>
            <a:r>
              <a:rPr lang="en-US" altLang="zh-CN" dirty="0" smtClean="0">
                <a:latin typeface="+mn-ea"/>
                <a:ea typeface="+mn-ea"/>
              </a:rPr>
              <a:t>IP</a:t>
            </a:r>
            <a:r>
              <a:rPr lang="zh-CN" altLang="en-US" dirty="0" smtClean="0">
                <a:latin typeface="+mn-ea"/>
                <a:ea typeface="+mn-ea"/>
              </a:rPr>
              <a:t>地址与子接口所属</a:t>
            </a:r>
            <a:r>
              <a:rPr lang="en-US" altLang="zh-CN" dirty="0" smtClean="0">
                <a:latin typeface="+mn-ea"/>
                <a:ea typeface="+mn-ea"/>
              </a:rPr>
              <a:t>VLAN</a:t>
            </a:r>
            <a:r>
              <a:rPr lang="zh-CN" altLang="en-US" dirty="0" smtClean="0">
                <a:latin typeface="+mn-ea"/>
                <a:ea typeface="+mn-ea"/>
              </a:rPr>
              <a:t>位于同一网段。</a:t>
            </a:r>
            <a:endParaRPr lang="en-US" altLang="zh-CN" dirty="0" smtClean="0">
              <a:latin typeface="+mn-ea"/>
              <a:ea typeface="+mn-ea"/>
            </a:endParaRPr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zh-CN" altLang="en-US" dirty="0" smtClean="0">
                <a:latin typeface="+mn-ea"/>
                <a:ea typeface="+mn-ea"/>
              </a:rPr>
              <a:t>需要在子接口上配置</a:t>
            </a:r>
            <a:r>
              <a:rPr lang="en-US" altLang="zh-CN" dirty="0" smtClean="0">
                <a:latin typeface="+mn-ea"/>
                <a:ea typeface="+mn-ea"/>
              </a:rPr>
              <a:t>802.1Q</a:t>
            </a:r>
            <a:r>
              <a:rPr lang="zh-CN" altLang="en-US" dirty="0" smtClean="0">
                <a:latin typeface="+mn-ea"/>
                <a:ea typeface="+mn-ea"/>
              </a:rPr>
              <a:t>封装，来剥掉和添加</a:t>
            </a:r>
            <a:r>
              <a:rPr lang="en-US" altLang="zh-CN" dirty="0" smtClean="0">
                <a:latin typeface="+mn-ea"/>
                <a:ea typeface="+mn-ea"/>
              </a:rPr>
              <a:t>VLAN Tag</a:t>
            </a:r>
            <a:r>
              <a:rPr lang="zh-CN" altLang="en-US" dirty="0" smtClean="0">
                <a:latin typeface="+mn-ea"/>
                <a:ea typeface="+mn-ea"/>
              </a:rPr>
              <a:t>，从而实现</a:t>
            </a:r>
            <a:r>
              <a:rPr lang="en-US" altLang="zh-CN" dirty="0" smtClean="0">
                <a:latin typeface="+mn-ea"/>
                <a:ea typeface="+mn-ea"/>
              </a:rPr>
              <a:t>VLAN</a:t>
            </a:r>
            <a:r>
              <a:rPr lang="zh-CN" altLang="en-US" dirty="0" smtClean="0">
                <a:latin typeface="+mn-ea"/>
                <a:ea typeface="+mn-ea"/>
              </a:rPr>
              <a:t>间互通。</a:t>
            </a:r>
            <a:endParaRPr lang="en-US" altLang="zh-CN" dirty="0" smtClean="0">
              <a:latin typeface="+mn-ea"/>
              <a:ea typeface="+mn-ea"/>
            </a:endParaRPr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zh-CN" altLang="en-US" dirty="0" smtClean="0">
                <a:latin typeface="+mn-ea"/>
                <a:ea typeface="+mn-ea"/>
              </a:rPr>
              <a:t>在子接口上执行命令</a:t>
            </a:r>
            <a:r>
              <a:rPr lang="en-US" altLang="zh-CN" b="1" dirty="0" err="1" smtClean="0">
                <a:latin typeface="+mn-ea"/>
                <a:ea typeface="+mn-ea"/>
              </a:rPr>
              <a:t>arp</a:t>
            </a:r>
            <a:r>
              <a:rPr lang="en-US" altLang="zh-CN" b="1" dirty="0" smtClean="0">
                <a:latin typeface="+mn-ea"/>
                <a:ea typeface="+mn-ea"/>
              </a:rPr>
              <a:t> broadcast enable</a:t>
            </a:r>
            <a:r>
              <a:rPr lang="zh-CN" altLang="en-US" dirty="0" smtClean="0">
                <a:latin typeface="+mn-ea"/>
                <a:ea typeface="+mn-ea"/>
              </a:rPr>
              <a:t>使能子接口的</a:t>
            </a:r>
            <a:r>
              <a:rPr lang="en-US" altLang="zh-CN" dirty="0" smtClean="0">
                <a:latin typeface="+mn-ea"/>
                <a:ea typeface="+mn-ea"/>
              </a:rPr>
              <a:t>ARP</a:t>
            </a:r>
            <a:r>
              <a:rPr lang="zh-CN" altLang="en-US" dirty="0" smtClean="0">
                <a:latin typeface="+mn-ea"/>
                <a:ea typeface="+mn-ea"/>
              </a:rPr>
              <a:t>广播功能。</a:t>
            </a:r>
            <a:endParaRPr lang="en-US" altLang="zh-CN" dirty="0" smtClean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+mn-ea"/>
                <a:ea typeface="+mn-ea"/>
              </a:rPr>
              <a:t>本例中，主机</a:t>
            </a:r>
            <a:r>
              <a:rPr lang="en-US" altLang="zh-CN" dirty="0" smtClean="0">
                <a:latin typeface="+mn-ea"/>
                <a:ea typeface="+mn-ea"/>
              </a:rPr>
              <a:t>A</a:t>
            </a:r>
            <a:r>
              <a:rPr lang="zh-CN" altLang="en-US" dirty="0" smtClean="0">
                <a:latin typeface="+mn-ea"/>
                <a:ea typeface="+mn-ea"/>
              </a:rPr>
              <a:t>发送数据给主机</a:t>
            </a:r>
            <a:r>
              <a:rPr lang="en-US" altLang="zh-CN" dirty="0" smtClean="0">
                <a:latin typeface="+mn-ea"/>
                <a:ea typeface="+mn-ea"/>
              </a:rPr>
              <a:t>B</a:t>
            </a:r>
            <a:r>
              <a:rPr lang="zh-CN" altLang="en-US" dirty="0" smtClean="0">
                <a:latin typeface="+mn-ea"/>
                <a:ea typeface="+mn-ea"/>
              </a:rPr>
              <a:t>时，</a:t>
            </a:r>
            <a:r>
              <a:rPr lang="en-US" altLang="zh-CN" dirty="0" smtClean="0">
                <a:latin typeface="+mn-ea"/>
                <a:ea typeface="+mn-ea"/>
              </a:rPr>
              <a:t>RTA</a:t>
            </a:r>
            <a:r>
              <a:rPr lang="zh-CN" altLang="en-US" dirty="0" smtClean="0">
                <a:latin typeface="+mn-ea"/>
                <a:ea typeface="+mn-ea"/>
              </a:rPr>
              <a:t>会通过</a:t>
            </a:r>
            <a:r>
              <a:rPr lang="en-US" altLang="zh-CN" dirty="0" smtClean="0">
                <a:latin typeface="+mn-ea"/>
                <a:ea typeface="+mn-ea"/>
              </a:rPr>
              <a:t>G0/0/1.1</a:t>
            </a:r>
            <a:r>
              <a:rPr lang="zh-CN" altLang="en-US" dirty="0" smtClean="0">
                <a:latin typeface="+mn-ea"/>
                <a:ea typeface="+mn-ea"/>
              </a:rPr>
              <a:t>子接口收到此数据，然后查找路由表，将数据从</a:t>
            </a:r>
            <a:r>
              <a:rPr lang="en-US" altLang="zh-CN" dirty="0" smtClean="0">
                <a:latin typeface="+mn-ea"/>
                <a:ea typeface="+mn-ea"/>
              </a:rPr>
              <a:t>G0/0/1.2</a:t>
            </a:r>
            <a:r>
              <a:rPr lang="zh-CN" altLang="en-US" dirty="0" smtClean="0">
                <a:latin typeface="+mn-ea"/>
                <a:ea typeface="+mn-ea"/>
              </a:rPr>
              <a:t>子接口发送给主机</a:t>
            </a:r>
            <a:r>
              <a:rPr lang="en-US" altLang="zh-CN" dirty="0" smtClean="0">
                <a:latin typeface="+mn-ea"/>
                <a:ea typeface="+mn-ea"/>
              </a:rPr>
              <a:t>B</a:t>
            </a:r>
            <a:r>
              <a:rPr lang="zh-CN" altLang="en-US" dirty="0" smtClean="0">
                <a:latin typeface="+mn-ea"/>
                <a:ea typeface="+mn-ea"/>
              </a:rPr>
              <a:t>，这样就实现了</a:t>
            </a:r>
            <a:r>
              <a:rPr lang="en-US" altLang="zh-CN" dirty="0" smtClean="0">
                <a:latin typeface="+mn-ea"/>
                <a:ea typeface="+mn-ea"/>
              </a:rPr>
              <a:t>VLAN2</a:t>
            </a:r>
            <a:r>
              <a:rPr lang="zh-CN" altLang="en-US" dirty="0" smtClean="0">
                <a:latin typeface="+mn-ea"/>
                <a:ea typeface="+mn-ea"/>
              </a:rPr>
              <a:t>和</a:t>
            </a:r>
            <a:r>
              <a:rPr lang="en-US" altLang="zh-CN" dirty="0" smtClean="0">
                <a:latin typeface="+mn-ea"/>
                <a:ea typeface="+mn-ea"/>
              </a:rPr>
              <a:t>VLAN3</a:t>
            </a:r>
            <a:r>
              <a:rPr lang="zh-CN" altLang="en-US" dirty="0" smtClean="0">
                <a:latin typeface="+mn-ea"/>
                <a:ea typeface="+mn-ea"/>
              </a:rPr>
              <a:t>之间的主机通信。</a:t>
            </a:r>
            <a:endParaRPr lang="en-US" altLang="zh-CN" dirty="0" smtClean="0">
              <a:latin typeface="+mn-ea"/>
              <a:ea typeface="+mn-ea"/>
            </a:endParaRPr>
          </a:p>
          <a:p>
            <a:pPr eaLnBrk="1" hangingPunct="1">
              <a:defRPr/>
            </a:pPr>
            <a:endParaRPr lang="zh-CN" altLang="en-US" dirty="0" smtClean="0">
              <a:ea typeface="宋体" charset="-122"/>
            </a:endParaRPr>
          </a:p>
          <a:p>
            <a:pPr>
              <a:defRPr/>
            </a:pPr>
            <a:endParaRPr lang="zh-CN" altLang="en-US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3450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3664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解决</a:t>
            </a:r>
            <a:r>
              <a:rPr lang="en-US" altLang="zh-CN" dirty="0" smtClean="0">
                <a:latin typeface="+mn-ea"/>
                <a:ea typeface="+mn-ea"/>
              </a:rPr>
              <a:t>VLAN</a:t>
            </a:r>
            <a:r>
              <a:rPr lang="zh-CN" altLang="en-US" dirty="0" smtClean="0">
                <a:latin typeface="+mn-ea"/>
                <a:ea typeface="+mn-ea"/>
              </a:rPr>
              <a:t>间通信问题的第三种方法是：</a:t>
            </a:r>
            <a:endParaRPr lang="en-US" altLang="zh-CN" dirty="0" smtClean="0">
              <a:latin typeface="+mn-ea"/>
              <a:ea typeface="+mn-ea"/>
            </a:endParaRPr>
          </a:p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在三层交换机上配置</a:t>
            </a:r>
            <a:r>
              <a:rPr lang="en-US" altLang="zh-CN" dirty="0" smtClean="0">
                <a:latin typeface="+mn-ea"/>
                <a:ea typeface="+mn-ea"/>
              </a:rPr>
              <a:t>VLANIF</a:t>
            </a:r>
            <a:r>
              <a:rPr lang="zh-CN" altLang="en-US" dirty="0" smtClean="0">
                <a:latin typeface="+mn-ea"/>
                <a:ea typeface="+mn-ea"/>
              </a:rPr>
              <a:t>接口来实现</a:t>
            </a:r>
            <a:r>
              <a:rPr lang="en-US" altLang="zh-CN" dirty="0" smtClean="0">
                <a:latin typeface="+mn-ea"/>
                <a:ea typeface="+mn-ea"/>
              </a:rPr>
              <a:t>VLAN</a:t>
            </a:r>
            <a:r>
              <a:rPr lang="zh-CN" altLang="en-US" dirty="0" smtClean="0">
                <a:latin typeface="+mn-ea"/>
                <a:ea typeface="+mn-ea"/>
              </a:rPr>
              <a:t>间路由。如果网络上有多个</a:t>
            </a:r>
            <a:r>
              <a:rPr lang="en-US" altLang="zh-CN" dirty="0" smtClean="0">
                <a:latin typeface="+mn-ea"/>
                <a:ea typeface="+mn-ea"/>
              </a:rPr>
              <a:t>VLAN</a:t>
            </a:r>
            <a:r>
              <a:rPr lang="zh-CN" altLang="en-US" dirty="0" smtClean="0">
                <a:latin typeface="+mn-ea"/>
                <a:ea typeface="+mn-ea"/>
              </a:rPr>
              <a:t>，则需要给每个</a:t>
            </a:r>
            <a:r>
              <a:rPr lang="en-US" altLang="zh-CN" dirty="0" smtClean="0">
                <a:latin typeface="+mn-ea"/>
                <a:ea typeface="+mn-ea"/>
              </a:rPr>
              <a:t>VLAN</a:t>
            </a:r>
            <a:r>
              <a:rPr lang="zh-CN" altLang="en-US" dirty="0" smtClean="0">
                <a:latin typeface="+mn-ea"/>
                <a:ea typeface="+mn-ea"/>
              </a:rPr>
              <a:t>配置一个</a:t>
            </a:r>
            <a:r>
              <a:rPr lang="en-US" altLang="zh-CN" dirty="0" smtClean="0">
                <a:latin typeface="+mn-ea"/>
                <a:ea typeface="+mn-ea"/>
              </a:rPr>
              <a:t>VLANIF</a:t>
            </a:r>
            <a:r>
              <a:rPr lang="zh-CN" altLang="en-US" dirty="0" smtClean="0">
                <a:latin typeface="+mn-ea"/>
                <a:ea typeface="+mn-ea"/>
              </a:rPr>
              <a:t>接口，并给每个</a:t>
            </a:r>
            <a:r>
              <a:rPr lang="en-US" altLang="zh-CN" dirty="0" smtClean="0">
                <a:latin typeface="+mn-ea"/>
                <a:ea typeface="+mn-ea"/>
              </a:rPr>
              <a:t>VLANIF</a:t>
            </a:r>
            <a:r>
              <a:rPr lang="zh-CN" altLang="en-US" dirty="0" smtClean="0">
                <a:latin typeface="+mn-ea"/>
                <a:ea typeface="+mn-ea"/>
              </a:rPr>
              <a:t>接口配置一个</a:t>
            </a:r>
            <a:r>
              <a:rPr lang="en-US" altLang="zh-CN" dirty="0" smtClean="0">
                <a:latin typeface="+mn-ea"/>
                <a:ea typeface="+mn-ea"/>
              </a:rPr>
              <a:t>IP</a:t>
            </a:r>
            <a:r>
              <a:rPr lang="zh-CN" altLang="en-US" dirty="0" smtClean="0">
                <a:latin typeface="+mn-ea"/>
                <a:ea typeface="+mn-ea"/>
              </a:rPr>
              <a:t>地址。用户设置的缺省网关就是三层交换机中</a:t>
            </a:r>
            <a:r>
              <a:rPr lang="en-US" altLang="zh-CN" dirty="0" smtClean="0">
                <a:latin typeface="+mn-ea"/>
                <a:ea typeface="+mn-ea"/>
              </a:rPr>
              <a:t>VLANIF</a:t>
            </a:r>
            <a:r>
              <a:rPr lang="zh-CN" altLang="en-US" dirty="0" smtClean="0">
                <a:latin typeface="+mn-ea"/>
                <a:ea typeface="+mn-ea"/>
              </a:rPr>
              <a:t>接口的</a:t>
            </a:r>
            <a:r>
              <a:rPr lang="en-US" altLang="zh-CN" dirty="0" smtClean="0">
                <a:latin typeface="+mn-ea"/>
                <a:ea typeface="+mn-ea"/>
              </a:rPr>
              <a:t>IP</a:t>
            </a:r>
            <a:r>
              <a:rPr lang="zh-CN" altLang="en-US" dirty="0" smtClean="0">
                <a:latin typeface="+mn-ea"/>
                <a:ea typeface="+mn-ea"/>
              </a:rPr>
              <a:t>地址。 </a:t>
            </a: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3829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08004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执行</a:t>
            </a:r>
            <a:r>
              <a:rPr lang="en-US" altLang="zh-CN" b="1" dirty="0" smtClean="0">
                <a:latin typeface="+mn-ea"/>
                <a:ea typeface="+mn-ea"/>
              </a:rPr>
              <a:t>port link-type trunk</a:t>
            </a:r>
            <a:r>
              <a:rPr lang="zh-CN" altLang="en-US" dirty="0" smtClean="0">
                <a:latin typeface="+mn-ea"/>
                <a:ea typeface="+mn-ea"/>
              </a:rPr>
              <a:t>命令，配置</a:t>
            </a:r>
            <a:r>
              <a:rPr lang="en-US" altLang="zh-CN" dirty="0" smtClean="0">
                <a:latin typeface="+mn-ea"/>
                <a:ea typeface="+mn-ea"/>
              </a:rPr>
              <a:t>SWA</a:t>
            </a:r>
            <a:r>
              <a:rPr lang="zh-CN" altLang="en-US" dirty="0" smtClean="0">
                <a:latin typeface="+mn-ea"/>
                <a:ea typeface="+mn-ea"/>
              </a:rPr>
              <a:t>的</a:t>
            </a:r>
            <a:r>
              <a:rPr lang="en-US" altLang="zh-CN" dirty="0" smtClean="0">
                <a:latin typeface="+mn-ea"/>
                <a:ea typeface="+mn-ea"/>
              </a:rPr>
              <a:t>G0/0/1</a:t>
            </a:r>
            <a:r>
              <a:rPr lang="zh-CN" altLang="en-US" dirty="0" smtClean="0">
                <a:latin typeface="+mn-ea"/>
                <a:ea typeface="+mn-ea"/>
              </a:rPr>
              <a:t>端口为</a:t>
            </a:r>
            <a:r>
              <a:rPr lang="en-US" altLang="zh-CN" dirty="0" smtClean="0">
                <a:latin typeface="+mn-ea"/>
                <a:ea typeface="+mn-ea"/>
              </a:rPr>
              <a:t>Trunk</a:t>
            </a:r>
            <a:r>
              <a:rPr lang="zh-CN" altLang="en-US" dirty="0" smtClean="0">
                <a:latin typeface="+mn-ea"/>
                <a:ea typeface="+mn-ea"/>
              </a:rPr>
              <a:t>类型的端口。</a:t>
            </a:r>
            <a:endParaRPr lang="en-US" altLang="zh-CN" dirty="0" smtClean="0">
              <a:latin typeface="+mn-ea"/>
              <a:ea typeface="+mn-ea"/>
            </a:endParaRPr>
          </a:p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执行</a:t>
            </a:r>
            <a:r>
              <a:rPr lang="en-US" altLang="zh-CN" b="1" dirty="0" smtClean="0">
                <a:latin typeface="+mn-ea"/>
                <a:ea typeface="+mn-ea"/>
              </a:rPr>
              <a:t>port trunk allow-pass </a:t>
            </a:r>
            <a:r>
              <a:rPr lang="en-US" altLang="zh-CN" b="1" dirty="0" err="1" smtClean="0">
                <a:latin typeface="+mn-ea"/>
                <a:ea typeface="+mn-ea"/>
              </a:rPr>
              <a:t>vlan</a:t>
            </a:r>
            <a:r>
              <a:rPr lang="en-US" altLang="zh-CN" b="1" dirty="0" smtClean="0">
                <a:latin typeface="+mn-ea"/>
                <a:ea typeface="+mn-ea"/>
              </a:rPr>
              <a:t> 2 3</a:t>
            </a:r>
            <a:r>
              <a:rPr lang="zh-CN" altLang="en-US" dirty="0" smtClean="0">
                <a:latin typeface="+mn-ea"/>
                <a:ea typeface="+mn-ea"/>
              </a:rPr>
              <a:t>命令，配置</a:t>
            </a:r>
            <a:r>
              <a:rPr lang="en-US" altLang="zh-CN" dirty="0" smtClean="0">
                <a:latin typeface="+mn-ea"/>
                <a:ea typeface="+mn-ea"/>
              </a:rPr>
              <a:t>SWA</a:t>
            </a:r>
            <a:r>
              <a:rPr lang="zh-CN" altLang="en-US" dirty="0" smtClean="0">
                <a:latin typeface="+mn-ea"/>
                <a:ea typeface="+mn-ea"/>
              </a:rPr>
              <a:t>的</a:t>
            </a:r>
            <a:r>
              <a:rPr lang="en-US" altLang="zh-CN" dirty="0" smtClean="0">
                <a:latin typeface="+mn-ea"/>
                <a:ea typeface="+mn-ea"/>
              </a:rPr>
              <a:t>G0/0/1</a:t>
            </a:r>
            <a:r>
              <a:rPr lang="zh-CN" altLang="en-US" dirty="0" smtClean="0">
                <a:latin typeface="+mn-ea"/>
                <a:ea typeface="+mn-ea"/>
              </a:rPr>
              <a:t>端口允许</a:t>
            </a:r>
            <a:r>
              <a:rPr lang="en-US" altLang="zh-CN" dirty="0" smtClean="0">
                <a:latin typeface="+mn-ea"/>
                <a:ea typeface="+mn-ea"/>
              </a:rPr>
              <a:t>VLAN 2</a:t>
            </a:r>
            <a:r>
              <a:rPr lang="zh-CN" altLang="en-US" dirty="0" smtClean="0">
                <a:latin typeface="+mn-ea"/>
                <a:ea typeface="+mn-ea"/>
              </a:rPr>
              <a:t>和</a:t>
            </a:r>
            <a:r>
              <a:rPr lang="en-US" altLang="zh-CN" dirty="0" smtClean="0">
                <a:latin typeface="+mn-ea"/>
                <a:ea typeface="+mn-ea"/>
              </a:rPr>
              <a:t>VLAN 3</a:t>
            </a:r>
            <a:r>
              <a:rPr lang="zh-CN" altLang="en-US" dirty="0" smtClean="0">
                <a:latin typeface="+mn-ea"/>
                <a:ea typeface="+mn-ea"/>
              </a:rPr>
              <a:t>的数据通过。</a:t>
            </a: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6617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3664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smtClean="0">
                <a:latin typeface="+mn-ea"/>
                <a:ea typeface="+mn-ea"/>
              </a:rPr>
              <a:t>interface </a:t>
            </a:r>
            <a:r>
              <a:rPr lang="en-US" altLang="zh-CN" i="1" smtClean="0">
                <a:latin typeface="+mn-ea"/>
                <a:ea typeface="+mn-ea"/>
              </a:rPr>
              <a:t>interface-type interface-number.sub-interface number</a:t>
            </a:r>
            <a:r>
              <a:rPr lang="zh-CN" altLang="en-US" smtClean="0">
                <a:latin typeface="+mn-ea"/>
                <a:ea typeface="+mn-ea"/>
              </a:rPr>
              <a:t>命令用来创建子接口。</a:t>
            </a:r>
            <a:r>
              <a:rPr lang="en-US" altLang="zh-CN" i="1" smtClean="0">
                <a:latin typeface="+mn-ea"/>
                <a:ea typeface="+mn-ea"/>
              </a:rPr>
              <a:t>sub-interface number</a:t>
            </a:r>
            <a:r>
              <a:rPr lang="zh-CN" altLang="en-US" smtClean="0">
                <a:latin typeface="+mn-ea"/>
                <a:ea typeface="+mn-ea"/>
              </a:rPr>
              <a:t>代表物理接口内的逻辑接口通道。</a:t>
            </a:r>
            <a:endParaRPr lang="en-US" altLang="zh-CN" smtClean="0">
              <a:latin typeface="+mn-ea"/>
              <a:ea typeface="+mn-ea"/>
            </a:endParaRPr>
          </a:p>
          <a:p>
            <a:pPr eaLnBrk="1" hangingPunct="1"/>
            <a:r>
              <a:rPr lang="en-US" altLang="zh-CN" b="1" smtClean="0">
                <a:latin typeface="+mn-ea"/>
                <a:ea typeface="+mn-ea"/>
              </a:rPr>
              <a:t>dot1q termination </a:t>
            </a:r>
            <a:r>
              <a:rPr lang="en-US" altLang="zh-CN" i="1" smtClean="0">
                <a:latin typeface="+mn-ea"/>
                <a:ea typeface="+mn-ea"/>
              </a:rPr>
              <a:t>vid</a:t>
            </a:r>
            <a:r>
              <a:rPr lang="zh-CN" altLang="en-US" smtClean="0">
                <a:latin typeface="+mn-ea"/>
                <a:ea typeface="+mn-ea"/>
              </a:rPr>
              <a:t>命令用来配置子接口</a:t>
            </a:r>
            <a:r>
              <a:rPr lang="en-US" altLang="zh-CN" smtClean="0">
                <a:latin typeface="+mn-ea"/>
                <a:ea typeface="+mn-ea"/>
              </a:rPr>
              <a:t>dot1q</a:t>
            </a:r>
            <a:r>
              <a:rPr lang="zh-CN" altLang="en-US" smtClean="0">
                <a:latin typeface="+mn-ea"/>
                <a:ea typeface="+mn-ea"/>
              </a:rPr>
              <a:t>封装的单层</a:t>
            </a:r>
            <a:r>
              <a:rPr lang="en-US" altLang="zh-CN" smtClean="0">
                <a:latin typeface="+mn-ea"/>
                <a:ea typeface="+mn-ea"/>
              </a:rPr>
              <a:t>VLAN ID</a:t>
            </a:r>
            <a:r>
              <a:rPr lang="zh-CN" altLang="en-US" smtClean="0">
                <a:latin typeface="+mn-ea"/>
                <a:ea typeface="+mn-ea"/>
              </a:rPr>
              <a:t>。缺省情况，子接口没有配置</a:t>
            </a:r>
            <a:r>
              <a:rPr lang="en-US" altLang="zh-CN" smtClean="0">
                <a:latin typeface="+mn-ea"/>
                <a:ea typeface="+mn-ea"/>
              </a:rPr>
              <a:t>dot1q</a:t>
            </a:r>
            <a:r>
              <a:rPr lang="zh-CN" altLang="en-US" smtClean="0">
                <a:latin typeface="+mn-ea"/>
                <a:ea typeface="+mn-ea"/>
              </a:rPr>
              <a:t>封装的单层</a:t>
            </a:r>
            <a:r>
              <a:rPr lang="en-US" altLang="zh-CN" smtClean="0">
                <a:latin typeface="+mn-ea"/>
                <a:ea typeface="+mn-ea"/>
              </a:rPr>
              <a:t>VLAN ID</a:t>
            </a:r>
            <a:r>
              <a:rPr lang="zh-CN" altLang="en-US" smtClean="0">
                <a:latin typeface="+mn-ea"/>
                <a:ea typeface="+mn-ea"/>
              </a:rPr>
              <a:t>。本命令执行成功后，终结子接口对报文的处理如下：接收报文时，剥掉报文中携带的</a:t>
            </a:r>
            <a:r>
              <a:rPr lang="en-US" altLang="zh-CN" smtClean="0">
                <a:latin typeface="+mn-ea"/>
                <a:ea typeface="+mn-ea"/>
              </a:rPr>
              <a:t>Tag</a:t>
            </a:r>
            <a:r>
              <a:rPr lang="zh-CN" altLang="en-US" smtClean="0">
                <a:latin typeface="+mn-ea"/>
                <a:ea typeface="+mn-ea"/>
              </a:rPr>
              <a:t>后进行三层转发。转发出去的报文是否带</a:t>
            </a:r>
            <a:r>
              <a:rPr lang="en-US" altLang="zh-CN" smtClean="0">
                <a:latin typeface="+mn-ea"/>
                <a:ea typeface="+mn-ea"/>
              </a:rPr>
              <a:t>Tag</a:t>
            </a:r>
            <a:r>
              <a:rPr lang="zh-CN" altLang="en-US" smtClean="0">
                <a:latin typeface="+mn-ea"/>
                <a:ea typeface="+mn-ea"/>
              </a:rPr>
              <a:t>由出接口决定。发送报文时，将相应的</a:t>
            </a:r>
            <a:r>
              <a:rPr lang="en-US" altLang="zh-CN" smtClean="0">
                <a:latin typeface="+mn-ea"/>
                <a:ea typeface="+mn-ea"/>
              </a:rPr>
              <a:t>VLAN</a:t>
            </a:r>
            <a:r>
              <a:rPr lang="zh-CN" altLang="en-US" smtClean="0">
                <a:latin typeface="+mn-ea"/>
                <a:ea typeface="+mn-ea"/>
              </a:rPr>
              <a:t>信息添加到报文中再发送。</a:t>
            </a:r>
          </a:p>
          <a:p>
            <a:pPr eaLnBrk="1" hangingPunct="1"/>
            <a:r>
              <a:rPr lang="en-US" altLang="zh-CN" b="1" smtClean="0">
                <a:latin typeface="+mn-ea"/>
                <a:ea typeface="+mn-ea"/>
              </a:rPr>
              <a:t>arp broadcast enable</a:t>
            </a:r>
            <a:r>
              <a:rPr lang="zh-CN" altLang="en-US" smtClean="0">
                <a:latin typeface="+mn-ea"/>
                <a:ea typeface="+mn-ea"/>
              </a:rPr>
              <a:t>命令用来使能终结子接口的</a:t>
            </a:r>
            <a:r>
              <a:rPr lang="en-US" altLang="zh-CN" smtClean="0">
                <a:latin typeface="+mn-ea"/>
                <a:ea typeface="+mn-ea"/>
              </a:rPr>
              <a:t>ARP</a:t>
            </a:r>
            <a:r>
              <a:rPr lang="zh-CN" altLang="en-US" smtClean="0">
                <a:latin typeface="+mn-ea"/>
                <a:ea typeface="+mn-ea"/>
              </a:rPr>
              <a:t>广播功能。缺省情况下，终结子接口没有使能</a:t>
            </a:r>
            <a:r>
              <a:rPr lang="en-US" altLang="zh-CN" smtClean="0">
                <a:latin typeface="+mn-ea"/>
                <a:ea typeface="+mn-ea"/>
              </a:rPr>
              <a:t>ARP</a:t>
            </a:r>
            <a:r>
              <a:rPr lang="zh-CN" altLang="en-US" smtClean="0">
                <a:latin typeface="+mn-ea"/>
                <a:ea typeface="+mn-ea"/>
              </a:rPr>
              <a:t>广播功能。终结子接口不能转发广播报文，在收到广播报文后它们直接把该报文丢弃。为了允许终结子接口能转发广播报文，可以通过在子接口上执行此命令。</a:t>
            </a:r>
          </a:p>
          <a:p>
            <a:pPr eaLnBrk="1" hangingPunct="1"/>
            <a:endParaRPr lang="en-US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486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77508034"/>
              </p:ext>
            </p:extLst>
          </p:nvPr>
        </p:nvGraphicFramePr>
        <p:xfrm>
          <a:off x="1007533" y="1254489"/>
          <a:ext cx="10464801" cy="1082675"/>
        </p:xfrm>
        <a:graphic>
          <a:graphicData uri="http://schemas.openxmlformats.org/drawingml/2006/table">
            <a:tbl>
              <a:tblPr/>
              <a:tblGrid>
                <a:gridCol w="31202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课程编码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适用产品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产品版本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85112825"/>
              </p:ext>
            </p:extLst>
          </p:nvPr>
        </p:nvGraphicFramePr>
        <p:xfrm>
          <a:off x="1007533" y="2776901"/>
          <a:ext cx="10464800" cy="3038475"/>
        </p:xfrm>
        <a:graphic>
          <a:graphicData uri="http://schemas.openxmlformats.org/drawingml/2006/table">
            <a:tbl>
              <a:tblPr/>
              <a:tblGrid>
                <a:gridCol w="31202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时间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533" y="1825691"/>
            <a:ext cx="3120248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7781" y="1825691"/>
            <a:ext cx="1968219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1825691"/>
            <a:ext cx="302433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20336" y="1825691"/>
            <a:ext cx="235199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435" y="337386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7781" y="337386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337386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20336" y="3337858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952501" y="368660"/>
            <a:ext cx="2803239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58" tIns="39127" rIns="78258" bIns="39127" anchor="ctr"/>
          <a:lstStyle/>
          <a:p>
            <a:pPr algn="l" defTabSz="1001624" rt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5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8904312" y="296652"/>
            <a:ext cx="2772308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本页不打印</a:t>
            </a:r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435" y="3877918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7781" y="3877918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6000" y="3877918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20336" y="3841914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5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435" y="434597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6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7781" y="434597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67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434597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8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20336" y="434597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9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435" y="488603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0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7781" y="488603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1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6000" y="488603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2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20336" y="488603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435" y="535408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4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7781" y="535408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5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6000" y="535408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20336" y="5354082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>
                <a:latin typeface="+mn-ea"/>
                <a:ea typeface="+mn-ea"/>
                <a:cs typeface="Arial" panose="020B0604020202020204" pitchFamily="34" charset="0"/>
              </a:defRPr>
            </a:lvl1pPr>
            <a:lvl2pPr marL="401637" indent="0" algn="just">
              <a:buSzPct val="100000"/>
              <a:buFont typeface="+mj-lt"/>
              <a:buNone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思考题</a:t>
            </a: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79376" y="424270"/>
            <a:ext cx="495619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11" name="Freeform 30"/>
            <p:cNvSpPr>
              <a:spLocks/>
            </p:cNvSpPr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31"/>
            <p:cNvSpPr>
              <a:spLocks/>
            </p:cNvSpPr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32"/>
            <p:cNvSpPr>
              <a:spLocks/>
            </p:cNvSpPr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35"/>
            <p:cNvSpPr>
              <a:spLocks/>
            </p:cNvSpPr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Freeform 38"/>
            <p:cNvSpPr>
              <a:spLocks/>
            </p:cNvSpPr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39"/>
            <p:cNvSpPr>
              <a:spLocks/>
            </p:cNvSpPr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Freeform 40"/>
            <p:cNvSpPr>
              <a:spLocks/>
            </p:cNvSpPr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Freeform 41"/>
            <p:cNvSpPr>
              <a:spLocks/>
            </p:cNvSpPr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Freeform 42"/>
            <p:cNvSpPr>
              <a:spLocks/>
            </p:cNvSpPr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4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5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此版式用于每一节的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本节小结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5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本章总结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911424" y="1232756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5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6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更多信息</a:t>
            </a:r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79376" y="480268"/>
            <a:ext cx="496581" cy="496581"/>
            <a:chOff x="4485904" y="3429000"/>
            <a:chExt cx="2003425" cy="2003425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4485904" y="3429000"/>
              <a:ext cx="2003425" cy="2003425"/>
            </a:xfrm>
            <a:custGeom>
              <a:avLst/>
              <a:gdLst>
                <a:gd name="T0" fmla="*/ 669 w 1338"/>
                <a:gd name="T1" fmla="*/ 0 h 1338"/>
                <a:gd name="T2" fmla="*/ 1338 w 1338"/>
                <a:gd name="T3" fmla="*/ 669 h 1338"/>
                <a:gd name="T4" fmla="*/ 669 w 1338"/>
                <a:gd name="T5" fmla="*/ 1338 h 1338"/>
                <a:gd name="T6" fmla="*/ 0 w 1338"/>
                <a:gd name="T7" fmla="*/ 669 h 1338"/>
                <a:gd name="T8" fmla="*/ 669 w 1338"/>
                <a:gd name="T9" fmla="*/ 0 h 1338"/>
                <a:gd name="T10" fmla="*/ 669 w 1338"/>
                <a:gd name="T11" fmla="*/ 92 h 1338"/>
                <a:gd name="T12" fmla="*/ 1246 w 1338"/>
                <a:gd name="T13" fmla="*/ 669 h 1338"/>
                <a:gd name="T14" fmla="*/ 669 w 1338"/>
                <a:gd name="T15" fmla="*/ 1246 h 1338"/>
                <a:gd name="T16" fmla="*/ 92 w 1338"/>
                <a:gd name="T17" fmla="*/ 669 h 1338"/>
                <a:gd name="T18" fmla="*/ 669 w 1338"/>
                <a:gd name="T19" fmla="*/ 92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8" h="1338">
                  <a:moveTo>
                    <a:pt x="669" y="0"/>
                  </a:moveTo>
                  <a:cubicBezTo>
                    <a:pt x="1039" y="0"/>
                    <a:pt x="1338" y="299"/>
                    <a:pt x="1338" y="669"/>
                  </a:cubicBezTo>
                  <a:cubicBezTo>
                    <a:pt x="1338" y="1039"/>
                    <a:pt x="1039" y="1338"/>
                    <a:pt x="669" y="1338"/>
                  </a:cubicBezTo>
                  <a:cubicBezTo>
                    <a:pt x="299" y="1338"/>
                    <a:pt x="0" y="1039"/>
                    <a:pt x="0" y="669"/>
                  </a:cubicBezTo>
                  <a:cubicBezTo>
                    <a:pt x="0" y="299"/>
                    <a:pt x="299" y="0"/>
                    <a:pt x="669" y="0"/>
                  </a:cubicBezTo>
                  <a:close/>
                  <a:moveTo>
                    <a:pt x="669" y="92"/>
                  </a:moveTo>
                  <a:cubicBezTo>
                    <a:pt x="988" y="92"/>
                    <a:pt x="1246" y="350"/>
                    <a:pt x="1246" y="669"/>
                  </a:cubicBezTo>
                  <a:cubicBezTo>
                    <a:pt x="1246" y="988"/>
                    <a:pt x="988" y="1246"/>
                    <a:pt x="669" y="1246"/>
                  </a:cubicBezTo>
                  <a:cubicBezTo>
                    <a:pt x="350" y="1246"/>
                    <a:pt x="92" y="988"/>
                    <a:pt x="92" y="669"/>
                  </a:cubicBezTo>
                  <a:cubicBezTo>
                    <a:pt x="92" y="350"/>
                    <a:pt x="350" y="92"/>
                    <a:pt x="669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4978029" y="4324350"/>
              <a:ext cx="212725" cy="212725"/>
            </a:xfrm>
            <a:custGeom>
              <a:avLst/>
              <a:gdLst>
                <a:gd name="T0" fmla="*/ 0 w 142"/>
                <a:gd name="T1" fmla="*/ 72 h 142"/>
                <a:gd name="T2" fmla="*/ 0 w 142"/>
                <a:gd name="T3" fmla="*/ 70 h 142"/>
                <a:gd name="T4" fmla="*/ 71 w 142"/>
                <a:gd name="T5" fmla="*/ 0 h 142"/>
                <a:gd name="T6" fmla="*/ 71 w 142"/>
                <a:gd name="T7" fmla="*/ 0 h 142"/>
                <a:gd name="T8" fmla="*/ 142 w 142"/>
                <a:gd name="T9" fmla="*/ 70 h 142"/>
                <a:gd name="T10" fmla="*/ 142 w 142"/>
                <a:gd name="T11" fmla="*/ 72 h 142"/>
                <a:gd name="T12" fmla="*/ 71 w 142"/>
                <a:gd name="T13" fmla="*/ 142 h 142"/>
                <a:gd name="T14" fmla="*/ 71 w 142"/>
                <a:gd name="T15" fmla="*/ 142 h 142"/>
                <a:gd name="T16" fmla="*/ 0 w 142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10" y="0"/>
                    <a:pt x="142" y="32"/>
                    <a:pt x="142" y="70"/>
                  </a:cubicBezTo>
                  <a:cubicBezTo>
                    <a:pt x="142" y="72"/>
                    <a:pt x="142" y="72"/>
                    <a:pt x="142" y="72"/>
                  </a:cubicBezTo>
                  <a:cubicBezTo>
                    <a:pt x="142" y="110"/>
                    <a:pt x="110" y="142"/>
                    <a:pt x="71" y="142"/>
                  </a:cubicBezTo>
                  <a:cubicBezTo>
                    <a:pt x="71" y="142"/>
                    <a:pt x="71" y="142"/>
                    <a:pt x="71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5395542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1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5809879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8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学习推荐</a:t>
            </a: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56929"/>
            <a:ext cx="461963" cy="485190"/>
            <a:chOff x="-779463" y="1835151"/>
            <a:chExt cx="1136650" cy="1193799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-727075" y="2262188"/>
              <a:ext cx="1031875" cy="625475"/>
            </a:xfrm>
            <a:custGeom>
              <a:avLst/>
              <a:gdLst>
                <a:gd name="T0" fmla="*/ 946 w 968"/>
                <a:gd name="T1" fmla="*/ 587 h 587"/>
                <a:gd name="T2" fmla="*/ 22 w 968"/>
                <a:gd name="T3" fmla="*/ 587 h 587"/>
                <a:gd name="T4" fmla="*/ 0 w 968"/>
                <a:gd name="T5" fmla="*/ 565 h 587"/>
                <a:gd name="T6" fmla="*/ 0 w 968"/>
                <a:gd name="T7" fmla="*/ 63 h 587"/>
                <a:gd name="T8" fmla="*/ 62 w 968"/>
                <a:gd name="T9" fmla="*/ 0 h 587"/>
                <a:gd name="T10" fmla="*/ 104 w 968"/>
                <a:gd name="T11" fmla="*/ 0 h 587"/>
                <a:gd name="T12" fmla="*/ 126 w 968"/>
                <a:gd name="T13" fmla="*/ 22 h 587"/>
                <a:gd name="T14" fmla="*/ 104 w 968"/>
                <a:gd name="T15" fmla="*/ 43 h 587"/>
                <a:gd name="T16" fmla="*/ 62 w 968"/>
                <a:gd name="T17" fmla="*/ 43 h 587"/>
                <a:gd name="T18" fmla="*/ 43 w 968"/>
                <a:gd name="T19" fmla="*/ 63 h 587"/>
                <a:gd name="T20" fmla="*/ 43 w 968"/>
                <a:gd name="T21" fmla="*/ 544 h 587"/>
                <a:gd name="T22" fmla="*/ 925 w 968"/>
                <a:gd name="T23" fmla="*/ 544 h 587"/>
                <a:gd name="T24" fmla="*/ 925 w 968"/>
                <a:gd name="T25" fmla="*/ 63 h 587"/>
                <a:gd name="T26" fmla="*/ 906 w 968"/>
                <a:gd name="T27" fmla="*/ 43 h 587"/>
                <a:gd name="T28" fmla="*/ 859 w 968"/>
                <a:gd name="T29" fmla="*/ 43 h 587"/>
                <a:gd name="T30" fmla="*/ 837 w 968"/>
                <a:gd name="T31" fmla="*/ 22 h 587"/>
                <a:gd name="T32" fmla="*/ 859 w 968"/>
                <a:gd name="T33" fmla="*/ 0 h 587"/>
                <a:gd name="T34" fmla="*/ 906 w 968"/>
                <a:gd name="T35" fmla="*/ 0 h 587"/>
                <a:gd name="T36" fmla="*/ 968 w 968"/>
                <a:gd name="T37" fmla="*/ 63 h 587"/>
                <a:gd name="T38" fmla="*/ 968 w 968"/>
                <a:gd name="T39" fmla="*/ 565 h 587"/>
                <a:gd name="T40" fmla="*/ 946 w 968"/>
                <a:gd name="T41" fmla="*/ 5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8" h="587">
                  <a:moveTo>
                    <a:pt x="946" y="587"/>
                  </a:moveTo>
                  <a:cubicBezTo>
                    <a:pt x="22" y="587"/>
                    <a:pt x="22" y="587"/>
                    <a:pt x="22" y="587"/>
                  </a:cubicBezTo>
                  <a:cubicBezTo>
                    <a:pt x="10" y="587"/>
                    <a:pt x="0" y="577"/>
                    <a:pt x="0" y="56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6" y="0"/>
                    <a:pt x="126" y="10"/>
                    <a:pt x="126" y="22"/>
                  </a:cubicBezTo>
                  <a:cubicBezTo>
                    <a:pt x="126" y="34"/>
                    <a:pt x="116" y="43"/>
                    <a:pt x="104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2" y="43"/>
                    <a:pt x="43" y="52"/>
                    <a:pt x="43" y="63"/>
                  </a:cubicBezTo>
                  <a:cubicBezTo>
                    <a:pt x="43" y="544"/>
                    <a:pt x="43" y="544"/>
                    <a:pt x="43" y="544"/>
                  </a:cubicBezTo>
                  <a:cubicBezTo>
                    <a:pt x="925" y="544"/>
                    <a:pt x="925" y="544"/>
                    <a:pt x="925" y="544"/>
                  </a:cubicBezTo>
                  <a:cubicBezTo>
                    <a:pt x="925" y="63"/>
                    <a:pt x="925" y="63"/>
                    <a:pt x="925" y="63"/>
                  </a:cubicBezTo>
                  <a:cubicBezTo>
                    <a:pt x="925" y="52"/>
                    <a:pt x="916" y="43"/>
                    <a:pt x="906" y="43"/>
                  </a:cubicBezTo>
                  <a:cubicBezTo>
                    <a:pt x="859" y="43"/>
                    <a:pt x="859" y="43"/>
                    <a:pt x="859" y="43"/>
                  </a:cubicBezTo>
                  <a:cubicBezTo>
                    <a:pt x="847" y="43"/>
                    <a:pt x="837" y="34"/>
                    <a:pt x="837" y="22"/>
                  </a:cubicBezTo>
                  <a:cubicBezTo>
                    <a:pt x="837" y="10"/>
                    <a:pt x="847" y="0"/>
                    <a:pt x="859" y="0"/>
                  </a:cubicBezTo>
                  <a:cubicBezTo>
                    <a:pt x="906" y="0"/>
                    <a:pt x="906" y="0"/>
                    <a:pt x="906" y="0"/>
                  </a:cubicBezTo>
                  <a:cubicBezTo>
                    <a:pt x="940" y="0"/>
                    <a:pt x="968" y="28"/>
                    <a:pt x="968" y="63"/>
                  </a:cubicBezTo>
                  <a:cubicBezTo>
                    <a:pt x="968" y="565"/>
                    <a:pt x="968" y="565"/>
                    <a:pt x="968" y="565"/>
                  </a:cubicBezTo>
                  <a:cubicBezTo>
                    <a:pt x="968" y="577"/>
                    <a:pt x="958" y="587"/>
                    <a:pt x="946" y="5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779463" y="2841625"/>
              <a:ext cx="1136650" cy="187325"/>
            </a:xfrm>
            <a:custGeom>
              <a:avLst/>
              <a:gdLst>
                <a:gd name="T0" fmla="*/ 1024 w 1066"/>
                <a:gd name="T1" fmla="*/ 176 h 176"/>
                <a:gd name="T2" fmla="*/ 42 w 1066"/>
                <a:gd name="T3" fmla="*/ 176 h 176"/>
                <a:gd name="T4" fmla="*/ 0 w 1066"/>
                <a:gd name="T5" fmla="*/ 134 h 176"/>
                <a:gd name="T6" fmla="*/ 0 w 1066"/>
                <a:gd name="T7" fmla="*/ 42 h 176"/>
                <a:gd name="T8" fmla="*/ 42 w 1066"/>
                <a:gd name="T9" fmla="*/ 0 h 176"/>
                <a:gd name="T10" fmla="*/ 1024 w 1066"/>
                <a:gd name="T11" fmla="*/ 0 h 176"/>
                <a:gd name="T12" fmla="*/ 1066 w 1066"/>
                <a:gd name="T13" fmla="*/ 42 h 176"/>
                <a:gd name="T14" fmla="*/ 1066 w 1066"/>
                <a:gd name="T15" fmla="*/ 134 h 176"/>
                <a:gd name="T16" fmla="*/ 1024 w 1066"/>
                <a:gd name="T17" fmla="*/ 176 h 176"/>
                <a:gd name="T18" fmla="*/ 1023 w 1066"/>
                <a:gd name="T19" fmla="*/ 42 h 176"/>
                <a:gd name="T20" fmla="*/ 42 w 1066"/>
                <a:gd name="T21" fmla="*/ 43 h 176"/>
                <a:gd name="T22" fmla="*/ 43 w 1066"/>
                <a:gd name="T23" fmla="*/ 134 h 176"/>
                <a:gd name="T24" fmla="*/ 1023 w 1066"/>
                <a:gd name="T25" fmla="*/ 133 h 176"/>
                <a:gd name="T26" fmla="*/ 1023 w 1066"/>
                <a:gd name="T27" fmla="*/ 4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6" h="176">
                  <a:moveTo>
                    <a:pt x="1024" y="176"/>
                  </a:moveTo>
                  <a:cubicBezTo>
                    <a:pt x="42" y="176"/>
                    <a:pt x="42" y="176"/>
                    <a:pt x="42" y="176"/>
                  </a:cubicBezTo>
                  <a:cubicBezTo>
                    <a:pt x="19" y="176"/>
                    <a:pt x="0" y="157"/>
                    <a:pt x="0" y="13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1024" y="0"/>
                    <a:pt x="1024" y="0"/>
                    <a:pt x="1024" y="0"/>
                  </a:cubicBezTo>
                  <a:cubicBezTo>
                    <a:pt x="1047" y="0"/>
                    <a:pt x="1066" y="18"/>
                    <a:pt x="1066" y="42"/>
                  </a:cubicBezTo>
                  <a:cubicBezTo>
                    <a:pt x="1066" y="134"/>
                    <a:pt x="1066" y="134"/>
                    <a:pt x="1066" y="134"/>
                  </a:cubicBezTo>
                  <a:cubicBezTo>
                    <a:pt x="1066" y="157"/>
                    <a:pt x="1047" y="176"/>
                    <a:pt x="1024" y="176"/>
                  </a:cubicBezTo>
                  <a:close/>
                  <a:moveTo>
                    <a:pt x="1023" y="42"/>
                  </a:moveTo>
                  <a:cubicBezTo>
                    <a:pt x="42" y="43"/>
                    <a:pt x="42" y="43"/>
                    <a:pt x="42" y="43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1023" y="133"/>
                    <a:pt x="1023" y="133"/>
                    <a:pt x="1023" y="133"/>
                  </a:cubicBezTo>
                  <a:lnTo>
                    <a:pt x="10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-303213" y="2911475"/>
              <a:ext cx="184150" cy="46037"/>
            </a:xfrm>
            <a:custGeom>
              <a:avLst/>
              <a:gdLst>
                <a:gd name="T0" fmla="*/ 151 w 172"/>
                <a:gd name="T1" fmla="*/ 43 h 43"/>
                <a:gd name="T2" fmla="*/ 21 w 172"/>
                <a:gd name="T3" fmla="*/ 43 h 43"/>
                <a:gd name="T4" fmla="*/ 0 w 172"/>
                <a:gd name="T5" fmla="*/ 22 h 43"/>
                <a:gd name="T6" fmla="*/ 21 w 172"/>
                <a:gd name="T7" fmla="*/ 0 h 43"/>
                <a:gd name="T8" fmla="*/ 151 w 172"/>
                <a:gd name="T9" fmla="*/ 0 h 43"/>
                <a:gd name="T10" fmla="*/ 172 w 172"/>
                <a:gd name="T11" fmla="*/ 22 h 43"/>
                <a:gd name="T12" fmla="*/ 151 w 172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43">
                  <a:moveTo>
                    <a:pt x="151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10" y="43"/>
                    <a:pt x="0" y="34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62" y="0"/>
                    <a:pt x="172" y="10"/>
                    <a:pt x="172" y="22"/>
                  </a:cubicBezTo>
                  <a:cubicBezTo>
                    <a:pt x="172" y="34"/>
                    <a:pt x="162" y="43"/>
                    <a:pt x="15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-568325" y="1835151"/>
              <a:ext cx="712788" cy="852487"/>
            </a:xfrm>
            <a:custGeom>
              <a:avLst/>
              <a:gdLst>
                <a:gd name="T0" fmla="*/ 335 w 668"/>
                <a:gd name="T1" fmla="*/ 800 h 800"/>
                <a:gd name="T2" fmla="*/ 316 w 668"/>
                <a:gd name="T3" fmla="*/ 789 h 800"/>
                <a:gd name="T4" fmla="*/ 246 w 668"/>
                <a:gd name="T5" fmla="*/ 662 h 800"/>
                <a:gd name="T6" fmla="*/ 57 w 668"/>
                <a:gd name="T7" fmla="*/ 508 h 800"/>
                <a:gd name="T8" fmla="*/ 49 w 668"/>
                <a:gd name="T9" fmla="*/ 492 h 800"/>
                <a:gd name="T10" fmla="*/ 84 w 668"/>
                <a:gd name="T11" fmla="*/ 168 h 800"/>
                <a:gd name="T12" fmla="*/ 202 w 668"/>
                <a:gd name="T13" fmla="*/ 73 h 800"/>
                <a:gd name="T14" fmla="*/ 621 w 668"/>
                <a:gd name="T15" fmla="*/ 226 h 800"/>
                <a:gd name="T16" fmla="*/ 621 w 668"/>
                <a:gd name="T17" fmla="*/ 226 h 800"/>
                <a:gd name="T18" fmla="*/ 594 w 668"/>
                <a:gd name="T19" fmla="*/ 538 h 800"/>
                <a:gd name="T20" fmla="*/ 468 w 668"/>
                <a:gd name="T21" fmla="*/ 645 h 800"/>
                <a:gd name="T22" fmla="*/ 412 w 668"/>
                <a:gd name="T23" fmla="*/ 665 h 800"/>
                <a:gd name="T24" fmla="*/ 355 w 668"/>
                <a:gd name="T25" fmla="*/ 787 h 800"/>
                <a:gd name="T26" fmla="*/ 336 w 668"/>
                <a:gd name="T27" fmla="*/ 800 h 800"/>
                <a:gd name="T28" fmla="*/ 335 w 668"/>
                <a:gd name="T29" fmla="*/ 800 h 800"/>
                <a:gd name="T30" fmla="*/ 334 w 668"/>
                <a:gd name="T31" fmla="*/ 87 h 800"/>
                <a:gd name="T32" fmla="*/ 220 w 668"/>
                <a:gd name="T33" fmla="*/ 112 h 800"/>
                <a:gd name="T34" fmla="*/ 119 w 668"/>
                <a:gd name="T35" fmla="*/ 194 h 800"/>
                <a:gd name="T36" fmla="*/ 88 w 668"/>
                <a:gd name="T37" fmla="*/ 474 h 800"/>
                <a:gd name="T38" fmla="*/ 95 w 668"/>
                <a:gd name="T39" fmla="*/ 487 h 800"/>
                <a:gd name="T40" fmla="*/ 266 w 668"/>
                <a:gd name="T41" fmla="*/ 622 h 800"/>
                <a:gd name="T42" fmla="*/ 280 w 668"/>
                <a:gd name="T43" fmla="*/ 633 h 800"/>
                <a:gd name="T44" fmla="*/ 333 w 668"/>
                <a:gd name="T45" fmla="*/ 731 h 800"/>
                <a:gd name="T46" fmla="*/ 377 w 668"/>
                <a:gd name="T47" fmla="*/ 637 h 800"/>
                <a:gd name="T48" fmla="*/ 392 w 668"/>
                <a:gd name="T49" fmla="*/ 625 h 800"/>
                <a:gd name="T50" fmla="*/ 450 w 668"/>
                <a:gd name="T51" fmla="*/ 606 h 800"/>
                <a:gd name="T52" fmla="*/ 559 w 668"/>
                <a:gd name="T53" fmla="*/ 514 h 800"/>
                <a:gd name="T54" fmla="*/ 582 w 668"/>
                <a:gd name="T55" fmla="*/ 244 h 800"/>
                <a:gd name="T56" fmla="*/ 582 w 668"/>
                <a:gd name="T57" fmla="*/ 244 h 800"/>
                <a:gd name="T58" fmla="*/ 334 w 668"/>
                <a:gd name="T59" fmla="*/ 87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68" h="800">
                  <a:moveTo>
                    <a:pt x="335" y="800"/>
                  </a:moveTo>
                  <a:cubicBezTo>
                    <a:pt x="327" y="800"/>
                    <a:pt x="320" y="796"/>
                    <a:pt x="316" y="789"/>
                  </a:cubicBezTo>
                  <a:cubicBezTo>
                    <a:pt x="246" y="662"/>
                    <a:pt x="246" y="662"/>
                    <a:pt x="246" y="662"/>
                  </a:cubicBezTo>
                  <a:cubicBezTo>
                    <a:pt x="165" y="638"/>
                    <a:pt x="97" y="582"/>
                    <a:pt x="57" y="508"/>
                  </a:cubicBezTo>
                  <a:cubicBezTo>
                    <a:pt x="54" y="502"/>
                    <a:pt x="52" y="497"/>
                    <a:pt x="49" y="492"/>
                  </a:cubicBezTo>
                  <a:cubicBezTo>
                    <a:pt x="0" y="385"/>
                    <a:pt x="13" y="261"/>
                    <a:pt x="84" y="168"/>
                  </a:cubicBezTo>
                  <a:cubicBezTo>
                    <a:pt x="115" y="127"/>
                    <a:pt x="155" y="95"/>
                    <a:pt x="202" y="73"/>
                  </a:cubicBezTo>
                  <a:cubicBezTo>
                    <a:pt x="360" y="0"/>
                    <a:pt x="548" y="69"/>
                    <a:pt x="621" y="226"/>
                  </a:cubicBezTo>
                  <a:cubicBezTo>
                    <a:pt x="621" y="226"/>
                    <a:pt x="621" y="226"/>
                    <a:pt x="621" y="226"/>
                  </a:cubicBezTo>
                  <a:cubicBezTo>
                    <a:pt x="668" y="327"/>
                    <a:pt x="658" y="447"/>
                    <a:pt x="594" y="538"/>
                  </a:cubicBezTo>
                  <a:cubicBezTo>
                    <a:pt x="563" y="584"/>
                    <a:pt x="519" y="621"/>
                    <a:pt x="468" y="645"/>
                  </a:cubicBezTo>
                  <a:cubicBezTo>
                    <a:pt x="450" y="653"/>
                    <a:pt x="431" y="660"/>
                    <a:pt x="412" y="665"/>
                  </a:cubicBezTo>
                  <a:cubicBezTo>
                    <a:pt x="355" y="787"/>
                    <a:pt x="355" y="787"/>
                    <a:pt x="355" y="787"/>
                  </a:cubicBezTo>
                  <a:cubicBezTo>
                    <a:pt x="351" y="795"/>
                    <a:pt x="344" y="800"/>
                    <a:pt x="336" y="800"/>
                  </a:cubicBezTo>
                  <a:cubicBezTo>
                    <a:pt x="335" y="800"/>
                    <a:pt x="335" y="800"/>
                    <a:pt x="335" y="800"/>
                  </a:cubicBezTo>
                  <a:close/>
                  <a:moveTo>
                    <a:pt x="334" y="87"/>
                  </a:moveTo>
                  <a:cubicBezTo>
                    <a:pt x="296" y="87"/>
                    <a:pt x="257" y="95"/>
                    <a:pt x="220" y="112"/>
                  </a:cubicBezTo>
                  <a:cubicBezTo>
                    <a:pt x="180" y="131"/>
                    <a:pt x="145" y="159"/>
                    <a:pt x="119" y="194"/>
                  </a:cubicBezTo>
                  <a:cubicBezTo>
                    <a:pt x="57" y="275"/>
                    <a:pt x="45" y="382"/>
                    <a:pt x="88" y="474"/>
                  </a:cubicBezTo>
                  <a:cubicBezTo>
                    <a:pt x="90" y="478"/>
                    <a:pt x="92" y="483"/>
                    <a:pt x="95" y="487"/>
                  </a:cubicBezTo>
                  <a:cubicBezTo>
                    <a:pt x="130" y="554"/>
                    <a:pt x="193" y="603"/>
                    <a:pt x="266" y="622"/>
                  </a:cubicBezTo>
                  <a:cubicBezTo>
                    <a:pt x="272" y="624"/>
                    <a:pt x="277" y="628"/>
                    <a:pt x="280" y="633"/>
                  </a:cubicBezTo>
                  <a:cubicBezTo>
                    <a:pt x="333" y="731"/>
                    <a:pt x="333" y="731"/>
                    <a:pt x="333" y="731"/>
                  </a:cubicBezTo>
                  <a:cubicBezTo>
                    <a:pt x="377" y="637"/>
                    <a:pt x="377" y="637"/>
                    <a:pt x="377" y="637"/>
                  </a:cubicBezTo>
                  <a:cubicBezTo>
                    <a:pt x="380" y="631"/>
                    <a:pt x="386" y="626"/>
                    <a:pt x="392" y="625"/>
                  </a:cubicBezTo>
                  <a:cubicBezTo>
                    <a:pt x="413" y="621"/>
                    <a:pt x="432" y="614"/>
                    <a:pt x="450" y="606"/>
                  </a:cubicBezTo>
                  <a:cubicBezTo>
                    <a:pt x="494" y="585"/>
                    <a:pt x="532" y="554"/>
                    <a:pt x="559" y="514"/>
                  </a:cubicBezTo>
                  <a:cubicBezTo>
                    <a:pt x="613" y="435"/>
                    <a:pt x="622" y="331"/>
                    <a:pt x="582" y="244"/>
                  </a:cubicBezTo>
                  <a:cubicBezTo>
                    <a:pt x="582" y="244"/>
                    <a:pt x="582" y="244"/>
                    <a:pt x="582" y="244"/>
                  </a:cubicBezTo>
                  <a:cubicBezTo>
                    <a:pt x="536" y="145"/>
                    <a:pt x="437" y="87"/>
                    <a:pt x="334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-354013" y="2181225"/>
              <a:ext cx="280988" cy="187325"/>
            </a:xfrm>
            <a:custGeom>
              <a:avLst/>
              <a:gdLst>
                <a:gd name="T0" fmla="*/ 140 w 263"/>
                <a:gd name="T1" fmla="*/ 177 h 177"/>
                <a:gd name="T2" fmla="*/ 130 w 263"/>
                <a:gd name="T3" fmla="*/ 177 h 177"/>
                <a:gd name="T4" fmla="*/ 2 w 263"/>
                <a:gd name="T5" fmla="*/ 115 h 177"/>
                <a:gd name="T6" fmla="*/ 3 w 263"/>
                <a:gd name="T7" fmla="*/ 21 h 177"/>
                <a:gd name="T8" fmla="*/ 25 w 263"/>
                <a:gd name="T9" fmla="*/ 0 h 177"/>
                <a:gd name="T10" fmla="*/ 46 w 263"/>
                <a:gd name="T11" fmla="*/ 21 h 177"/>
                <a:gd name="T12" fmla="*/ 45 w 263"/>
                <a:gd name="T13" fmla="*/ 113 h 177"/>
                <a:gd name="T14" fmla="*/ 131 w 263"/>
                <a:gd name="T15" fmla="*/ 134 h 177"/>
                <a:gd name="T16" fmla="*/ 218 w 263"/>
                <a:gd name="T17" fmla="*/ 119 h 177"/>
                <a:gd name="T18" fmla="*/ 220 w 263"/>
                <a:gd name="T19" fmla="*/ 27 h 177"/>
                <a:gd name="T20" fmla="*/ 242 w 263"/>
                <a:gd name="T21" fmla="*/ 6 h 177"/>
                <a:gd name="T22" fmla="*/ 263 w 263"/>
                <a:gd name="T23" fmla="*/ 28 h 177"/>
                <a:gd name="T24" fmla="*/ 261 w 263"/>
                <a:gd name="T25" fmla="*/ 122 h 177"/>
                <a:gd name="T26" fmla="*/ 214 w 263"/>
                <a:gd name="T27" fmla="*/ 168 h 177"/>
                <a:gd name="T28" fmla="*/ 140 w 263"/>
                <a:gd name="T29" fmla="*/ 177 h 177"/>
                <a:gd name="T30" fmla="*/ 45 w 263"/>
                <a:gd name="T31" fmla="*/ 116 h 177"/>
                <a:gd name="T32" fmla="*/ 45 w 263"/>
                <a:gd name="T33" fmla="*/ 116 h 177"/>
                <a:gd name="T34" fmla="*/ 45 w 263"/>
                <a:gd name="T35" fmla="*/ 11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3" h="177">
                  <a:moveTo>
                    <a:pt x="140" y="177"/>
                  </a:moveTo>
                  <a:cubicBezTo>
                    <a:pt x="137" y="177"/>
                    <a:pt x="133" y="177"/>
                    <a:pt x="130" y="177"/>
                  </a:cubicBezTo>
                  <a:cubicBezTo>
                    <a:pt x="65" y="175"/>
                    <a:pt x="0" y="155"/>
                    <a:pt x="2" y="115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9"/>
                    <a:pt x="14" y="0"/>
                    <a:pt x="25" y="0"/>
                  </a:cubicBezTo>
                  <a:cubicBezTo>
                    <a:pt x="37" y="0"/>
                    <a:pt x="47" y="10"/>
                    <a:pt x="46" y="21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51" y="120"/>
                    <a:pt x="82" y="133"/>
                    <a:pt x="131" y="134"/>
                  </a:cubicBezTo>
                  <a:cubicBezTo>
                    <a:pt x="180" y="136"/>
                    <a:pt x="211" y="125"/>
                    <a:pt x="218" y="119"/>
                  </a:cubicBezTo>
                  <a:cubicBezTo>
                    <a:pt x="220" y="27"/>
                    <a:pt x="220" y="27"/>
                    <a:pt x="220" y="27"/>
                  </a:cubicBezTo>
                  <a:cubicBezTo>
                    <a:pt x="220" y="15"/>
                    <a:pt x="231" y="5"/>
                    <a:pt x="242" y="6"/>
                  </a:cubicBezTo>
                  <a:cubicBezTo>
                    <a:pt x="254" y="6"/>
                    <a:pt x="263" y="16"/>
                    <a:pt x="263" y="28"/>
                  </a:cubicBezTo>
                  <a:cubicBezTo>
                    <a:pt x="261" y="122"/>
                    <a:pt x="261" y="122"/>
                    <a:pt x="261" y="122"/>
                  </a:cubicBezTo>
                  <a:cubicBezTo>
                    <a:pt x="261" y="136"/>
                    <a:pt x="252" y="156"/>
                    <a:pt x="214" y="168"/>
                  </a:cubicBezTo>
                  <a:cubicBezTo>
                    <a:pt x="193" y="174"/>
                    <a:pt x="167" y="177"/>
                    <a:pt x="140" y="177"/>
                  </a:cubicBezTo>
                  <a:close/>
                  <a:moveTo>
                    <a:pt x="45" y="116"/>
                  </a:moveTo>
                  <a:cubicBezTo>
                    <a:pt x="45" y="116"/>
                    <a:pt x="45" y="116"/>
                    <a:pt x="45" y="116"/>
                  </a:cubicBezTo>
                  <a:cubicBezTo>
                    <a:pt x="45" y="116"/>
                    <a:pt x="45" y="116"/>
                    <a:pt x="4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-420688" y="2066925"/>
              <a:ext cx="419100" cy="209550"/>
            </a:xfrm>
            <a:custGeom>
              <a:avLst/>
              <a:gdLst>
                <a:gd name="T0" fmla="*/ 195 w 394"/>
                <a:gd name="T1" fmla="*/ 197 h 197"/>
                <a:gd name="T2" fmla="*/ 186 w 394"/>
                <a:gd name="T3" fmla="*/ 195 h 197"/>
                <a:gd name="T4" fmla="*/ 13 w 394"/>
                <a:gd name="T5" fmla="*/ 117 h 197"/>
                <a:gd name="T6" fmla="*/ 0 w 394"/>
                <a:gd name="T7" fmla="*/ 97 h 197"/>
                <a:gd name="T8" fmla="*/ 14 w 394"/>
                <a:gd name="T9" fmla="*/ 77 h 197"/>
                <a:gd name="T10" fmla="*/ 191 w 394"/>
                <a:gd name="T11" fmla="*/ 2 h 197"/>
                <a:gd name="T12" fmla="*/ 209 w 394"/>
                <a:gd name="T13" fmla="*/ 3 h 197"/>
                <a:gd name="T14" fmla="*/ 382 w 394"/>
                <a:gd name="T15" fmla="*/ 88 h 197"/>
                <a:gd name="T16" fmla="*/ 394 w 394"/>
                <a:gd name="T17" fmla="*/ 108 h 197"/>
                <a:gd name="T18" fmla="*/ 380 w 394"/>
                <a:gd name="T19" fmla="*/ 128 h 197"/>
                <a:gd name="T20" fmla="*/ 203 w 394"/>
                <a:gd name="T21" fmla="*/ 195 h 197"/>
                <a:gd name="T22" fmla="*/ 195 w 394"/>
                <a:gd name="T23" fmla="*/ 197 h 197"/>
                <a:gd name="T24" fmla="*/ 76 w 394"/>
                <a:gd name="T25" fmla="*/ 98 h 197"/>
                <a:gd name="T26" fmla="*/ 196 w 394"/>
                <a:gd name="T27" fmla="*/ 152 h 197"/>
                <a:gd name="T28" fmla="*/ 318 w 394"/>
                <a:gd name="T29" fmla="*/ 105 h 197"/>
                <a:gd name="T30" fmla="*/ 199 w 394"/>
                <a:gd name="T31" fmla="*/ 46 h 197"/>
                <a:gd name="T32" fmla="*/ 76 w 394"/>
                <a:gd name="T3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4" h="197">
                  <a:moveTo>
                    <a:pt x="195" y="197"/>
                  </a:moveTo>
                  <a:cubicBezTo>
                    <a:pt x="192" y="197"/>
                    <a:pt x="189" y="196"/>
                    <a:pt x="186" y="195"/>
                  </a:cubicBezTo>
                  <a:cubicBezTo>
                    <a:pt x="13" y="117"/>
                    <a:pt x="13" y="117"/>
                    <a:pt x="13" y="117"/>
                  </a:cubicBezTo>
                  <a:cubicBezTo>
                    <a:pt x="5" y="113"/>
                    <a:pt x="0" y="105"/>
                    <a:pt x="0" y="97"/>
                  </a:cubicBezTo>
                  <a:cubicBezTo>
                    <a:pt x="1" y="88"/>
                    <a:pt x="6" y="80"/>
                    <a:pt x="14" y="77"/>
                  </a:cubicBezTo>
                  <a:cubicBezTo>
                    <a:pt x="191" y="2"/>
                    <a:pt x="191" y="2"/>
                    <a:pt x="191" y="2"/>
                  </a:cubicBezTo>
                  <a:cubicBezTo>
                    <a:pt x="197" y="0"/>
                    <a:pt x="203" y="0"/>
                    <a:pt x="209" y="3"/>
                  </a:cubicBezTo>
                  <a:cubicBezTo>
                    <a:pt x="382" y="88"/>
                    <a:pt x="382" y="88"/>
                    <a:pt x="382" y="88"/>
                  </a:cubicBezTo>
                  <a:cubicBezTo>
                    <a:pt x="389" y="92"/>
                    <a:pt x="394" y="100"/>
                    <a:pt x="394" y="108"/>
                  </a:cubicBezTo>
                  <a:cubicBezTo>
                    <a:pt x="393" y="117"/>
                    <a:pt x="388" y="124"/>
                    <a:pt x="380" y="128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200" y="196"/>
                    <a:pt x="197" y="197"/>
                    <a:pt x="195" y="197"/>
                  </a:cubicBezTo>
                  <a:close/>
                  <a:moveTo>
                    <a:pt x="76" y="98"/>
                  </a:moveTo>
                  <a:cubicBezTo>
                    <a:pt x="196" y="152"/>
                    <a:pt x="196" y="152"/>
                    <a:pt x="196" y="152"/>
                  </a:cubicBezTo>
                  <a:cubicBezTo>
                    <a:pt x="318" y="105"/>
                    <a:pt x="318" y="105"/>
                    <a:pt x="318" y="105"/>
                  </a:cubicBezTo>
                  <a:cubicBezTo>
                    <a:pt x="199" y="46"/>
                    <a:pt x="199" y="46"/>
                    <a:pt x="199" y="46"/>
                  </a:cubicBezTo>
                  <a:lnTo>
                    <a:pt x="76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201207257配图\培训\shutterstock_242224906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896" b="10658"/>
          <a:stretch/>
        </p:blipFill>
        <p:spPr bwMode="auto">
          <a:xfrm>
            <a:off x="0" y="0"/>
            <a:ext cx="121936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3C78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234241" y="2642208"/>
            <a:ext cx="3971726" cy="1573584"/>
            <a:chOff x="4826327" y="2503488"/>
            <a:chExt cx="3971726" cy="1573584"/>
          </a:xfrm>
        </p:grpSpPr>
        <p:sp>
          <p:nvSpPr>
            <p:cNvPr id="5" name="Text Box 9">
              <a:extLst>
                <a:ext uri="{FF2B5EF4-FFF2-40B4-BE49-F238E27FC236}">
                  <a16:creationId xmlns="" xmlns:a16="http://schemas.microsoft.com/office/drawing/2014/main" id="{9D36E720-0E25-41AB-8346-B547D8B86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6327" y="3443951"/>
              <a:ext cx="3971726" cy="633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hangingPunct="0">
                <a:buSzPct val="100000"/>
                <a:defRPr/>
              </a:pPr>
              <a:r>
                <a:rPr lang="zh-CN" altLang="zh-CN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Arial" panose="020B0604020202020204" pitchFamily="34" charset="0"/>
                  <a:sym typeface="FrutigerNext LT Regular" pitchFamily="34" charset="0"/>
                </a:rPr>
                <a:t>www.huawei.com</a:t>
              </a:r>
            </a:p>
          </p:txBody>
        </p:sp>
        <p:sp>
          <p:nvSpPr>
            <p:cNvPr id="6" name="Text Box 8">
              <a:extLst>
                <a:ext uri="{FF2B5EF4-FFF2-40B4-BE49-F238E27FC236}">
                  <a16:creationId xmlns="" xmlns:a16="http://schemas.microsoft.com/office/drawing/2014/main" id="{11ED55EC-FD16-4B98-B04D-4605D3C0D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0286" y="2503488"/>
              <a:ext cx="1735601" cy="91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fontAlgn="base" hangingPunct="0">
                <a:buSzPct val="100000"/>
                <a:defRPr/>
              </a:pPr>
              <a:r>
                <a:rPr lang="zh-CN" altLang="en-US" sz="5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sym typeface="FrutigerNext LT Regular" pitchFamily="34" charset="0"/>
                </a:rPr>
                <a:t>谢 谢</a:t>
              </a:r>
              <a:endParaRPr lang="zh-CN" altLang="zh-CN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FrutigerNext LT Regular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019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674E87BC-2FB1-46C6-94AD-3FA338657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2638"/>
            <a:ext cx="12192000" cy="3719908"/>
          </a:xfrm>
          <a:prstGeom prst="rect">
            <a:avLst/>
          </a:prstGeom>
        </p:spPr>
      </p:pic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7FCECA8A-EA62-43C7-BD6B-A4B3D88BC6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151780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="0" dirty="0">
                <a:latin typeface="+mn-lt"/>
                <a:ea typeface="+mn-ea"/>
              </a:rPr>
              <a:t>版权所有</a:t>
            </a:r>
            <a:r>
              <a:rPr lang="en-US" altLang="zh-CN" sz="1200" b="0" dirty="0">
                <a:latin typeface="+mn-lt"/>
                <a:ea typeface="+mn-ea"/>
              </a:rPr>
              <a:t>© </a:t>
            </a:r>
            <a:r>
              <a:rPr lang="en-US" altLang="zh-CN" sz="1200" b="0" dirty="0" smtClean="0">
                <a:latin typeface="+mn-lt"/>
                <a:ea typeface="+mn-ea"/>
              </a:rPr>
              <a:t>2019 </a:t>
            </a:r>
            <a:r>
              <a:rPr lang="zh-CN" altLang="en-US" sz="1200" b="0" dirty="0">
                <a:latin typeface="+mn-lt"/>
                <a:ea typeface="+mn-ea"/>
              </a:rPr>
              <a:t>华为技术有限公司</a:t>
            </a:r>
          </a:p>
        </p:txBody>
      </p:sp>
      <p:sp>
        <p:nvSpPr>
          <p:cNvPr id="9" name="Text Box 48">
            <a:extLst>
              <a:ext uri="{FF2B5EF4-FFF2-40B4-BE49-F238E27FC236}">
                <a16:creationId xmlns="" xmlns:a16="http://schemas.microsoft.com/office/drawing/2014/main" id="{43616404-BDDF-47BC-8674-A34119DD1C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64862" y="4113076"/>
            <a:ext cx="1338784" cy="26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5" tIns="40059" rIns="80115" bIns="40059">
            <a:spAutoFit/>
          </a:bodyPr>
          <a:lstStyle/>
          <a:p>
            <a:pPr defTabSz="80166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54" y="5265204"/>
            <a:ext cx="1072800" cy="1093042"/>
          </a:xfrm>
          <a:prstGeom prst="rect">
            <a:avLst/>
          </a:prstGeom>
        </p:spPr>
      </p:pic>
      <p:sp>
        <p:nvSpPr>
          <p:cNvPr id="16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07533" y="1233488"/>
            <a:ext cx="8016792" cy="2482850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0831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6" y="292385"/>
            <a:ext cx="10560048" cy="8683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8758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674E87BC-2FB1-46C6-94AD-3FA338657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2638"/>
            <a:ext cx="12192000" cy="3719908"/>
          </a:xfrm>
          <a:prstGeom prst="rect">
            <a:avLst/>
          </a:prstGeom>
        </p:spPr>
      </p:pic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7FCECA8A-EA62-43C7-BD6B-A4B3D88BC6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151780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="0" dirty="0">
                <a:latin typeface="+mn-lt"/>
                <a:ea typeface="+mn-ea"/>
              </a:rPr>
              <a:t>版权所有</a:t>
            </a:r>
            <a:r>
              <a:rPr lang="en-US" altLang="zh-CN" sz="1200" b="0" dirty="0">
                <a:latin typeface="+mn-lt"/>
                <a:ea typeface="+mn-ea"/>
              </a:rPr>
              <a:t>© </a:t>
            </a:r>
            <a:r>
              <a:rPr lang="en-US" altLang="zh-CN" sz="1200" b="0" dirty="0" smtClean="0">
                <a:latin typeface="+mn-lt"/>
                <a:ea typeface="+mn-ea"/>
              </a:rPr>
              <a:t>2019 </a:t>
            </a:r>
            <a:r>
              <a:rPr lang="zh-CN" altLang="en-US" sz="1200" b="0" dirty="0">
                <a:latin typeface="+mn-lt"/>
                <a:ea typeface="+mn-ea"/>
              </a:rPr>
              <a:t>华为技术有限公司</a:t>
            </a:r>
          </a:p>
        </p:txBody>
      </p:sp>
      <p:sp>
        <p:nvSpPr>
          <p:cNvPr id="9" name="Text Box 48">
            <a:extLst>
              <a:ext uri="{FF2B5EF4-FFF2-40B4-BE49-F238E27FC236}">
                <a16:creationId xmlns="" xmlns:a16="http://schemas.microsoft.com/office/drawing/2014/main" id="{43616404-BDDF-47BC-8674-A34119DD1C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64862" y="4113076"/>
            <a:ext cx="1338784" cy="26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5" tIns="40059" rIns="80115" bIns="40059">
            <a:spAutoFit/>
          </a:bodyPr>
          <a:lstStyle/>
          <a:p>
            <a:pPr defTabSz="80166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54" y="5265204"/>
            <a:ext cx="1072800" cy="1093042"/>
          </a:xfrm>
          <a:prstGeom prst="rect">
            <a:avLst/>
          </a:prstGeom>
        </p:spPr>
      </p:pic>
      <p:sp>
        <p:nvSpPr>
          <p:cNvPr id="16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07533" y="1233488"/>
            <a:ext cx="8016792" cy="2482850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61209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6" descr="新版面封面－红色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4"/>
            <a:ext cx="12192000" cy="314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77" descr="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151" y="5578476"/>
            <a:ext cx="1094316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>
            <a:spLocks noChangeArrowheads="1"/>
          </p:cNvSpPr>
          <p:nvPr userDrawn="1"/>
        </p:nvSpPr>
        <p:spPr bwMode="auto">
          <a:xfrm>
            <a:off x="1007533" y="6205539"/>
            <a:ext cx="2609408" cy="26364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78220" tIns="39109" rIns="78220" bIns="39109">
            <a:spAutoFit/>
          </a:bodyPr>
          <a:lstStyle>
            <a:lvl1pPr defTabSz="7842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842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842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842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842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dirty="0">
                <a:latin typeface="FrutigerNext LT Bold" charset="0"/>
                <a:ea typeface="MS PGothic" pitchFamily="34" charset="-128"/>
              </a:rPr>
              <a:t>HUAWEI TECHNOLOGIES CO., LTD.</a:t>
            </a:r>
            <a:endParaRPr lang="en-US" altLang="zh-CN" sz="1000" dirty="0">
              <a:ea typeface="MS PGothic" pitchFamily="34" charset="-128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007534" y="2263775"/>
            <a:ext cx="7584017" cy="57943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quarter" idx="10"/>
          </p:nvPr>
        </p:nvSpPr>
        <p:spPr>
          <a:xfrm>
            <a:off x="865718" y="669925"/>
            <a:ext cx="3373967" cy="476250"/>
          </a:xfrm>
          <a:prstGeom prst="rect">
            <a:avLst/>
          </a:prstGeom>
        </p:spPr>
        <p:txBody>
          <a:bodyPr lIns="91440" tIns="45720" rIns="91440" bIns="45720"/>
          <a:lstStyle>
            <a:lvl1pPr defTabSz="914400" eaLnBrk="1" hangingPunct="1">
              <a:lnSpc>
                <a:spcPct val="100000"/>
              </a:lnSpc>
              <a:defRPr kumimoji="1" sz="1400">
                <a:solidFill>
                  <a:srgbClr val="808080"/>
                </a:solidFill>
                <a:latin typeface="FrutigerNext LT Bold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3672845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84"/>
            <a:ext cx="12192000" cy="710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31295" y="4957156"/>
            <a:ext cx="10441567" cy="831600"/>
          </a:xfrm>
          <a:ln algn="ctr"/>
        </p:spPr>
        <p:txBody>
          <a:bodyPr lIns="87802" tIns="43901" rIns="87802" bIns="43901"/>
          <a:lstStyle>
            <a:lvl1pPr algn="l" defTabSz="801688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1031295" y="5816120"/>
            <a:ext cx="6912000" cy="493200"/>
          </a:xfrm>
        </p:spPr>
        <p:txBody>
          <a:bodyPr/>
          <a:lstStyle>
            <a:lvl1pPr marL="0" indent="0" algn="l" defTabSz="801688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000" kern="1200" dirty="0" smtClean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Rectangle 54">
            <a:extLst>
              <a:ext uri="{FF2B5EF4-FFF2-40B4-BE49-F238E27FC236}">
                <a16:creationId xmlns:a16="http://schemas.microsoft.com/office/drawing/2014/main" xmlns="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itchFamily="34" charset="0"/>
              </a:rPr>
              <a:t>© </a:t>
            </a:r>
            <a:r>
              <a:rPr lang="en-US" altLang="zh-CN" sz="1200" baseline="0" dirty="0" smtClean="0">
                <a:latin typeface="+mn-ea"/>
                <a:ea typeface="+mn-ea"/>
                <a:cs typeface="Arial" pitchFamily="34" charset="0"/>
              </a:rPr>
              <a:t>2019 </a:t>
            </a: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华为技术有限公司</a:t>
            </a:r>
          </a:p>
        </p:txBody>
      </p:sp>
      <p:pic>
        <p:nvPicPr>
          <p:cNvPr id="1027" name="Picture 3" descr="C:\Users\YOYO\Desktop\郑莉\华为公司标志 Huawei Coroporate Logo_2018\PNG\竖版华为公司标志 Vertical Version of Huawei Corporate Logo_2018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665" y="6093296"/>
            <a:ext cx="772549" cy="76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382" y="1393478"/>
            <a:ext cx="5183716" cy="41957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56868" y="1393478"/>
            <a:ext cx="5185833" cy="41957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28000" y="6524626"/>
            <a:ext cx="2025651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C0074F61-58C7-45A1-86CA-9AD311D79C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35614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7518624"/>
      </p:ext>
    </p:extLst>
  </p:cSld>
  <p:clrMapOvr>
    <a:masterClrMapping/>
  </p:clrMapOvr>
  <p:transition advClick="0" advTm="8000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1233488"/>
            <a:ext cx="10558800" cy="4679788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7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前言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335360" y="498828"/>
            <a:ext cx="628158" cy="459460"/>
            <a:chOff x="3275013" y="1363663"/>
            <a:chExt cx="5645150" cy="4129087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275013" y="1363663"/>
              <a:ext cx="5645150" cy="4129087"/>
            </a:xfrm>
            <a:custGeom>
              <a:avLst/>
              <a:gdLst>
                <a:gd name="T0" fmla="*/ 1410 w 1505"/>
                <a:gd name="T1" fmla="*/ 250 h 1101"/>
                <a:gd name="T2" fmla="*/ 780 w 1505"/>
                <a:gd name="T3" fmla="*/ 250 h 1101"/>
                <a:gd name="T4" fmla="*/ 780 w 1505"/>
                <a:gd name="T5" fmla="*/ 81 h 1101"/>
                <a:gd name="T6" fmla="*/ 699 w 1505"/>
                <a:gd name="T7" fmla="*/ 0 h 1101"/>
                <a:gd name="T8" fmla="*/ 81 w 1505"/>
                <a:gd name="T9" fmla="*/ 0 h 1101"/>
                <a:gd name="T10" fmla="*/ 0 w 1505"/>
                <a:gd name="T11" fmla="*/ 81 h 1101"/>
                <a:gd name="T12" fmla="*/ 0 w 1505"/>
                <a:gd name="T13" fmla="*/ 464 h 1101"/>
                <a:gd name="T14" fmla="*/ 81 w 1505"/>
                <a:gd name="T15" fmla="*/ 545 h 1101"/>
                <a:gd name="T16" fmla="*/ 124 w 1505"/>
                <a:gd name="T17" fmla="*/ 545 h 1101"/>
                <a:gd name="T18" fmla="*/ 124 w 1505"/>
                <a:gd name="T19" fmla="*/ 668 h 1101"/>
                <a:gd name="T20" fmla="*/ 137 w 1505"/>
                <a:gd name="T21" fmla="*/ 688 h 1101"/>
                <a:gd name="T22" fmla="*/ 147 w 1505"/>
                <a:gd name="T23" fmla="*/ 690 h 1101"/>
                <a:gd name="T24" fmla="*/ 161 w 1505"/>
                <a:gd name="T25" fmla="*/ 685 h 1101"/>
                <a:gd name="T26" fmla="*/ 316 w 1505"/>
                <a:gd name="T27" fmla="*/ 554 h 1101"/>
                <a:gd name="T28" fmla="*/ 341 w 1505"/>
                <a:gd name="T29" fmla="*/ 545 h 1101"/>
                <a:gd name="T30" fmla="*/ 542 w 1505"/>
                <a:gd name="T31" fmla="*/ 545 h 1101"/>
                <a:gd name="T32" fmla="*/ 542 w 1505"/>
                <a:gd name="T33" fmla="*/ 824 h 1101"/>
                <a:gd name="T34" fmla="*/ 637 w 1505"/>
                <a:gd name="T35" fmla="*/ 919 h 1101"/>
                <a:gd name="T36" fmla="*/ 1084 w 1505"/>
                <a:gd name="T37" fmla="*/ 919 h 1101"/>
                <a:gd name="T38" fmla="*/ 1120 w 1505"/>
                <a:gd name="T39" fmla="*/ 932 h 1101"/>
                <a:gd name="T40" fmla="*/ 1313 w 1505"/>
                <a:gd name="T41" fmla="*/ 1096 h 1101"/>
                <a:gd name="T42" fmla="*/ 1328 w 1505"/>
                <a:gd name="T43" fmla="*/ 1101 h 1101"/>
                <a:gd name="T44" fmla="*/ 1337 w 1505"/>
                <a:gd name="T45" fmla="*/ 1099 h 1101"/>
                <a:gd name="T46" fmla="*/ 1350 w 1505"/>
                <a:gd name="T47" fmla="*/ 1078 h 1101"/>
                <a:gd name="T48" fmla="*/ 1350 w 1505"/>
                <a:gd name="T49" fmla="*/ 919 h 1101"/>
                <a:gd name="T50" fmla="*/ 1410 w 1505"/>
                <a:gd name="T51" fmla="*/ 919 h 1101"/>
                <a:gd name="T52" fmla="*/ 1505 w 1505"/>
                <a:gd name="T53" fmla="*/ 824 h 1101"/>
                <a:gd name="T54" fmla="*/ 1505 w 1505"/>
                <a:gd name="T55" fmla="*/ 345 h 1101"/>
                <a:gd name="T56" fmla="*/ 1410 w 1505"/>
                <a:gd name="T57" fmla="*/ 250 h 1101"/>
                <a:gd name="T58" fmla="*/ 341 w 1505"/>
                <a:gd name="T59" fmla="*/ 500 h 1101"/>
                <a:gd name="T60" fmla="*/ 287 w 1505"/>
                <a:gd name="T61" fmla="*/ 520 h 1101"/>
                <a:gd name="T62" fmla="*/ 169 w 1505"/>
                <a:gd name="T63" fmla="*/ 619 h 1101"/>
                <a:gd name="T64" fmla="*/ 169 w 1505"/>
                <a:gd name="T65" fmla="*/ 535 h 1101"/>
                <a:gd name="T66" fmla="*/ 133 w 1505"/>
                <a:gd name="T67" fmla="*/ 500 h 1101"/>
                <a:gd name="T68" fmla="*/ 81 w 1505"/>
                <a:gd name="T69" fmla="*/ 500 h 1101"/>
                <a:gd name="T70" fmla="*/ 45 w 1505"/>
                <a:gd name="T71" fmla="*/ 464 h 1101"/>
                <a:gd name="T72" fmla="*/ 45 w 1505"/>
                <a:gd name="T73" fmla="*/ 81 h 1101"/>
                <a:gd name="T74" fmla="*/ 81 w 1505"/>
                <a:gd name="T75" fmla="*/ 45 h 1101"/>
                <a:gd name="T76" fmla="*/ 699 w 1505"/>
                <a:gd name="T77" fmla="*/ 45 h 1101"/>
                <a:gd name="T78" fmla="*/ 735 w 1505"/>
                <a:gd name="T79" fmla="*/ 81 h 1101"/>
                <a:gd name="T80" fmla="*/ 735 w 1505"/>
                <a:gd name="T81" fmla="*/ 250 h 1101"/>
                <a:gd name="T82" fmla="*/ 637 w 1505"/>
                <a:gd name="T83" fmla="*/ 250 h 1101"/>
                <a:gd name="T84" fmla="*/ 542 w 1505"/>
                <a:gd name="T85" fmla="*/ 345 h 1101"/>
                <a:gd name="T86" fmla="*/ 542 w 1505"/>
                <a:gd name="T87" fmla="*/ 500 h 1101"/>
                <a:gd name="T88" fmla="*/ 341 w 1505"/>
                <a:gd name="T89" fmla="*/ 500 h 1101"/>
                <a:gd name="T90" fmla="*/ 1460 w 1505"/>
                <a:gd name="T91" fmla="*/ 824 h 1101"/>
                <a:gd name="T92" fmla="*/ 1410 w 1505"/>
                <a:gd name="T93" fmla="*/ 874 h 1101"/>
                <a:gd name="T94" fmla="*/ 1344 w 1505"/>
                <a:gd name="T95" fmla="*/ 874 h 1101"/>
                <a:gd name="T96" fmla="*/ 1305 w 1505"/>
                <a:gd name="T97" fmla="*/ 913 h 1101"/>
                <a:gd name="T98" fmla="*/ 1305 w 1505"/>
                <a:gd name="T99" fmla="*/ 1030 h 1101"/>
                <a:gd name="T100" fmla="*/ 1149 w 1505"/>
                <a:gd name="T101" fmla="*/ 898 h 1101"/>
                <a:gd name="T102" fmla="*/ 1084 w 1505"/>
                <a:gd name="T103" fmla="*/ 874 h 1101"/>
                <a:gd name="T104" fmla="*/ 637 w 1505"/>
                <a:gd name="T105" fmla="*/ 874 h 1101"/>
                <a:gd name="T106" fmla="*/ 587 w 1505"/>
                <a:gd name="T107" fmla="*/ 824 h 1101"/>
                <a:gd name="T108" fmla="*/ 587 w 1505"/>
                <a:gd name="T109" fmla="*/ 345 h 1101"/>
                <a:gd name="T110" fmla="*/ 637 w 1505"/>
                <a:gd name="T111" fmla="*/ 295 h 1101"/>
                <a:gd name="T112" fmla="*/ 1410 w 1505"/>
                <a:gd name="T113" fmla="*/ 295 h 1101"/>
                <a:gd name="T114" fmla="*/ 1460 w 1505"/>
                <a:gd name="T115" fmla="*/ 345 h 1101"/>
                <a:gd name="T116" fmla="*/ 1460 w 1505"/>
                <a:gd name="T117" fmla="*/ 824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5" h="1101">
                  <a:moveTo>
                    <a:pt x="1410" y="250"/>
                  </a:moveTo>
                  <a:cubicBezTo>
                    <a:pt x="780" y="250"/>
                    <a:pt x="780" y="250"/>
                    <a:pt x="780" y="250"/>
                  </a:cubicBezTo>
                  <a:cubicBezTo>
                    <a:pt x="780" y="81"/>
                    <a:pt x="780" y="81"/>
                    <a:pt x="780" y="81"/>
                  </a:cubicBezTo>
                  <a:cubicBezTo>
                    <a:pt x="780" y="37"/>
                    <a:pt x="743" y="0"/>
                    <a:pt x="6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7"/>
                    <a:pt x="0" y="81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509"/>
                    <a:pt x="36" y="545"/>
                    <a:pt x="81" y="545"/>
                  </a:cubicBezTo>
                  <a:cubicBezTo>
                    <a:pt x="124" y="545"/>
                    <a:pt x="124" y="545"/>
                    <a:pt x="124" y="545"/>
                  </a:cubicBezTo>
                  <a:cubicBezTo>
                    <a:pt x="124" y="668"/>
                    <a:pt x="124" y="668"/>
                    <a:pt x="124" y="668"/>
                  </a:cubicBezTo>
                  <a:cubicBezTo>
                    <a:pt x="124" y="676"/>
                    <a:pt x="129" y="684"/>
                    <a:pt x="137" y="688"/>
                  </a:cubicBezTo>
                  <a:cubicBezTo>
                    <a:pt x="140" y="689"/>
                    <a:pt x="143" y="690"/>
                    <a:pt x="147" y="690"/>
                  </a:cubicBezTo>
                  <a:cubicBezTo>
                    <a:pt x="152" y="690"/>
                    <a:pt x="157" y="688"/>
                    <a:pt x="161" y="685"/>
                  </a:cubicBezTo>
                  <a:cubicBezTo>
                    <a:pt x="316" y="554"/>
                    <a:pt x="316" y="554"/>
                    <a:pt x="316" y="554"/>
                  </a:cubicBezTo>
                  <a:cubicBezTo>
                    <a:pt x="323" y="548"/>
                    <a:pt x="332" y="545"/>
                    <a:pt x="341" y="545"/>
                  </a:cubicBezTo>
                  <a:cubicBezTo>
                    <a:pt x="542" y="545"/>
                    <a:pt x="542" y="545"/>
                    <a:pt x="542" y="545"/>
                  </a:cubicBezTo>
                  <a:cubicBezTo>
                    <a:pt x="542" y="824"/>
                    <a:pt x="542" y="824"/>
                    <a:pt x="542" y="824"/>
                  </a:cubicBezTo>
                  <a:cubicBezTo>
                    <a:pt x="542" y="877"/>
                    <a:pt x="585" y="919"/>
                    <a:pt x="637" y="919"/>
                  </a:cubicBezTo>
                  <a:cubicBezTo>
                    <a:pt x="1084" y="919"/>
                    <a:pt x="1084" y="919"/>
                    <a:pt x="1084" y="919"/>
                  </a:cubicBezTo>
                  <a:cubicBezTo>
                    <a:pt x="1097" y="919"/>
                    <a:pt x="1110" y="924"/>
                    <a:pt x="1120" y="932"/>
                  </a:cubicBezTo>
                  <a:cubicBezTo>
                    <a:pt x="1313" y="1096"/>
                    <a:pt x="1313" y="1096"/>
                    <a:pt x="1313" y="1096"/>
                  </a:cubicBezTo>
                  <a:cubicBezTo>
                    <a:pt x="1317" y="1099"/>
                    <a:pt x="1322" y="1101"/>
                    <a:pt x="1328" y="1101"/>
                  </a:cubicBezTo>
                  <a:cubicBezTo>
                    <a:pt x="1331" y="1101"/>
                    <a:pt x="1334" y="1100"/>
                    <a:pt x="1337" y="1099"/>
                  </a:cubicBezTo>
                  <a:cubicBezTo>
                    <a:pt x="1345" y="1095"/>
                    <a:pt x="1350" y="1087"/>
                    <a:pt x="1350" y="1078"/>
                  </a:cubicBezTo>
                  <a:cubicBezTo>
                    <a:pt x="1350" y="919"/>
                    <a:pt x="1350" y="919"/>
                    <a:pt x="1350" y="919"/>
                  </a:cubicBezTo>
                  <a:cubicBezTo>
                    <a:pt x="1410" y="919"/>
                    <a:pt x="1410" y="919"/>
                    <a:pt x="1410" y="919"/>
                  </a:cubicBezTo>
                  <a:cubicBezTo>
                    <a:pt x="1463" y="919"/>
                    <a:pt x="1505" y="877"/>
                    <a:pt x="1505" y="824"/>
                  </a:cubicBezTo>
                  <a:cubicBezTo>
                    <a:pt x="1505" y="345"/>
                    <a:pt x="1505" y="345"/>
                    <a:pt x="1505" y="345"/>
                  </a:cubicBezTo>
                  <a:cubicBezTo>
                    <a:pt x="1505" y="293"/>
                    <a:pt x="1463" y="250"/>
                    <a:pt x="1410" y="250"/>
                  </a:cubicBezTo>
                  <a:close/>
                  <a:moveTo>
                    <a:pt x="341" y="500"/>
                  </a:moveTo>
                  <a:cubicBezTo>
                    <a:pt x="322" y="500"/>
                    <a:pt x="302" y="507"/>
                    <a:pt x="287" y="520"/>
                  </a:cubicBezTo>
                  <a:cubicBezTo>
                    <a:pt x="169" y="619"/>
                    <a:pt x="169" y="619"/>
                    <a:pt x="169" y="619"/>
                  </a:cubicBezTo>
                  <a:cubicBezTo>
                    <a:pt x="169" y="535"/>
                    <a:pt x="169" y="535"/>
                    <a:pt x="169" y="535"/>
                  </a:cubicBezTo>
                  <a:cubicBezTo>
                    <a:pt x="169" y="516"/>
                    <a:pt x="153" y="500"/>
                    <a:pt x="133" y="500"/>
                  </a:cubicBezTo>
                  <a:cubicBezTo>
                    <a:pt x="81" y="500"/>
                    <a:pt x="81" y="500"/>
                    <a:pt x="81" y="500"/>
                  </a:cubicBezTo>
                  <a:cubicBezTo>
                    <a:pt x="61" y="500"/>
                    <a:pt x="45" y="484"/>
                    <a:pt x="45" y="464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61"/>
                    <a:pt x="61" y="45"/>
                    <a:pt x="81" y="45"/>
                  </a:cubicBezTo>
                  <a:cubicBezTo>
                    <a:pt x="699" y="45"/>
                    <a:pt x="699" y="45"/>
                    <a:pt x="699" y="45"/>
                  </a:cubicBezTo>
                  <a:cubicBezTo>
                    <a:pt x="719" y="45"/>
                    <a:pt x="735" y="61"/>
                    <a:pt x="735" y="81"/>
                  </a:cubicBezTo>
                  <a:cubicBezTo>
                    <a:pt x="735" y="250"/>
                    <a:pt x="735" y="250"/>
                    <a:pt x="735" y="250"/>
                  </a:cubicBezTo>
                  <a:cubicBezTo>
                    <a:pt x="637" y="250"/>
                    <a:pt x="637" y="250"/>
                    <a:pt x="637" y="250"/>
                  </a:cubicBezTo>
                  <a:cubicBezTo>
                    <a:pt x="585" y="250"/>
                    <a:pt x="542" y="293"/>
                    <a:pt x="542" y="345"/>
                  </a:cubicBezTo>
                  <a:cubicBezTo>
                    <a:pt x="542" y="500"/>
                    <a:pt x="542" y="500"/>
                    <a:pt x="542" y="500"/>
                  </a:cubicBezTo>
                  <a:lnTo>
                    <a:pt x="341" y="500"/>
                  </a:lnTo>
                  <a:close/>
                  <a:moveTo>
                    <a:pt x="1460" y="824"/>
                  </a:moveTo>
                  <a:cubicBezTo>
                    <a:pt x="1460" y="852"/>
                    <a:pt x="1438" y="874"/>
                    <a:pt x="1410" y="874"/>
                  </a:cubicBezTo>
                  <a:cubicBezTo>
                    <a:pt x="1344" y="874"/>
                    <a:pt x="1344" y="874"/>
                    <a:pt x="1344" y="874"/>
                  </a:cubicBezTo>
                  <a:cubicBezTo>
                    <a:pt x="1323" y="874"/>
                    <a:pt x="1305" y="892"/>
                    <a:pt x="1305" y="913"/>
                  </a:cubicBezTo>
                  <a:cubicBezTo>
                    <a:pt x="1305" y="1030"/>
                    <a:pt x="1305" y="1030"/>
                    <a:pt x="1305" y="1030"/>
                  </a:cubicBezTo>
                  <a:cubicBezTo>
                    <a:pt x="1149" y="898"/>
                    <a:pt x="1149" y="898"/>
                    <a:pt x="1149" y="898"/>
                  </a:cubicBezTo>
                  <a:cubicBezTo>
                    <a:pt x="1131" y="883"/>
                    <a:pt x="1108" y="874"/>
                    <a:pt x="1084" y="874"/>
                  </a:cubicBezTo>
                  <a:cubicBezTo>
                    <a:pt x="637" y="874"/>
                    <a:pt x="637" y="874"/>
                    <a:pt x="637" y="874"/>
                  </a:cubicBezTo>
                  <a:cubicBezTo>
                    <a:pt x="610" y="874"/>
                    <a:pt x="587" y="852"/>
                    <a:pt x="587" y="824"/>
                  </a:cubicBezTo>
                  <a:cubicBezTo>
                    <a:pt x="587" y="345"/>
                    <a:pt x="587" y="345"/>
                    <a:pt x="587" y="345"/>
                  </a:cubicBezTo>
                  <a:cubicBezTo>
                    <a:pt x="587" y="318"/>
                    <a:pt x="610" y="295"/>
                    <a:pt x="637" y="295"/>
                  </a:cubicBezTo>
                  <a:cubicBezTo>
                    <a:pt x="1410" y="295"/>
                    <a:pt x="1410" y="295"/>
                    <a:pt x="1410" y="295"/>
                  </a:cubicBezTo>
                  <a:cubicBezTo>
                    <a:pt x="1438" y="295"/>
                    <a:pt x="1460" y="318"/>
                    <a:pt x="1460" y="345"/>
                  </a:cubicBezTo>
                  <a:lnTo>
                    <a:pt x="1460" y="8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208713" y="3227388"/>
              <a:ext cx="1833563" cy="173037"/>
            </a:xfrm>
            <a:custGeom>
              <a:avLst/>
              <a:gdLst>
                <a:gd name="T0" fmla="*/ 489 w 489"/>
                <a:gd name="T1" fmla="*/ 23 h 46"/>
                <a:gd name="T2" fmla="*/ 467 w 489"/>
                <a:gd name="T3" fmla="*/ 46 h 46"/>
                <a:gd name="T4" fmla="*/ 23 w 489"/>
                <a:gd name="T5" fmla="*/ 46 h 46"/>
                <a:gd name="T6" fmla="*/ 0 w 489"/>
                <a:gd name="T7" fmla="*/ 23 h 46"/>
                <a:gd name="T8" fmla="*/ 23 w 489"/>
                <a:gd name="T9" fmla="*/ 0 h 46"/>
                <a:gd name="T10" fmla="*/ 467 w 489"/>
                <a:gd name="T11" fmla="*/ 0 h 46"/>
                <a:gd name="T12" fmla="*/ 489 w 489"/>
                <a:gd name="T1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6">
                  <a:moveTo>
                    <a:pt x="489" y="23"/>
                  </a:moveTo>
                  <a:cubicBezTo>
                    <a:pt x="489" y="35"/>
                    <a:pt x="479" y="46"/>
                    <a:pt x="467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0" y="46"/>
                    <a:pt x="0" y="35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6208713" y="3786188"/>
              <a:ext cx="1833563" cy="168275"/>
            </a:xfrm>
            <a:custGeom>
              <a:avLst/>
              <a:gdLst>
                <a:gd name="T0" fmla="*/ 489 w 489"/>
                <a:gd name="T1" fmla="*/ 22 h 45"/>
                <a:gd name="T2" fmla="*/ 467 w 489"/>
                <a:gd name="T3" fmla="*/ 45 h 45"/>
                <a:gd name="T4" fmla="*/ 23 w 489"/>
                <a:gd name="T5" fmla="*/ 45 h 45"/>
                <a:gd name="T6" fmla="*/ 0 w 489"/>
                <a:gd name="T7" fmla="*/ 22 h 45"/>
                <a:gd name="T8" fmla="*/ 23 w 489"/>
                <a:gd name="T9" fmla="*/ 0 h 45"/>
                <a:gd name="T10" fmla="*/ 467 w 489"/>
                <a:gd name="T11" fmla="*/ 0 h 45"/>
                <a:gd name="T12" fmla="*/ 489 w 489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5">
                  <a:moveTo>
                    <a:pt x="489" y="22"/>
                  </a:moveTo>
                  <a:cubicBezTo>
                    <a:pt x="489" y="35"/>
                    <a:pt x="479" y="45"/>
                    <a:pt x="467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3924301" y="1936750"/>
              <a:ext cx="1593850" cy="169862"/>
            </a:xfrm>
            <a:custGeom>
              <a:avLst/>
              <a:gdLst>
                <a:gd name="T0" fmla="*/ 425 w 425"/>
                <a:gd name="T1" fmla="*/ 22 h 45"/>
                <a:gd name="T2" fmla="*/ 403 w 425"/>
                <a:gd name="T3" fmla="*/ 45 h 45"/>
                <a:gd name="T4" fmla="*/ 23 w 425"/>
                <a:gd name="T5" fmla="*/ 45 h 45"/>
                <a:gd name="T6" fmla="*/ 0 w 425"/>
                <a:gd name="T7" fmla="*/ 22 h 45"/>
                <a:gd name="T8" fmla="*/ 23 w 425"/>
                <a:gd name="T9" fmla="*/ 0 h 45"/>
                <a:gd name="T10" fmla="*/ 403 w 425"/>
                <a:gd name="T11" fmla="*/ 0 h 45"/>
                <a:gd name="T12" fmla="*/ 425 w 425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5">
                  <a:moveTo>
                    <a:pt x="425" y="22"/>
                  </a:moveTo>
                  <a:cubicBezTo>
                    <a:pt x="425" y="35"/>
                    <a:pt x="415" y="45"/>
                    <a:pt x="40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5" y="0"/>
                    <a:pt x="425" y="10"/>
                    <a:pt x="42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3924301" y="2371725"/>
              <a:ext cx="1136650" cy="169862"/>
            </a:xfrm>
            <a:custGeom>
              <a:avLst/>
              <a:gdLst>
                <a:gd name="T0" fmla="*/ 303 w 303"/>
                <a:gd name="T1" fmla="*/ 23 h 45"/>
                <a:gd name="T2" fmla="*/ 281 w 303"/>
                <a:gd name="T3" fmla="*/ 45 h 45"/>
                <a:gd name="T4" fmla="*/ 23 w 303"/>
                <a:gd name="T5" fmla="*/ 45 h 45"/>
                <a:gd name="T6" fmla="*/ 0 w 303"/>
                <a:gd name="T7" fmla="*/ 23 h 45"/>
                <a:gd name="T8" fmla="*/ 23 w 303"/>
                <a:gd name="T9" fmla="*/ 0 h 45"/>
                <a:gd name="T10" fmla="*/ 281 w 303"/>
                <a:gd name="T11" fmla="*/ 0 h 45"/>
                <a:gd name="T12" fmla="*/ 303 w 303"/>
                <a:gd name="T13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5">
                  <a:moveTo>
                    <a:pt x="303" y="23"/>
                  </a:moveTo>
                  <a:cubicBezTo>
                    <a:pt x="303" y="35"/>
                    <a:pt x="293" y="45"/>
                    <a:pt x="28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93" y="0"/>
                    <a:pt x="303" y="10"/>
                    <a:pt x="30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7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8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2284" y="1233487"/>
            <a:ext cx="10558800" cy="4680000"/>
          </a:xfrm>
        </p:spPr>
        <p:txBody>
          <a:bodyPr/>
          <a:lstStyle>
            <a:lvl1pPr marL="301625" marR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目标</a:t>
            </a:r>
            <a:endParaRPr lang="en-US" altLang="zh-CN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43372" y="440668"/>
            <a:ext cx="533970" cy="533470"/>
            <a:chOff x="2960687" y="4865687"/>
            <a:chExt cx="1698626" cy="1697038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960687" y="5251450"/>
              <a:ext cx="1311275" cy="1311275"/>
            </a:xfrm>
            <a:custGeom>
              <a:avLst/>
              <a:gdLst>
                <a:gd name="T0" fmla="*/ 1114 w 1293"/>
                <a:gd name="T1" fmla="*/ 294 h 1293"/>
                <a:gd name="T2" fmla="*/ 1233 w 1293"/>
                <a:gd name="T3" fmla="*/ 647 h 1293"/>
                <a:gd name="T4" fmla="*/ 647 w 1293"/>
                <a:gd name="T5" fmla="*/ 1233 h 1293"/>
                <a:gd name="T6" fmla="*/ 60 w 1293"/>
                <a:gd name="T7" fmla="*/ 647 h 1293"/>
                <a:gd name="T8" fmla="*/ 647 w 1293"/>
                <a:gd name="T9" fmla="*/ 60 h 1293"/>
                <a:gd name="T10" fmla="*/ 1001 w 1293"/>
                <a:gd name="T11" fmla="*/ 180 h 1293"/>
                <a:gd name="T12" fmla="*/ 1044 w 1293"/>
                <a:gd name="T13" fmla="*/ 137 h 1293"/>
                <a:gd name="T14" fmla="*/ 647 w 1293"/>
                <a:gd name="T15" fmla="*/ 0 h 1293"/>
                <a:gd name="T16" fmla="*/ 0 w 1293"/>
                <a:gd name="T17" fmla="*/ 647 h 1293"/>
                <a:gd name="T18" fmla="*/ 647 w 1293"/>
                <a:gd name="T19" fmla="*/ 1293 h 1293"/>
                <a:gd name="T20" fmla="*/ 1293 w 1293"/>
                <a:gd name="T21" fmla="*/ 647 h 1293"/>
                <a:gd name="T22" fmla="*/ 1157 w 1293"/>
                <a:gd name="T23" fmla="*/ 251 h 1293"/>
                <a:gd name="T24" fmla="*/ 1114 w 1293"/>
                <a:gd name="T25" fmla="*/ 294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3" h="1293">
                  <a:moveTo>
                    <a:pt x="1114" y="294"/>
                  </a:moveTo>
                  <a:cubicBezTo>
                    <a:pt x="1189" y="392"/>
                    <a:pt x="1233" y="514"/>
                    <a:pt x="1233" y="647"/>
                  </a:cubicBezTo>
                  <a:cubicBezTo>
                    <a:pt x="1233" y="970"/>
                    <a:pt x="970" y="1233"/>
                    <a:pt x="647" y="1233"/>
                  </a:cubicBezTo>
                  <a:cubicBezTo>
                    <a:pt x="323" y="1233"/>
                    <a:pt x="60" y="970"/>
                    <a:pt x="60" y="647"/>
                  </a:cubicBezTo>
                  <a:cubicBezTo>
                    <a:pt x="60" y="323"/>
                    <a:pt x="323" y="60"/>
                    <a:pt x="647" y="60"/>
                  </a:cubicBezTo>
                  <a:cubicBezTo>
                    <a:pt x="780" y="60"/>
                    <a:pt x="903" y="105"/>
                    <a:pt x="1001" y="180"/>
                  </a:cubicBezTo>
                  <a:cubicBezTo>
                    <a:pt x="1044" y="137"/>
                    <a:pt x="1044" y="137"/>
                    <a:pt x="1044" y="137"/>
                  </a:cubicBezTo>
                  <a:cubicBezTo>
                    <a:pt x="934" y="52"/>
                    <a:pt x="796" y="0"/>
                    <a:pt x="647" y="0"/>
                  </a:cubicBezTo>
                  <a:cubicBezTo>
                    <a:pt x="290" y="0"/>
                    <a:pt x="0" y="290"/>
                    <a:pt x="0" y="647"/>
                  </a:cubicBezTo>
                  <a:cubicBezTo>
                    <a:pt x="0" y="1003"/>
                    <a:pt x="290" y="1293"/>
                    <a:pt x="647" y="1293"/>
                  </a:cubicBezTo>
                  <a:cubicBezTo>
                    <a:pt x="1003" y="1293"/>
                    <a:pt x="1293" y="1003"/>
                    <a:pt x="1293" y="647"/>
                  </a:cubicBezTo>
                  <a:cubicBezTo>
                    <a:pt x="1293" y="498"/>
                    <a:pt x="1242" y="360"/>
                    <a:pt x="1157" y="251"/>
                  </a:cubicBezTo>
                  <a:lnTo>
                    <a:pt x="1114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168650" y="5459413"/>
              <a:ext cx="895350" cy="895350"/>
            </a:xfrm>
            <a:custGeom>
              <a:avLst/>
              <a:gdLst>
                <a:gd name="T0" fmla="*/ 762 w 883"/>
                <a:gd name="T1" fmla="*/ 235 h 883"/>
                <a:gd name="T2" fmla="*/ 823 w 883"/>
                <a:gd name="T3" fmla="*/ 442 h 883"/>
                <a:gd name="T4" fmla="*/ 442 w 883"/>
                <a:gd name="T5" fmla="*/ 823 h 883"/>
                <a:gd name="T6" fmla="*/ 60 w 883"/>
                <a:gd name="T7" fmla="*/ 442 h 883"/>
                <a:gd name="T8" fmla="*/ 442 w 883"/>
                <a:gd name="T9" fmla="*/ 60 h 883"/>
                <a:gd name="T10" fmla="*/ 649 w 883"/>
                <a:gd name="T11" fmla="*/ 122 h 883"/>
                <a:gd name="T12" fmla="*/ 692 w 883"/>
                <a:gd name="T13" fmla="*/ 78 h 883"/>
                <a:gd name="T14" fmla="*/ 442 w 883"/>
                <a:gd name="T15" fmla="*/ 0 h 883"/>
                <a:gd name="T16" fmla="*/ 0 w 883"/>
                <a:gd name="T17" fmla="*/ 442 h 883"/>
                <a:gd name="T18" fmla="*/ 442 w 883"/>
                <a:gd name="T19" fmla="*/ 883 h 883"/>
                <a:gd name="T20" fmla="*/ 883 w 883"/>
                <a:gd name="T21" fmla="*/ 442 h 883"/>
                <a:gd name="T22" fmla="*/ 806 w 883"/>
                <a:gd name="T23" fmla="*/ 192 h 883"/>
                <a:gd name="T24" fmla="*/ 762 w 883"/>
                <a:gd name="T25" fmla="*/ 2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3" h="883">
                  <a:moveTo>
                    <a:pt x="762" y="235"/>
                  </a:moveTo>
                  <a:cubicBezTo>
                    <a:pt x="801" y="295"/>
                    <a:pt x="823" y="366"/>
                    <a:pt x="823" y="442"/>
                  </a:cubicBezTo>
                  <a:cubicBezTo>
                    <a:pt x="823" y="652"/>
                    <a:pt x="652" y="823"/>
                    <a:pt x="442" y="823"/>
                  </a:cubicBezTo>
                  <a:cubicBezTo>
                    <a:pt x="231" y="823"/>
                    <a:pt x="60" y="652"/>
                    <a:pt x="60" y="442"/>
                  </a:cubicBezTo>
                  <a:cubicBezTo>
                    <a:pt x="60" y="231"/>
                    <a:pt x="231" y="60"/>
                    <a:pt x="442" y="60"/>
                  </a:cubicBezTo>
                  <a:cubicBezTo>
                    <a:pt x="518" y="60"/>
                    <a:pt x="589" y="83"/>
                    <a:pt x="649" y="122"/>
                  </a:cubicBezTo>
                  <a:cubicBezTo>
                    <a:pt x="692" y="78"/>
                    <a:pt x="692" y="78"/>
                    <a:pt x="692" y="78"/>
                  </a:cubicBezTo>
                  <a:cubicBezTo>
                    <a:pt x="621" y="29"/>
                    <a:pt x="535" y="0"/>
                    <a:pt x="442" y="0"/>
                  </a:cubicBezTo>
                  <a:cubicBezTo>
                    <a:pt x="198" y="0"/>
                    <a:pt x="0" y="198"/>
                    <a:pt x="0" y="442"/>
                  </a:cubicBezTo>
                  <a:cubicBezTo>
                    <a:pt x="0" y="685"/>
                    <a:pt x="198" y="883"/>
                    <a:pt x="442" y="883"/>
                  </a:cubicBezTo>
                  <a:cubicBezTo>
                    <a:pt x="685" y="883"/>
                    <a:pt x="883" y="685"/>
                    <a:pt x="883" y="442"/>
                  </a:cubicBezTo>
                  <a:cubicBezTo>
                    <a:pt x="883" y="349"/>
                    <a:pt x="855" y="263"/>
                    <a:pt x="806" y="192"/>
                  </a:cubicBezTo>
                  <a:lnTo>
                    <a:pt x="762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3384550" y="5675313"/>
              <a:ext cx="463550" cy="463550"/>
            </a:xfrm>
            <a:custGeom>
              <a:avLst/>
              <a:gdLst>
                <a:gd name="T0" fmla="*/ 390 w 457"/>
                <a:gd name="T1" fmla="*/ 181 h 457"/>
                <a:gd name="T2" fmla="*/ 397 w 457"/>
                <a:gd name="T3" fmla="*/ 229 h 457"/>
                <a:gd name="T4" fmla="*/ 229 w 457"/>
                <a:gd name="T5" fmla="*/ 397 h 457"/>
                <a:gd name="T6" fmla="*/ 60 w 457"/>
                <a:gd name="T7" fmla="*/ 229 h 457"/>
                <a:gd name="T8" fmla="*/ 229 w 457"/>
                <a:gd name="T9" fmla="*/ 60 h 457"/>
                <a:gd name="T10" fmla="*/ 277 w 457"/>
                <a:gd name="T11" fmla="*/ 67 h 457"/>
                <a:gd name="T12" fmla="*/ 324 w 457"/>
                <a:gd name="T13" fmla="*/ 21 h 457"/>
                <a:gd name="T14" fmla="*/ 229 w 457"/>
                <a:gd name="T15" fmla="*/ 0 h 457"/>
                <a:gd name="T16" fmla="*/ 0 w 457"/>
                <a:gd name="T17" fmla="*/ 229 h 457"/>
                <a:gd name="T18" fmla="*/ 229 w 457"/>
                <a:gd name="T19" fmla="*/ 457 h 457"/>
                <a:gd name="T20" fmla="*/ 457 w 457"/>
                <a:gd name="T21" fmla="*/ 229 h 457"/>
                <a:gd name="T22" fmla="*/ 437 w 457"/>
                <a:gd name="T23" fmla="*/ 134 h 457"/>
                <a:gd name="T24" fmla="*/ 390 w 457"/>
                <a:gd name="T25" fmla="*/ 18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7" h="457">
                  <a:moveTo>
                    <a:pt x="390" y="181"/>
                  </a:moveTo>
                  <a:cubicBezTo>
                    <a:pt x="395" y="196"/>
                    <a:pt x="397" y="212"/>
                    <a:pt x="397" y="229"/>
                  </a:cubicBezTo>
                  <a:cubicBezTo>
                    <a:pt x="397" y="322"/>
                    <a:pt x="322" y="397"/>
                    <a:pt x="229" y="397"/>
                  </a:cubicBezTo>
                  <a:cubicBezTo>
                    <a:pt x="136" y="397"/>
                    <a:pt x="60" y="322"/>
                    <a:pt x="60" y="229"/>
                  </a:cubicBezTo>
                  <a:cubicBezTo>
                    <a:pt x="60" y="136"/>
                    <a:pt x="136" y="60"/>
                    <a:pt x="229" y="60"/>
                  </a:cubicBezTo>
                  <a:cubicBezTo>
                    <a:pt x="245" y="60"/>
                    <a:pt x="262" y="63"/>
                    <a:pt x="277" y="67"/>
                  </a:cubicBezTo>
                  <a:cubicBezTo>
                    <a:pt x="324" y="21"/>
                    <a:pt x="324" y="21"/>
                    <a:pt x="324" y="21"/>
                  </a:cubicBezTo>
                  <a:cubicBezTo>
                    <a:pt x="295" y="8"/>
                    <a:pt x="263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0" y="355"/>
                    <a:pt x="103" y="457"/>
                    <a:pt x="229" y="457"/>
                  </a:cubicBezTo>
                  <a:cubicBezTo>
                    <a:pt x="355" y="457"/>
                    <a:pt x="457" y="355"/>
                    <a:pt x="457" y="229"/>
                  </a:cubicBezTo>
                  <a:cubicBezTo>
                    <a:pt x="457" y="195"/>
                    <a:pt x="450" y="163"/>
                    <a:pt x="437" y="134"/>
                  </a:cubicBezTo>
                  <a:lnTo>
                    <a:pt x="39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3582988" y="5092700"/>
              <a:ext cx="850900" cy="844550"/>
            </a:xfrm>
            <a:custGeom>
              <a:avLst/>
              <a:gdLst>
                <a:gd name="T0" fmla="*/ 33 w 839"/>
                <a:gd name="T1" fmla="*/ 834 h 834"/>
                <a:gd name="T2" fmla="*/ 11 w 839"/>
                <a:gd name="T3" fmla="*/ 825 h 834"/>
                <a:gd name="T4" fmla="*/ 11 w 839"/>
                <a:gd name="T5" fmla="*/ 782 h 834"/>
                <a:gd name="T6" fmla="*/ 785 w 839"/>
                <a:gd name="T7" fmla="*/ 12 h 834"/>
                <a:gd name="T8" fmla="*/ 827 w 839"/>
                <a:gd name="T9" fmla="*/ 12 h 834"/>
                <a:gd name="T10" fmla="*/ 827 w 839"/>
                <a:gd name="T11" fmla="*/ 54 h 834"/>
                <a:gd name="T12" fmla="*/ 54 w 839"/>
                <a:gd name="T13" fmla="*/ 825 h 834"/>
                <a:gd name="T14" fmla="*/ 33 w 839"/>
                <a:gd name="T15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9" h="834">
                  <a:moveTo>
                    <a:pt x="33" y="834"/>
                  </a:moveTo>
                  <a:cubicBezTo>
                    <a:pt x="25" y="834"/>
                    <a:pt x="17" y="831"/>
                    <a:pt x="11" y="825"/>
                  </a:cubicBezTo>
                  <a:cubicBezTo>
                    <a:pt x="0" y="813"/>
                    <a:pt x="0" y="794"/>
                    <a:pt x="11" y="782"/>
                  </a:cubicBezTo>
                  <a:cubicBezTo>
                    <a:pt x="785" y="12"/>
                    <a:pt x="785" y="12"/>
                    <a:pt x="785" y="12"/>
                  </a:cubicBezTo>
                  <a:cubicBezTo>
                    <a:pt x="796" y="0"/>
                    <a:pt x="815" y="0"/>
                    <a:pt x="827" y="12"/>
                  </a:cubicBezTo>
                  <a:cubicBezTo>
                    <a:pt x="839" y="24"/>
                    <a:pt x="839" y="43"/>
                    <a:pt x="827" y="54"/>
                  </a:cubicBezTo>
                  <a:cubicBezTo>
                    <a:pt x="54" y="825"/>
                    <a:pt x="54" y="825"/>
                    <a:pt x="54" y="825"/>
                  </a:cubicBezTo>
                  <a:cubicBezTo>
                    <a:pt x="48" y="831"/>
                    <a:pt x="40" y="834"/>
                    <a:pt x="33" y="8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4140200" y="4865687"/>
              <a:ext cx="301625" cy="500063"/>
            </a:xfrm>
            <a:custGeom>
              <a:avLst/>
              <a:gdLst>
                <a:gd name="T0" fmla="*/ 50 w 298"/>
                <a:gd name="T1" fmla="*/ 492 h 492"/>
                <a:gd name="T2" fmla="*/ 40 w 298"/>
                <a:gd name="T3" fmla="*/ 490 h 492"/>
                <a:gd name="T4" fmla="*/ 20 w 298"/>
                <a:gd name="T5" fmla="*/ 464 h 492"/>
                <a:gd name="T6" fmla="*/ 1 w 298"/>
                <a:gd name="T7" fmla="*/ 252 h 492"/>
                <a:gd name="T8" fmla="*/ 10 w 298"/>
                <a:gd name="T9" fmla="*/ 228 h 492"/>
                <a:gd name="T10" fmla="*/ 227 w 298"/>
                <a:gd name="T11" fmla="*/ 11 h 492"/>
                <a:gd name="T12" fmla="*/ 259 w 298"/>
                <a:gd name="T13" fmla="*/ 4 h 492"/>
                <a:gd name="T14" fmla="*/ 278 w 298"/>
                <a:gd name="T15" fmla="*/ 29 h 492"/>
                <a:gd name="T16" fmla="*/ 297 w 298"/>
                <a:gd name="T17" fmla="*/ 242 h 492"/>
                <a:gd name="T18" fmla="*/ 289 w 298"/>
                <a:gd name="T19" fmla="*/ 266 h 492"/>
                <a:gd name="T20" fmla="*/ 71 w 298"/>
                <a:gd name="T21" fmla="*/ 483 h 492"/>
                <a:gd name="T22" fmla="*/ 50 w 298"/>
                <a:gd name="T23" fmla="*/ 492 h 492"/>
                <a:gd name="T24" fmla="*/ 62 w 298"/>
                <a:gd name="T25" fmla="*/ 260 h 492"/>
                <a:gd name="T26" fmla="*/ 74 w 298"/>
                <a:gd name="T27" fmla="*/ 395 h 492"/>
                <a:gd name="T28" fmla="*/ 236 w 298"/>
                <a:gd name="T29" fmla="*/ 233 h 492"/>
                <a:gd name="T30" fmla="*/ 224 w 298"/>
                <a:gd name="T31" fmla="*/ 99 h 492"/>
                <a:gd name="T32" fmla="*/ 62 w 298"/>
                <a:gd name="T33" fmla="*/ 26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8" h="492">
                  <a:moveTo>
                    <a:pt x="50" y="492"/>
                  </a:moveTo>
                  <a:cubicBezTo>
                    <a:pt x="46" y="492"/>
                    <a:pt x="43" y="491"/>
                    <a:pt x="40" y="490"/>
                  </a:cubicBezTo>
                  <a:cubicBezTo>
                    <a:pt x="29" y="486"/>
                    <a:pt x="21" y="476"/>
                    <a:pt x="20" y="464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43"/>
                    <a:pt x="3" y="234"/>
                    <a:pt x="10" y="228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235" y="2"/>
                    <a:pt x="248" y="0"/>
                    <a:pt x="259" y="4"/>
                  </a:cubicBezTo>
                  <a:cubicBezTo>
                    <a:pt x="270" y="7"/>
                    <a:pt x="277" y="17"/>
                    <a:pt x="278" y="29"/>
                  </a:cubicBezTo>
                  <a:cubicBezTo>
                    <a:pt x="297" y="242"/>
                    <a:pt x="297" y="242"/>
                    <a:pt x="297" y="242"/>
                  </a:cubicBezTo>
                  <a:cubicBezTo>
                    <a:pt x="298" y="251"/>
                    <a:pt x="295" y="259"/>
                    <a:pt x="289" y="266"/>
                  </a:cubicBezTo>
                  <a:cubicBezTo>
                    <a:pt x="71" y="483"/>
                    <a:pt x="71" y="483"/>
                    <a:pt x="71" y="483"/>
                  </a:cubicBezTo>
                  <a:cubicBezTo>
                    <a:pt x="65" y="489"/>
                    <a:pt x="58" y="492"/>
                    <a:pt x="50" y="492"/>
                  </a:cubicBezTo>
                  <a:close/>
                  <a:moveTo>
                    <a:pt x="62" y="260"/>
                  </a:moveTo>
                  <a:cubicBezTo>
                    <a:pt x="74" y="395"/>
                    <a:pt x="74" y="395"/>
                    <a:pt x="74" y="395"/>
                  </a:cubicBezTo>
                  <a:cubicBezTo>
                    <a:pt x="236" y="233"/>
                    <a:pt x="236" y="233"/>
                    <a:pt x="236" y="233"/>
                  </a:cubicBezTo>
                  <a:cubicBezTo>
                    <a:pt x="224" y="99"/>
                    <a:pt x="224" y="99"/>
                    <a:pt x="224" y="99"/>
                  </a:cubicBezTo>
                  <a:lnTo>
                    <a:pt x="62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4157663" y="5083175"/>
              <a:ext cx="501650" cy="301625"/>
            </a:xfrm>
            <a:custGeom>
              <a:avLst/>
              <a:gdLst>
                <a:gd name="T0" fmla="*/ 245 w 494"/>
                <a:gd name="T1" fmla="*/ 297 h 297"/>
                <a:gd name="T2" fmla="*/ 242 w 494"/>
                <a:gd name="T3" fmla="*/ 296 h 297"/>
                <a:gd name="T4" fmla="*/ 29 w 494"/>
                <a:gd name="T5" fmla="*/ 278 h 297"/>
                <a:gd name="T6" fmla="*/ 4 w 494"/>
                <a:gd name="T7" fmla="*/ 258 h 297"/>
                <a:gd name="T8" fmla="*/ 11 w 494"/>
                <a:gd name="T9" fmla="*/ 226 h 297"/>
                <a:gd name="T10" fmla="*/ 228 w 494"/>
                <a:gd name="T11" fmla="*/ 9 h 297"/>
                <a:gd name="T12" fmla="*/ 252 w 494"/>
                <a:gd name="T13" fmla="*/ 0 h 297"/>
                <a:gd name="T14" fmla="*/ 464 w 494"/>
                <a:gd name="T15" fmla="*/ 19 h 297"/>
                <a:gd name="T16" fmla="*/ 490 w 494"/>
                <a:gd name="T17" fmla="*/ 39 h 297"/>
                <a:gd name="T18" fmla="*/ 483 w 494"/>
                <a:gd name="T19" fmla="*/ 70 h 297"/>
                <a:gd name="T20" fmla="*/ 266 w 494"/>
                <a:gd name="T21" fmla="*/ 288 h 297"/>
                <a:gd name="T22" fmla="*/ 245 w 494"/>
                <a:gd name="T23" fmla="*/ 297 h 297"/>
                <a:gd name="T24" fmla="*/ 99 w 494"/>
                <a:gd name="T25" fmla="*/ 223 h 297"/>
                <a:gd name="T26" fmla="*/ 233 w 494"/>
                <a:gd name="T27" fmla="*/ 235 h 297"/>
                <a:gd name="T28" fmla="*/ 395 w 494"/>
                <a:gd name="T29" fmla="*/ 73 h 297"/>
                <a:gd name="T30" fmla="*/ 261 w 494"/>
                <a:gd name="T31" fmla="*/ 62 h 297"/>
                <a:gd name="T32" fmla="*/ 99 w 494"/>
                <a:gd name="T33" fmla="*/ 22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4" h="297">
                  <a:moveTo>
                    <a:pt x="245" y="297"/>
                  </a:moveTo>
                  <a:cubicBezTo>
                    <a:pt x="244" y="297"/>
                    <a:pt x="243" y="297"/>
                    <a:pt x="242" y="296"/>
                  </a:cubicBezTo>
                  <a:cubicBezTo>
                    <a:pt x="29" y="278"/>
                    <a:pt x="29" y="278"/>
                    <a:pt x="29" y="278"/>
                  </a:cubicBezTo>
                  <a:cubicBezTo>
                    <a:pt x="18" y="277"/>
                    <a:pt x="8" y="269"/>
                    <a:pt x="4" y="258"/>
                  </a:cubicBezTo>
                  <a:cubicBezTo>
                    <a:pt x="0" y="247"/>
                    <a:pt x="2" y="235"/>
                    <a:pt x="11" y="226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34" y="3"/>
                    <a:pt x="243" y="0"/>
                    <a:pt x="252" y="0"/>
                  </a:cubicBezTo>
                  <a:cubicBezTo>
                    <a:pt x="464" y="19"/>
                    <a:pt x="464" y="19"/>
                    <a:pt x="464" y="19"/>
                  </a:cubicBezTo>
                  <a:cubicBezTo>
                    <a:pt x="476" y="20"/>
                    <a:pt x="486" y="28"/>
                    <a:pt x="490" y="39"/>
                  </a:cubicBezTo>
                  <a:cubicBezTo>
                    <a:pt x="494" y="50"/>
                    <a:pt x="491" y="62"/>
                    <a:pt x="483" y="70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0" y="293"/>
                    <a:pt x="252" y="297"/>
                    <a:pt x="245" y="297"/>
                  </a:cubicBezTo>
                  <a:close/>
                  <a:moveTo>
                    <a:pt x="99" y="223"/>
                  </a:moveTo>
                  <a:cubicBezTo>
                    <a:pt x="233" y="235"/>
                    <a:pt x="233" y="235"/>
                    <a:pt x="233" y="235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261" y="62"/>
                    <a:pt x="261" y="62"/>
                    <a:pt x="261" y="62"/>
                  </a:cubicBez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9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0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目录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30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1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9829738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本节概述和学习目标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0815685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854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</a:t>
            </a:r>
            <a:r>
              <a:rPr lang="zh-CN" altLang="en-US" dirty="0" smtClean="0"/>
              <a:t>级</a:t>
            </a:r>
            <a:r>
              <a:rPr lang="en-US" altLang="zh-CN" dirty="0" err="1" smtClean="0"/>
              <a:t>abcd</a:t>
            </a:r>
            <a:endParaRPr lang="zh-CN" altLang="en-US" dirty="0"/>
          </a:p>
          <a:p>
            <a:pPr lvl="2"/>
            <a:r>
              <a:rPr lang="zh-CN" altLang="en-US" dirty="0"/>
              <a:t>第三</a:t>
            </a:r>
            <a:r>
              <a:rPr lang="zh-CN" altLang="en-US" dirty="0" smtClean="0"/>
              <a:t>级</a:t>
            </a:r>
            <a:r>
              <a:rPr lang="en-US" altLang="zh-CN" dirty="0" err="1" smtClean="0"/>
              <a:t>abcd</a:t>
            </a:r>
            <a:endParaRPr lang="zh-CN" altLang="en-US" dirty="0"/>
          </a:p>
          <a:p>
            <a:pPr lvl="3"/>
            <a:r>
              <a:rPr lang="zh-CN" altLang="en-US" dirty="0"/>
              <a:t>第四</a:t>
            </a:r>
            <a:r>
              <a:rPr lang="zh-CN" altLang="en-US" dirty="0" smtClean="0"/>
              <a:t>级</a:t>
            </a:r>
            <a:r>
              <a:rPr lang="en-US" altLang="zh-CN" dirty="0" err="1" smtClean="0"/>
              <a:t>abce</a:t>
            </a:r>
            <a:endParaRPr lang="zh-CN" altLang="en-US" dirty="0"/>
          </a:p>
          <a:p>
            <a:pPr lvl="4"/>
            <a:r>
              <a:rPr lang="zh-CN" altLang="en-US" dirty="0"/>
              <a:t>第五</a:t>
            </a:r>
            <a:r>
              <a:rPr lang="zh-CN" altLang="en-US" dirty="0" smtClean="0"/>
              <a:t>级</a:t>
            </a:r>
            <a:r>
              <a:rPr lang="en-US" altLang="zh-CN" dirty="0" err="1" smtClean="0"/>
              <a:t>abcd</a:t>
            </a:r>
            <a:endParaRPr lang="zh-CN" altLang="en-US" dirty="0"/>
          </a:p>
        </p:txBody>
      </p:sp>
      <p:sp>
        <p:nvSpPr>
          <p:cNvPr id="12" name="Rectangle 69">
            <a:extLst>
              <a:ext uri="{FF2B5EF4-FFF2-40B4-BE49-F238E27FC236}">
                <a16:creationId xmlns:a16="http://schemas.microsoft.com/office/drawing/2014/main" xmlns="" id="{6ED2DBAA-9261-44D2-836C-78E5FB250B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黑体" panose="02010609060101010101" pitchFamily="49" charset="-122"/>
                <a:cs typeface="Arial" pitchFamily="34" charset="0"/>
              </a:rPr>
              <a:t>第</a:t>
            </a:r>
            <a:fld id="{2F2CF7F5-F178-4429-B6CA-28062DF31937}" type="slidenum">
              <a:rPr lang="en-US" altLang="zh-CN" sz="1200" smtClean="0">
                <a:latin typeface="+mn-lt"/>
                <a:ea typeface="黑体" panose="02010609060101010101" pitchFamily="49" charset="-122"/>
                <a:cs typeface="Arial" pitchFamily="34" charset="0"/>
              </a:rPr>
              <a:pPr defTabSz="801668" eaLnBrk="0" fontAlgn="base" hangingPunct="0">
                <a:defRPr/>
              </a:pPr>
              <a:t>‹#›</a:t>
            </a:fld>
            <a:r>
              <a:rPr lang="zh-CN" altLang="en-US" sz="1200" dirty="0">
                <a:latin typeface="+mn-lt"/>
                <a:ea typeface="黑体" panose="02010609060101010101" pitchFamily="49" charset="-122"/>
                <a:cs typeface="Arial" pitchFamily="34" charset="0"/>
              </a:rPr>
              <a:t>页</a:t>
            </a:r>
            <a:endParaRPr lang="en-US" altLang="zh-CN" sz="1200" dirty="0">
              <a:latin typeface="+mn-lt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13" name="Rectangle 54">
            <a:extLst>
              <a:ext uri="{FF2B5EF4-FFF2-40B4-BE49-F238E27FC236}">
                <a16:creationId xmlns:a16="http://schemas.microsoft.com/office/drawing/2014/main" xmlns="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lt"/>
                <a:ea typeface="+mn-ea"/>
                <a:cs typeface="Arial" panose="020B0604020202020204" pitchFamily="34" charset="0"/>
              </a:rPr>
              <a:t>© </a:t>
            </a:r>
            <a:r>
              <a:rPr lang="en-US" altLang="zh-CN" sz="1200" baseline="0" dirty="0" smtClean="0">
                <a:latin typeface="+mn-lt"/>
                <a:ea typeface="+mn-ea"/>
                <a:cs typeface="Arial" panose="020B0604020202020204" pitchFamily="34" charset="0"/>
              </a:rPr>
              <a:t>2019 </a:t>
            </a: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华为技术有限公司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30" r:id="rId2"/>
    <p:sldLayoutId id="2147483846" r:id="rId3"/>
    <p:sldLayoutId id="2147483826" r:id="rId4"/>
    <p:sldLayoutId id="2147483848" r:id="rId5"/>
    <p:sldLayoutId id="2147483849" r:id="rId6"/>
    <p:sldLayoutId id="2147483874" r:id="rId7"/>
    <p:sldLayoutId id="2147483873" r:id="rId8"/>
    <p:sldLayoutId id="2147483863" r:id="rId9"/>
    <p:sldLayoutId id="2147483862" r:id="rId10"/>
    <p:sldLayoutId id="2147483851" r:id="rId11"/>
    <p:sldLayoutId id="2147483852" r:id="rId12"/>
    <p:sldLayoutId id="2147483850" r:id="rId13"/>
    <p:sldLayoutId id="2147483861" r:id="rId14"/>
    <p:sldLayoutId id="2147483866" r:id="rId15"/>
    <p:sldLayoutId id="2147483875" r:id="rId16"/>
    <p:sldLayoutId id="2147483876" r:id="rId17"/>
    <p:sldLayoutId id="2147483877" r:id="rId18"/>
    <p:sldLayoutId id="2147483878" r:id="rId19"/>
    <p:sldLayoutId id="2147483880" r:id="rId20"/>
    <p:sldLayoutId id="2147483881" r:id="rId2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1625" indent="-301625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itchFamily="2" charset="2"/>
        <a:buChar char="l"/>
        <a:defRPr sz="2200">
          <a:solidFill>
            <a:schemeClr val="tx1"/>
          </a:solidFill>
          <a:latin typeface="+mn-ea"/>
          <a:ea typeface="+mn-ea"/>
          <a:cs typeface="+mn-cs"/>
        </a:defRPr>
      </a:lvl1pPr>
      <a:lvl2pPr marL="654050" indent="-2524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 sz="2000">
          <a:solidFill>
            <a:schemeClr val="tx1"/>
          </a:solidFill>
          <a:latin typeface="+mn-ea"/>
          <a:ea typeface="+mn-ea"/>
        </a:defRPr>
      </a:lvl2pPr>
      <a:lvl3pPr marL="1003300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itchFamily="2" charset="2"/>
        <a:buChar char="n"/>
        <a:defRPr>
          <a:solidFill>
            <a:schemeClr val="tx1"/>
          </a:solidFill>
          <a:latin typeface="+mn-ea"/>
          <a:ea typeface="+mn-ea"/>
        </a:defRPr>
      </a:lvl3pPr>
      <a:lvl4pPr marL="1400175" indent="-198438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n-ea"/>
          <a:ea typeface="+mn-ea"/>
        </a:defRPr>
      </a:lvl4pPr>
      <a:lvl5pPr marL="1801813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n-ea"/>
          <a:ea typeface="+mn-ea"/>
        </a:defRPr>
      </a:lvl5pPr>
      <a:lvl6pPr marL="22590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2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4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6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35" userDrawn="1">
          <p15:clr>
            <a:srgbClr val="F26B43"/>
          </p15:clr>
        </p15:guide>
        <p15:guide id="2" pos="7227" userDrawn="1">
          <p15:clr>
            <a:srgbClr val="F26B43"/>
          </p15:clr>
        </p15:guide>
        <p15:guide id="3" orient="horz" pos="77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6" orient="horz" pos="234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smtClean="0"/>
              <a:t>VLAN</a:t>
            </a:r>
            <a:r>
              <a:rPr lang="zh-CN" altLang="en-US" smtClean="0"/>
              <a:t>间路由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139435"/>
      </p:ext>
    </p:extLst>
  </p:cSld>
  <p:clrMapOvr>
    <a:masterClrMapping/>
  </p:clrMapOvr>
  <p:transition advClick="0" advTm="8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配置验证</a:t>
            </a:r>
            <a:endParaRPr lang="en-US" altLang="zh-CN" dirty="0" smtClean="0"/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2279650" y="1557338"/>
            <a:ext cx="7488238" cy="42227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Host A&gt;ping 192.168.3.1</a:t>
            </a:r>
            <a:endParaRPr lang="zh-CN" altLang="en-US" sz="1400" dirty="0">
              <a:latin typeface="Courier New" pitchFamily="49" charset="0"/>
              <a:ea typeface="宋体" pitchFamily="2" charset="-122"/>
            </a:endParaRPr>
          </a:p>
          <a:p>
            <a:pPr lvl="1" defTabSz="784225">
              <a:lnSpc>
                <a:spcPct val="140000"/>
              </a:lnSpc>
              <a:defRPr/>
            </a:pPr>
            <a:endParaRPr lang="zh-CN" altLang="en-US" sz="1400" dirty="0">
              <a:latin typeface="Courier New" pitchFamily="49" charset="0"/>
              <a:ea typeface="宋体" pitchFamily="2" charset="-122"/>
            </a:endParaRP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Ping 192.168.3.1: 32 data bytes, Press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Ctrl_C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to break</a:t>
            </a:r>
            <a:endParaRPr lang="zh-CN" altLang="en-US" sz="1400" dirty="0">
              <a:latin typeface="Courier New" pitchFamily="49" charset="0"/>
              <a:ea typeface="宋体" pitchFamily="2" charset="-122"/>
            </a:endParaRP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From 192.168.3.1: bytes=32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seq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=1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ttl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=127 time=15 ms</a:t>
            </a:r>
            <a:endParaRPr lang="zh-CN" altLang="en-US" sz="1400" dirty="0">
              <a:latin typeface="Courier New" pitchFamily="49" charset="0"/>
              <a:ea typeface="宋体" pitchFamily="2" charset="-122"/>
            </a:endParaRP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From 192.168.3.1: bytes=32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seq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=2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ttl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=127 time=15 ms</a:t>
            </a:r>
            <a:endParaRPr lang="zh-CN" altLang="en-US" sz="1400" dirty="0">
              <a:latin typeface="Courier New" pitchFamily="49" charset="0"/>
              <a:ea typeface="宋体" pitchFamily="2" charset="-122"/>
            </a:endParaRP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From 192.168.3.1: bytes=32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seq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=3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ttl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=127 time=32 ms</a:t>
            </a:r>
            <a:endParaRPr lang="zh-CN" altLang="en-US" sz="1400" dirty="0">
              <a:latin typeface="Courier New" pitchFamily="49" charset="0"/>
              <a:ea typeface="宋体" pitchFamily="2" charset="-122"/>
            </a:endParaRP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From 192.168.3.1: bytes=32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seq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=4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ttl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=127 time=16 ms</a:t>
            </a:r>
            <a:endParaRPr lang="zh-CN" altLang="en-US" sz="1400" dirty="0">
              <a:latin typeface="Courier New" pitchFamily="49" charset="0"/>
              <a:ea typeface="宋体" pitchFamily="2" charset="-122"/>
            </a:endParaRP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From 192.168.3.1: bytes=32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seq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=5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ttl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=127 time=31 ms</a:t>
            </a:r>
            <a:endParaRPr lang="zh-CN" altLang="en-US" sz="1400" dirty="0">
              <a:latin typeface="Courier New" pitchFamily="49" charset="0"/>
              <a:ea typeface="宋体" pitchFamily="2" charset="-122"/>
            </a:endParaRPr>
          </a:p>
          <a:p>
            <a:pPr lvl="1" defTabSz="784225">
              <a:lnSpc>
                <a:spcPct val="140000"/>
              </a:lnSpc>
              <a:defRPr/>
            </a:pPr>
            <a:endParaRPr lang="zh-CN" altLang="en-US" sz="1400" dirty="0">
              <a:latin typeface="Courier New" pitchFamily="49" charset="0"/>
              <a:ea typeface="宋体" pitchFamily="2" charset="-122"/>
            </a:endParaRP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--- 192.168.3.1 ping statistics ---</a:t>
            </a:r>
            <a:endParaRPr lang="zh-CN" altLang="en-US" sz="1400" dirty="0">
              <a:latin typeface="Courier New" pitchFamily="49" charset="0"/>
              <a:ea typeface="宋体" pitchFamily="2" charset="-122"/>
            </a:endParaRPr>
          </a:p>
          <a:p>
            <a:pPr lvl="1" defTabSz="784225">
              <a:lnSpc>
                <a:spcPct val="140000"/>
              </a:lnSpc>
              <a:defRPr/>
            </a:pPr>
            <a:r>
              <a:rPr lang="zh-CN" altLang="en-US" sz="1400" dirty="0">
                <a:latin typeface="Courier New" pitchFamily="49" charset="0"/>
                <a:ea typeface="宋体" pitchFamily="2" charset="-122"/>
              </a:rPr>
              <a:t>  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5 packet(s) transmitted</a:t>
            </a:r>
            <a:endParaRPr lang="zh-CN" altLang="en-US" sz="1400" dirty="0">
              <a:latin typeface="Courier New" pitchFamily="49" charset="0"/>
              <a:ea typeface="宋体" pitchFamily="2" charset="-122"/>
            </a:endParaRPr>
          </a:p>
          <a:p>
            <a:pPr lvl="1" defTabSz="784225">
              <a:lnSpc>
                <a:spcPct val="140000"/>
              </a:lnSpc>
              <a:defRPr/>
            </a:pPr>
            <a:r>
              <a:rPr lang="zh-CN" altLang="en-US" sz="1400" dirty="0">
                <a:latin typeface="Courier New" pitchFamily="49" charset="0"/>
                <a:ea typeface="宋体" pitchFamily="2" charset="-122"/>
              </a:rPr>
              <a:t>  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5 packet(s) received</a:t>
            </a:r>
            <a:endParaRPr lang="zh-CN" altLang="en-US" sz="1400" dirty="0">
              <a:latin typeface="Courier New" pitchFamily="49" charset="0"/>
              <a:ea typeface="宋体" pitchFamily="2" charset="-122"/>
            </a:endParaRPr>
          </a:p>
          <a:p>
            <a:pPr lvl="1" defTabSz="784225">
              <a:lnSpc>
                <a:spcPct val="140000"/>
              </a:lnSpc>
              <a:defRPr/>
            </a:pPr>
            <a:r>
              <a:rPr lang="zh-CN" altLang="en-US" sz="1400" dirty="0">
                <a:latin typeface="Courier New" pitchFamily="49" charset="0"/>
                <a:ea typeface="宋体" pitchFamily="2" charset="-122"/>
              </a:rPr>
              <a:t>  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0.00% packet loss</a:t>
            </a:r>
            <a:endParaRPr lang="zh-CN" altLang="en-US" sz="1400" dirty="0">
              <a:latin typeface="Courier New" pitchFamily="49" charset="0"/>
              <a:ea typeface="宋体" pitchFamily="2" charset="-122"/>
            </a:endParaRPr>
          </a:p>
          <a:p>
            <a:pPr lvl="1" defTabSz="784225">
              <a:lnSpc>
                <a:spcPct val="140000"/>
              </a:lnSpc>
              <a:defRPr/>
            </a:pPr>
            <a:r>
              <a:rPr lang="zh-CN" altLang="en-US" sz="1400" dirty="0">
                <a:latin typeface="Courier New" pitchFamily="49" charset="0"/>
                <a:ea typeface="宋体" pitchFamily="2" charset="-122"/>
              </a:rPr>
              <a:t>  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round-trip min/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avg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/max = 15/21/32 ms</a:t>
            </a:r>
          </a:p>
        </p:txBody>
      </p:sp>
    </p:spTree>
    <p:extLst>
      <p:ext uri="{BB962C8B-B14F-4D97-AF65-F5344CB8AC3E}">
        <p14:creationId xmlns:p14="http://schemas.microsoft.com/office/powerpoint/2010/main" val="157173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配置三层交换</a:t>
            </a:r>
            <a:endParaRPr lang="en-US" altLang="zh-CN" smtClean="0"/>
          </a:p>
        </p:txBody>
      </p:sp>
      <p:grpSp>
        <p:nvGrpSpPr>
          <p:cNvPr id="16388" name="Group 20"/>
          <p:cNvGrpSpPr>
            <a:grpSpLocks/>
          </p:cNvGrpSpPr>
          <p:nvPr/>
        </p:nvGrpSpPr>
        <p:grpSpPr bwMode="auto">
          <a:xfrm>
            <a:off x="3648076" y="1504951"/>
            <a:ext cx="4911725" cy="2879725"/>
            <a:chOff x="1892523" y="1505086"/>
            <a:chExt cx="4911725" cy="2879943"/>
          </a:xfrm>
        </p:grpSpPr>
        <p:sp>
          <p:nvSpPr>
            <p:cNvPr id="16391" name="Oval 5"/>
            <p:cNvSpPr>
              <a:spLocks noChangeArrowheads="1"/>
            </p:cNvSpPr>
            <p:nvPr/>
          </p:nvSpPr>
          <p:spPr bwMode="auto">
            <a:xfrm>
              <a:off x="1892523" y="2944948"/>
              <a:ext cx="2089150" cy="1368425"/>
            </a:xfrm>
            <a:prstGeom prst="ellipse">
              <a:avLst/>
            </a:prstGeom>
            <a:solidFill>
              <a:srgbClr val="EAEAEA">
                <a:alpha val="50195"/>
              </a:srgbClr>
            </a:solidFill>
            <a:ln w="9525" algn="ctr">
              <a:solidFill>
                <a:schemeClr val="accent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392" name="Oval 5"/>
            <p:cNvSpPr>
              <a:spLocks noChangeArrowheads="1"/>
            </p:cNvSpPr>
            <p:nvPr/>
          </p:nvSpPr>
          <p:spPr bwMode="auto">
            <a:xfrm>
              <a:off x="4715098" y="2944948"/>
              <a:ext cx="2089150" cy="1368425"/>
            </a:xfrm>
            <a:prstGeom prst="ellipse">
              <a:avLst/>
            </a:prstGeom>
            <a:solidFill>
              <a:srgbClr val="EAEAEA">
                <a:alpha val="50195"/>
              </a:srgbClr>
            </a:solidFill>
            <a:ln w="9525" algn="ctr">
              <a:solidFill>
                <a:schemeClr val="accent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en-US">
                <a:latin typeface="+mn-ea"/>
                <a:ea typeface="+mn-ea"/>
              </a:endParaRPr>
            </a:p>
          </p:txBody>
        </p:sp>
        <p:cxnSp>
          <p:nvCxnSpPr>
            <p:cNvPr id="16393" name="直接连接符 15"/>
            <p:cNvCxnSpPr>
              <a:cxnSpLocks noChangeShapeType="1"/>
            </p:cNvCxnSpPr>
            <p:nvPr/>
          </p:nvCxnSpPr>
          <p:spPr bwMode="auto">
            <a:xfrm flipH="1">
              <a:off x="2868836" y="2368686"/>
              <a:ext cx="1152525" cy="9366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4" name="直接连接符 15"/>
            <p:cNvCxnSpPr>
              <a:cxnSpLocks noChangeShapeType="1"/>
            </p:cNvCxnSpPr>
            <p:nvPr/>
          </p:nvCxnSpPr>
          <p:spPr bwMode="auto">
            <a:xfrm>
              <a:off x="4453161" y="2297248"/>
              <a:ext cx="1368425" cy="100965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397" name="Text Box 39"/>
            <p:cNvSpPr txBox="1">
              <a:spLocks noChangeArrowheads="1"/>
            </p:cNvSpPr>
            <p:nvPr/>
          </p:nvSpPr>
          <p:spPr bwMode="auto">
            <a:xfrm>
              <a:off x="2603068" y="3738698"/>
              <a:ext cx="601447" cy="461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200" dirty="0">
                  <a:latin typeface="+mn-ea"/>
                  <a:ea typeface="+mn-ea"/>
                  <a:cs typeface="Arial" panose="020B0604020202020204" pitchFamily="34" charset="0"/>
                </a:rPr>
                <a:t>主机</a:t>
              </a:r>
              <a:r>
                <a:rPr kumimoji="1"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A</a:t>
              </a:r>
            </a:p>
            <a:p>
              <a:pPr eaLnBrk="1" hangingPunct="1"/>
              <a:endParaRPr kumimoji="1" lang="en-US" altLang="zh-CN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398" name="Text Box 39"/>
            <p:cNvSpPr txBox="1">
              <a:spLocks noChangeArrowheads="1"/>
            </p:cNvSpPr>
            <p:nvPr/>
          </p:nvSpPr>
          <p:spPr bwMode="auto">
            <a:xfrm>
              <a:off x="3986436" y="1505086"/>
              <a:ext cx="5302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>
                  <a:latin typeface="+mn-ea"/>
                  <a:ea typeface="+mn-ea"/>
                  <a:cs typeface="Arial" panose="020B0604020202020204" pitchFamily="34" charset="0"/>
                </a:rPr>
                <a:t>SWA</a:t>
              </a:r>
            </a:p>
          </p:txBody>
        </p:sp>
        <p:sp>
          <p:nvSpPr>
            <p:cNvPr id="16399" name="Text Box 39"/>
            <p:cNvSpPr txBox="1">
              <a:spLocks noChangeArrowheads="1"/>
            </p:cNvSpPr>
            <p:nvPr/>
          </p:nvSpPr>
          <p:spPr bwMode="auto">
            <a:xfrm>
              <a:off x="5501049" y="3738698"/>
              <a:ext cx="59503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200">
                  <a:latin typeface="+mn-ea"/>
                  <a:ea typeface="+mn-ea"/>
                  <a:cs typeface="Arial" panose="020B0604020202020204" pitchFamily="34" charset="0"/>
                </a:rPr>
                <a:t>主机</a:t>
              </a:r>
              <a:r>
                <a:rPr kumimoji="1" lang="en-US" altLang="zh-CN" sz="1200">
                  <a:latin typeface="+mn-ea"/>
                  <a:ea typeface="+mn-ea"/>
                  <a:cs typeface="Arial" panose="020B0604020202020204" pitchFamily="34" charset="0"/>
                </a:rPr>
                <a:t>B</a:t>
              </a:r>
            </a:p>
            <a:p>
              <a:pPr eaLnBrk="1" hangingPunct="1"/>
              <a:endParaRPr kumimoji="1" lang="en-US" altLang="zh-CN" sz="1200">
                <a:latin typeface="+mn-ea"/>
                <a:ea typeface="+mn-ea"/>
                <a:cs typeface="Arial" panose="020B0604020202020204" pitchFamily="34" charset="0"/>
              </a:endParaRPr>
            </a:p>
            <a:p>
              <a:pPr eaLnBrk="1" hangingPunct="1"/>
              <a:endParaRPr kumimoji="1" lang="en-US" altLang="zh-CN" sz="120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401" name="Text Box 6"/>
            <p:cNvSpPr txBox="1">
              <a:spLocks noChangeArrowheads="1"/>
            </p:cNvSpPr>
            <p:nvPr/>
          </p:nvSpPr>
          <p:spPr bwMode="auto">
            <a:xfrm>
              <a:off x="2430686" y="2513148"/>
              <a:ext cx="1019062" cy="369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800" dirty="0">
                  <a:solidFill>
                    <a:srgbClr val="990000"/>
                  </a:solidFill>
                  <a:latin typeface="+mn-ea"/>
                  <a:ea typeface="+mn-ea"/>
                </a:rPr>
                <a:t>VLAN 2</a:t>
              </a:r>
            </a:p>
          </p:txBody>
        </p:sp>
        <p:sp>
          <p:nvSpPr>
            <p:cNvPr id="16402" name="Text Box 6"/>
            <p:cNvSpPr txBox="1">
              <a:spLocks noChangeArrowheads="1"/>
            </p:cNvSpPr>
            <p:nvPr/>
          </p:nvSpPr>
          <p:spPr bwMode="auto">
            <a:xfrm>
              <a:off x="5310411" y="2513148"/>
              <a:ext cx="1019062" cy="369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800">
                  <a:solidFill>
                    <a:srgbClr val="990000"/>
                  </a:solidFill>
                  <a:latin typeface="+mn-ea"/>
                  <a:ea typeface="+mn-ea"/>
                </a:rPr>
                <a:t>VLAN 3</a:t>
              </a:r>
            </a:p>
          </p:txBody>
        </p:sp>
        <p:sp>
          <p:nvSpPr>
            <p:cNvPr id="16403" name="矩形 24"/>
            <p:cNvSpPr>
              <a:spLocks noChangeArrowheads="1"/>
            </p:cNvSpPr>
            <p:nvPr/>
          </p:nvSpPr>
          <p:spPr bwMode="auto">
            <a:xfrm>
              <a:off x="2327498" y="3954598"/>
              <a:ext cx="1258678" cy="277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kumimoji="1" lang="en-US" altLang="zh-CN" sz="1200">
                  <a:latin typeface="+mn-ea"/>
                  <a:ea typeface="+mn-ea"/>
                </a:rPr>
                <a:t>192.168.2.2/24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6404" name="矩形 25"/>
            <p:cNvSpPr>
              <a:spLocks noChangeArrowheads="1"/>
            </p:cNvSpPr>
            <p:nvPr/>
          </p:nvSpPr>
          <p:spPr bwMode="auto">
            <a:xfrm>
              <a:off x="5135786" y="3954598"/>
              <a:ext cx="1258678" cy="277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kumimoji="1" lang="en-US" altLang="zh-CN" sz="1200">
                  <a:latin typeface="+mn-ea"/>
                  <a:ea typeface="+mn-ea"/>
                </a:rPr>
                <a:t>192.168.3.2/24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6405" name="Text Box 39"/>
            <p:cNvSpPr txBox="1">
              <a:spLocks noChangeArrowheads="1"/>
            </p:cNvSpPr>
            <p:nvPr/>
          </p:nvSpPr>
          <p:spPr bwMode="auto">
            <a:xfrm>
              <a:off x="3224323" y="2297248"/>
              <a:ext cx="699230" cy="277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G0/0/1</a:t>
              </a:r>
            </a:p>
          </p:txBody>
        </p:sp>
        <p:sp>
          <p:nvSpPr>
            <p:cNvPr id="16406" name="Text Box 39"/>
            <p:cNvSpPr txBox="1">
              <a:spLocks noChangeArrowheads="1"/>
            </p:cNvSpPr>
            <p:nvPr/>
          </p:nvSpPr>
          <p:spPr bwMode="auto">
            <a:xfrm>
              <a:off x="4685333" y="2297248"/>
              <a:ext cx="699230" cy="277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G0/0/2</a:t>
              </a:r>
            </a:p>
          </p:txBody>
        </p:sp>
      </p:grp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2416187" y="4549187"/>
            <a:ext cx="7388225" cy="15081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[SWA]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vlan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batch 2 3</a:t>
            </a:r>
          </a:p>
          <a:p>
            <a:pPr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[SWA-GigabitEthernet0/0/1]port link-type access</a:t>
            </a:r>
          </a:p>
          <a:p>
            <a:pPr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[SWA-GigabitEthernet0/0/1]port default 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vlan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2 </a:t>
            </a:r>
          </a:p>
          <a:p>
            <a:pPr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[SWA-GigabitEthernet0/0/2]port link-type access</a:t>
            </a:r>
          </a:p>
          <a:p>
            <a:pPr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[SWA-GigabitEthernet0/0/2]port default 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vlan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3</a:t>
            </a:r>
          </a:p>
        </p:txBody>
      </p:sp>
      <p:sp>
        <p:nvSpPr>
          <p:cNvPr id="16390" name="Text Box 39"/>
          <p:cNvSpPr txBox="1">
            <a:spLocks noChangeArrowheads="1"/>
          </p:cNvSpPr>
          <p:nvPr/>
        </p:nvSpPr>
        <p:spPr bwMode="auto">
          <a:xfrm>
            <a:off x="6484938" y="1814513"/>
            <a:ext cx="22028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VLANIF 2: 192.168.2.254/24</a:t>
            </a:r>
          </a:p>
          <a:p>
            <a:pPr eaLnBrk="1" hangingPunct="1"/>
            <a:r>
              <a:rPr kumimoji="1"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VLANIF 3: 192.168.3.254/24</a:t>
            </a:r>
          </a:p>
        </p:txBody>
      </p:sp>
      <p:pic>
        <p:nvPicPr>
          <p:cNvPr id="24" name="图片 23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44182" y="1859699"/>
            <a:ext cx="768880" cy="629083"/>
          </a:xfrm>
          <a:prstGeom prst="rect">
            <a:avLst/>
          </a:prstGeom>
        </p:spPr>
      </p:pic>
      <p:pic>
        <p:nvPicPr>
          <p:cNvPr id="25" name="图片 24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92589" y="3111605"/>
            <a:ext cx="845750" cy="649535"/>
          </a:xfrm>
          <a:prstGeom prst="rect">
            <a:avLst/>
          </a:prstGeom>
        </p:spPr>
      </p:pic>
      <p:pic>
        <p:nvPicPr>
          <p:cNvPr id="26" name="图片 25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31244" y="3111604"/>
            <a:ext cx="845750" cy="64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配置三层交换</a:t>
            </a:r>
            <a:endParaRPr lang="en-US" altLang="zh-CN" smtClean="0"/>
          </a:p>
        </p:txBody>
      </p:sp>
      <p:grpSp>
        <p:nvGrpSpPr>
          <p:cNvPr id="17412" name="Group 20"/>
          <p:cNvGrpSpPr>
            <a:grpSpLocks/>
          </p:cNvGrpSpPr>
          <p:nvPr/>
        </p:nvGrpSpPr>
        <p:grpSpPr bwMode="auto">
          <a:xfrm>
            <a:off x="3648076" y="1504951"/>
            <a:ext cx="4911725" cy="2879725"/>
            <a:chOff x="1892523" y="1505086"/>
            <a:chExt cx="4911725" cy="2879943"/>
          </a:xfrm>
        </p:grpSpPr>
        <p:sp>
          <p:nvSpPr>
            <p:cNvPr id="17415" name="Oval 5"/>
            <p:cNvSpPr>
              <a:spLocks noChangeArrowheads="1"/>
            </p:cNvSpPr>
            <p:nvPr/>
          </p:nvSpPr>
          <p:spPr bwMode="auto">
            <a:xfrm>
              <a:off x="1892523" y="2944948"/>
              <a:ext cx="2089150" cy="1368425"/>
            </a:xfrm>
            <a:prstGeom prst="ellipse">
              <a:avLst/>
            </a:prstGeom>
            <a:solidFill>
              <a:srgbClr val="EAEAEA">
                <a:alpha val="50195"/>
              </a:srgbClr>
            </a:solidFill>
            <a:ln w="9525" algn="ctr">
              <a:solidFill>
                <a:schemeClr val="accent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416" name="Oval 5"/>
            <p:cNvSpPr>
              <a:spLocks noChangeArrowheads="1"/>
            </p:cNvSpPr>
            <p:nvPr/>
          </p:nvSpPr>
          <p:spPr bwMode="auto">
            <a:xfrm>
              <a:off x="4715098" y="2944948"/>
              <a:ext cx="2089150" cy="1368425"/>
            </a:xfrm>
            <a:prstGeom prst="ellipse">
              <a:avLst/>
            </a:prstGeom>
            <a:solidFill>
              <a:srgbClr val="EAEAEA">
                <a:alpha val="50195"/>
              </a:srgbClr>
            </a:solidFill>
            <a:ln w="9525" algn="ctr">
              <a:solidFill>
                <a:schemeClr val="accent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en-US">
                <a:latin typeface="+mn-ea"/>
                <a:ea typeface="+mn-ea"/>
              </a:endParaRPr>
            </a:p>
          </p:txBody>
        </p:sp>
        <p:cxnSp>
          <p:nvCxnSpPr>
            <p:cNvPr id="17417" name="直接连接符 15"/>
            <p:cNvCxnSpPr>
              <a:cxnSpLocks noChangeShapeType="1"/>
            </p:cNvCxnSpPr>
            <p:nvPr/>
          </p:nvCxnSpPr>
          <p:spPr bwMode="auto">
            <a:xfrm flipH="1">
              <a:off x="2868836" y="2368686"/>
              <a:ext cx="1152525" cy="9366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18" name="直接连接符 15"/>
            <p:cNvCxnSpPr>
              <a:cxnSpLocks noChangeShapeType="1"/>
            </p:cNvCxnSpPr>
            <p:nvPr/>
          </p:nvCxnSpPr>
          <p:spPr bwMode="auto">
            <a:xfrm>
              <a:off x="4453161" y="2297248"/>
              <a:ext cx="1368425" cy="100965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21" name="Text Box 39"/>
            <p:cNvSpPr txBox="1">
              <a:spLocks noChangeArrowheads="1"/>
            </p:cNvSpPr>
            <p:nvPr/>
          </p:nvSpPr>
          <p:spPr bwMode="auto">
            <a:xfrm>
              <a:off x="2603068" y="3738698"/>
              <a:ext cx="601447" cy="461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200" dirty="0">
                  <a:latin typeface="+mn-ea"/>
                  <a:ea typeface="+mn-ea"/>
                  <a:cs typeface="Arial" panose="020B0604020202020204" pitchFamily="34" charset="0"/>
                </a:rPr>
                <a:t>主机</a:t>
              </a:r>
              <a:r>
                <a:rPr kumimoji="1"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A</a:t>
              </a:r>
            </a:p>
            <a:p>
              <a:pPr eaLnBrk="1" hangingPunct="1"/>
              <a:endParaRPr kumimoji="1" lang="en-US" altLang="zh-CN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422" name="Text Box 39"/>
            <p:cNvSpPr txBox="1">
              <a:spLocks noChangeArrowheads="1"/>
            </p:cNvSpPr>
            <p:nvPr/>
          </p:nvSpPr>
          <p:spPr bwMode="auto">
            <a:xfrm>
              <a:off x="3986436" y="1505086"/>
              <a:ext cx="5302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SWA</a:t>
              </a:r>
            </a:p>
          </p:txBody>
        </p:sp>
        <p:sp>
          <p:nvSpPr>
            <p:cNvPr id="17423" name="Text Box 39"/>
            <p:cNvSpPr txBox="1">
              <a:spLocks noChangeArrowheads="1"/>
            </p:cNvSpPr>
            <p:nvPr/>
          </p:nvSpPr>
          <p:spPr bwMode="auto">
            <a:xfrm>
              <a:off x="5501049" y="3738698"/>
              <a:ext cx="59503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200">
                  <a:latin typeface="+mn-ea"/>
                  <a:ea typeface="+mn-ea"/>
                  <a:cs typeface="Arial" panose="020B0604020202020204" pitchFamily="34" charset="0"/>
                </a:rPr>
                <a:t>主机</a:t>
              </a:r>
              <a:r>
                <a:rPr kumimoji="1" lang="en-US" altLang="zh-CN" sz="1200">
                  <a:latin typeface="+mn-ea"/>
                  <a:ea typeface="+mn-ea"/>
                  <a:cs typeface="Arial" panose="020B0604020202020204" pitchFamily="34" charset="0"/>
                </a:rPr>
                <a:t>B</a:t>
              </a:r>
            </a:p>
            <a:p>
              <a:pPr eaLnBrk="1" hangingPunct="1"/>
              <a:endParaRPr kumimoji="1" lang="en-US" altLang="zh-CN" sz="1200">
                <a:latin typeface="+mn-ea"/>
                <a:ea typeface="+mn-ea"/>
                <a:cs typeface="Arial" panose="020B0604020202020204" pitchFamily="34" charset="0"/>
              </a:endParaRPr>
            </a:p>
            <a:p>
              <a:pPr eaLnBrk="1" hangingPunct="1"/>
              <a:endParaRPr kumimoji="1" lang="en-US" altLang="zh-CN" sz="120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425" name="Text Box 6"/>
            <p:cNvSpPr txBox="1">
              <a:spLocks noChangeArrowheads="1"/>
            </p:cNvSpPr>
            <p:nvPr/>
          </p:nvSpPr>
          <p:spPr bwMode="auto">
            <a:xfrm>
              <a:off x="2430686" y="2513148"/>
              <a:ext cx="1019062" cy="369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800">
                  <a:solidFill>
                    <a:srgbClr val="990000"/>
                  </a:solidFill>
                  <a:latin typeface="+mn-ea"/>
                  <a:ea typeface="+mn-ea"/>
                </a:rPr>
                <a:t>VLAN 2</a:t>
              </a:r>
            </a:p>
          </p:txBody>
        </p:sp>
        <p:sp>
          <p:nvSpPr>
            <p:cNvPr id="17426" name="Text Box 6"/>
            <p:cNvSpPr txBox="1">
              <a:spLocks noChangeArrowheads="1"/>
            </p:cNvSpPr>
            <p:nvPr/>
          </p:nvSpPr>
          <p:spPr bwMode="auto">
            <a:xfrm>
              <a:off x="5310411" y="2513148"/>
              <a:ext cx="1019062" cy="369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800">
                  <a:solidFill>
                    <a:srgbClr val="990000"/>
                  </a:solidFill>
                  <a:latin typeface="+mn-ea"/>
                  <a:ea typeface="+mn-ea"/>
                </a:rPr>
                <a:t>VLAN 3</a:t>
              </a:r>
            </a:p>
          </p:txBody>
        </p:sp>
        <p:sp>
          <p:nvSpPr>
            <p:cNvPr id="17427" name="矩形 24"/>
            <p:cNvSpPr>
              <a:spLocks noChangeArrowheads="1"/>
            </p:cNvSpPr>
            <p:nvPr/>
          </p:nvSpPr>
          <p:spPr bwMode="auto">
            <a:xfrm>
              <a:off x="2327498" y="3954598"/>
              <a:ext cx="1258678" cy="277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kumimoji="1" lang="en-US" altLang="zh-CN" sz="1200" dirty="0">
                  <a:latin typeface="+mn-ea"/>
                  <a:ea typeface="+mn-ea"/>
                </a:rPr>
                <a:t>192.168.2.2/24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7428" name="矩形 25"/>
            <p:cNvSpPr>
              <a:spLocks noChangeArrowheads="1"/>
            </p:cNvSpPr>
            <p:nvPr/>
          </p:nvSpPr>
          <p:spPr bwMode="auto">
            <a:xfrm>
              <a:off x="5135786" y="3954598"/>
              <a:ext cx="1258678" cy="277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kumimoji="1" lang="en-US" altLang="zh-CN" sz="1200">
                  <a:latin typeface="+mn-ea"/>
                  <a:ea typeface="+mn-ea"/>
                </a:rPr>
                <a:t>192.168.3.2/24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7429" name="Text Box 39"/>
            <p:cNvSpPr txBox="1">
              <a:spLocks noChangeArrowheads="1"/>
            </p:cNvSpPr>
            <p:nvPr/>
          </p:nvSpPr>
          <p:spPr bwMode="auto">
            <a:xfrm>
              <a:off x="3224323" y="2297248"/>
              <a:ext cx="699230" cy="277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G0/0/1</a:t>
              </a:r>
            </a:p>
          </p:txBody>
        </p:sp>
        <p:sp>
          <p:nvSpPr>
            <p:cNvPr id="17430" name="Text Box 39"/>
            <p:cNvSpPr txBox="1">
              <a:spLocks noChangeArrowheads="1"/>
            </p:cNvSpPr>
            <p:nvPr/>
          </p:nvSpPr>
          <p:spPr bwMode="auto">
            <a:xfrm>
              <a:off x="4649329" y="2297248"/>
              <a:ext cx="699230" cy="277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G0/0/2</a:t>
              </a:r>
            </a:p>
          </p:txBody>
        </p:sp>
      </p:grp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2279651" y="4463566"/>
            <a:ext cx="7388225" cy="18097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[SWA]interface 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vlanif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2</a:t>
            </a:r>
          </a:p>
          <a:p>
            <a:pPr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[SWA-Vlanif2]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ip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address 192.168.2.254 24 </a:t>
            </a:r>
          </a:p>
          <a:p>
            <a:pPr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[SWA-Vlanif2]quit</a:t>
            </a:r>
          </a:p>
          <a:p>
            <a:pPr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[SWA]interface 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vlanif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3 </a:t>
            </a:r>
          </a:p>
          <a:p>
            <a:pPr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[SWA-Vlanif3]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ip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address 192.168.3.254 24 </a:t>
            </a:r>
          </a:p>
          <a:p>
            <a:pPr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[SWA-Vlanif3]quit</a:t>
            </a:r>
          </a:p>
        </p:txBody>
      </p:sp>
      <p:sp>
        <p:nvSpPr>
          <p:cNvPr id="17414" name="Text Box 39"/>
          <p:cNvSpPr txBox="1">
            <a:spLocks noChangeArrowheads="1"/>
          </p:cNvSpPr>
          <p:nvPr/>
        </p:nvSpPr>
        <p:spPr bwMode="auto">
          <a:xfrm>
            <a:off x="6484938" y="1814513"/>
            <a:ext cx="22028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VLANIF 2: 192.168.2.254/24</a:t>
            </a:r>
          </a:p>
          <a:p>
            <a:pPr eaLnBrk="1" hangingPunct="1"/>
            <a:r>
              <a:rPr kumimoji="1"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VLANIF 3: 192.168.3.254/24</a:t>
            </a:r>
          </a:p>
        </p:txBody>
      </p:sp>
      <p:pic>
        <p:nvPicPr>
          <p:cNvPr id="25" name="图片 24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44182" y="1859699"/>
            <a:ext cx="768880" cy="629083"/>
          </a:xfrm>
          <a:prstGeom prst="rect">
            <a:avLst/>
          </a:prstGeom>
        </p:spPr>
      </p:pic>
      <p:pic>
        <p:nvPicPr>
          <p:cNvPr id="26" name="图片 25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92589" y="3111605"/>
            <a:ext cx="845750" cy="649535"/>
          </a:xfrm>
          <a:prstGeom prst="rect">
            <a:avLst/>
          </a:prstGeom>
        </p:spPr>
      </p:pic>
      <p:pic>
        <p:nvPicPr>
          <p:cNvPr id="27" name="图片 26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63486" y="3132400"/>
            <a:ext cx="845750" cy="64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7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配置验证</a:t>
            </a:r>
            <a:endParaRPr lang="en-US" altLang="zh-CN" dirty="0" smtClean="0"/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2279650" y="1557338"/>
            <a:ext cx="7488238" cy="42227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Host A&gt;ping 192.168.3.2</a:t>
            </a:r>
            <a:endParaRPr lang="zh-CN" altLang="en-US" sz="1400" dirty="0">
              <a:latin typeface="Courier New" pitchFamily="49" charset="0"/>
              <a:ea typeface="宋体" pitchFamily="2" charset="-122"/>
              <a:cs typeface="Courier New" panose="02070309020205020404" pitchFamily="49" charset="0"/>
            </a:endParaRPr>
          </a:p>
          <a:p>
            <a:pPr lvl="1" defTabSz="784225">
              <a:lnSpc>
                <a:spcPct val="140000"/>
              </a:lnSpc>
              <a:defRPr/>
            </a:pPr>
            <a:endParaRPr lang="zh-CN" altLang="en-US" sz="1400" dirty="0">
              <a:latin typeface="Courier New" pitchFamily="49" charset="0"/>
              <a:ea typeface="宋体" pitchFamily="2" charset="-122"/>
              <a:cs typeface="Courier New" panose="02070309020205020404" pitchFamily="49" charset="0"/>
            </a:endParaRP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Ping 192.168.3.2: 32 data bytes, Press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Ctrl_C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 to break</a:t>
            </a:r>
            <a:endParaRPr lang="zh-CN" altLang="en-US" sz="1400" dirty="0">
              <a:latin typeface="Courier New" pitchFamily="49" charset="0"/>
              <a:ea typeface="宋体" pitchFamily="2" charset="-122"/>
              <a:cs typeface="Courier New" panose="02070309020205020404" pitchFamily="49" charset="0"/>
            </a:endParaRP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From 192.168.3.2: bytes=32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seq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=1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ttl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=127 time=15 ms</a:t>
            </a:r>
            <a:endParaRPr lang="zh-CN" altLang="en-US" sz="1400" dirty="0">
              <a:latin typeface="Courier New" pitchFamily="49" charset="0"/>
              <a:ea typeface="宋体" pitchFamily="2" charset="-122"/>
              <a:cs typeface="Courier New" panose="02070309020205020404" pitchFamily="49" charset="0"/>
            </a:endParaRP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From 192.168.3.2: bytes=32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seq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=2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ttl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=127 time=15 ms</a:t>
            </a:r>
            <a:endParaRPr lang="zh-CN" altLang="en-US" sz="1400" dirty="0">
              <a:latin typeface="Courier New" pitchFamily="49" charset="0"/>
              <a:ea typeface="宋体" pitchFamily="2" charset="-122"/>
              <a:cs typeface="Courier New" panose="02070309020205020404" pitchFamily="49" charset="0"/>
            </a:endParaRP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From 192.168.3.2: bytes=32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seq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=3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ttl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=127 time=32 ms</a:t>
            </a:r>
            <a:endParaRPr lang="zh-CN" altLang="en-US" sz="1400" dirty="0">
              <a:latin typeface="Courier New" pitchFamily="49" charset="0"/>
              <a:ea typeface="宋体" pitchFamily="2" charset="-122"/>
              <a:cs typeface="Courier New" panose="02070309020205020404" pitchFamily="49" charset="0"/>
            </a:endParaRP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From 192.168.3.2: bytes=32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seq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=4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ttl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=127 time=16 ms</a:t>
            </a:r>
            <a:endParaRPr lang="zh-CN" altLang="en-US" sz="1400" dirty="0">
              <a:latin typeface="Courier New" pitchFamily="49" charset="0"/>
              <a:ea typeface="宋体" pitchFamily="2" charset="-122"/>
              <a:cs typeface="Courier New" panose="02070309020205020404" pitchFamily="49" charset="0"/>
            </a:endParaRP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From 192.168.3.2: bytes=32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seq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=5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ttl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=127 time=31 ms</a:t>
            </a:r>
            <a:endParaRPr lang="zh-CN" altLang="en-US" sz="1400" dirty="0">
              <a:latin typeface="Courier New" pitchFamily="49" charset="0"/>
              <a:ea typeface="宋体" pitchFamily="2" charset="-122"/>
              <a:cs typeface="Courier New" panose="02070309020205020404" pitchFamily="49" charset="0"/>
            </a:endParaRPr>
          </a:p>
          <a:p>
            <a:pPr lvl="1" defTabSz="784225">
              <a:lnSpc>
                <a:spcPct val="140000"/>
              </a:lnSpc>
              <a:defRPr/>
            </a:pPr>
            <a:endParaRPr lang="zh-CN" altLang="en-US" sz="1400" dirty="0">
              <a:latin typeface="Courier New" pitchFamily="49" charset="0"/>
              <a:ea typeface="宋体" pitchFamily="2" charset="-122"/>
              <a:cs typeface="Courier New" panose="02070309020205020404" pitchFamily="49" charset="0"/>
            </a:endParaRP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--- 192.168.3.2 ping statistics ---</a:t>
            </a:r>
            <a:endParaRPr lang="zh-CN" altLang="en-US" sz="1400" dirty="0">
              <a:latin typeface="Courier New" pitchFamily="49" charset="0"/>
              <a:ea typeface="宋体" pitchFamily="2" charset="-122"/>
              <a:cs typeface="Courier New" panose="02070309020205020404" pitchFamily="49" charset="0"/>
            </a:endParaRPr>
          </a:p>
          <a:p>
            <a:pPr lvl="1" defTabSz="784225">
              <a:lnSpc>
                <a:spcPct val="140000"/>
              </a:lnSpc>
              <a:defRPr/>
            </a:pPr>
            <a:r>
              <a:rPr lang="zh-CN" altLang="en-US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5 packet(s) transmitted</a:t>
            </a:r>
            <a:endParaRPr lang="zh-CN" altLang="en-US" sz="1400" dirty="0">
              <a:latin typeface="Courier New" pitchFamily="49" charset="0"/>
              <a:ea typeface="宋体" pitchFamily="2" charset="-122"/>
              <a:cs typeface="Courier New" panose="02070309020205020404" pitchFamily="49" charset="0"/>
            </a:endParaRPr>
          </a:p>
          <a:p>
            <a:pPr lvl="1" defTabSz="784225">
              <a:lnSpc>
                <a:spcPct val="140000"/>
              </a:lnSpc>
              <a:defRPr/>
            </a:pPr>
            <a:r>
              <a:rPr lang="zh-CN" altLang="en-US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5 packet(s) received</a:t>
            </a:r>
            <a:endParaRPr lang="zh-CN" altLang="en-US" sz="1400" dirty="0">
              <a:latin typeface="Courier New" pitchFamily="49" charset="0"/>
              <a:ea typeface="宋体" pitchFamily="2" charset="-122"/>
              <a:cs typeface="Courier New" panose="02070309020205020404" pitchFamily="49" charset="0"/>
            </a:endParaRPr>
          </a:p>
          <a:p>
            <a:pPr lvl="1" defTabSz="784225">
              <a:lnSpc>
                <a:spcPct val="140000"/>
              </a:lnSpc>
              <a:defRPr/>
            </a:pPr>
            <a:r>
              <a:rPr lang="zh-CN" altLang="en-US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0.00% packet loss</a:t>
            </a:r>
            <a:endParaRPr lang="zh-CN" altLang="en-US" sz="1400" dirty="0">
              <a:latin typeface="Courier New" pitchFamily="49" charset="0"/>
              <a:ea typeface="宋体" pitchFamily="2" charset="-122"/>
              <a:cs typeface="Courier New" panose="02070309020205020404" pitchFamily="49" charset="0"/>
            </a:endParaRPr>
          </a:p>
          <a:p>
            <a:pPr lvl="1" defTabSz="784225">
              <a:lnSpc>
                <a:spcPct val="140000"/>
              </a:lnSpc>
              <a:defRPr/>
            </a:pPr>
            <a:r>
              <a:rPr lang="zh-CN" altLang="en-US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round-trip min/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avg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/max = 15/21/32 ms</a:t>
            </a:r>
          </a:p>
        </p:txBody>
      </p:sp>
    </p:spTree>
    <p:extLst>
      <p:ext uri="{BB962C8B-B14F-4D97-AF65-F5344CB8AC3E}">
        <p14:creationId xmlns:p14="http://schemas.microsoft.com/office/powerpoint/2010/main" val="376357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type="body" sz="quarter" idx="1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配置命令</a:t>
            </a:r>
            <a:r>
              <a:rPr lang="en-US" altLang="zh-CN" dirty="0" smtClean="0"/>
              <a:t>dot1q termination vid &lt;</a:t>
            </a:r>
            <a:r>
              <a:rPr lang="en-US" altLang="zh-CN" dirty="0" err="1" smtClean="0"/>
              <a:t>vlan</a:t>
            </a:r>
            <a:r>
              <a:rPr lang="en-US" altLang="zh-CN" dirty="0" smtClean="0"/>
              <a:t>-id&gt; </a:t>
            </a:r>
            <a:r>
              <a:rPr lang="zh-CN" altLang="en-US" dirty="0" smtClean="0"/>
              <a:t>的目的是什么？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配置单臂路由时，交换机连接路由器的接口需要哪些配置？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4834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2630944"/>
      </p:ext>
    </p:extLst>
  </p:cSld>
  <p:clrMapOvr>
    <a:masterClrMapping/>
  </p:clrMapOvr>
  <p:transition advClick="0" advTm="8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部署了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的传统交换机不能实现不同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间的二层报文转发，因此必须引入路由技术来实现不同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间的通信。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路由可以通过二层交换机配合路由器来实现，也可以通过三层交换机来实现。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14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学完本课程后，您将能够：</a:t>
            </a:r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VLAN</a:t>
            </a:r>
            <a:r>
              <a:rPr lang="zh-CN" altLang="en-US" dirty="0"/>
              <a:t>路由的应用场景</a:t>
            </a:r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VLAN</a:t>
            </a:r>
            <a:r>
              <a:rPr lang="zh-CN" altLang="en-US" dirty="0"/>
              <a:t>路由的工作原理</a:t>
            </a:r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VLAN</a:t>
            </a:r>
            <a:r>
              <a:rPr lang="zh-CN" altLang="en-US" dirty="0"/>
              <a:t>路由的基本配置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3544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val 5"/>
          <p:cNvSpPr>
            <a:spLocks noChangeArrowheads="1"/>
          </p:cNvSpPr>
          <p:nvPr/>
        </p:nvSpPr>
        <p:spPr bwMode="auto">
          <a:xfrm>
            <a:off x="2659064" y="2276476"/>
            <a:ext cx="2979737" cy="2303463"/>
          </a:xfrm>
          <a:prstGeom prst="ellipse">
            <a:avLst/>
          </a:prstGeom>
          <a:solidFill>
            <a:srgbClr val="EAEAEA">
              <a:alpha val="50195"/>
            </a:srgbClr>
          </a:solidFill>
          <a:ln w="9525" algn="ctr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219" name="Line 12"/>
          <p:cNvSpPr>
            <a:spLocks noChangeShapeType="1"/>
          </p:cNvSpPr>
          <p:nvPr/>
        </p:nvSpPr>
        <p:spPr bwMode="auto">
          <a:xfrm flipV="1">
            <a:off x="4610100" y="2386014"/>
            <a:ext cx="1231900" cy="111442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9220" name="Oval 5"/>
          <p:cNvSpPr>
            <a:spLocks noChangeArrowheads="1"/>
          </p:cNvSpPr>
          <p:nvPr/>
        </p:nvSpPr>
        <p:spPr bwMode="auto">
          <a:xfrm>
            <a:off x="6451600" y="2276476"/>
            <a:ext cx="2979738" cy="2303463"/>
          </a:xfrm>
          <a:prstGeom prst="ellipse">
            <a:avLst/>
          </a:prstGeom>
          <a:solidFill>
            <a:srgbClr val="EAEAEA">
              <a:alpha val="50195"/>
            </a:srgbClr>
          </a:solidFill>
          <a:ln w="9525" algn="ctr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221" name="Line 12"/>
          <p:cNvSpPr>
            <a:spLocks noChangeShapeType="1"/>
          </p:cNvSpPr>
          <p:nvPr/>
        </p:nvSpPr>
        <p:spPr bwMode="auto">
          <a:xfrm flipH="1" flipV="1">
            <a:off x="6438901" y="2233614"/>
            <a:ext cx="1368425" cy="43338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9222" name="Line 12"/>
          <p:cNvSpPr>
            <a:spLocks noChangeShapeType="1"/>
          </p:cNvSpPr>
          <p:nvPr/>
        </p:nvSpPr>
        <p:spPr bwMode="auto">
          <a:xfrm flipH="1" flipV="1">
            <a:off x="6122988" y="2386014"/>
            <a:ext cx="1231900" cy="111442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9223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VLAN</a:t>
            </a:r>
            <a:r>
              <a:rPr lang="zh-CN" altLang="en-US" smtClean="0"/>
              <a:t>的局限性</a:t>
            </a:r>
            <a:endParaRPr lang="zh-CN" altLang="en-US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088740"/>
            <a:ext cx="10560048" cy="468000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VLAN</a:t>
            </a:r>
            <a:r>
              <a:rPr lang="zh-CN" altLang="en-US" dirty="0" smtClean="0"/>
              <a:t>在分割广播域的同时也限制了不同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间的主机进行二层通信的能力。</a:t>
            </a:r>
            <a:endParaRPr lang="en-US" altLang="zh-CN" dirty="0" smtClean="0"/>
          </a:p>
        </p:txBody>
      </p:sp>
      <p:sp>
        <p:nvSpPr>
          <p:cNvPr id="9224" name="Text Box 6"/>
          <p:cNvSpPr txBox="1">
            <a:spLocks noChangeArrowheads="1"/>
          </p:cNvSpPr>
          <p:nvPr/>
        </p:nvSpPr>
        <p:spPr bwMode="auto">
          <a:xfrm>
            <a:off x="3516314" y="4200525"/>
            <a:ext cx="12883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800" dirty="0">
                <a:solidFill>
                  <a:srgbClr val="990000"/>
                </a:solidFill>
                <a:latin typeface="+mn-ea"/>
                <a:ea typeface="+mn-ea"/>
              </a:rPr>
              <a:t>VLAN 100</a:t>
            </a:r>
          </a:p>
        </p:txBody>
      </p:sp>
      <p:sp>
        <p:nvSpPr>
          <p:cNvPr id="9225" name="Line 12"/>
          <p:cNvSpPr>
            <a:spLocks noChangeShapeType="1"/>
          </p:cNvSpPr>
          <p:nvPr/>
        </p:nvSpPr>
        <p:spPr bwMode="auto">
          <a:xfrm flipV="1">
            <a:off x="4321176" y="2233614"/>
            <a:ext cx="1368425" cy="43338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9227" name="Text Box 39"/>
          <p:cNvSpPr txBox="1">
            <a:spLocks noChangeArrowheads="1"/>
          </p:cNvSpPr>
          <p:nvPr/>
        </p:nvSpPr>
        <p:spPr bwMode="auto">
          <a:xfrm>
            <a:off x="5768976" y="1509714"/>
            <a:ext cx="530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SWA</a:t>
            </a:r>
          </a:p>
        </p:txBody>
      </p:sp>
      <p:sp>
        <p:nvSpPr>
          <p:cNvPr id="9230" name="Text Box 6"/>
          <p:cNvSpPr txBox="1">
            <a:spLocks noChangeArrowheads="1"/>
          </p:cNvSpPr>
          <p:nvPr/>
        </p:nvSpPr>
        <p:spPr bwMode="auto">
          <a:xfrm>
            <a:off x="7339013" y="4200525"/>
            <a:ext cx="12883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800">
                <a:solidFill>
                  <a:srgbClr val="990000"/>
                </a:solidFill>
                <a:latin typeface="+mn-ea"/>
                <a:ea typeface="+mn-ea"/>
              </a:rPr>
              <a:t>VLAN 200</a:t>
            </a:r>
          </a:p>
        </p:txBody>
      </p:sp>
      <p:pic>
        <p:nvPicPr>
          <p:cNvPr id="31" name="图片 30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91011" y="1930851"/>
            <a:ext cx="768880" cy="629083"/>
          </a:xfrm>
          <a:prstGeom prst="rect">
            <a:avLst/>
          </a:prstGeom>
        </p:spPr>
      </p:pic>
      <p:cxnSp>
        <p:nvCxnSpPr>
          <p:cNvPr id="32" name="Straight Connector 28"/>
          <p:cNvCxnSpPr>
            <a:cxnSpLocks noChangeShapeType="1"/>
          </p:cNvCxnSpPr>
          <p:nvPr/>
        </p:nvCxnSpPr>
        <p:spPr bwMode="auto">
          <a:xfrm flipV="1">
            <a:off x="6061605" y="1754982"/>
            <a:ext cx="34925" cy="3017838"/>
          </a:xfrm>
          <a:prstGeom prst="line">
            <a:avLst/>
          </a:prstGeom>
          <a:noFill/>
          <a:ln w="28575" algn="ctr">
            <a:solidFill>
              <a:srgbClr val="C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6" name="图片 35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93972" y="3423889"/>
            <a:ext cx="722911" cy="555195"/>
          </a:xfrm>
          <a:prstGeom prst="rect">
            <a:avLst/>
          </a:prstGeom>
        </p:spPr>
      </p:pic>
      <p:pic>
        <p:nvPicPr>
          <p:cNvPr id="37" name="图片 36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08400" y="2571541"/>
            <a:ext cx="722911" cy="555195"/>
          </a:xfrm>
          <a:prstGeom prst="rect">
            <a:avLst/>
          </a:prstGeom>
        </p:spPr>
      </p:pic>
      <p:pic>
        <p:nvPicPr>
          <p:cNvPr id="38" name="图片 37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40637" y="2513541"/>
            <a:ext cx="722911" cy="555195"/>
          </a:xfrm>
          <a:prstGeom prst="rect">
            <a:avLst/>
          </a:prstGeom>
        </p:spPr>
      </p:pic>
      <p:pic>
        <p:nvPicPr>
          <p:cNvPr id="39" name="图片 38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44042" y="3357033"/>
            <a:ext cx="722911" cy="55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1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42" name="直接连接符 15"/>
          <p:cNvCxnSpPr>
            <a:cxnSpLocks noChangeShapeType="1"/>
          </p:cNvCxnSpPr>
          <p:nvPr/>
        </p:nvCxnSpPr>
        <p:spPr bwMode="auto">
          <a:xfrm flipV="1">
            <a:off x="6167438" y="2093913"/>
            <a:ext cx="0" cy="10795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3" name="标题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VLAN</a:t>
            </a:r>
            <a:r>
              <a:rPr lang="zh-CN" altLang="en-US" smtClean="0"/>
              <a:t>路由</a:t>
            </a:r>
            <a:r>
              <a:rPr lang="en-US" altLang="zh-CN" smtClean="0"/>
              <a:t>-</a:t>
            </a:r>
            <a:r>
              <a:rPr lang="zh-CN" altLang="en-US" smtClean="0"/>
              <a:t>每个</a:t>
            </a:r>
            <a:r>
              <a:rPr lang="en-US" altLang="zh-CN" smtClean="0"/>
              <a:t>VLAN</a:t>
            </a:r>
            <a:r>
              <a:rPr lang="zh-CN" altLang="en-US" smtClean="0"/>
              <a:t>一个物理连接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485304"/>
            <a:ext cx="10560048" cy="468000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在二层交换机上配置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，每一个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使用一条独占的物理链路连接到路由器的一个接口上。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0244" name="Oval 5"/>
          <p:cNvSpPr>
            <a:spLocks noChangeArrowheads="1"/>
          </p:cNvSpPr>
          <p:nvPr/>
        </p:nvSpPr>
        <p:spPr bwMode="auto">
          <a:xfrm>
            <a:off x="3648075" y="3749675"/>
            <a:ext cx="2103438" cy="1646238"/>
          </a:xfrm>
          <a:prstGeom prst="ellipse">
            <a:avLst/>
          </a:prstGeom>
          <a:solidFill>
            <a:srgbClr val="EAEAEA">
              <a:alpha val="50195"/>
            </a:srgbClr>
          </a:solidFill>
          <a:ln w="9525" algn="ctr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6470650" y="3749675"/>
            <a:ext cx="2103438" cy="1646238"/>
          </a:xfrm>
          <a:prstGeom prst="ellipse">
            <a:avLst/>
          </a:prstGeom>
          <a:solidFill>
            <a:srgbClr val="EAEAEA">
              <a:alpha val="50195"/>
            </a:srgbClr>
          </a:solidFill>
          <a:ln w="9525" algn="ctr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en-US">
              <a:latin typeface="+mn-ea"/>
              <a:ea typeface="+mn-ea"/>
            </a:endParaRPr>
          </a:p>
        </p:txBody>
      </p:sp>
      <p:cxnSp>
        <p:nvCxnSpPr>
          <p:cNvPr id="10246" name="直接连接符 15"/>
          <p:cNvCxnSpPr>
            <a:cxnSpLocks noChangeShapeType="1"/>
          </p:cNvCxnSpPr>
          <p:nvPr/>
        </p:nvCxnSpPr>
        <p:spPr bwMode="auto">
          <a:xfrm flipH="1">
            <a:off x="4714876" y="3175001"/>
            <a:ext cx="1152525" cy="93662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7" name="直接连接符 15"/>
          <p:cNvCxnSpPr>
            <a:cxnSpLocks noChangeShapeType="1"/>
          </p:cNvCxnSpPr>
          <p:nvPr/>
        </p:nvCxnSpPr>
        <p:spPr bwMode="auto">
          <a:xfrm>
            <a:off x="6216651" y="3173413"/>
            <a:ext cx="1368425" cy="100965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8" name="直接连接符 15"/>
          <p:cNvCxnSpPr>
            <a:cxnSpLocks noChangeShapeType="1"/>
          </p:cNvCxnSpPr>
          <p:nvPr/>
        </p:nvCxnSpPr>
        <p:spPr bwMode="auto">
          <a:xfrm flipV="1">
            <a:off x="5976938" y="2092325"/>
            <a:ext cx="0" cy="10795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0" name="Text Box 39"/>
          <p:cNvSpPr txBox="1">
            <a:spLocks noChangeArrowheads="1"/>
          </p:cNvSpPr>
          <p:nvPr/>
        </p:nvSpPr>
        <p:spPr bwMode="auto">
          <a:xfrm>
            <a:off x="5184776" y="2955926"/>
            <a:ext cx="530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SWA</a:t>
            </a:r>
          </a:p>
        </p:txBody>
      </p:sp>
      <p:sp>
        <p:nvSpPr>
          <p:cNvPr id="10252" name="Text Box 39"/>
          <p:cNvSpPr txBox="1">
            <a:spLocks noChangeArrowheads="1"/>
          </p:cNvSpPr>
          <p:nvPr/>
        </p:nvSpPr>
        <p:spPr bwMode="auto">
          <a:xfrm>
            <a:off x="5159375" y="1773239"/>
            <a:ext cx="477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RTA</a:t>
            </a:r>
          </a:p>
        </p:txBody>
      </p:sp>
      <p:cxnSp>
        <p:nvCxnSpPr>
          <p:cNvPr id="10253" name="直接箭头连接符 26"/>
          <p:cNvCxnSpPr>
            <a:cxnSpLocks noChangeShapeType="1"/>
          </p:cNvCxnSpPr>
          <p:nvPr/>
        </p:nvCxnSpPr>
        <p:spPr bwMode="auto">
          <a:xfrm flipH="1" flipV="1">
            <a:off x="6613525" y="3246439"/>
            <a:ext cx="647700" cy="503237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4" name="直接箭头连接符 26"/>
          <p:cNvCxnSpPr>
            <a:cxnSpLocks noChangeShapeType="1"/>
          </p:cNvCxnSpPr>
          <p:nvPr/>
        </p:nvCxnSpPr>
        <p:spPr bwMode="auto">
          <a:xfrm flipH="1">
            <a:off x="4884738" y="3246438"/>
            <a:ext cx="576262" cy="43180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5" name="直接箭头连接符 26"/>
          <p:cNvCxnSpPr>
            <a:cxnSpLocks noChangeShapeType="1"/>
          </p:cNvCxnSpPr>
          <p:nvPr/>
        </p:nvCxnSpPr>
        <p:spPr bwMode="auto">
          <a:xfrm flipV="1">
            <a:off x="6383338" y="2309813"/>
            <a:ext cx="0" cy="43180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6" name="直接箭头连接符 26"/>
          <p:cNvCxnSpPr>
            <a:cxnSpLocks noChangeShapeType="1"/>
          </p:cNvCxnSpPr>
          <p:nvPr/>
        </p:nvCxnSpPr>
        <p:spPr bwMode="auto">
          <a:xfrm>
            <a:off x="5838825" y="2308225"/>
            <a:ext cx="0" cy="43180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8" name="Text Box 39"/>
          <p:cNvSpPr txBox="1">
            <a:spLocks noChangeArrowheads="1"/>
          </p:cNvSpPr>
          <p:nvPr/>
        </p:nvSpPr>
        <p:spPr bwMode="auto">
          <a:xfrm>
            <a:off x="4359276" y="4614863"/>
            <a:ext cx="6014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zh-CN" altLang="en-US" sz="1200" dirty="0">
                <a:latin typeface="+mn-ea"/>
                <a:ea typeface="+mn-ea"/>
                <a:cs typeface="Arial" panose="020B0604020202020204" pitchFamily="34" charset="0"/>
              </a:rPr>
              <a:t>主机</a:t>
            </a:r>
            <a:r>
              <a:rPr kumimoji="1"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A</a:t>
            </a:r>
          </a:p>
          <a:p>
            <a:pPr eaLnBrk="1" hangingPunct="1"/>
            <a:endParaRPr kumimoji="1" lang="en-US" altLang="zh-CN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0259" name="Text Box 39"/>
          <p:cNvSpPr txBox="1">
            <a:spLocks noChangeArrowheads="1"/>
          </p:cNvSpPr>
          <p:nvPr/>
        </p:nvSpPr>
        <p:spPr bwMode="auto">
          <a:xfrm>
            <a:off x="7254876" y="4614863"/>
            <a:ext cx="5953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zh-CN" altLang="en-US" sz="1200" dirty="0">
                <a:latin typeface="+mn-ea"/>
                <a:ea typeface="+mn-ea"/>
                <a:cs typeface="Arial" panose="020B0604020202020204" pitchFamily="34" charset="0"/>
              </a:rPr>
              <a:t>主机</a:t>
            </a:r>
            <a:r>
              <a:rPr kumimoji="1"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B</a:t>
            </a:r>
          </a:p>
          <a:p>
            <a:pPr eaLnBrk="1" hangingPunct="1"/>
            <a:endParaRPr kumimoji="1" lang="en-US" altLang="zh-CN" sz="1200" dirty="0">
              <a:latin typeface="+mn-ea"/>
              <a:ea typeface="+mn-ea"/>
              <a:cs typeface="Arial" panose="020B0604020202020204" pitchFamily="34" charset="0"/>
            </a:endParaRPr>
          </a:p>
          <a:p>
            <a:pPr eaLnBrk="1" hangingPunct="1"/>
            <a:endParaRPr kumimoji="1" lang="en-US" altLang="zh-CN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0261" name="Text Box 6"/>
          <p:cNvSpPr txBox="1">
            <a:spLocks noChangeArrowheads="1"/>
          </p:cNvSpPr>
          <p:nvPr/>
        </p:nvSpPr>
        <p:spPr bwMode="auto">
          <a:xfrm>
            <a:off x="4165600" y="4973639"/>
            <a:ext cx="10190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800" dirty="0">
                <a:solidFill>
                  <a:srgbClr val="990000"/>
                </a:solidFill>
                <a:latin typeface="+mn-ea"/>
                <a:ea typeface="+mn-ea"/>
              </a:rPr>
              <a:t>VLAN 2</a:t>
            </a:r>
          </a:p>
        </p:txBody>
      </p:sp>
      <p:sp>
        <p:nvSpPr>
          <p:cNvPr id="10262" name="Text Box 6"/>
          <p:cNvSpPr txBox="1">
            <a:spLocks noChangeArrowheads="1"/>
          </p:cNvSpPr>
          <p:nvPr/>
        </p:nvSpPr>
        <p:spPr bwMode="auto">
          <a:xfrm>
            <a:off x="7046914" y="4973639"/>
            <a:ext cx="10190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800" dirty="0">
                <a:solidFill>
                  <a:srgbClr val="990000"/>
                </a:solidFill>
                <a:latin typeface="+mn-ea"/>
                <a:ea typeface="+mn-ea"/>
              </a:rPr>
              <a:t>VLAN 3</a:t>
            </a:r>
          </a:p>
        </p:txBody>
      </p:sp>
      <p:pic>
        <p:nvPicPr>
          <p:cNvPr id="25" name="图片 24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93888" y="3988231"/>
            <a:ext cx="722911" cy="555195"/>
          </a:xfrm>
          <a:prstGeom prst="rect">
            <a:avLst/>
          </a:prstGeom>
        </p:spPr>
      </p:pic>
      <p:pic>
        <p:nvPicPr>
          <p:cNvPr id="26" name="图片 25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23620" y="3958662"/>
            <a:ext cx="722911" cy="555195"/>
          </a:xfrm>
          <a:prstGeom prst="rect">
            <a:avLst/>
          </a:prstGeom>
        </p:spPr>
      </p:pic>
      <p:pic>
        <p:nvPicPr>
          <p:cNvPr id="27" name="图片 26" descr="接入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86162" y="2842619"/>
            <a:ext cx="768880" cy="629083"/>
          </a:xfrm>
          <a:prstGeom prst="rect">
            <a:avLst/>
          </a:prstGeom>
        </p:spPr>
      </p:pic>
      <p:pic>
        <p:nvPicPr>
          <p:cNvPr id="33" name="图片 32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785" y="1491706"/>
            <a:ext cx="851259" cy="63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0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VLAN</a:t>
            </a:r>
            <a:r>
              <a:rPr lang="zh-CN" altLang="en-US" dirty="0" smtClean="0"/>
              <a:t>路由</a:t>
            </a:r>
            <a:r>
              <a:rPr lang="en-US" altLang="zh-CN" dirty="0" smtClean="0"/>
              <a:t>-</a:t>
            </a:r>
            <a:r>
              <a:rPr lang="zh-CN" altLang="en-US" dirty="0" smtClean="0"/>
              <a:t>单臂路由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12285" y="1413296"/>
            <a:ext cx="10560048" cy="468000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将交换机和路由器之间的链路配置为</a:t>
            </a:r>
            <a:r>
              <a:rPr lang="en-US" altLang="zh-CN" dirty="0" smtClean="0"/>
              <a:t>Trunk</a:t>
            </a:r>
            <a:r>
              <a:rPr lang="zh-CN" altLang="en-US" dirty="0" smtClean="0"/>
              <a:t>链路，并且在路由器上创建子接口以支持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路由。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1267" name="Oval 5"/>
          <p:cNvSpPr>
            <a:spLocks noChangeArrowheads="1"/>
          </p:cNvSpPr>
          <p:nvPr/>
        </p:nvSpPr>
        <p:spPr bwMode="auto">
          <a:xfrm>
            <a:off x="3648075" y="3575050"/>
            <a:ext cx="2103438" cy="1646238"/>
          </a:xfrm>
          <a:prstGeom prst="ellipse">
            <a:avLst/>
          </a:prstGeom>
          <a:solidFill>
            <a:srgbClr val="EAEAEA">
              <a:alpha val="50195"/>
            </a:srgbClr>
          </a:solidFill>
          <a:ln w="9525" algn="ctr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1268" name="Oval 5"/>
          <p:cNvSpPr>
            <a:spLocks noChangeArrowheads="1"/>
          </p:cNvSpPr>
          <p:nvPr/>
        </p:nvSpPr>
        <p:spPr bwMode="auto">
          <a:xfrm>
            <a:off x="6470650" y="3575050"/>
            <a:ext cx="2103438" cy="1646238"/>
          </a:xfrm>
          <a:prstGeom prst="ellipse">
            <a:avLst/>
          </a:prstGeom>
          <a:solidFill>
            <a:srgbClr val="EAEAEA">
              <a:alpha val="50195"/>
            </a:srgbClr>
          </a:solidFill>
          <a:ln w="9525" algn="ctr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en-US">
              <a:latin typeface="+mn-ea"/>
              <a:ea typeface="+mn-ea"/>
            </a:endParaRPr>
          </a:p>
        </p:txBody>
      </p:sp>
      <p:cxnSp>
        <p:nvCxnSpPr>
          <p:cNvPr id="11269" name="直接连接符 15"/>
          <p:cNvCxnSpPr>
            <a:cxnSpLocks noChangeShapeType="1"/>
          </p:cNvCxnSpPr>
          <p:nvPr/>
        </p:nvCxnSpPr>
        <p:spPr bwMode="auto">
          <a:xfrm flipH="1">
            <a:off x="4714876" y="3000376"/>
            <a:ext cx="1152525" cy="93662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0" name="直接连接符 15"/>
          <p:cNvCxnSpPr>
            <a:cxnSpLocks noChangeShapeType="1"/>
          </p:cNvCxnSpPr>
          <p:nvPr/>
        </p:nvCxnSpPr>
        <p:spPr bwMode="auto">
          <a:xfrm>
            <a:off x="6216651" y="2998788"/>
            <a:ext cx="1368425" cy="100965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1" name="直接连接符 15"/>
          <p:cNvCxnSpPr>
            <a:cxnSpLocks noChangeShapeType="1"/>
          </p:cNvCxnSpPr>
          <p:nvPr/>
        </p:nvCxnSpPr>
        <p:spPr bwMode="auto">
          <a:xfrm flipV="1">
            <a:off x="6040438" y="1917700"/>
            <a:ext cx="0" cy="10795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3" name="Text Box 39"/>
          <p:cNvSpPr txBox="1">
            <a:spLocks noChangeArrowheads="1"/>
          </p:cNvSpPr>
          <p:nvPr/>
        </p:nvSpPr>
        <p:spPr bwMode="auto">
          <a:xfrm>
            <a:off x="4359276" y="4440239"/>
            <a:ext cx="6014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zh-CN" altLang="en-US" sz="1200">
                <a:latin typeface="+mn-ea"/>
                <a:ea typeface="+mn-ea"/>
                <a:cs typeface="Arial" panose="020B0604020202020204" pitchFamily="34" charset="0"/>
              </a:rPr>
              <a:t>主机</a:t>
            </a:r>
            <a:r>
              <a:rPr kumimoji="1" lang="en-US" altLang="zh-CN" sz="1200">
                <a:latin typeface="+mn-ea"/>
                <a:ea typeface="+mn-ea"/>
                <a:cs typeface="Arial" panose="020B0604020202020204" pitchFamily="34" charset="0"/>
              </a:rPr>
              <a:t>A</a:t>
            </a:r>
          </a:p>
          <a:p>
            <a:pPr eaLnBrk="1" hangingPunct="1"/>
            <a:endParaRPr kumimoji="1" lang="en-US" altLang="zh-CN" sz="120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1274" name="Text Box 39"/>
          <p:cNvSpPr txBox="1">
            <a:spLocks noChangeArrowheads="1"/>
          </p:cNvSpPr>
          <p:nvPr/>
        </p:nvSpPr>
        <p:spPr bwMode="auto">
          <a:xfrm>
            <a:off x="5176839" y="2781301"/>
            <a:ext cx="530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>
                <a:latin typeface="+mn-ea"/>
                <a:ea typeface="+mn-ea"/>
                <a:cs typeface="Arial" panose="020B0604020202020204" pitchFamily="34" charset="0"/>
              </a:rPr>
              <a:t>SWA</a:t>
            </a:r>
          </a:p>
        </p:txBody>
      </p:sp>
      <p:sp>
        <p:nvSpPr>
          <p:cNvPr id="11275" name="Text Box 39"/>
          <p:cNvSpPr txBox="1">
            <a:spLocks noChangeArrowheads="1"/>
          </p:cNvSpPr>
          <p:nvPr/>
        </p:nvSpPr>
        <p:spPr bwMode="auto">
          <a:xfrm>
            <a:off x="7254876" y="4440239"/>
            <a:ext cx="5953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zh-CN" altLang="en-US" sz="1200">
                <a:latin typeface="+mn-ea"/>
                <a:ea typeface="+mn-ea"/>
                <a:cs typeface="Arial" panose="020B0604020202020204" pitchFamily="34" charset="0"/>
              </a:rPr>
              <a:t>主机</a:t>
            </a:r>
            <a:r>
              <a:rPr kumimoji="1" lang="en-US" altLang="zh-CN" sz="1200">
                <a:latin typeface="+mn-ea"/>
                <a:ea typeface="+mn-ea"/>
                <a:cs typeface="Arial" panose="020B0604020202020204" pitchFamily="34" charset="0"/>
              </a:rPr>
              <a:t>B</a:t>
            </a:r>
          </a:p>
          <a:p>
            <a:pPr eaLnBrk="1" hangingPunct="1"/>
            <a:endParaRPr kumimoji="1" lang="en-US" altLang="zh-CN" sz="1200"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1277" name="直接箭头连接符 26"/>
          <p:cNvCxnSpPr>
            <a:cxnSpLocks noChangeShapeType="1"/>
          </p:cNvCxnSpPr>
          <p:nvPr/>
        </p:nvCxnSpPr>
        <p:spPr bwMode="auto">
          <a:xfrm flipH="1">
            <a:off x="6267450" y="2533650"/>
            <a:ext cx="647700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8" name="Text Box 39"/>
          <p:cNvSpPr txBox="1">
            <a:spLocks noChangeArrowheads="1"/>
          </p:cNvSpPr>
          <p:nvPr/>
        </p:nvSpPr>
        <p:spPr bwMode="auto">
          <a:xfrm>
            <a:off x="7150100" y="2387601"/>
            <a:ext cx="5902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Trunk</a:t>
            </a:r>
          </a:p>
        </p:txBody>
      </p:sp>
      <p:sp>
        <p:nvSpPr>
          <p:cNvPr id="11279" name="Text Box 39"/>
          <p:cNvSpPr txBox="1">
            <a:spLocks noChangeArrowheads="1"/>
          </p:cNvSpPr>
          <p:nvPr/>
        </p:nvSpPr>
        <p:spPr bwMode="auto">
          <a:xfrm>
            <a:off x="5257801" y="2003426"/>
            <a:ext cx="8258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G0/0/1.1</a:t>
            </a:r>
          </a:p>
        </p:txBody>
      </p:sp>
      <p:sp>
        <p:nvSpPr>
          <p:cNvPr id="11280" name="Text Box 39"/>
          <p:cNvSpPr txBox="1">
            <a:spLocks noChangeArrowheads="1"/>
          </p:cNvSpPr>
          <p:nvPr/>
        </p:nvSpPr>
        <p:spPr bwMode="auto">
          <a:xfrm>
            <a:off x="6040438" y="2003426"/>
            <a:ext cx="8258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G0/0/1.2</a:t>
            </a:r>
          </a:p>
        </p:txBody>
      </p:sp>
      <p:sp>
        <p:nvSpPr>
          <p:cNvPr id="11281" name="Text Box 6"/>
          <p:cNvSpPr txBox="1">
            <a:spLocks noChangeArrowheads="1"/>
          </p:cNvSpPr>
          <p:nvPr/>
        </p:nvSpPr>
        <p:spPr bwMode="auto">
          <a:xfrm>
            <a:off x="4165600" y="4799014"/>
            <a:ext cx="10190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800" dirty="0">
                <a:solidFill>
                  <a:srgbClr val="990000"/>
                </a:solidFill>
                <a:latin typeface="+mn-ea"/>
                <a:ea typeface="+mn-ea"/>
              </a:rPr>
              <a:t>VLAN 2</a:t>
            </a:r>
          </a:p>
        </p:txBody>
      </p:sp>
      <p:sp>
        <p:nvSpPr>
          <p:cNvPr id="11282" name="Text Box 6"/>
          <p:cNvSpPr txBox="1">
            <a:spLocks noChangeArrowheads="1"/>
          </p:cNvSpPr>
          <p:nvPr/>
        </p:nvSpPr>
        <p:spPr bwMode="auto">
          <a:xfrm>
            <a:off x="7046914" y="4799014"/>
            <a:ext cx="10190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800">
                <a:solidFill>
                  <a:srgbClr val="990000"/>
                </a:solidFill>
                <a:latin typeface="+mn-ea"/>
                <a:ea typeface="+mn-ea"/>
              </a:rPr>
              <a:t>VLAN 3</a:t>
            </a:r>
          </a:p>
        </p:txBody>
      </p:sp>
      <p:sp>
        <p:nvSpPr>
          <p:cNvPr id="11283" name="矩形 22"/>
          <p:cNvSpPr>
            <a:spLocks noChangeArrowheads="1"/>
          </p:cNvSpPr>
          <p:nvPr/>
        </p:nvSpPr>
        <p:spPr bwMode="auto">
          <a:xfrm>
            <a:off x="3949701" y="4656139"/>
            <a:ext cx="15007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zh-CN" sz="1200">
                <a:latin typeface="+mn-ea"/>
                <a:ea typeface="+mn-ea"/>
              </a:rPr>
              <a:t>GW:192.168.2.254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11284" name="矩形 23"/>
          <p:cNvSpPr>
            <a:spLocks noChangeArrowheads="1"/>
          </p:cNvSpPr>
          <p:nvPr/>
        </p:nvSpPr>
        <p:spPr bwMode="auto">
          <a:xfrm>
            <a:off x="6757988" y="4656139"/>
            <a:ext cx="15007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zh-CN" sz="1200">
                <a:latin typeface="+mn-ea"/>
                <a:ea typeface="+mn-ea"/>
              </a:rPr>
              <a:t>GW:192.168.3.254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11285" name="Text Box 39"/>
          <p:cNvSpPr txBox="1">
            <a:spLocks noChangeArrowheads="1"/>
          </p:cNvSpPr>
          <p:nvPr/>
        </p:nvSpPr>
        <p:spPr bwMode="auto">
          <a:xfrm>
            <a:off x="5813425" y="1524001"/>
            <a:ext cx="477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>
                <a:latin typeface="+mn-ea"/>
                <a:ea typeface="+mn-ea"/>
                <a:cs typeface="Arial" panose="020B0604020202020204" pitchFamily="34" charset="0"/>
              </a:rPr>
              <a:t>RTA</a:t>
            </a:r>
          </a:p>
        </p:txBody>
      </p:sp>
      <p:sp>
        <p:nvSpPr>
          <p:cNvPr id="11289" name="矩形 22"/>
          <p:cNvSpPr>
            <a:spLocks noChangeArrowheads="1"/>
          </p:cNvSpPr>
          <p:nvPr/>
        </p:nvSpPr>
        <p:spPr bwMode="auto">
          <a:xfrm>
            <a:off x="4851401" y="2215897"/>
            <a:ext cx="11929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zh-CN" sz="1200" dirty="0">
                <a:latin typeface="+mn-ea"/>
                <a:ea typeface="+mn-ea"/>
              </a:rPr>
              <a:t>192.168.2.254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1290" name="矩形 23"/>
          <p:cNvSpPr>
            <a:spLocks noChangeArrowheads="1"/>
          </p:cNvSpPr>
          <p:nvPr/>
        </p:nvSpPr>
        <p:spPr bwMode="auto">
          <a:xfrm>
            <a:off x="6037264" y="2215897"/>
            <a:ext cx="11929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zh-CN" sz="1200" dirty="0">
                <a:latin typeface="+mn-ea"/>
                <a:ea typeface="+mn-ea"/>
              </a:rPr>
              <a:t>192.168.3.254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1292" name="Text Box 39"/>
          <p:cNvSpPr txBox="1">
            <a:spLocks noChangeArrowheads="1"/>
          </p:cNvSpPr>
          <p:nvPr/>
        </p:nvSpPr>
        <p:spPr bwMode="auto">
          <a:xfrm>
            <a:off x="5159375" y="1557339"/>
            <a:ext cx="477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RTA</a:t>
            </a:r>
          </a:p>
        </p:txBody>
      </p:sp>
      <p:pic>
        <p:nvPicPr>
          <p:cNvPr id="36" name="图片 35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902" y="1363874"/>
            <a:ext cx="851259" cy="639552"/>
          </a:xfrm>
          <a:prstGeom prst="rect">
            <a:avLst/>
          </a:prstGeom>
        </p:spPr>
      </p:pic>
      <p:pic>
        <p:nvPicPr>
          <p:cNvPr id="37" name="图片 36" descr="接入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70734" y="2666414"/>
            <a:ext cx="768880" cy="629083"/>
          </a:xfrm>
          <a:prstGeom prst="rect">
            <a:avLst/>
          </a:prstGeom>
        </p:spPr>
      </p:pic>
      <p:pic>
        <p:nvPicPr>
          <p:cNvPr id="38" name="图片 37" descr="P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98543" y="3785174"/>
            <a:ext cx="758479" cy="582511"/>
          </a:xfrm>
          <a:prstGeom prst="rect">
            <a:avLst/>
          </a:prstGeom>
        </p:spPr>
      </p:pic>
      <p:pic>
        <p:nvPicPr>
          <p:cNvPr id="39" name="图片 38" descr="P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21873" y="3790172"/>
            <a:ext cx="812453" cy="6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8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VLAN</a:t>
            </a:r>
            <a:r>
              <a:rPr lang="zh-CN" altLang="en-US" smtClean="0"/>
              <a:t>路由</a:t>
            </a:r>
            <a:r>
              <a:rPr lang="en-US" altLang="zh-CN" smtClean="0"/>
              <a:t>-</a:t>
            </a:r>
            <a:r>
              <a:rPr lang="zh-CN" altLang="en-US" smtClean="0"/>
              <a:t>三层交换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为每个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创建一个</a:t>
            </a:r>
            <a:r>
              <a:rPr lang="en-US" altLang="zh-CN" dirty="0" smtClean="0"/>
              <a:t>VLANIF</a:t>
            </a:r>
            <a:r>
              <a:rPr lang="zh-CN" altLang="en-US" dirty="0" smtClean="0"/>
              <a:t>接口作为网关。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2292" name="Oval 5"/>
          <p:cNvSpPr>
            <a:spLocks noChangeArrowheads="1"/>
          </p:cNvSpPr>
          <p:nvPr/>
        </p:nvSpPr>
        <p:spPr bwMode="auto">
          <a:xfrm>
            <a:off x="6472239" y="3560764"/>
            <a:ext cx="3355975" cy="2117725"/>
          </a:xfrm>
          <a:prstGeom prst="ellipse">
            <a:avLst/>
          </a:prstGeom>
          <a:solidFill>
            <a:srgbClr val="EAEAEA">
              <a:alpha val="50195"/>
            </a:srgbClr>
          </a:solidFill>
          <a:ln w="9525" algn="ctr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2584450" y="3560763"/>
            <a:ext cx="3455988" cy="2089150"/>
          </a:xfrm>
          <a:prstGeom prst="ellipse">
            <a:avLst/>
          </a:prstGeom>
          <a:solidFill>
            <a:srgbClr val="EAEAEA">
              <a:alpha val="50195"/>
            </a:srgbClr>
          </a:solidFill>
          <a:ln w="9525" algn="ctr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en-US">
              <a:latin typeface="+mn-ea"/>
              <a:ea typeface="+mn-ea"/>
            </a:endParaRPr>
          </a:p>
        </p:txBody>
      </p:sp>
      <p:cxnSp>
        <p:nvCxnSpPr>
          <p:cNvPr id="12294" name="直接连接符 15"/>
          <p:cNvCxnSpPr>
            <a:cxnSpLocks noChangeShapeType="1"/>
          </p:cNvCxnSpPr>
          <p:nvPr/>
        </p:nvCxnSpPr>
        <p:spPr bwMode="auto">
          <a:xfrm>
            <a:off x="6167438" y="2349501"/>
            <a:ext cx="1096962" cy="178752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5" name="直接连接符 15"/>
          <p:cNvCxnSpPr>
            <a:cxnSpLocks noChangeShapeType="1"/>
          </p:cNvCxnSpPr>
          <p:nvPr/>
        </p:nvCxnSpPr>
        <p:spPr bwMode="auto">
          <a:xfrm flipH="1">
            <a:off x="3808414" y="2205039"/>
            <a:ext cx="2143125" cy="171608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6" name="直接连接符 15"/>
          <p:cNvCxnSpPr>
            <a:cxnSpLocks noChangeShapeType="1"/>
          </p:cNvCxnSpPr>
          <p:nvPr/>
        </p:nvCxnSpPr>
        <p:spPr bwMode="auto">
          <a:xfrm flipH="1">
            <a:off x="5176839" y="2276476"/>
            <a:ext cx="847725" cy="178911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8" name="直接连接符 15"/>
          <p:cNvCxnSpPr>
            <a:cxnSpLocks noChangeShapeType="1"/>
          </p:cNvCxnSpPr>
          <p:nvPr/>
        </p:nvCxnSpPr>
        <p:spPr bwMode="auto">
          <a:xfrm>
            <a:off x="6096000" y="2276476"/>
            <a:ext cx="2620851" cy="1677174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0" name="Text Box 39"/>
          <p:cNvSpPr txBox="1">
            <a:spLocks noChangeArrowheads="1"/>
          </p:cNvSpPr>
          <p:nvPr/>
        </p:nvSpPr>
        <p:spPr bwMode="auto">
          <a:xfrm>
            <a:off x="3125788" y="4568826"/>
            <a:ext cx="6014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zh-CN" altLang="en-US" sz="1200">
                <a:latin typeface="+mn-ea"/>
                <a:ea typeface="+mn-ea"/>
                <a:cs typeface="Arial" panose="020B0604020202020204" pitchFamily="34" charset="0"/>
              </a:rPr>
              <a:t>主机</a:t>
            </a:r>
            <a:r>
              <a:rPr kumimoji="1" lang="en-US" altLang="zh-CN" sz="1200">
                <a:latin typeface="+mn-ea"/>
                <a:ea typeface="+mn-ea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2301" name="Text Box 39"/>
          <p:cNvSpPr txBox="1">
            <a:spLocks noChangeArrowheads="1"/>
          </p:cNvSpPr>
          <p:nvPr/>
        </p:nvSpPr>
        <p:spPr bwMode="auto">
          <a:xfrm>
            <a:off x="8515351" y="4568826"/>
            <a:ext cx="6094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zh-CN" altLang="en-US" sz="1200">
                <a:latin typeface="+mn-ea"/>
                <a:ea typeface="+mn-ea"/>
                <a:cs typeface="Arial" panose="020B0604020202020204" pitchFamily="34" charset="0"/>
              </a:rPr>
              <a:t>主机</a:t>
            </a:r>
            <a:r>
              <a:rPr kumimoji="1" lang="en-US" altLang="zh-CN" sz="1200">
                <a:latin typeface="+mn-ea"/>
                <a:ea typeface="+mn-ea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2302" name="Text Box 39"/>
          <p:cNvSpPr txBox="1">
            <a:spLocks noChangeArrowheads="1"/>
          </p:cNvSpPr>
          <p:nvPr/>
        </p:nvSpPr>
        <p:spPr bwMode="auto">
          <a:xfrm>
            <a:off x="4851401" y="4568826"/>
            <a:ext cx="595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zh-CN" altLang="en-US" sz="1200">
                <a:latin typeface="+mn-ea"/>
                <a:ea typeface="+mn-ea"/>
                <a:cs typeface="Arial" panose="020B0604020202020204" pitchFamily="34" charset="0"/>
              </a:rPr>
              <a:t>主机</a:t>
            </a:r>
            <a:r>
              <a:rPr kumimoji="1" lang="en-US" altLang="zh-CN" sz="1200">
                <a:latin typeface="+mn-ea"/>
                <a:ea typeface="+mn-ea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2305" name="Text Box 39"/>
          <p:cNvSpPr txBox="1">
            <a:spLocks noChangeArrowheads="1"/>
          </p:cNvSpPr>
          <p:nvPr/>
        </p:nvSpPr>
        <p:spPr bwMode="auto">
          <a:xfrm>
            <a:off x="6924675" y="4568826"/>
            <a:ext cx="603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zh-CN" altLang="en-US" sz="1200">
                <a:latin typeface="+mn-ea"/>
                <a:ea typeface="+mn-ea"/>
                <a:cs typeface="Arial" panose="020B0604020202020204" pitchFamily="34" charset="0"/>
              </a:rPr>
              <a:t>主机</a:t>
            </a:r>
            <a:r>
              <a:rPr kumimoji="1" lang="en-US" altLang="zh-CN" sz="1200">
                <a:latin typeface="+mn-ea"/>
                <a:ea typeface="+mn-ea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2306" name="Text Box 6"/>
          <p:cNvSpPr txBox="1">
            <a:spLocks noChangeArrowheads="1"/>
          </p:cNvSpPr>
          <p:nvPr/>
        </p:nvSpPr>
        <p:spPr bwMode="auto">
          <a:xfrm>
            <a:off x="3765550" y="5218113"/>
            <a:ext cx="10190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800" dirty="0">
                <a:solidFill>
                  <a:srgbClr val="990000"/>
                </a:solidFill>
                <a:latin typeface="+mn-ea"/>
                <a:ea typeface="+mn-ea"/>
              </a:rPr>
              <a:t>VLAN 2</a:t>
            </a:r>
          </a:p>
        </p:txBody>
      </p:sp>
      <p:sp>
        <p:nvSpPr>
          <p:cNvPr id="12307" name="Text Box 6"/>
          <p:cNvSpPr txBox="1">
            <a:spLocks noChangeArrowheads="1"/>
          </p:cNvSpPr>
          <p:nvPr/>
        </p:nvSpPr>
        <p:spPr bwMode="auto">
          <a:xfrm>
            <a:off x="7697789" y="5218113"/>
            <a:ext cx="10190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800" dirty="0">
                <a:solidFill>
                  <a:srgbClr val="990000"/>
                </a:solidFill>
                <a:latin typeface="+mn-ea"/>
                <a:ea typeface="+mn-ea"/>
              </a:rPr>
              <a:t>VLAN 3</a:t>
            </a:r>
          </a:p>
        </p:txBody>
      </p:sp>
      <p:sp>
        <p:nvSpPr>
          <p:cNvPr id="12308" name="矩形 27"/>
          <p:cNvSpPr>
            <a:spLocks noChangeArrowheads="1"/>
          </p:cNvSpPr>
          <p:nvPr/>
        </p:nvSpPr>
        <p:spPr bwMode="auto">
          <a:xfrm>
            <a:off x="2679701" y="4786314"/>
            <a:ext cx="15007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zh-CN" sz="1200" dirty="0">
                <a:latin typeface="+mn-ea"/>
                <a:ea typeface="+mn-ea"/>
              </a:rPr>
              <a:t>GW:192.168.2.254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2309" name="矩形 29"/>
          <p:cNvSpPr>
            <a:spLocks noChangeArrowheads="1"/>
          </p:cNvSpPr>
          <p:nvPr/>
        </p:nvSpPr>
        <p:spPr bwMode="auto">
          <a:xfrm>
            <a:off x="6616701" y="4786314"/>
            <a:ext cx="15007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zh-CN" sz="1200">
                <a:latin typeface="+mn-ea"/>
                <a:ea typeface="+mn-ea"/>
              </a:rPr>
              <a:t>GW:192.168.3.254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12310" name="矩形 30"/>
          <p:cNvSpPr>
            <a:spLocks noChangeArrowheads="1"/>
          </p:cNvSpPr>
          <p:nvPr/>
        </p:nvSpPr>
        <p:spPr bwMode="auto">
          <a:xfrm>
            <a:off x="4492626" y="4786314"/>
            <a:ext cx="15007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zh-CN" sz="1200" dirty="0">
                <a:latin typeface="+mn-ea"/>
                <a:ea typeface="+mn-ea"/>
              </a:rPr>
              <a:t>GW:192.168.2.254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2311" name="矩形 31"/>
          <p:cNvSpPr>
            <a:spLocks noChangeArrowheads="1"/>
          </p:cNvSpPr>
          <p:nvPr/>
        </p:nvSpPr>
        <p:spPr bwMode="auto">
          <a:xfrm>
            <a:off x="8228013" y="4786314"/>
            <a:ext cx="15007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zh-CN" sz="1200">
                <a:latin typeface="+mn-ea"/>
                <a:ea typeface="+mn-ea"/>
              </a:rPr>
              <a:t>GW:192.168.3.254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12313" name="Text Box 39"/>
          <p:cNvSpPr txBox="1">
            <a:spLocks noChangeArrowheads="1"/>
          </p:cNvSpPr>
          <p:nvPr/>
        </p:nvSpPr>
        <p:spPr bwMode="auto">
          <a:xfrm>
            <a:off x="6484938" y="1814513"/>
            <a:ext cx="22028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VLANIF 2: 192.168.2.254/24</a:t>
            </a:r>
          </a:p>
          <a:p>
            <a:pPr eaLnBrk="1" hangingPunct="1"/>
            <a:r>
              <a:rPr kumimoji="1"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VLANIF 3: 192.168.3.254/24</a:t>
            </a:r>
          </a:p>
        </p:txBody>
      </p:sp>
      <p:sp>
        <p:nvSpPr>
          <p:cNvPr id="12315" name="Text Box 39"/>
          <p:cNvSpPr txBox="1">
            <a:spLocks noChangeArrowheads="1"/>
          </p:cNvSpPr>
          <p:nvPr/>
        </p:nvSpPr>
        <p:spPr bwMode="auto">
          <a:xfrm>
            <a:off x="5741989" y="1504951"/>
            <a:ext cx="530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>
                <a:latin typeface="+mn-ea"/>
                <a:ea typeface="+mn-ea"/>
                <a:cs typeface="Arial" panose="020B0604020202020204" pitchFamily="34" charset="0"/>
              </a:rPr>
              <a:t>SWA</a:t>
            </a:r>
          </a:p>
        </p:txBody>
      </p:sp>
      <p:pic>
        <p:nvPicPr>
          <p:cNvPr id="33" name="图片 32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91365" y="1852613"/>
            <a:ext cx="768880" cy="629083"/>
          </a:xfrm>
          <a:prstGeom prst="rect">
            <a:avLst/>
          </a:prstGeom>
        </p:spPr>
      </p:pic>
      <p:pic>
        <p:nvPicPr>
          <p:cNvPr id="37" name="图片 36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24793" y="3884490"/>
            <a:ext cx="845750" cy="649535"/>
          </a:xfrm>
          <a:prstGeom prst="rect">
            <a:avLst/>
          </a:prstGeom>
        </p:spPr>
      </p:pic>
      <p:pic>
        <p:nvPicPr>
          <p:cNvPr id="38" name="图片 37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91303" y="3901780"/>
            <a:ext cx="845750" cy="649535"/>
          </a:xfrm>
          <a:prstGeom prst="rect">
            <a:avLst/>
          </a:prstGeom>
        </p:spPr>
      </p:pic>
      <p:pic>
        <p:nvPicPr>
          <p:cNvPr id="39" name="图片 38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8225" y="3915092"/>
            <a:ext cx="845750" cy="649535"/>
          </a:xfrm>
          <a:prstGeom prst="rect">
            <a:avLst/>
          </a:prstGeom>
        </p:spPr>
      </p:pic>
      <p:pic>
        <p:nvPicPr>
          <p:cNvPr id="40" name="图片 39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32180" y="3916400"/>
            <a:ext cx="845750" cy="64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5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配置单臂路由</a:t>
            </a:r>
          </a:p>
        </p:txBody>
      </p:sp>
      <p:cxnSp>
        <p:nvCxnSpPr>
          <p:cNvPr id="13316" name="直接连接符 15"/>
          <p:cNvCxnSpPr>
            <a:cxnSpLocks noChangeShapeType="1"/>
          </p:cNvCxnSpPr>
          <p:nvPr/>
        </p:nvCxnSpPr>
        <p:spPr bwMode="auto">
          <a:xfrm flipH="1">
            <a:off x="2782889" y="2205038"/>
            <a:ext cx="2160587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7" name="直接连接符 15"/>
          <p:cNvCxnSpPr>
            <a:cxnSpLocks noChangeShapeType="1"/>
          </p:cNvCxnSpPr>
          <p:nvPr/>
        </p:nvCxnSpPr>
        <p:spPr bwMode="auto">
          <a:xfrm>
            <a:off x="5159375" y="2420939"/>
            <a:ext cx="0" cy="72072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8" name="直接连接符 15"/>
          <p:cNvCxnSpPr>
            <a:cxnSpLocks noChangeShapeType="1"/>
          </p:cNvCxnSpPr>
          <p:nvPr/>
        </p:nvCxnSpPr>
        <p:spPr bwMode="auto">
          <a:xfrm flipV="1">
            <a:off x="5087939" y="2205038"/>
            <a:ext cx="3024187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1" name="Text Box 39"/>
          <p:cNvSpPr txBox="1">
            <a:spLocks noChangeArrowheads="1"/>
          </p:cNvSpPr>
          <p:nvPr/>
        </p:nvSpPr>
        <p:spPr bwMode="auto">
          <a:xfrm>
            <a:off x="2373314" y="1557339"/>
            <a:ext cx="6014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zh-CN" altLang="en-US" sz="1200" dirty="0">
                <a:latin typeface="+mn-ea"/>
                <a:ea typeface="+mn-ea"/>
                <a:cs typeface="Arial" panose="020B0604020202020204" pitchFamily="34" charset="0"/>
              </a:rPr>
              <a:t>主机</a:t>
            </a:r>
            <a:r>
              <a:rPr kumimoji="1"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322" name="Text Box 39"/>
          <p:cNvSpPr txBox="1">
            <a:spLocks noChangeArrowheads="1"/>
          </p:cNvSpPr>
          <p:nvPr/>
        </p:nvSpPr>
        <p:spPr bwMode="auto">
          <a:xfrm>
            <a:off x="4943476" y="1557339"/>
            <a:ext cx="530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SWA</a:t>
            </a:r>
          </a:p>
        </p:txBody>
      </p:sp>
      <p:sp>
        <p:nvSpPr>
          <p:cNvPr id="13324" name="Text Box 39"/>
          <p:cNvSpPr txBox="1">
            <a:spLocks noChangeArrowheads="1"/>
          </p:cNvSpPr>
          <p:nvPr/>
        </p:nvSpPr>
        <p:spPr bwMode="auto">
          <a:xfrm>
            <a:off x="8040689" y="1557339"/>
            <a:ext cx="4778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>
                <a:latin typeface="+mn-ea"/>
                <a:ea typeface="+mn-ea"/>
                <a:cs typeface="Arial" panose="020B0604020202020204" pitchFamily="34" charset="0"/>
              </a:rPr>
              <a:t>RTA</a:t>
            </a:r>
          </a:p>
        </p:txBody>
      </p:sp>
      <p:sp>
        <p:nvSpPr>
          <p:cNvPr id="13325" name="Text Box 39"/>
          <p:cNvSpPr txBox="1">
            <a:spLocks noChangeArrowheads="1"/>
          </p:cNvSpPr>
          <p:nvPr/>
        </p:nvSpPr>
        <p:spPr bwMode="auto">
          <a:xfrm>
            <a:off x="4176713" y="2924176"/>
            <a:ext cx="5953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zh-CN" altLang="en-US" sz="1200">
                <a:latin typeface="+mn-ea"/>
                <a:ea typeface="+mn-ea"/>
                <a:cs typeface="Arial" panose="020B0604020202020204" pitchFamily="34" charset="0"/>
              </a:rPr>
              <a:t>主机</a:t>
            </a:r>
            <a:r>
              <a:rPr kumimoji="1" lang="en-US" altLang="zh-CN" sz="1200">
                <a:latin typeface="+mn-ea"/>
                <a:ea typeface="+mn-ea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3327" name="Text Box 39"/>
          <p:cNvSpPr txBox="1">
            <a:spLocks noChangeArrowheads="1"/>
          </p:cNvSpPr>
          <p:nvPr/>
        </p:nvSpPr>
        <p:spPr bwMode="auto">
          <a:xfrm>
            <a:off x="5576790" y="1916832"/>
            <a:ext cx="6992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G0/0/1</a:t>
            </a:r>
          </a:p>
        </p:txBody>
      </p:sp>
      <p:sp>
        <p:nvSpPr>
          <p:cNvPr id="13328" name="Text Box 6"/>
          <p:cNvSpPr txBox="1">
            <a:spLocks noChangeArrowheads="1"/>
          </p:cNvSpPr>
          <p:nvPr/>
        </p:nvSpPr>
        <p:spPr bwMode="auto">
          <a:xfrm>
            <a:off x="3216275" y="1557338"/>
            <a:ext cx="10190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800" dirty="0">
                <a:solidFill>
                  <a:srgbClr val="990000"/>
                </a:solidFill>
                <a:latin typeface="+mn-ea"/>
                <a:ea typeface="+mn-ea"/>
              </a:rPr>
              <a:t>VLAN 2</a:t>
            </a:r>
          </a:p>
        </p:txBody>
      </p:sp>
      <p:sp>
        <p:nvSpPr>
          <p:cNvPr id="13329" name="Text Box 6"/>
          <p:cNvSpPr txBox="1">
            <a:spLocks noChangeArrowheads="1"/>
          </p:cNvSpPr>
          <p:nvPr/>
        </p:nvSpPr>
        <p:spPr bwMode="auto">
          <a:xfrm>
            <a:off x="5591175" y="3141663"/>
            <a:ext cx="10190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800" dirty="0">
                <a:solidFill>
                  <a:srgbClr val="990000"/>
                </a:solidFill>
                <a:latin typeface="+mn-ea"/>
                <a:ea typeface="+mn-ea"/>
              </a:rPr>
              <a:t>VLAN 3</a:t>
            </a:r>
          </a:p>
        </p:txBody>
      </p:sp>
      <p:sp>
        <p:nvSpPr>
          <p:cNvPr id="13330" name="AutoShape 28"/>
          <p:cNvSpPr>
            <a:spLocks/>
          </p:cNvSpPr>
          <p:nvPr/>
        </p:nvSpPr>
        <p:spPr bwMode="auto">
          <a:xfrm>
            <a:off x="2386347" y="3961854"/>
            <a:ext cx="7058025" cy="2203450"/>
          </a:xfrm>
          <a:prstGeom prst="accentBorderCallout3">
            <a:avLst>
              <a:gd name="adj1" fmla="val 14088"/>
              <a:gd name="adj2" fmla="val 101218"/>
              <a:gd name="adj3" fmla="val 14088"/>
              <a:gd name="adj4" fmla="val 103042"/>
              <a:gd name="adj5" fmla="val -16977"/>
              <a:gd name="adj6" fmla="val 103042"/>
              <a:gd name="adj7" fmla="val -53213"/>
              <a:gd name="adj8" fmla="val 49213"/>
            </a:avLst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 type="arrow" w="med" len="med"/>
          </a:ln>
          <a:extLst/>
        </p:spPr>
        <p:txBody>
          <a:bodyPr anchor="ctr">
            <a:spAutoFit/>
          </a:bodyPr>
          <a:lstStyle>
            <a:lvl1pPr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[SWA]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vlan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batch 2 3</a:t>
            </a:r>
          </a:p>
          <a:p>
            <a:pPr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[SWA-GigabitEthernet0/0/1]port link-type trunk</a:t>
            </a:r>
          </a:p>
          <a:p>
            <a:pPr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[SWA-GigabitEthernet0/0/1]port trunk allow-pass 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vlan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2 3</a:t>
            </a:r>
          </a:p>
          <a:p>
            <a:pPr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[SWA-GigabitEthernet0/0/2]port link-type access</a:t>
            </a:r>
          </a:p>
          <a:p>
            <a:pPr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[SWA-GigabitEthernet0/0/2]port default 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vlan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2 </a:t>
            </a:r>
          </a:p>
          <a:p>
            <a:pPr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[SWA-GigabitEthernet0/0/3]port link-type access</a:t>
            </a:r>
          </a:p>
          <a:p>
            <a:pPr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[SWA-GigabitEthernet0/0/3]port default 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vlan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3</a:t>
            </a:r>
          </a:p>
        </p:txBody>
      </p:sp>
      <p:sp>
        <p:nvSpPr>
          <p:cNvPr id="13331" name="矩形 23"/>
          <p:cNvSpPr>
            <a:spLocks noChangeArrowheads="1"/>
          </p:cNvSpPr>
          <p:nvPr/>
        </p:nvSpPr>
        <p:spPr bwMode="auto">
          <a:xfrm>
            <a:off x="3582989" y="3152776"/>
            <a:ext cx="1258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zh-CN" sz="1200" dirty="0">
                <a:latin typeface="+mn-ea"/>
                <a:ea typeface="+mn-ea"/>
              </a:rPr>
              <a:t>192.168.3.1/24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3332" name="矩形 23"/>
          <p:cNvSpPr>
            <a:spLocks noChangeArrowheads="1"/>
          </p:cNvSpPr>
          <p:nvPr/>
        </p:nvSpPr>
        <p:spPr bwMode="auto">
          <a:xfrm>
            <a:off x="2208213" y="2528889"/>
            <a:ext cx="1258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zh-CN" sz="1200">
                <a:latin typeface="+mn-ea"/>
                <a:ea typeface="+mn-ea"/>
              </a:rPr>
              <a:t>192.168.2.1/24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13333" name="Text Box 39"/>
          <p:cNvSpPr txBox="1">
            <a:spLocks noChangeArrowheads="1"/>
          </p:cNvSpPr>
          <p:nvPr/>
        </p:nvSpPr>
        <p:spPr bwMode="auto">
          <a:xfrm>
            <a:off x="4151784" y="1916113"/>
            <a:ext cx="6992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>
                <a:latin typeface="+mn-ea"/>
                <a:ea typeface="+mn-ea"/>
                <a:cs typeface="Arial" panose="020B0604020202020204" pitchFamily="34" charset="0"/>
              </a:rPr>
              <a:t>G0/0/2</a:t>
            </a:r>
          </a:p>
        </p:txBody>
      </p:sp>
      <p:sp>
        <p:nvSpPr>
          <p:cNvPr id="13334" name="Text Box 39"/>
          <p:cNvSpPr txBox="1">
            <a:spLocks noChangeArrowheads="1"/>
          </p:cNvSpPr>
          <p:nvPr/>
        </p:nvSpPr>
        <p:spPr bwMode="auto">
          <a:xfrm>
            <a:off x="5159376" y="2565401"/>
            <a:ext cx="6992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>
                <a:latin typeface="+mn-ea"/>
                <a:ea typeface="+mn-ea"/>
                <a:cs typeface="Arial" panose="020B0604020202020204" pitchFamily="34" charset="0"/>
              </a:rPr>
              <a:t>G0/0/3</a:t>
            </a:r>
          </a:p>
        </p:txBody>
      </p:sp>
      <p:sp>
        <p:nvSpPr>
          <p:cNvPr id="13335" name="Text Box 39"/>
          <p:cNvSpPr txBox="1">
            <a:spLocks noChangeArrowheads="1"/>
          </p:cNvSpPr>
          <p:nvPr/>
        </p:nvSpPr>
        <p:spPr bwMode="auto">
          <a:xfrm>
            <a:off x="7248526" y="1916113"/>
            <a:ext cx="6992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>
                <a:latin typeface="+mn-ea"/>
                <a:ea typeface="+mn-ea"/>
                <a:cs typeface="Arial" panose="020B0604020202020204" pitchFamily="34" charset="0"/>
              </a:rPr>
              <a:t>G0/0/1</a:t>
            </a:r>
          </a:p>
        </p:txBody>
      </p:sp>
      <p:pic>
        <p:nvPicPr>
          <p:cNvPr id="25" name="图片 24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36231" y="1866252"/>
            <a:ext cx="768880" cy="629083"/>
          </a:xfrm>
          <a:prstGeom prst="rect">
            <a:avLst/>
          </a:prstGeom>
        </p:spPr>
      </p:pic>
      <p:pic>
        <p:nvPicPr>
          <p:cNvPr id="26" name="图片 25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15551" y="1858027"/>
            <a:ext cx="845750" cy="649535"/>
          </a:xfrm>
          <a:prstGeom prst="rect">
            <a:avLst/>
          </a:prstGeom>
        </p:spPr>
      </p:pic>
      <p:pic>
        <p:nvPicPr>
          <p:cNvPr id="27" name="图片 26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290" y="1866252"/>
            <a:ext cx="851259" cy="639552"/>
          </a:xfrm>
          <a:prstGeom prst="rect">
            <a:avLst/>
          </a:prstGeom>
        </p:spPr>
      </p:pic>
      <p:pic>
        <p:nvPicPr>
          <p:cNvPr id="28" name="图片 27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0949" y="3025229"/>
            <a:ext cx="845750" cy="64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3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标题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配置单臂路由</a:t>
            </a:r>
          </a:p>
        </p:txBody>
      </p:sp>
      <p:sp>
        <p:nvSpPr>
          <p:cNvPr id="14340" name="Text Box 39"/>
          <p:cNvSpPr txBox="1">
            <a:spLocks noChangeArrowheads="1"/>
          </p:cNvSpPr>
          <p:nvPr/>
        </p:nvSpPr>
        <p:spPr bwMode="auto">
          <a:xfrm>
            <a:off x="7104112" y="1963738"/>
            <a:ext cx="8258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G0/0/1.1</a:t>
            </a:r>
          </a:p>
        </p:txBody>
      </p:sp>
      <p:sp>
        <p:nvSpPr>
          <p:cNvPr id="14341" name="Text Box 39"/>
          <p:cNvSpPr txBox="1">
            <a:spLocks noChangeArrowheads="1"/>
          </p:cNvSpPr>
          <p:nvPr/>
        </p:nvSpPr>
        <p:spPr bwMode="auto">
          <a:xfrm>
            <a:off x="7104112" y="2179639"/>
            <a:ext cx="8258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G0/0/1.2</a:t>
            </a:r>
          </a:p>
        </p:txBody>
      </p:sp>
      <p:sp>
        <p:nvSpPr>
          <p:cNvPr id="14342" name="AutoShape 28"/>
          <p:cNvSpPr>
            <a:spLocks/>
          </p:cNvSpPr>
          <p:nvPr/>
        </p:nvSpPr>
        <p:spPr bwMode="auto">
          <a:xfrm>
            <a:off x="2293939" y="3716339"/>
            <a:ext cx="7058025" cy="2505075"/>
          </a:xfrm>
          <a:prstGeom prst="accentBorderCallout3">
            <a:avLst>
              <a:gd name="adj1" fmla="val 14088"/>
              <a:gd name="adj2" fmla="val 101218"/>
              <a:gd name="adj3" fmla="val 14088"/>
              <a:gd name="adj4" fmla="val 103042"/>
              <a:gd name="adj5" fmla="val -16977"/>
              <a:gd name="adj6" fmla="val 103042"/>
              <a:gd name="adj7" fmla="val -48000"/>
              <a:gd name="adj8" fmla="val 89005"/>
            </a:avLst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 type="arrow" w="med" len="med"/>
          </a:ln>
          <a:extLst/>
        </p:spPr>
        <p:txBody>
          <a:bodyPr anchor="ctr">
            <a:spAutoFit/>
          </a:bodyPr>
          <a:lstStyle>
            <a:lvl1pPr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[RTA]interface GigabitEthernet0/0/1.1</a:t>
            </a:r>
          </a:p>
          <a:p>
            <a:pPr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[RTA-GigabitEthernet0/0/1.1]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dot1q termination vid 2</a:t>
            </a:r>
          </a:p>
          <a:p>
            <a:pPr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[RTA-GigabitEthernet0/0/1.1]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ip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address 192.168.2.254 24 </a:t>
            </a:r>
          </a:p>
          <a:p>
            <a:pPr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[RTA-GigabitEthernet0/0/1.1]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arp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broadcast enable</a:t>
            </a:r>
          </a:p>
          <a:p>
            <a:pPr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[RTA]interface GigabitEthernet0/0/1.2</a:t>
            </a:r>
          </a:p>
          <a:p>
            <a:pPr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[RTA-GigabitEthernet0/0/1.2]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dot1q termination vid 3</a:t>
            </a:r>
          </a:p>
          <a:p>
            <a:pPr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[RTA-GigabitEthernet0/0/1.2]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ip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address 192.168.3.254 24 </a:t>
            </a:r>
          </a:p>
          <a:p>
            <a:pPr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[RTA-GigabitEthernet0/0/1.2]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arp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broadcast enable</a:t>
            </a:r>
          </a:p>
        </p:txBody>
      </p:sp>
      <p:sp>
        <p:nvSpPr>
          <p:cNvPr id="14343" name="矩形 22"/>
          <p:cNvSpPr>
            <a:spLocks noChangeArrowheads="1"/>
          </p:cNvSpPr>
          <p:nvPr/>
        </p:nvSpPr>
        <p:spPr bwMode="auto">
          <a:xfrm>
            <a:off x="6529994" y="1784351"/>
            <a:ext cx="1438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zh-CN" sz="1200" dirty="0">
                <a:latin typeface="+mn-ea"/>
                <a:ea typeface="+mn-ea"/>
              </a:rPr>
              <a:t>192.168.2.254/24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4344" name="矩形 23"/>
          <p:cNvSpPr>
            <a:spLocks noChangeArrowheads="1"/>
          </p:cNvSpPr>
          <p:nvPr/>
        </p:nvSpPr>
        <p:spPr bwMode="auto">
          <a:xfrm>
            <a:off x="6528048" y="2384426"/>
            <a:ext cx="1438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zh-CN" sz="1200" dirty="0">
                <a:latin typeface="+mn-ea"/>
                <a:ea typeface="+mn-ea"/>
              </a:rPr>
              <a:t>192.168.3.254/24</a:t>
            </a:r>
            <a:endParaRPr lang="zh-CN" altLang="en-US" sz="1200" dirty="0">
              <a:latin typeface="+mn-ea"/>
              <a:ea typeface="+mn-ea"/>
            </a:endParaRPr>
          </a:p>
        </p:txBody>
      </p:sp>
      <p:cxnSp>
        <p:nvCxnSpPr>
          <p:cNvPr id="14345" name="直接连接符 15"/>
          <p:cNvCxnSpPr>
            <a:cxnSpLocks noChangeShapeType="1"/>
          </p:cNvCxnSpPr>
          <p:nvPr/>
        </p:nvCxnSpPr>
        <p:spPr bwMode="auto">
          <a:xfrm flipH="1">
            <a:off x="2782889" y="2205038"/>
            <a:ext cx="2160587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6" name="直接连接符 15"/>
          <p:cNvCxnSpPr>
            <a:cxnSpLocks noChangeShapeType="1"/>
          </p:cNvCxnSpPr>
          <p:nvPr/>
        </p:nvCxnSpPr>
        <p:spPr bwMode="auto">
          <a:xfrm>
            <a:off x="5159375" y="2420939"/>
            <a:ext cx="0" cy="72072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7" name="直接连接符 15"/>
          <p:cNvCxnSpPr>
            <a:cxnSpLocks noChangeShapeType="1"/>
          </p:cNvCxnSpPr>
          <p:nvPr/>
        </p:nvCxnSpPr>
        <p:spPr bwMode="auto">
          <a:xfrm flipV="1">
            <a:off x="5087939" y="2205038"/>
            <a:ext cx="3024187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0" name="Text Box 39"/>
          <p:cNvSpPr txBox="1">
            <a:spLocks noChangeArrowheads="1"/>
          </p:cNvSpPr>
          <p:nvPr/>
        </p:nvSpPr>
        <p:spPr bwMode="auto">
          <a:xfrm>
            <a:off x="2373314" y="1557339"/>
            <a:ext cx="6014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zh-CN" altLang="en-US" sz="1200">
                <a:latin typeface="+mn-ea"/>
                <a:ea typeface="+mn-ea"/>
                <a:cs typeface="Arial" panose="020B0604020202020204" pitchFamily="34" charset="0"/>
              </a:rPr>
              <a:t>主机</a:t>
            </a:r>
            <a:r>
              <a:rPr kumimoji="1" lang="en-US" altLang="zh-CN" sz="1200">
                <a:latin typeface="+mn-ea"/>
                <a:ea typeface="+mn-ea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4351" name="Text Box 39"/>
          <p:cNvSpPr txBox="1">
            <a:spLocks noChangeArrowheads="1"/>
          </p:cNvSpPr>
          <p:nvPr/>
        </p:nvSpPr>
        <p:spPr bwMode="auto">
          <a:xfrm>
            <a:off x="4943476" y="1520788"/>
            <a:ext cx="530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SWA</a:t>
            </a:r>
          </a:p>
        </p:txBody>
      </p:sp>
      <p:sp>
        <p:nvSpPr>
          <p:cNvPr id="14353" name="Text Box 39"/>
          <p:cNvSpPr txBox="1">
            <a:spLocks noChangeArrowheads="1"/>
          </p:cNvSpPr>
          <p:nvPr/>
        </p:nvSpPr>
        <p:spPr bwMode="auto">
          <a:xfrm>
            <a:off x="8040689" y="1484784"/>
            <a:ext cx="4778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RTA</a:t>
            </a:r>
          </a:p>
        </p:txBody>
      </p:sp>
      <p:sp>
        <p:nvSpPr>
          <p:cNvPr id="14354" name="Text Box 39"/>
          <p:cNvSpPr txBox="1">
            <a:spLocks noChangeArrowheads="1"/>
          </p:cNvSpPr>
          <p:nvPr/>
        </p:nvSpPr>
        <p:spPr bwMode="auto">
          <a:xfrm>
            <a:off x="4176713" y="2924176"/>
            <a:ext cx="5953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zh-CN" altLang="en-US" sz="1200">
                <a:latin typeface="+mn-ea"/>
                <a:ea typeface="+mn-ea"/>
                <a:cs typeface="Arial" panose="020B0604020202020204" pitchFamily="34" charset="0"/>
              </a:rPr>
              <a:t>主机</a:t>
            </a:r>
            <a:r>
              <a:rPr kumimoji="1" lang="en-US" altLang="zh-CN" sz="1200">
                <a:latin typeface="+mn-ea"/>
                <a:ea typeface="+mn-ea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4356" name="Text Box 39"/>
          <p:cNvSpPr txBox="1">
            <a:spLocks noChangeArrowheads="1"/>
          </p:cNvSpPr>
          <p:nvPr/>
        </p:nvSpPr>
        <p:spPr bwMode="auto">
          <a:xfrm>
            <a:off x="5540786" y="1944688"/>
            <a:ext cx="6992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G0/0/1</a:t>
            </a:r>
          </a:p>
        </p:txBody>
      </p:sp>
      <p:sp>
        <p:nvSpPr>
          <p:cNvPr id="14357" name="Text Box 6"/>
          <p:cNvSpPr txBox="1">
            <a:spLocks noChangeArrowheads="1"/>
          </p:cNvSpPr>
          <p:nvPr/>
        </p:nvSpPr>
        <p:spPr bwMode="auto">
          <a:xfrm>
            <a:off x="3216275" y="1557338"/>
            <a:ext cx="10190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800">
                <a:solidFill>
                  <a:srgbClr val="990000"/>
                </a:solidFill>
                <a:latin typeface="+mn-ea"/>
                <a:ea typeface="+mn-ea"/>
              </a:rPr>
              <a:t>VLAN 2</a:t>
            </a:r>
          </a:p>
        </p:txBody>
      </p:sp>
      <p:sp>
        <p:nvSpPr>
          <p:cNvPr id="14358" name="Text Box 6"/>
          <p:cNvSpPr txBox="1">
            <a:spLocks noChangeArrowheads="1"/>
          </p:cNvSpPr>
          <p:nvPr/>
        </p:nvSpPr>
        <p:spPr bwMode="auto">
          <a:xfrm>
            <a:off x="5591175" y="3141663"/>
            <a:ext cx="10190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800" dirty="0">
                <a:solidFill>
                  <a:srgbClr val="990000"/>
                </a:solidFill>
                <a:latin typeface="+mn-ea"/>
                <a:ea typeface="+mn-ea"/>
              </a:rPr>
              <a:t>VLAN 3</a:t>
            </a:r>
          </a:p>
        </p:txBody>
      </p:sp>
      <p:sp>
        <p:nvSpPr>
          <p:cNvPr id="14359" name="矩形 23"/>
          <p:cNvSpPr>
            <a:spLocks noChangeArrowheads="1"/>
          </p:cNvSpPr>
          <p:nvPr/>
        </p:nvSpPr>
        <p:spPr bwMode="auto">
          <a:xfrm>
            <a:off x="3503712" y="3152776"/>
            <a:ext cx="1258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zh-CN" sz="1200" dirty="0">
                <a:latin typeface="+mn-ea"/>
                <a:ea typeface="+mn-ea"/>
              </a:rPr>
              <a:t>192.168.3.1/24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4360" name="矩形 23"/>
          <p:cNvSpPr>
            <a:spLocks noChangeArrowheads="1"/>
          </p:cNvSpPr>
          <p:nvPr/>
        </p:nvSpPr>
        <p:spPr bwMode="auto">
          <a:xfrm>
            <a:off x="2208213" y="2528889"/>
            <a:ext cx="1258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zh-CN" sz="1200" dirty="0">
                <a:latin typeface="+mn-ea"/>
                <a:ea typeface="+mn-ea"/>
              </a:rPr>
              <a:t>192.168.2.1/24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4361" name="Text Box 39"/>
          <p:cNvSpPr txBox="1">
            <a:spLocks noChangeArrowheads="1"/>
          </p:cNvSpPr>
          <p:nvPr/>
        </p:nvSpPr>
        <p:spPr bwMode="auto">
          <a:xfrm>
            <a:off x="4151784" y="1916113"/>
            <a:ext cx="6992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G0/0/2</a:t>
            </a:r>
          </a:p>
        </p:txBody>
      </p:sp>
      <p:sp>
        <p:nvSpPr>
          <p:cNvPr id="14362" name="Text Box 39"/>
          <p:cNvSpPr txBox="1">
            <a:spLocks noChangeArrowheads="1"/>
          </p:cNvSpPr>
          <p:nvPr/>
        </p:nvSpPr>
        <p:spPr bwMode="auto">
          <a:xfrm>
            <a:off x="5169731" y="2498237"/>
            <a:ext cx="6992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G0/0/3</a:t>
            </a:r>
          </a:p>
        </p:txBody>
      </p:sp>
      <p:pic>
        <p:nvPicPr>
          <p:cNvPr id="28" name="图片 27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88562" y="1841607"/>
            <a:ext cx="845750" cy="649535"/>
          </a:xfrm>
          <a:prstGeom prst="rect">
            <a:avLst/>
          </a:prstGeom>
        </p:spPr>
      </p:pic>
      <p:pic>
        <p:nvPicPr>
          <p:cNvPr id="29" name="图片 28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45425" y="2966121"/>
            <a:ext cx="845750" cy="649535"/>
          </a:xfrm>
          <a:prstGeom prst="rect">
            <a:avLst/>
          </a:prstGeom>
        </p:spPr>
      </p:pic>
      <p:pic>
        <p:nvPicPr>
          <p:cNvPr id="30" name="图片 29" descr="接入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0672" y="1869643"/>
            <a:ext cx="768880" cy="629083"/>
          </a:xfrm>
          <a:prstGeom prst="rect">
            <a:avLst/>
          </a:prstGeom>
        </p:spPr>
      </p:pic>
      <p:pic>
        <p:nvPicPr>
          <p:cNvPr id="31" name="图片 30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290" y="1866252"/>
            <a:ext cx="851259" cy="63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52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培训与认证部-母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87802" tIns="43901" rIns="87802" bIns="43901" numCol="1" anchor="ctr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CC226774B8D87F4D92D9D1F6859ED44E" ma:contentTypeVersion="0" ma:contentTypeDescription="新建文档。" ma:contentTypeScope="" ma:versionID="15bce46875ac2ce7cb7e987677f92eb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adfd09ad98667f9c194c646e975416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7BD8AE-C614-4C71-A6E9-9364E002D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AE3093B-232B-4C15-AB25-7F1FBE134870}">
  <ds:schemaRefs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23E6701-3943-4A44-84F3-F772B508883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64549</TotalTime>
  <Words>1387</Words>
  <Application>Microsoft Office PowerPoint</Application>
  <PresentationFormat>宽屏</PresentationFormat>
  <Paragraphs>214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MS PGothic</vt:lpstr>
      <vt:lpstr>黑体</vt:lpstr>
      <vt:lpstr>宋体</vt:lpstr>
      <vt:lpstr>微软雅黑</vt:lpstr>
      <vt:lpstr>Arial</vt:lpstr>
      <vt:lpstr>Courier New</vt:lpstr>
      <vt:lpstr>FrutigerNext LT Bold</vt:lpstr>
      <vt:lpstr>FrutigerNext LT Medium</vt:lpstr>
      <vt:lpstr>FrutigerNext LT Regular</vt:lpstr>
      <vt:lpstr>Wingdings</vt:lpstr>
      <vt:lpstr>培训与认证部-母版</vt:lpstr>
      <vt:lpstr>VLAN间路由</vt:lpstr>
      <vt:lpstr>PowerPoint 演示文稿</vt:lpstr>
      <vt:lpstr>PowerPoint 演示文稿</vt:lpstr>
      <vt:lpstr>VLAN的局限性</vt:lpstr>
      <vt:lpstr>VLAN路由-每个VLAN一个物理连接</vt:lpstr>
      <vt:lpstr>VLAN路由-单臂路由</vt:lpstr>
      <vt:lpstr>VLAN路由-三层交换</vt:lpstr>
      <vt:lpstr>配置单臂路由</vt:lpstr>
      <vt:lpstr>配置单臂路由</vt:lpstr>
      <vt:lpstr>配置验证</vt:lpstr>
      <vt:lpstr>配置三层交换</vt:lpstr>
      <vt:lpstr>配置三层交换</vt:lpstr>
      <vt:lpstr>配置验证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姜静</cp:lastModifiedBy>
  <cp:revision>2484</cp:revision>
  <dcterms:created xsi:type="dcterms:W3CDTF">2003-08-21T06:48:56Z</dcterms:created>
  <dcterms:modified xsi:type="dcterms:W3CDTF">2019-03-25T01:48:44Z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(3)wWePEj37Q33lcCPPYJWSQf/o4oHmYPCrZEgpQykRPFIWRMYECkIWiYdWewlKOxWg7iDiO1v0
ayWhzLsg/akGdiXeYtawY71EL4cVTlPlUrdcOEUvXGI13y9GqiZ9k3Ak+OA0+kkybhNwzw2x
aVC6vbtcdmD9kwByjXjvl9h8Ug9r1WF9ryXeCDVI4rchU40Djg/EUhNvaeui3mQK5UQiEdm/
GZ2eQ1Z03ZXTyJlhzg</vt:lpwstr>
  </property>
  <property fmtid="{D5CDD505-2E9C-101B-9397-08002B2CF9AE}" pid="18" name="_2015_ms_pID_7253431">
    <vt:lpwstr>HQAtMjL4RNGv4aERyp+BY7NtNEsFCudNsEPbuCw5v8N5/5yxqgjYi+
z/J06D4OCBYUp5xE1X7f2d2rnB4q4kglIhllVt1qrB7NcJhxi9UVnx3p0A2LAjV5Fxh6eyVx
qa63FFzQdcahUUUDDZ+A1SP2c7coPitIyqKgOz5solbmvn4C/DUt5arGwRHzV60dcAtIDz5a
uIEYZIS47Wjxhzrfjciq9MC14S18qbD7xNeE</vt:lpwstr>
  </property>
  <property fmtid="{D5CDD505-2E9C-101B-9397-08002B2CF9AE}" pid="19" name="_2015_ms_pID_7253432">
    <vt:lpwstr>QqkG5SzGktqNFZW6NnTdQLFbzbG5SXYKMJ5y
74yUOgGyeuajAlWXkRGt/mPPkPF+lg==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1553473499</vt:lpwstr>
  </property>
</Properties>
</file>