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34"/>
  </p:notesMasterIdLst>
  <p:handoutMasterIdLst>
    <p:handoutMasterId r:id="rId35"/>
  </p:handoutMasterIdLst>
  <p:sldIdLst>
    <p:sldId id="256" r:id="rId5"/>
    <p:sldId id="257" r:id="rId6"/>
    <p:sldId id="285"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0244" autoAdjust="0"/>
  </p:normalViewPr>
  <p:slideViewPr>
    <p:cSldViewPr showGuides="1">
      <p:cViewPr varScale="1">
        <p:scale>
          <a:sx n="77" d="100"/>
          <a:sy n="77" d="100"/>
        </p:scale>
        <p:origin x="1104" y="43"/>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8" d="100"/>
          <a:sy n="58" d="100"/>
        </p:scale>
        <p:origin x="3274" y="67"/>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03497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584200" y="765175"/>
            <a:ext cx="5930900" cy="3336925"/>
          </a:xfrm>
          <a:ln/>
        </p:spPr>
      </p:sp>
      <p:sp>
        <p:nvSpPr>
          <p:cNvPr id="45059" name="备注占位符 2"/>
          <p:cNvSpPr>
            <a:spLocks noGrp="1"/>
          </p:cNvSpPr>
          <p:nvPr>
            <p:ph type="body" idx="1"/>
          </p:nvPr>
        </p:nvSpPr>
        <p:spPr bwMode="auto">
          <a:xfrm>
            <a:off x="584200" y="4633664"/>
            <a:ext cx="5930900" cy="4114800"/>
          </a:xfrm>
        </p:spPr>
        <p:txBody>
          <a:bodyPr wrap="square" numCol="1" anchor="t" anchorCtr="0" compatLnSpc="1">
            <a:prstTxWarp prst="textNoShape">
              <a:avLst/>
            </a:prstTxWarp>
          </a:bodyPr>
          <a:lstStyle/>
          <a:p>
            <a:pPr eaLnBrk="1" hangingPunct="1">
              <a:defRPr/>
            </a:pPr>
            <a:r>
              <a:rPr lang="en-US" altLang="zh-CN" dirty="0"/>
              <a:t>PPP</a:t>
            </a:r>
            <a:r>
              <a:rPr lang="zh-CN" altLang="en-US" dirty="0"/>
              <a:t>协议是一种点到点链路层协议，主要用于在全双工的同异步链路上进行点到点的数据传输。</a:t>
            </a:r>
            <a:r>
              <a:rPr lang="en-US" altLang="zh-CN" dirty="0"/>
              <a:t>PPP</a:t>
            </a:r>
            <a:r>
              <a:rPr lang="zh-CN" altLang="en-US" dirty="0"/>
              <a:t>协议有如下优点：</a:t>
            </a:r>
            <a:endParaRPr lang="en-US" altLang="zh-CN" dirty="0"/>
          </a:p>
          <a:p>
            <a:pPr marL="228600" indent="-228600" eaLnBrk="1" hangingPunct="1">
              <a:buFont typeface="+mj-lt"/>
              <a:buAutoNum type="arabicPeriod"/>
              <a:defRPr/>
            </a:pPr>
            <a:r>
              <a:rPr lang="en-US" altLang="zh-CN" dirty="0"/>
              <a:t>PPP</a:t>
            </a:r>
            <a:r>
              <a:rPr lang="zh-CN" altLang="en-US" dirty="0"/>
              <a:t>既支持同步传输又支持异步传输，而</a:t>
            </a:r>
            <a:r>
              <a:rPr lang="en-US" altLang="zh-CN" dirty="0"/>
              <a:t>X.25</a:t>
            </a:r>
            <a:r>
              <a:rPr lang="zh-CN" altLang="en-US" dirty="0"/>
              <a:t>、</a:t>
            </a:r>
            <a:r>
              <a:rPr lang="en-US" altLang="zh-CN" dirty="0"/>
              <a:t>FR</a:t>
            </a:r>
            <a:r>
              <a:rPr lang="zh-CN" altLang="en-US" dirty="0"/>
              <a:t>（</a:t>
            </a:r>
            <a:r>
              <a:rPr lang="en-US" altLang="zh-CN" dirty="0"/>
              <a:t>Frame Relay</a:t>
            </a:r>
            <a:r>
              <a:rPr lang="zh-CN" altLang="en-US" dirty="0"/>
              <a:t>）等数据链路层协议仅支持同步传输，</a:t>
            </a:r>
            <a:r>
              <a:rPr lang="en-US" altLang="zh-CN" dirty="0"/>
              <a:t>SLIP</a:t>
            </a:r>
            <a:r>
              <a:rPr lang="zh-CN" altLang="en-US" dirty="0"/>
              <a:t>仅支持异步传输。</a:t>
            </a:r>
          </a:p>
          <a:p>
            <a:pPr marL="228600" indent="-228600" eaLnBrk="1" hangingPunct="1">
              <a:buFont typeface="+mj-lt"/>
              <a:buAutoNum type="arabicPeriod"/>
              <a:defRPr/>
            </a:pPr>
            <a:r>
              <a:rPr lang="en-US" altLang="zh-CN" dirty="0"/>
              <a:t>PPP</a:t>
            </a:r>
            <a:r>
              <a:rPr lang="zh-CN" altLang="en-US" dirty="0"/>
              <a:t>协议具有很好的扩展性，例如，当需要在以太网链路上承载</a:t>
            </a:r>
            <a:r>
              <a:rPr lang="en-US" altLang="zh-CN" dirty="0"/>
              <a:t>PPP</a:t>
            </a:r>
            <a:r>
              <a:rPr lang="zh-CN" altLang="en-US" dirty="0"/>
              <a:t>协议时，</a:t>
            </a:r>
            <a:r>
              <a:rPr lang="en-US" altLang="zh-CN" dirty="0"/>
              <a:t>PPP</a:t>
            </a:r>
            <a:r>
              <a:rPr lang="zh-CN" altLang="en-US" dirty="0"/>
              <a:t>可以扩展为</a:t>
            </a:r>
            <a:r>
              <a:rPr lang="en-US" altLang="zh-CN" dirty="0" err="1"/>
              <a:t>PPPoE</a:t>
            </a:r>
            <a:r>
              <a:rPr lang="zh-CN" altLang="en-US" dirty="0"/>
              <a:t>。</a:t>
            </a:r>
          </a:p>
          <a:p>
            <a:pPr marL="228600" indent="-228600" eaLnBrk="1" hangingPunct="1">
              <a:buFont typeface="+mj-lt"/>
              <a:buAutoNum type="arabicPeriod"/>
              <a:defRPr/>
            </a:pPr>
            <a:r>
              <a:rPr lang="en-US" altLang="zh-CN" dirty="0"/>
              <a:t>PPP</a:t>
            </a:r>
            <a:r>
              <a:rPr lang="zh-CN" altLang="en-US" dirty="0"/>
              <a:t>提供了</a:t>
            </a:r>
            <a:r>
              <a:rPr lang="en-US" altLang="zh-CN" dirty="0"/>
              <a:t>LCP</a:t>
            </a:r>
            <a:r>
              <a:rPr lang="zh-CN" altLang="en-US" dirty="0"/>
              <a:t>（</a:t>
            </a:r>
            <a:r>
              <a:rPr lang="en-US" altLang="zh-CN" dirty="0"/>
              <a:t>Link Control Protocol</a:t>
            </a:r>
            <a:r>
              <a:rPr lang="zh-CN" altLang="en-US" dirty="0"/>
              <a:t>）协议，用于各种链路层参数的协商。</a:t>
            </a:r>
          </a:p>
          <a:p>
            <a:pPr marL="228600" indent="-228600" eaLnBrk="1" hangingPunct="1">
              <a:buFont typeface="+mj-lt"/>
              <a:buAutoNum type="arabicPeriod"/>
              <a:defRPr/>
            </a:pPr>
            <a:r>
              <a:rPr lang="en-US" altLang="zh-CN" dirty="0"/>
              <a:t>PPP</a:t>
            </a:r>
            <a:r>
              <a:rPr lang="zh-CN" altLang="en-US" dirty="0"/>
              <a:t>提供了各种</a:t>
            </a:r>
            <a:r>
              <a:rPr lang="en-US" altLang="zh-CN" dirty="0"/>
              <a:t>NCP</a:t>
            </a:r>
            <a:r>
              <a:rPr lang="zh-CN" altLang="en-US" dirty="0"/>
              <a:t>（</a:t>
            </a:r>
            <a:r>
              <a:rPr lang="en-US" altLang="zh-CN" dirty="0"/>
              <a:t>Network Control Protocol</a:t>
            </a:r>
            <a:r>
              <a:rPr lang="zh-CN" altLang="en-US" dirty="0"/>
              <a:t>）协议（如</a:t>
            </a:r>
            <a:r>
              <a:rPr lang="en-US" altLang="zh-CN" dirty="0"/>
              <a:t>IPCP</a:t>
            </a:r>
            <a:r>
              <a:rPr lang="zh-CN" altLang="en-US" dirty="0"/>
              <a:t>、</a:t>
            </a:r>
            <a:r>
              <a:rPr lang="en-US" altLang="zh-CN" dirty="0"/>
              <a:t>IPXCP</a:t>
            </a:r>
            <a:r>
              <a:rPr lang="zh-CN" altLang="en-US" dirty="0"/>
              <a:t>），用于各网络层参数的协商，更好地支持了网络层协议。</a:t>
            </a:r>
          </a:p>
          <a:p>
            <a:pPr marL="228600" indent="-228600" eaLnBrk="1" hangingPunct="1">
              <a:buFont typeface="+mj-lt"/>
              <a:buAutoNum type="arabicPeriod"/>
              <a:defRPr/>
            </a:pPr>
            <a:r>
              <a:rPr lang="en-US" altLang="zh-CN" dirty="0"/>
              <a:t>PPP</a:t>
            </a:r>
            <a:r>
              <a:rPr lang="zh-CN" altLang="en-US" dirty="0"/>
              <a:t>提供了认证协议：</a:t>
            </a:r>
            <a:r>
              <a:rPr lang="en-US" altLang="zh-CN" dirty="0"/>
              <a:t>CHAP</a:t>
            </a:r>
            <a:r>
              <a:rPr lang="zh-CN" altLang="en-US" dirty="0"/>
              <a:t>（</a:t>
            </a:r>
            <a:r>
              <a:rPr lang="en-US" altLang="zh-CN" dirty="0"/>
              <a:t>Challenge-Handshake Authentication Protocol</a:t>
            </a:r>
            <a:r>
              <a:rPr lang="zh-CN" altLang="en-US" dirty="0"/>
              <a:t>）、</a:t>
            </a:r>
            <a:r>
              <a:rPr lang="en-US" altLang="zh-CN" dirty="0"/>
              <a:t>PAP</a:t>
            </a:r>
            <a:r>
              <a:rPr lang="zh-CN" altLang="en-US" dirty="0"/>
              <a:t>（</a:t>
            </a:r>
            <a:r>
              <a:rPr lang="en-US" altLang="zh-CN" dirty="0"/>
              <a:t>Password Authentication Protocol</a:t>
            </a:r>
            <a:r>
              <a:rPr lang="zh-CN" altLang="en-US" dirty="0"/>
              <a:t>），更好的保证了网络的安全性。</a:t>
            </a:r>
          </a:p>
          <a:p>
            <a:pPr marL="228600" indent="-228600" eaLnBrk="1" hangingPunct="1">
              <a:buFont typeface="+mj-lt"/>
              <a:buAutoNum type="arabicPeriod"/>
              <a:defRPr/>
            </a:pPr>
            <a:r>
              <a:rPr lang="zh-CN" altLang="en-US" dirty="0"/>
              <a:t>无重传机制，网络开销小，速度快。</a:t>
            </a:r>
          </a:p>
          <a:p>
            <a:pPr eaLnBrk="1" hangingPunct="1">
              <a:defRPr/>
            </a:pPr>
            <a:endParaRPr lang="en-US" altLang="zh-CN" dirty="0"/>
          </a:p>
        </p:txBody>
      </p:sp>
    </p:spTree>
    <p:extLst>
      <p:ext uri="{BB962C8B-B14F-4D97-AF65-F5344CB8AC3E}">
        <p14:creationId xmlns:p14="http://schemas.microsoft.com/office/powerpoint/2010/main" val="132889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584200" y="765175"/>
            <a:ext cx="5930900" cy="3336925"/>
          </a:xfrm>
          <a:ln/>
        </p:spPr>
      </p:sp>
      <p:sp>
        <p:nvSpPr>
          <p:cNvPr id="29699"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t>PPP</a:t>
            </a:r>
            <a:r>
              <a:rPr lang="zh-CN" altLang="en-US" dirty="0"/>
              <a:t>包含两个组件：</a:t>
            </a:r>
            <a:r>
              <a:rPr lang="zh-CN" altLang="en-US" dirty="0">
                <a:solidFill>
                  <a:srgbClr val="000000"/>
                </a:solidFill>
              </a:rPr>
              <a:t>链路控制协议</a:t>
            </a:r>
            <a:r>
              <a:rPr lang="en-US" altLang="zh-CN" dirty="0"/>
              <a:t>LCP</a:t>
            </a:r>
            <a:r>
              <a:rPr lang="zh-CN" altLang="en-US" dirty="0"/>
              <a:t>和网络层控制协议</a:t>
            </a:r>
            <a:r>
              <a:rPr lang="en-US" altLang="zh-CN" dirty="0"/>
              <a:t>NCP</a:t>
            </a:r>
            <a:r>
              <a:rPr lang="zh-CN" altLang="en-US" dirty="0"/>
              <a:t>。</a:t>
            </a:r>
            <a:endParaRPr lang="en-US" altLang="zh-CN" dirty="0"/>
          </a:p>
          <a:p>
            <a:pPr eaLnBrk="1" hangingPunct="1"/>
            <a:r>
              <a:rPr lang="zh-CN" altLang="en-US" dirty="0"/>
              <a:t>为了能适应多种多样的链路类型，</a:t>
            </a:r>
            <a:r>
              <a:rPr lang="en-US" altLang="zh-CN" dirty="0"/>
              <a:t>PPP</a:t>
            </a:r>
            <a:r>
              <a:rPr lang="zh-CN" altLang="en-US" dirty="0"/>
              <a:t>定义了链路控制协议</a:t>
            </a:r>
            <a:r>
              <a:rPr lang="en-US" altLang="zh-CN" dirty="0"/>
              <a:t>LCP</a:t>
            </a:r>
            <a:r>
              <a:rPr lang="zh-CN" altLang="en-US" dirty="0"/>
              <a:t>。</a:t>
            </a:r>
            <a:r>
              <a:rPr lang="en-US" altLang="zh-CN" dirty="0"/>
              <a:t>LCP</a:t>
            </a:r>
            <a:r>
              <a:rPr lang="zh-CN" altLang="en-US" dirty="0"/>
              <a:t>可以自动检测链路环境，如是否存在环路；协商链路参数，如最大数据包长度，使用何种认证协议等等。与其他数据链路层协议相比，</a:t>
            </a:r>
            <a:r>
              <a:rPr lang="en-US" altLang="zh-CN" dirty="0"/>
              <a:t>PPP</a:t>
            </a:r>
            <a:r>
              <a:rPr lang="zh-CN" altLang="en-US" dirty="0"/>
              <a:t>协议的一个重要特点是可以提供认证功能，链路两端可以协商使用何种认证协议来实施认证过程，只有认证成功之后才会建立连接。</a:t>
            </a:r>
          </a:p>
          <a:p>
            <a:pPr eaLnBrk="1" hangingPunct="1"/>
            <a:r>
              <a:rPr lang="en-US" altLang="zh-CN" dirty="0"/>
              <a:t>PPP</a:t>
            </a:r>
            <a:r>
              <a:rPr lang="zh-CN" altLang="en-US" dirty="0"/>
              <a:t>定义了一组网络层控制协议</a:t>
            </a:r>
            <a:r>
              <a:rPr lang="en-US" altLang="zh-CN" dirty="0"/>
              <a:t>NCP</a:t>
            </a:r>
            <a:r>
              <a:rPr lang="zh-CN" altLang="en-US" dirty="0"/>
              <a:t>，每一个</a:t>
            </a:r>
            <a:r>
              <a:rPr lang="en-US" altLang="zh-CN" dirty="0"/>
              <a:t>NCP</a:t>
            </a:r>
            <a:r>
              <a:rPr lang="zh-CN" altLang="en-US" dirty="0"/>
              <a:t>对应了一种网络层协议，用于协商网络层地址等参数，例如</a:t>
            </a:r>
            <a:r>
              <a:rPr lang="en-US" altLang="zh-CN" dirty="0"/>
              <a:t>IPCP</a:t>
            </a:r>
            <a:r>
              <a:rPr lang="zh-CN" altLang="en-US" dirty="0"/>
              <a:t>用于协商控制</a:t>
            </a:r>
            <a:r>
              <a:rPr lang="en-US" altLang="zh-CN" dirty="0"/>
              <a:t>IP</a:t>
            </a:r>
            <a:r>
              <a:rPr lang="zh-CN" altLang="en-US" dirty="0"/>
              <a:t>协议，</a:t>
            </a:r>
            <a:r>
              <a:rPr lang="en-US" altLang="zh-CN" dirty="0"/>
              <a:t>IPXCP</a:t>
            </a:r>
            <a:r>
              <a:rPr lang="zh-CN" altLang="en-US" dirty="0"/>
              <a:t>用于协商控制</a:t>
            </a:r>
            <a:r>
              <a:rPr lang="en-US" altLang="zh-CN" dirty="0"/>
              <a:t>IPX</a:t>
            </a:r>
            <a:r>
              <a:rPr lang="zh-CN" altLang="en-US" dirty="0"/>
              <a:t>协议等。</a:t>
            </a: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3543882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备注占位符 2"/>
          <p:cNvSpPr>
            <a:spLocks noGrp="1"/>
          </p:cNvSpPr>
          <p:nvPr>
            <p:ph type="body" idx="1"/>
          </p:nvPr>
        </p:nvSpPr>
        <p:spPr/>
        <p:txBody>
          <a:bodyPr/>
          <a:lstStyle/>
          <a:p>
            <a:r>
              <a:rPr lang="zh-CN" altLang="en-US"/>
              <a:t>对于</a:t>
            </a:r>
            <a:r>
              <a:rPr lang="en-US" altLang="zh-CN"/>
              <a:t>PPP</a:t>
            </a:r>
            <a:r>
              <a:rPr lang="zh-CN" altLang="en-US"/>
              <a:t>链路建立过程的描述如下： </a:t>
            </a:r>
            <a:endParaRPr lang="en-US" altLang="zh-CN"/>
          </a:p>
          <a:p>
            <a:r>
              <a:rPr lang="en-US" altLang="zh-CN"/>
              <a:t>Dead</a:t>
            </a:r>
            <a:r>
              <a:rPr lang="zh-CN" altLang="en-US"/>
              <a:t>阶段也称为物理层不可用阶段。当通信双方的两端检测到物理线路激活时，就会从</a:t>
            </a:r>
            <a:r>
              <a:rPr lang="en-US" altLang="zh-CN"/>
              <a:t>Dead</a:t>
            </a:r>
            <a:r>
              <a:rPr lang="zh-CN" altLang="en-US"/>
              <a:t>阶段迁移至</a:t>
            </a:r>
            <a:r>
              <a:rPr lang="en-US" altLang="zh-CN"/>
              <a:t>Establish</a:t>
            </a:r>
            <a:r>
              <a:rPr lang="zh-CN" altLang="en-US"/>
              <a:t>阶段，即链路建立阶段。</a:t>
            </a:r>
            <a:r>
              <a:rPr lang="en-US" altLang="zh-CN"/>
              <a:t>  </a:t>
            </a:r>
          </a:p>
          <a:p>
            <a:r>
              <a:rPr lang="zh-CN" altLang="en-US"/>
              <a:t>在</a:t>
            </a:r>
            <a:r>
              <a:rPr lang="en-US" altLang="zh-CN"/>
              <a:t>Establish</a:t>
            </a:r>
            <a:r>
              <a:rPr lang="zh-CN" altLang="en-US"/>
              <a:t>阶段，</a:t>
            </a:r>
            <a:r>
              <a:rPr lang="en-US" altLang="zh-CN"/>
              <a:t>PPP</a:t>
            </a:r>
            <a:r>
              <a:rPr lang="zh-CN" altLang="en-US"/>
              <a:t>链路进行</a:t>
            </a:r>
            <a:r>
              <a:rPr lang="en-US" altLang="zh-CN"/>
              <a:t>LCP</a:t>
            </a:r>
            <a:r>
              <a:rPr lang="zh-CN" altLang="en-US"/>
              <a:t>参数协商。协商内容包括最大接收单元</a:t>
            </a:r>
            <a:r>
              <a:rPr lang="en-US" altLang="zh-CN"/>
              <a:t>MRU</a:t>
            </a:r>
            <a:r>
              <a:rPr lang="zh-CN" altLang="en-US"/>
              <a:t>、认证方式、魔术字（</a:t>
            </a:r>
            <a:r>
              <a:rPr lang="en-US" altLang="zh-CN"/>
              <a:t>Magic Number</a:t>
            </a:r>
            <a:r>
              <a:rPr lang="zh-CN" altLang="en-US"/>
              <a:t>）等选项。</a:t>
            </a:r>
            <a:r>
              <a:rPr lang="en-US" altLang="zh-CN"/>
              <a:t>LCP</a:t>
            </a:r>
            <a:r>
              <a:rPr lang="zh-CN" altLang="en-US"/>
              <a:t>参数协商成功后会进入</a:t>
            </a:r>
            <a:r>
              <a:rPr lang="en-US" altLang="zh-CN"/>
              <a:t>Opened</a:t>
            </a:r>
            <a:r>
              <a:rPr lang="zh-CN" altLang="en-US"/>
              <a:t>状态，表示底层链路已经建立。</a:t>
            </a:r>
            <a:endParaRPr lang="en-US" altLang="zh-CN"/>
          </a:p>
          <a:p>
            <a:r>
              <a:rPr lang="zh-CN" altLang="en-US"/>
              <a:t>多数情况下</a:t>
            </a:r>
            <a:r>
              <a:rPr lang="en-US" altLang="zh-CN"/>
              <a:t>,</a:t>
            </a:r>
            <a:r>
              <a:rPr lang="zh-CN" altLang="en-US"/>
              <a:t>链路两端的设备是需要经过认证阶段（</a:t>
            </a:r>
            <a:r>
              <a:rPr lang="en-US" altLang="zh-CN"/>
              <a:t>Authenticate</a:t>
            </a:r>
            <a:r>
              <a:rPr lang="zh-CN" altLang="en-US"/>
              <a:t>）后才能够进入到网络层协议阶段。</a:t>
            </a:r>
            <a:r>
              <a:rPr lang="en-US" altLang="zh-CN"/>
              <a:t>PPP</a:t>
            </a:r>
            <a:r>
              <a:rPr lang="zh-CN" altLang="en-US"/>
              <a:t>链路在缺省情况下是不要求进行认证的。如果要求认证，则在链路建立阶段必须指定认证协议。认证方式是在链路建立阶段双方进行协商的。如果在这个阶段再次收到了</a:t>
            </a:r>
            <a:r>
              <a:rPr lang="en-US" altLang="zh-CN"/>
              <a:t>Configure-Request</a:t>
            </a:r>
            <a:r>
              <a:rPr lang="zh-CN" altLang="en-US"/>
              <a:t>报文，则又会返回到链路建立阶段。</a:t>
            </a:r>
            <a:endParaRPr lang="en-US" altLang="zh-CN"/>
          </a:p>
          <a:p>
            <a:r>
              <a:rPr lang="zh-CN" altLang="en-US"/>
              <a:t>在</a:t>
            </a:r>
            <a:r>
              <a:rPr lang="en-US" altLang="zh-CN"/>
              <a:t>Network</a:t>
            </a:r>
            <a:r>
              <a:rPr lang="zh-CN" altLang="en-US"/>
              <a:t>阶段，</a:t>
            </a:r>
            <a:r>
              <a:rPr lang="en-US" altLang="zh-CN"/>
              <a:t>PPP</a:t>
            </a:r>
            <a:r>
              <a:rPr lang="zh-CN" altLang="en-US"/>
              <a:t>链路进行</a:t>
            </a:r>
            <a:r>
              <a:rPr lang="en-US" altLang="zh-CN"/>
              <a:t>NCP</a:t>
            </a:r>
            <a:r>
              <a:rPr lang="zh-CN" altLang="en-US"/>
              <a:t>协商。通过</a:t>
            </a:r>
            <a:r>
              <a:rPr lang="en-US" altLang="zh-CN"/>
              <a:t>NCP</a:t>
            </a:r>
            <a:r>
              <a:rPr lang="zh-CN" altLang="en-US"/>
              <a:t>协商来选择和配置一个网络层协议并进行网络层参数协商。只有相应的网络层协议协商成功后，该网络层协议才可以通过这条</a:t>
            </a:r>
            <a:r>
              <a:rPr lang="en-US" altLang="zh-CN"/>
              <a:t>PPP</a:t>
            </a:r>
            <a:r>
              <a:rPr lang="zh-CN" altLang="en-US"/>
              <a:t>链路发送报文。如果在这个阶段收到了</a:t>
            </a:r>
            <a:r>
              <a:rPr lang="en-US" altLang="zh-CN"/>
              <a:t>Configure-Request</a:t>
            </a:r>
            <a:r>
              <a:rPr lang="zh-CN" altLang="en-US"/>
              <a:t>报文，也会返回到链路建立阶段。</a:t>
            </a:r>
            <a:endParaRPr lang="en-US" altLang="zh-CN"/>
          </a:p>
          <a:p>
            <a:r>
              <a:rPr lang="en-US" altLang="zh-CN"/>
              <a:t>NCP</a:t>
            </a:r>
            <a:r>
              <a:rPr lang="zh-CN" altLang="en-US"/>
              <a:t>协商成功后，</a:t>
            </a:r>
            <a:r>
              <a:rPr lang="en-US" altLang="zh-CN"/>
              <a:t>PPP</a:t>
            </a:r>
            <a:r>
              <a:rPr lang="zh-CN" altLang="en-US"/>
              <a:t>链路将保持通信状态。</a:t>
            </a:r>
            <a:r>
              <a:rPr lang="en-US" altLang="zh-CN"/>
              <a:t>PPP</a:t>
            </a:r>
            <a:r>
              <a:rPr lang="zh-CN" altLang="en-US"/>
              <a:t>运行过程中，可以随时中断连接，例如物理链路断开、认证失败、超时定时器时间、管理员通过配置关闭连接等动作都可能导致链路进入</a:t>
            </a:r>
            <a:r>
              <a:rPr lang="en-US" altLang="zh-CN"/>
              <a:t>Terminate</a:t>
            </a:r>
            <a:r>
              <a:rPr lang="zh-CN" altLang="en-US"/>
              <a:t>阶段。</a:t>
            </a:r>
            <a:endParaRPr lang="en-US" altLang="zh-CN"/>
          </a:p>
          <a:p>
            <a:r>
              <a:rPr lang="zh-CN" altLang="en-US"/>
              <a:t>在</a:t>
            </a:r>
            <a:r>
              <a:rPr lang="en-US" altLang="zh-CN"/>
              <a:t>Terminate</a:t>
            </a:r>
            <a:r>
              <a:rPr lang="zh-CN" altLang="en-US"/>
              <a:t>阶段，如果所有的资源都被释放，通信双方将回到</a:t>
            </a:r>
            <a:r>
              <a:rPr lang="en-US" altLang="zh-CN"/>
              <a:t>Dead</a:t>
            </a:r>
            <a:r>
              <a:rPr lang="zh-CN" altLang="en-US"/>
              <a:t>阶段，直到通信双方重新建立</a:t>
            </a:r>
            <a:r>
              <a:rPr lang="en-US" altLang="zh-CN"/>
              <a:t>PPP</a:t>
            </a:r>
            <a:r>
              <a:rPr lang="zh-CN" altLang="en-US"/>
              <a:t>连接。</a:t>
            </a:r>
          </a:p>
          <a:p>
            <a:endParaRPr lang="zh-CN" altLang="en-US"/>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121459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备注占位符 2"/>
          <p:cNvSpPr>
            <a:spLocks noGrp="1"/>
          </p:cNvSpPr>
          <p:nvPr>
            <p:ph type="body" idx="1"/>
          </p:nvPr>
        </p:nvSpPr>
        <p:spPr/>
        <p:txBody>
          <a:bodyPr/>
          <a:lstStyle/>
          <a:p>
            <a:r>
              <a:rPr lang="en-US" altLang="zh-CN"/>
              <a:t>PPP</a:t>
            </a:r>
            <a:r>
              <a:rPr lang="zh-CN" altLang="zh-CN"/>
              <a:t>采用</a:t>
            </a:r>
            <a:r>
              <a:rPr lang="zh-CN" altLang="en-US"/>
              <a:t>了</a:t>
            </a:r>
            <a:r>
              <a:rPr lang="zh-CN" altLang="zh-CN"/>
              <a:t>与</a:t>
            </a:r>
            <a:r>
              <a:rPr lang="en-US" altLang="zh-CN"/>
              <a:t>HDLC</a:t>
            </a:r>
            <a:r>
              <a:rPr lang="zh-CN" altLang="zh-CN"/>
              <a:t>协议类似的帧格式</a:t>
            </a:r>
            <a:r>
              <a:rPr lang="zh-CN" altLang="en-US"/>
              <a:t>：</a:t>
            </a:r>
            <a:endParaRPr lang="en-US" altLang="zh-CN"/>
          </a:p>
          <a:p>
            <a:r>
              <a:rPr lang="en-US" altLang="zh-CN"/>
              <a:t>Flag</a:t>
            </a:r>
            <a:r>
              <a:rPr lang="zh-CN" altLang="zh-CN"/>
              <a:t>域标识一个物理帧的起始和结束，该字节为二进制序列</a:t>
            </a:r>
            <a:r>
              <a:rPr lang="en-US" altLang="zh-CN"/>
              <a:t>01111110</a:t>
            </a:r>
            <a:r>
              <a:rPr lang="zh-CN" altLang="zh-CN"/>
              <a:t>（</a:t>
            </a:r>
            <a:r>
              <a:rPr lang="en-US" altLang="zh-CN"/>
              <a:t>0X7E</a:t>
            </a:r>
            <a:r>
              <a:rPr lang="zh-CN" altLang="zh-CN"/>
              <a:t>）。</a:t>
            </a:r>
            <a:endParaRPr lang="en-US" altLang="zh-CN"/>
          </a:p>
          <a:p>
            <a:r>
              <a:rPr lang="en-US" altLang="zh-CN"/>
              <a:t>PPP</a:t>
            </a:r>
            <a:r>
              <a:rPr lang="zh-CN" altLang="zh-CN"/>
              <a:t>帧的地址域跟</a:t>
            </a:r>
            <a:r>
              <a:rPr lang="en-US" altLang="zh-CN"/>
              <a:t>HDLC</a:t>
            </a:r>
            <a:r>
              <a:rPr lang="zh-CN" altLang="zh-CN"/>
              <a:t>帧的地址域有差异，</a:t>
            </a:r>
            <a:r>
              <a:rPr lang="en-US" altLang="zh-CN"/>
              <a:t>PPP</a:t>
            </a:r>
            <a:r>
              <a:rPr lang="zh-CN" altLang="zh-CN"/>
              <a:t>帧的地址域字节固定为</a:t>
            </a:r>
            <a:r>
              <a:rPr lang="en-US" altLang="zh-CN"/>
              <a:t>11111111 </a:t>
            </a:r>
            <a:r>
              <a:rPr lang="zh-CN" altLang="zh-CN"/>
              <a:t>（</a:t>
            </a:r>
            <a:r>
              <a:rPr lang="en-US" altLang="zh-CN"/>
              <a:t>0XFF</a:t>
            </a:r>
            <a:r>
              <a:rPr lang="zh-CN" altLang="zh-CN"/>
              <a:t>）</a:t>
            </a:r>
            <a:r>
              <a:rPr lang="zh-CN" altLang="en-US"/>
              <a:t>，</a:t>
            </a:r>
            <a:r>
              <a:rPr lang="zh-CN" altLang="zh-CN"/>
              <a:t>是一个广播地址。</a:t>
            </a:r>
            <a:endParaRPr lang="en-US" altLang="zh-CN"/>
          </a:p>
          <a:p>
            <a:r>
              <a:rPr lang="en-US" altLang="zh-CN"/>
              <a:t>PPP</a:t>
            </a:r>
            <a:r>
              <a:rPr lang="zh-CN" altLang="zh-CN"/>
              <a:t>数据帧的控制域默认为</a:t>
            </a:r>
            <a:r>
              <a:rPr lang="en-US" altLang="zh-CN"/>
              <a:t>00000011(0X03)</a:t>
            </a:r>
            <a:r>
              <a:rPr lang="zh-CN" altLang="zh-CN"/>
              <a:t>，表明为无序号帧。</a:t>
            </a:r>
            <a:endParaRPr lang="en-US" altLang="zh-CN"/>
          </a:p>
          <a:p>
            <a:r>
              <a:rPr lang="zh-CN" altLang="zh-CN"/>
              <a:t>帧校验序列（</a:t>
            </a:r>
            <a:r>
              <a:rPr lang="en-US" altLang="zh-CN"/>
              <a:t>FCS</a:t>
            </a:r>
            <a:r>
              <a:rPr lang="zh-CN" altLang="zh-CN"/>
              <a:t>）是个</a:t>
            </a:r>
            <a:r>
              <a:rPr lang="en-US" altLang="zh-CN"/>
              <a:t>16</a:t>
            </a:r>
            <a:r>
              <a:rPr lang="zh-CN" altLang="zh-CN"/>
              <a:t>位的校验和，用于检查</a:t>
            </a:r>
            <a:r>
              <a:rPr lang="en-US" altLang="zh-CN"/>
              <a:t>PPP</a:t>
            </a:r>
            <a:r>
              <a:rPr lang="zh-CN" altLang="zh-CN"/>
              <a:t>帧的完整性。</a:t>
            </a:r>
            <a:endParaRPr lang="en-US" altLang="zh-CN"/>
          </a:p>
          <a:p>
            <a:r>
              <a:rPr lang="zh-CN" altLang="zh-CN"/>
              <a:t>协议字段用来说明</a:t>
            </a:r>
            <a:r>
              <a:rPr lang="en-US" altLang="zh-CN"/>
              <a:t>PPP</a:t>
            </a:r>
            <a:r>
              <a:rPr lang="zh-CN" altLang="zh-CN"/>
              <a:t>所封装的协议报文类型，典型的字段值有</a:t>
            </a:r>
            <a:r>
              <a:rPr lang="zh-CN" altLang="en-US"/>
              <a:t>：</a:t>
            </a:r>
            <a:r>
              <a:rPr lang="en-US" altLang="zh-CN"/>
              <a:t>0XC021</a:t>
            </a:r>
            <a:r>
              <a:rPr lang="zh-CN" altLang="zh-CN"/>
              <a:t>代表</a:t>
            </a:r>
            <a:r>
              <a:rPr lang="en-US" altLang="zh-CN"/>
              <a:t>LCP</a:t>
            </a:r>
            <a:r>
              <a:rPr lang="zh-CN" altLang="zh-CN"/>
              <a:t>报文，</a:t>
            </a:r>
            <a:r>
              <a:rPr lang="en-US" altLang="zh-CN"/>
              <a:t>0XC023</a:t>
            </a:r>
            <a:r>
              <a:rPr lang="zh-CN" altLang="zh-CN"/>
              <a:t>代表</a:t>
            </a:r>
            <a:r>
              <a:rPr lang="en-US" altLang="zh-CN"/>
              <a:t>PAP</a:t>
            </a:r>
            <a:r>
              <a:rPr lang="zh-CN" altLang="zh-CN"/>
              <a:t>报文，</a:t>
            </a:r>
            <a:r>
              <a:rPr lang="en-US" altLang="zh-CN"/>
              <a:t>0XC223</a:t>
            </a:r>
            <a:r>
              <a:rPr lang="zh-CN" altLang="zh-CN"/>
              <a:t>代表</a:t>
            </a:r>
            <a:r>
              <a:rPr lang="en-US" altLang="zh-CN"/>
              <a:t>CHAP</a:t>
            </a:r>
            <a:r>
              <a:rPr lang="zh-CN" altLang="zh-CN"/>
              <a:t>报文。</a:t>
            </a:r>
            <a:endParaRPr lang="en-US" altLang="zh-CN"/>
          </a:p>
          <a:p>
            <a:r>
              <a:rPr lang="zh-CN" altLang="zh-CN"/>
              <a:t>信息字段包含协议字段中指定协议的数据包。数据字段的默认最大长度（不包括协议字段）称为最大接收单元</a:t>
            </a:r>
            <a:r>
              <a:rPr lang="en-US" altLang="zh-CN"/>
              <a:t>MRU</a:t>
            </a:r>
            <a:r>
              <a:rPr lang="zh-CN" altLang="zh-CN"/>
              <a:t>（</a:t>
            </a:r>
            <a:r>
              <a:rPr lang="en-US" altLang="zh-CN"/>
              <a:t>Maximum Receive Unit</a:t>
            </a:r>
            <a:r>
              <a:rPr lang="zh-CN" altLang="zh-CN"/>
              <a:t>），</a:t>
            </a:r>
            <a:r>
              <a:rPr lang="en-US" altLang="zh-CN"/>
              <a:t>MRU</a:t>
            </a:r>
            <a:r>
              <a:rPr lang="zh-CN" altLang="zh-CN"/>
              <a:t>的缺省值为</a:t>
            </a:r>
            <a:r>
              <a:rPr lang="en-US" altLang="zh-CN"/>
              <a:t>1500</a:t>
            </a:r>
            <a:r>
              <a:rPr lang="zh-CN" altLang="zh-CN"/>
              <a:t>字节。</a:t>
            </a:r>
            <a:endParaRPr lang="en-US" altLang="zh-CN"/>
          </a:p>
          <a:p>
            <a:r>
              <a:rPr lang="zh-CN" altLang="zh-CN"/>
              <a:t>如果协议字段被设为</a:t>
            </a:r>
            <a:r>
              <a:rPr lang="en-US" altLang="zh-CN"/>
              <a:t>0XC021</a:t>
            </a:r>
            <a:r>
              <a:rPr lang="zh-CN" altLang="zh-CN"/>
              <a:t>，</a:t>
            </a:r>
            <a:r>
              <a:rPr lang="zh-CN" altLang="en-US"/>
              <a:t>则说明</a:t>
            </a:r>
            <a:r>
              <a:rPr lang="zh-CN" altLang="zh-CN"/>
              <a:t>通信双方</a:t>
            </a:r>
            <a:r>
              <a:rPr lang="zh-CN" altLang="en-US"/>
              <a:t>正</a:t>
            </a:r>
            <a:r>
              <a:rPr lang="zh-CN" altLang="zh-CN"/>
              <a:t>通过</a:t>
            </a:r>
            <a:r>
              <a:rPr lang="en-US" altLang="zh-CN"/>
              <a:t>LCP</a:t>
            </a:r>
            <a:r>
              <a:rPr lang="zh-CN" altLang="zh-CN"/>
              <a:t>报文进行</a:t>
            </a:r>
            <a:r>
              <a:rPr lang="en-US" altLang="zh-CN"/>
              <a:t>PPP</a:t>
            </a:r>
            <a:r>
              <a:rPr lang="zh-CN" altLang="zh-CN"/>
              <a:t>链路的协商和建立</a:t>
            </a:r>
            <a:r>
              <a:rPr lang="zh-CN" altLang="en-US"/>
              <a:t>：</a:t>
            </a:r>
            <a:endParaRPr lang="en-US" altLang="zh-CN"/>
          </a:p>
          <a:p>
            <a:r>
              <a:rPr lang="en-US" altLang="zh-CN"/>
              <a:t>Code</a:t>
            </a:r>
            <a:r>
              <a:rPr lang="zh-CN" altLang="zh-CN"/>
              <a:t>字段，主要是用来标识</a:t>
            </a:r>
            <a:r>
              <a:rPr lang="en-US" altLang="zh-CN"/>
              <a:t>LCP</a:t>
            </a:r>
            <a:r>
              <a:rPr lang="zh-CN" altLang="zh-CN"/>
              <a:t>数据报文的类型。典型的报文类型有：配置信息报文（</a:t>
            </a:r>
            <a:r>
              <a:rPr lang="en-US" altLang="zh-CN"/>
              <a:t>Configure Packets: 0x01)</a:t>
            </a:r>
            <a:r>
              <a:rPr lang="zh-CN" altLang="zh-CN"/>
              <a:t>，配置成功信息报文</a:t>
            </a:r>
            <a:r>
              <a:rPr lang="en-US" altLang="zh-CN"/>
              <a:t>(Configure-Ack: 0X02)</a:t>
            </a:r>
            <a:r>
              <a:rPr lang="zh-CN" altLang="zh-CN"/>
              <a:t>，终止请求报文</a:t>
            </a:r>
            <a:r>
              <a:rPr lang="en-US" altLang="zh-CN"/>
              <a:t>(Terminate-Request</a:t>
            </a:r>
            <a:r>
              <a:rPr lang="zh-CN" altLang="zh-CN"/>
              <a:t>：</a:t>
            </a:r>
            <a:r>
              <a:rPr lang="en-US" altLang="zh-CN"/>
              <a:t>0X05)</a:t>
            </a:r>
            <a:r>
              <a:rPr lang="zh-CN" altLang="zh-CN"/>
              <a:t>。</a:t>
            </a:r>
            <a:endParaRPr lang="en-US" altLang="zh-CN"/>
          </a:p>
          <a:p>
            <a:r>
              <a:rPr lang="en-US" altLang="zh-CN"/>
              <a:t>Identifier</a:t>
            </a:r>
            <a:r>
              <a:rPr lang="zh-CN" altLang="en-US"/>
              <a:t>域为</a:t>
            </a:r>
            <a:r>
              <a:rPr lang="en-US" altLang="zh-CN"/>
              <a:t>1</a:t>
            </a:r>
            <a:r>
              <a:rPr lang="zh-CN" altLang="en-US"/>
              <a:t>个字节，用来匹配请求和响应。</a:t>
            </a:r>
            <a:endParaRPr lang="en-US" altLang="zh-CN"/>
          </a:p>
          <a:p>
            <a:r>
              <a:rPr lang="en-US" altLang="zh-CN"/>
              <a:t> Length</a:t>
            </a:r>
            <a:r>
              <a:rPr lang="zh-CN" altLang="en-US"/>
              <a:t>域的值就是该</a:t>
            </a:r>
            <a:r>
              <a:rPr lang="en-US" altLang="zh-CN"/>
              <a:t>LCP</a:t>
            </a:r>
            <a:r>
              <a:rPr lang="zh-CN" altLang="en-US"/>
              <a:t>报文的总字节数据。</a:t>
            </a:r>
            <a:endParaRPr lang="en-US" altLang="zh-CN"/>
          </a:p>
          <a:p>
            <a:r>
              <a:rPr lang="zh-CN" altLang="zh-CN"/>
              <a:t>数据字段则承载各种</a:t>
            </a:r>
            <a:r>
              <a:rPr lang="en-US" altLang="zh-CN"/>
              <a:t>TLV</a:t>
            </a:r>
            <a:r>
              <a:rPr lang="zh-CN" altLang="zh-CN"/>
              <a:t>（</a:t>
            </a:r>
            <a:r>
              <a:rPr lang="en-US" altLang="zh-CN"/>
              <a:t>Type/Length/Value</a:t>
            </a:r>
            <a:r>
              <a:rPr lang="zh-CN" altLang="zh-CN"/>
              <a:t>）参数用于协商配置选项，包括最大接收单元，认证协议等等。</a:t>
            </a:r>
            <a:endParaRPr lang="en-US" altLang="zh-CN"/>
          </a:p>
          <a:p>
            <a:endParaRPr lang="en-US" altLang="zh-CN"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366427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584200" y="765175"/>
            <a:ext cx="5930900" cy="3336925"/>
          </a:xfrm>
          <a:ln/>
        </p:spPr>
      </p:sp>
      <p:sp>
        <p:nvSpPr>
          <p:cNvPr id="49155" name="备注占位符 2"/>
          <p:cNvSpPr>
            <a:spLocks noGrp="1"/>
          </p:cNvSpPr>
          <p:nvPr>
            <p:ph type="body" idx="1"/>
          </p:nvPr>
        </p:nvSpPr>
        <p:spPr bwMode="auto">
          <a:xfrm>
            <a:off x="584200" y="4633664"/>
            <a:ext cx="5930900" cy="4114800"/>
          </a:xfrm>
        </p:spPr>
        <p:txBody>
          <a:bodyPr wrap="square" numCol="1" anchor="t" anchorCtr="0" compatLnSpc="1">
            <a:prstTxWarp prst="textNoShape">
              <a:avLst/>
            </a:prstTxWarp>
          </a:bodyPr>
          <a:lstStyle/>
          <a:p>
            <a:pPr eaLnBrk="1" hangingPunct="1">
              <a:defRPr/>
            </a:pPr>
            <a:r>
              <a:rPr lang="zh-CN" altLang="en-US"/>
              <a:t>此表格列出了</a:t>
            </a:r>
            <a:r>
              <a:rPr lang="en-US" altLang="zh-CN"/>
              <a:t>LCP</a:t>
            </a:r>
            <a:r>
              <a:rPr lang="zh-CN" altLang="en-US"/>
              <a:t>用于链路层参数协商所使用四种报文类型。</a:t>
            </a:r>
          </a:p>
          <a:p>
            <a:pPr marL="228600" indent="-228600" eaLnBrk="1" hangingPunct="1">
              <a:buFont typeface="+mj-lt"/>
              <a:buAutoNum type="arabicPeriod"/>
              <a:defRPr/>
            </a:pPr>
            <a:r>
              <a:rPr lang="en-US" altLang="zh-CN"/>
              <a:t>Configure-Request</a:t>
            </a:r>
            <a:r>
              <a:rPr lang="zh-CN" altLang="en-US">
                <a:sym typeface="Wingdings" pitchFamily="2" charset="2"/>
              </a:rPr>
              <a:t>（配置请求）：</a:t>
            </a:r>
            <a:r>
              <a:rPr lang="zh-CN" altLang="en-US"/>
              <a:t>链路层协商过程中发送的第一个报文，该报文表明点对点双方开始进行链路层参数的协商。</a:t>
            </a:r>
          </a:p>
          <a:p>
            <a:pPr marL="228600" indent="-228600" eaLnBrk="1" hangingPunct="1">
              <a:buFont typeface="+mj-lt"/>
              <a:buAutoNum type="arabicPeriod"/>
              <a:defRPr/>
            </a:pPr>
            <a:r>
              <a:rPr lang="en-US" altLang="zh-CN"/>
              <a:t>Configure-Ack</a:t>
            </a:r>
            <a:r>
              <a:rPr lang="zh-CN" altLang="en-US"/>
              <a:t>（配置响应）：收到对端发来的</a:t>
            </a:r>
            <a:r>
              <a:rPr lang="en-US" altLang="zh-CN"/>
              <a:t>Configure-Request</a:t>
            </a:r>
            <a:r>
              <a:rPr lang="zh-CN" altLang="en-US"/>
              <a:t>报文，如果参数取值完全接受，则以此报文响应。</a:t>
            </a:r>
          </a:p>
          <a:p>
            <a:pPr marL="228600" indent="-228600" eaLnBrk="1" hangingPunct="1">
              <a:buFont typeface="+mj-lt"/>
              <a:buAutoNum type="arabicPeriod"/>
              <a:defRPr/>
            </a:pPr>
            <a:r>
              <a:rPr lang="en-US" altLang="zh-CN"/>
              <a:t>Configure-Nak</a:t>
            </a:r>
            <a:r>
              <a:rPr lang="zh-CN" altLang="en-US"/>
              <a:t>（配置不响应）：收到对端发来的</a:t>
            </a:r>
            <a:r>
              <a:rPr lang="en-US" altLang="zh-CN"/>
              <a:t>Configure-Request</a:t>
            </a:r>
            <a:r>
              <a:rPr lang="zh-CN" altLang="en-US"/>
              <a:t>报文，如果参数取值不被本端认可，则发送此报文并且携带本端可接受的配置参数。</a:t>
            </a:r>
          </a:p>
          <a:p>
            <a:pPr marL="228600" indent="-228600" eaLnBrk="1" hangingPunct="1">
              <a:buFont typeface="+mj-lt"/>
              <a:buAutoNum type="arabicPeriod"/>
              <a:defRPr/>
            </a:pPr>
            <a:r>
              <a:rPr lang="en-US" altLang="zh-CN"/>
              <a:t>Configure-Reject</a:t>
            </a:r>
            <a:r>
              <a:rPr lang="zh-CN" altLang="en-US"/>
              <a:t>（配置拒绝）：收到对端发来的</a:t>
            </a:r>
            <a:r>
              <a:rPr lang="en-US" altLang="zh-CN"/>
              <a:t>Configure-Request</a:t>
            </a:r>
            <a:r>
              <a:rPr lang="zh-CN" altLang="en-US"/>
              <a:t>报文，如果本端不能识别对端发送的</a:t>
            </a:r>
            <a:r>
              <a:rPr lang="en-US" altLang="zh-CN"/>
              <a:t>Configure-Request</a:t>
            </a:r>
            <a:r>
              <a:rPr lang="zh-CN" altLang="en-US"/>
              <a:t>中的某些参数，则发送此报文并且携带那些本端不能认别的配置参数。</a:t>
            </a:r>
          </a:p>
          <a:p>
            <a:pPr eaLnBrk="1" hangingPunct="1">
              <a:defRPr/>
            </a:pPr>
            <a:endParaRPr lang="zh-CN" altLang="en-US"/>
          </a:p>
          <a:p>
            <a:pPr eaLnBrk="1" hangingPunct="1">
              <a:defRPr/>
            </a:pPr>
            <a:endParaRPr lang="en-US" altLang="zh-CN"/>
          </a:p>
          <a:p>
            <a:pPr eaLnBrk="1" hangingPunct="1">
              <a:defRPr/>
            </a:pPr>
            <a:endParaRPr lang="zh-CN" altLang="en-US"/>
          </a:p>
          <a:p>
            <a:pPr eaLnBrk="1" hangingPunct="1">
              <a:defRPr/>
            </a:pPr>
            <a:endParaRPr lang="zh-CN" altLang="en-US" dirty="0"/>
          </a:p>
        </p:txBody>
      </p:sp>
    </p:spTree>
    <p:extLst>
      <p:ext uri="{BB962C8B-B14F-4D97-AF65-F5344CB8AC3E}">
        <p14:creationId xmlns:p14="http://schemas.microsoft.com/office/powerpoint/2010/main" val="2494484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584200" y="765175"/>
            <a:ext cx="5930900" cy="3336925"/>
          </a:xfrm>
          <a:ln/>
        </p:spPr>
      </p:sp>
      <p:sp>
        <p:nvSpPr>
          <p:cNvPr id="50179" name="备注占位符 2"/>
          <p:cNvSpPr>
            <a:spLocks noGrp="1"/>
          </p:cNvSpPr>
          <p:nvPr>
            <p:ph type="body" idx="1"/>
          </p:nvPr>
        </p:nvSpPr>
        <p:spPr bwMode="auto">
          <a:xfrm>
            <a:off x="584200" y="4633664"/>
            <a:ext cx="5930900" cy="4114800"/>
          </a:xfrm>
        </p:spPr>
        <p:txBody>
          <a:bodyPr wrap="square" numCol="1" anchor="t" anchorCtr="0" compatLnSpc="1">
            <a:prstTxWarp prst="textNoShape">
              <a:avLst/>
            </a:prstTxWarp>
          </a:bodyPr>
          <a:lstStyle/>
          <a:p>
            <a:pPr eaLnBrk="1" hangingPunct="1">
              <a:defRPr/>
            </a:pPr>
            <a:r>
              <a:rPr lang="en-US" altLang="zh-CN" dirty="0"/>
              <a:t>LCP</a:t>
            </a:r>
            <a:r>
              <a:rPr lang="zh-CN" altLang="zh-CN" dirty="0"/>
              <a:t>报文携带的一些常见的配置</a:t>
            </a:r>
            <a:r>
              <a:rPr lang="zh-CN" altLang="en-US" dirty="0"/>
              <a:t>参数</a:t>
            </a:r>
            <a:r>
              <a:rPr lang="zh-CN" altLang="zh-CN" dirty="0"/>
              <a:t>有</a:t>
            </a:r>
            <a:r>
              <a:rPr lang="en-US" altLang="zh-CN" dirty="0"/>
              <a:t>MRU</a:t>
            </a:r>
            <a:r>
              <a:rPr lang="zh-CN" altLang="zh-CN" dirty="0"/>
              <a:t>，认证协议，以及魔术字。</a:t>
            </a:r>
            <a:endParaRPr lang="en-US" altLang="zh-CN" dirty="0"/>
          </a:p>
          <a:p>
            <a:pPr marL="228600" indent="-228600" eaLnBrk="1" hangingPunct="1">
              <a:buFont typeface="+mj-lt"/>
              <a:buAutoNum type="arabicPeriod"/>
              <a:defRPr/>
            </a:pPr>
            <a:r>
              <a:rPr lang="zh-CN" altLang="en-US" dirty="0"/>
              <a:t>在</a:t>
            </a:r>
            <a:r>
              <a:rPr lang="en-US" altLang="zh-CN" dirty="0"/>
              <a:t>VRP</a:t>
            </a:r>
            <a:r>
              <a:rPr lang="zh-CN" altLang="en-US" dirty="0"/>
              <a:t>平台上，</a:t>
            </a:r>
            <a:r>
              <a:rPr lang="en-US" altLang="zh-CN" dirty="0"/>
              <a:t>MRU</a:t>
            </a:r>
            <a:r>
              <a:rPr lang="zh-CN" altLang="en-US" dirty="0"/>
              <a:t>参数使用接口上配置的最大传输单元（</a:t>
            </a:r>
            <a:r>
              <a:rPr lang="en-US" altLang="zh-CN" dirty="0"/>
              <a:t>MTU</a:t>
            </a:r>
            <a:r>
              <a:rPr lang="zh-CN" altLang="en-US" dirty="0"/>
              <a:t>）值来表示。</a:t>
            </a:r>
          </a:p>
          <a:p>
            <a:pPr marL="228600" indent="-228600" eaLnBrk="1" hangingPunct="1">
              <a:buFont typeface="+mj-lt"/>
              <a:buAutoNum type="arabicPeriod"/>
              <a:defRPr/>
            </a:pPr>
            <a:r>
              <a:rPr lang="zh-CN" altLang="en-US" dirty="0"/>
              <a:t>常用的</a:t>
            </a:r>
            <a:r>
              <a:rPr lang="en-US" altLang="zh-CN" dirty="0"/>
              <a:t>PPP</a:t>
            </a:r>
            <a:r>
              <a:rPr lang="zh-CN" altLang="en-US" dirty="0"/>
              <a:t>认证协议有</a:t>
            </a:r>
            <a:r>
              <a:rPr lang="en-US" altLang="zh-CN" dirty="0"/>
              <a:t>PAP</a:t>
            </a:r>
            <a:r>
              <a:rPr lang="zh-CN" altLang="en-US" dirty="0"/>
              <a:t>和</a:t>
            </a:r>
            <a:r>
              <a:rPr lang="en-US" altLang="zh-CN" dirty="0"/>
              <a:t>CHAP</a:t>
            </a:r>
            <a:r>
              <a:rPr lang="zh-CN" altLang="en-US" dirty="0"/>
              <a:t>，一条</a:t>
            </a:r>
            <a:r>
              <a:rPr lang="en-US" altLang="zh-CN" dirty="0"/>
              <a:t>PPP</a:t>
            </a:r>
            <a:r>
              <a:rPr lang="zh-CN" altLang="en-US" dirty="0"/>
              <a:t>链路的两端可以使用不同的认证协议认证对端，但是被认证方必须支持认证方要求使用的认证协议并正确配置用户名和密码等认证信息。</a:t>
            </a:r>
          </a:p>
          <a:p>
            <a:pPr marL="228600" indent="-228600" eaLnBrk="1" hangingPunct="1">
              <a:buFont typeface="+mj-lt"/>
              <a:buAutoNum type="arabicPeriod"/>
              <a:defRPr/>
            </a:pPr>
            <a:r>
              <a:rPr lang="en-US" altLang="zh-CN" dirty="0"/>
              <a:t>LCP</a:t>
            </a:r>
            <a:r>
              <a:rPr lang="zh-CN" altLang="en-US" dirty="0"/>
              <a:t>使用魔术字来检测链路环路和其它异常情况。魔术字为随机产生的一个数字，随机机制需要保证两端产生相同魔术字的可能性几乎为</a:t>
            </a:r>
            <a:r>
              <a:rPr lang="en-US" altLang="zh-CN" dirty="0"/>
              <a:t>0</a:t>
            </a:r>
            <a:r>
              <a:rPr lang="zh-CN" altLang="en-US" dirty="0"/>
              <a:t>。</a:t>
            </a:r>
          </a:p>
          <a:p>
            <a:pPr eaLnBrk="1" hangingPunct="1">
              <a:defRPr/>
            </a:pPr>
            <a:r>
              <a:rPr lang="zh-CN" altLang="en-US" dirty="0"/>
              <a:t>收到一个</a:t>
            </a:r>
            <a:r>
              <a:rPr lang="en-US" altLang="zh-CN" dirty="0"/>
              <a:t>Configure-Request</a:t>
            </a:r>
            <a:r>
              <a:rPr lang="zh-CN" altLang="en-US" dirty="0"/>
              <a:t>报文之后，其包含的魔术字需要和本地产生的魔术字做比较，如果不同，表示链路无环路，则使用</a:t>
            </a:r>
            <a:r>
              <a:rPr lang="en-US" altLang="zh-CN" dirty="0" err="1"/>
              <a:t>Confugure-Ack</a:t>
            </a:r>
            <a:r>
              <a:rPr lang="zh-CN" altLang="en-US" dirty="0"/>
              <a:t>报文确认（其它参数也协商成功），表示魔术字协商成功。在后续发送的报文中，如果报文含有魔术字字段，则该字段设置为协商成功的魔术字。</a:t>
            </a:r>
          </a:p>
          <a:p>
            <a:pPr eaLnBrk="1" hangingPunct="1">
              <a:defRPr/>
            </a:pPr>
            <a:endParaRPr lang="en-US" altLang="zh-CN" dirty="0"/>
          </a:p>
        </p:txBody>
      </p:sp>
    </p:spTree>
    <p:extLst>
      <p:ext uri="{BB962C8B-B14F-4D97-AF65-F5344CB8AC3E}">
        <p14:creationId xmlns:p14="http://schemas.microsoft.com/office/powerpoint/2010/main" val="1244205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a:ln/>
        </p:spPr>
      </p:sp>
      <p:sp>
        <p:nvSpPr>
          <p:cNvPr id="4198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a:t>如图所示，</a:t>
            </a:r>
            <a:r>
              <a:rPr lang="en-US" altLang="zh-CN" dirty="0"/>
              <a:t>RTA</a:t>
            </a:r>
            <a:r>
              <a:rPr lang="zh-CN" altLang="en-US" dirty="0"/>
              <a:t>和</a:t>
            </a:r>
            <a:r>
              <a:rPr lang="en-US" altLang="zh-CN" dirty="0"/>
              <a:t>RTB</a:t>
            </a:r>
            <a:r>
              <a:rPr lang="zh-CN" altLang="en-US" dirty="0"/>
              <a:t>使用串行链路相连，运行</a:t>
            </a:r>
            <a:r>
              <a:rPr lang="en-US" altLang="zh-CN" dirty="0"/>
              <a:t>PPP</a:t>
            </a:r>
            <a:r>
              <a:rPr lang="zh-CN" altLang="en-US" dirty="0"/>
              <a:t>。当物理层链路变为可用状态之后，</a:t>
            </a:r>
            <a:r>
              <a:rPr lang="en-US" altLang="zh-CN" dirty="0"/>
              <a:t>RTA</a:t>
            </a:r>
            <a:r>
              <a:rPr lang="zh-CN" altLang="en-US" dirty="0"/>
              <a:t>和</a:t>
            </a:r>
            <a:r>
              <a:rPr lang="en-US" altLang="zh-CN" dirty="0"/>
              <a:t>RTB</a:t>
            </a:r>
            <a:r>
              <a:rPr lang="zh-CN" altLang="en-US" dirty="0"/>
              <a:t>使用</a:t>
            </a:r>
            <a:r>
              <a:rPr lang="en-US" altLang="zh-CN" dirty="0"/>
              <a:t>LCP</a:t>
            </a:r>
            <a:r>
              <a:rPr lang="zh-CN" altLang="en-US" dirty="0"/>
              <a:t>协商链路参数。本例中，</a:t>
            </a:r>
            <a:r>
              <a:rPr lang="en-US" altLang="zh-CN" dirty="0"/>
              <a:t>RTA</a:t>
            </a:r>
            <a:r>
              <a:rPr lang="zh-CN" altLang="en-US" dirty="0"/>
              <a:t>首先发送一个</a:t>
            </a:r>
            <a:r>
              <a:rPr lang="en-US" altLang="zh-CN" dirty="0"/>
              <a:t>Configure-Request</a:t>
            </a:r>
            <a:r>
              <a:rPr lang="zh-CN" altLang="en-US" dirty="0"/>
              <a:t>报文，此报文中包含</a:t>
            </a:r>
            <a:r>
              <a:rPr lang="en-US" altLang="zh-CN" dirty="0"/>
              <a:t>RTA</a:t>
            </a:r>
            <a:r>
              <a:rPr lang="zh-CN" altLang="en-US" dirty="0"/>
              <a:t>上配置的链路层参数。当</a:t>
            </a:r>
            <a:r>
              <a:rPr lang="en-US" altLang="zh-CN" dirty="0"/>
              <a:t>RTB</a:t>
            </a:r>
            <a:r>
              <a:rPr lang="zh-CN" altLang="en-US" dirty="0"/>
              <a:t>收到此</a:t>
            </a:r>
            <a:r>
              <a:rPr lang="en-US" altLang="zh-CN" dirty="0"/>
              <a:t>Configure-Request</a:t>
            </a:r>
            <a:r>
              <a:rPr lang="zh-CN" altLang="en-US" dirty="0"/>
              <a:t>报文之后，如果</a:t>
            </a:r>
            <a:r>
              <a:rPr lang="en-US" altLang="zh-CN" dirty="0"/>
              <a:t>RTB</a:t>
            </a:r>
            <a:r>
              <a:rPr lang="zh-CN" altLang="en-US" dirty="0"/>
              <a:t>能识别并接受此报文中的所有链路层参数，则向</a:t>
            </a:r>
            <a:r>
              <a:rPr lang="en-US" altLang="zh-CN" dirty="0"/>
              <a:t>RTA</a:t>
            </a:r>
            <a:r>
              <a:rPr lang="zh-CN" altLang="en-US" dirty="0"/>
              <a:t>回应一个</a:t>
            </a:r>
            <a:r>
              <a:rPr lang="en-US" altLang="zh-CN" dirty="0"/>
              <a:t>Configure-</a:t>
            </a:r>
            <a:r>
              <a:rPr lang="en-US" altLang="zh-CN" dirty="0" err="1"/>
              <a:t>Ack</a:t>
            </a:r>
            <a:r>
              <a:rPr lang="zh-CN" altLang="en-US" dirty="0"/>
              <a:t>报文。</a:t>
            </a:r>
          </a:p>
          <a:p>
            <a:pPr eaLnBrk="1" hangingPunct="1"/>
            <a:r>
              <a:rPr lang="en-US" altLang="zh-CN" dirty="0"/>
              <a:t>RTA</a:t>
            </a:r>
            <a:r>
              <a:rPr lang="zh-CN" altLang="en-US" dirty="0"/>
              <a:t>在没有收到</a:t>
            </a:r>
            <a:r>
              <a:rPr lang="en-US" altLang="zh-CN" dirty="0"/>
              <a:t>Configure-</a:t>
            </a:r>
            <a:r>
              <a:rPr lang="en-US" altLang="zh-CN" dirty="0" err="1"/>
              <a:t>Ack</a:t>
            </a:r>
            <a:r>
              <a:rPr lang="zh-CN" altLang="en-US" dirty="0"/>
              <a:t>报文的情况下，会每隔</a:t>
            </a:r>
            <a:r>
              <a:rPr lang="en-US" altLang="zh-CN" dirty="0"/>
              <a:t>3</a:t>
            </a:r>
            <a:r>
              <a:rPr lang="zh-CN" altLang="en-US" dirty="0"/>
              <a:t>秒重传一次</a:t>
            </a:r>
            <a:r>
              <a:rPr lang="en-US" altLang="zh-CN" dirty="0"/>
              <a:t>Configure-Request</a:t>
            </a:r>
            <a:r>
              <a:rPr lang="zh-CN" altLang="en-US" dirty="0"/>
              <a:t>报文，如果连续</a:t>
            </a:r>
            <a:r>
              <a:rPr lang="en-US" altLang="zh-CN" dirty="0"/>
              <a:t>10</a:t>
            </a:r>
            <a:r>
              <a:rPr lang="zh-CN" altLang="en-US" dirty="0"/>
              <a:t>次发送</a:t>
            </a:r>
            <a:r>
              <a:rPr lang="en-US" altLang="zh-CN" dirty="0"/>
              <a:t>Configure-Request</a:t>
            </a:r>
            <a:r>
              <a:rPr lang="zh-CN" altLang="en-US" dirty="0"/>
              <a:t>报文仍然没有收到</a:t>
            </a:r>
            <a:r>
              <a:rPr lang="en-US" altLang="zh-CN" dirty="0"/>
              <a:t>Configure-</a:t>
            </a:r>
            <a:r>
              <a:rPr lang="en-US" altLang="zh-CN" dirty="0" err="1"/>
              <a:t>Ack</a:t>
            </a:r>
            <a:r>
              <a:rPr lang="zh-CN" altLang="en-US" dirty="0"/>
              <a:t>报文，则认为对端不可用，停止发送</a:t>
            </a:r>
            <a:r>
              <a:rPr lang="en-US" altLang="zh-CN" dirty="0"/>
              <a:t>Configure-Request</a:t>
            </a:r>
            <a:r>
              <a:rPr lang="zh-CN" altLang="en-US" dirty="0"/>
              <a:t>报文。</a:t>
            </a:r>
          </a:p>
          <a:p>
            <a:pPr eaLnBrk="1" hangingPunct="1"/>
            <a:r>
              <a:rPr lang="zh-CN" altLang="en-US" dirty="0"/>
              <a:t>注：完成上述过程只是表明</a:t>
            </a:r>
            <a:r>
              <a:rPr lang="en-US" altLang="zh-CN" dirty="0"/>
              <a:t>RTB</a:t>
            </a:r>
            <a:r>
              <a:rPr lang="zh-CN" altLang="en-US" dirty="0"/>
              <a:t>认为</a:t>
            </a:r>
            <a:r>
              <a:rPr lang="en-US" altLang="zh-CN" dirty="0"/>
              <a:t>RTA</a:t>
            </a:r>
            <a:r>
              <a:rPr lang="zh-CN" altLang="en-US" dirty="0"/>
              <a:t>上的链路参数配置是可接受的。</a:t>
            </a:r>
            <a:r>
              <a:rPr lang="en-US" altLang="zh-CN" dirty="0"/>
              <a:t>RTB</a:t>
            </a:r>
            <a:r>
              <a:rPr lang="zh-CN" altLang="en-US" dirty="0"/>
              <a:t>也需要向</a:t>
            </a:r>
            <a:r>
              <a:rPr lang="en-US" altLang="zh-CN" dirty="0"/>
              <a:t>RTA</a:t>
            </a:r>
            <a:r>
              <a:rPr lang="zh-CN" altLang="en-US" dirty="0"/>
              <a:t>发送</a:t>
            </a:r>
            <a:r>
              <a:rPr lang="en-US" altLang="zh-CN" dirty="0"/>
              <a:t>Configure-Request</a:t>
            </a:r>
            <a:r>
              <a:rPr lang="zh-CN" altLang="en-US" dirty="0"/>
              <a:t>报文，使</a:t>
            </a:r>
            <a:r>
              <a:rPr lang="en-US" altLang="zh-CN" dirty="0"/>
              <a:t>RTA</a:t>
            </a:r>
            <a:r>
              <a:rPr lang="zh-CN" altLang="en-US" dirty="0"/>
              <a:t>检测</a:t>
            </a:r>
            <a:r>
              <a:rPr lang="en-US" altLang="zh-CN" dirty="0"/>
              <a:t>RTB</a:t>
            </a:r>
            <a:r>
              <a:rPr lang="zh-CN" altLang="en-US" dirty="0"/>
              <a:t>上的链路参数是不是可接受的。</a:t>
            </a:r>
          </a:p>
        </p:txBody>
      </p:sp>
    </p:spTree>
    <p:extLst>
      <p:ext uri="{BB962C8B-B14F-4D97-AF65-F5344CB8AC3E}">
        <p14:creationId xmlns:p14="http://schemas.microsoft.com/office/powerpoint/2010/main" val="236133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584200" y="765175"/>
            <a:ext cx="5930900" cy="3336925"/>
          </a:xfrm>
          <a:ln/>
        </p:spPr>
      </p:sp>
      <p:sp>
        <p:nvSpPr>
          <p:cNvPr id="4403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a:t>当</a:t>
            </a:r>
            <a:r>
              <a:rPr lang="en-US" altLang="zh-CN" dirty="0"/>
              <a:t>RTB</a:t>
            </a:r>
            <a:r>
              <a:rPr lang="zh-CN" altLang="en-US" dirty="0"/>
              <a:t>收到</a:t>
            </a:r>
            <a:r>
              <a:rPr lang="en-US" altLang="zh-CN" dirty="0"/>
              <a:t>RTA</a:t>
            </a:r>
            <a:r>
              <a:rPr lang="zh-CN" altLang="en-US" dirty="0"/>
              <a:t>发送的</a:t>
            </a:r>
            <a:r>
              <a:rPr lang="en-US" altLang="zh-CN" dirty="0"/>
              <a:t>Configure-Request</a:t>
            </a:r>
            <a:r>
              <a:rPr lang="zh-CN" altLang="en-US" dirty="0"/>
              <a:t>报文之后，如果</a:t>
            </a:r>
            <a:r>
              <a:rPr lang="en-US" altLang="zh-CN" dirty="0"/>
              <a:t>RTB</a:t>
            </a:r>
            <a:r>
              <a:rPr lang="zh-CN" altLang="en-US" dirty="0"/>
              <a:t>能识别此报文中携带的所有链路层参数，但是认为部分或全部参数的取值不能接受，即参数的取值协商不成功，则</a:t>
            </a:r>
            <a:r>
              <a:rPr lang="en-US" altLang="zh-CN" dirty="0"/>
              <a:t>RTB</a:t>
            </a:r>
            <a:r>
              <a:rPr lang="zh-CN" altLang="en-US" dirty="0"/>
              <a:t>需要向</a:t>
            </a:r>
            <a:r>
              <a:rPr lang="en-US" altLang="zh-CN" dirty="0"/>
              <a:t>RTA</a:t>
            </a:r>
            <a:r>
              <a:rPr lang="zh-CN" altLang="en-US" dirty="0"/>
              <a:t>回应一个</a:t>
            </a:r>
            <a:r>
              <a:rPr lang="en-US" altLang="zh-CN" dirty="0"/>
              <a:t>Configure-</a:t>
            </a:r>
            <a:r>
              <a:rPr lang="en-US" altLang="zh-CN" dirty="0" err="1"/>
              <a:t>Nak</a:t>
            </a:r>
            <a:r>
              <a:rPr lang="zh-CN" altLang="en-US" dirty="0"/>
              <a:t>报文。</a:t>
            </a:r>
          </a:p>
          <a:p>
            <a:pPr eaLnBrk="1" hangingPunct="1"/>
            <a:r>
              <a:rPr lang="zh-CN" altLang="en-US" dirty="0"/>
              <a:t>在这个</a:t>
            </a:r>
            <a:r>
              <a:rPr lang="en-US" altLang="zh-CN" dirty="0"/>
              <a:t>Configure-</a:t>
            </a:r>
            <a:r>
              <a:rPr lang="en-US" altLang="zh-CN" dirty="0" err="1"/>
              <a:t>Nak</a:t>
            </a:r>
            <a:r>
              <a:rPr lang="zh-CN" altLang="en-US" dirty="0"/>
              <a:t>报文中，只包含不能接受的链路层参数，并且此报文所包含的链路层参数均被修改为</a:t>
            </a:r>
            <a:r>
              <a:rPr lang="en-US" altLang="zh-CN" dirty="0"/>
              <a:t>RTB</a:t>
            </a:r>
            <a:r>
              <a:rPr lang="zh-CN" altLang="en-US" dirty="0"/>
              <a:t>上可以接受的取值（或取值范围）。</a:t>
            </a:r>
          </a:p>
          <a:p>
            <a:pPr eaLnBrk="1" hangingPunct="1"/>
            <a:r>
              <a:rPr lang="zh-CN" altLang="en-US" dirty="0"/>
              <a:t>在收到</a:t>
            </a:r>
            <a:r>
              <a:rPr lang="en-US" altLang="zh-CN" dirty="0"/>
              <a:t>Configure-</a:t>
            </a:r>
            <a:r>
              <a:rPr lang="en-US" altLang="zh-CN" dirty="0" err="1"/>
              <a:t>Nak</a:t>
            </a:r>
            <a:r>
              <a:rPr lang="zh-CN" altLang="en-US" dirty="0"/>
              <a:t>报文之后，</a:t>
            </a:r>
            <a:r>
              <a:rPr lang="en-US" altLang="zh-CN" dirty="0"/>
              <a:t>RTA</a:t>
            </a:r>
            <a:r>
              <a:rPr lang="zh-CN" altLang="en-US" dirty="0"/>
              <a:t>需要根据此报文中的链路层参数重新选择本地配置的其它参数，并重新发送一个</a:t>
            </a:r>
            <a:r>
              <a:rPr lang="en-US" altLang="zh-CN" dirty="0"/>
              <a:t>Configure-Request</a:t>
            </a:r>
            <a:r>
              <a:rPr lang="zh-CN" altLang="en-US" dirty="0"/>
              <a:t>。</a:t>
            </a:r>
          </a:p>
        </p:txBody>
      </p:sp>
    </p:spTree>
    <p:extLst>
      <p:ext uri="{BB962C8B-B14F-4D97-AF65-F5344CB8AC3E}">
        <p14:creationId xmlns:p14="http://schemas.microsoft.com/office/powerpoint/2010/main" val="717949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备注占位符 2"/>
          <p:cNvSpPr>
            <a:spLocks noGrp="1"/>
          </p:cNvSpPr>
          <p:nvPr>
            <p:ph type="body" idx="1"/>
          </p:nvPr>
        </p:nvSpPr>
        <p:spPr/>
        <p:txBody>
          <a:bodyPr/>
          <a:lstStyle/>
          <a:p>
            <a:r>
              <a:rPr lang="zh-CN" altLang="en-US"/>
              <a:t>当</a:t>
            </a:r>
            <a:r>
              <a:rPr lang="en-US" altLang="zh-CN"/>
              <a:t>RTB</a:t>
            </a:r>
            <a:r>
              <a:rPr lang="zh-CN" altLang="en-US"/>
              <a:t>收到</a:t>
            </a:r>
            <a:r>
              <a:rPr lang="en-US" altLang="zh-CN"/>
              <a:t>RTA</a:t>
            </a:r>
            <a:r>
              <a:rPr lang="zh-CN" altLang="en-US"/>
              <a:t>发送的</a:t>
            </a:r>
            <a:r>
              <a:rPr lang="en-US" altLang="zh-CN"/>
              <a:t>Configure-Request</a:t>
            </a:r>
            <a:r>
              <a:rPr lang="zh-CN" altLang="en-US"/>
              <a:t>报文之后，如果</a:t>
            </a:r>
            <a:r>
              <a:rPr lang="en-US" altLang="zh-CN"/>
              <a:t>RTB</a:t>
            </a:r>
            <a:r>
              <a:rPr lang="zh-CN" altLang="en-US"/>
              <a:t>不能识别此报文中携带的部分或全部链路层参数，则</a:t>
            </a:r>
            <a:r>
              <a:rPr lang="en-US" altLang="zh-CN"/>
              <a:t>RTB</a:t>
            </a:r>
            <a:r>
              <a:rPr lang="zh-CN" altLang="en-US"/>
              <a:t>需要向</a:t>
            </a:r>
            <a:r>
              <a:rPr lang="en-US" altLang="zh-CN"/>
              <a:t>RTA</a:t>
            </a:r>
            <a:r>
              <a:rPr lang="zh-CN" altLang="en-US"/>
              <a:t>回应一个</a:t>
            </a:r>
            <a:r>
              <a:rPr lang="en-US" altLang="zh-CN"/>
              <a:t>Configure-Reject</a:t>
            </a:r>
            <a:r>
              <a:rPr lang="zh-CN" altLang="en-US"/>
              <a:t>报文。在此</a:t>
            </a:r>
            <a:r>
              <a:rPr lang="en-US" altLang="zh-CN"/>
              <a:t>Configure-Reject</a:t>
            </a:r>
            <a:r>
              <a:rPr lang="zh-CN" altLang="en-US"/>
              <a:t>报文中，只包含不能被识别的链路层参数。</a:t>
            </a:r>
          </a:p>
          <a:p>
            <a:r>
              <a:rPr lang="zh-CN" altLang="en-US"/>
              <a:t>在收到</a:t>
            </a:r>
            <a:r>
              <a:rPr lang="en-US" altLang="zh-CN"/>
              <a:t>Configure-Reject</a:t>
            </a:r>
            <a:r>
              <a:rPr lang="zh-CN" altLang="en-US"/>
              <a:t>报文之后，</a:t>
            </a:r>
            <a:r>
              <a:rPr lang="en-US" altLang="zh-CN"/>
              <a:t>RTA</a:t>
            </a:r>
            <a:r>
              <a:rPr lang="zh-CN" altLang="en-US"/>
              <a:t>需要向</a:t>
            </a:r>
            <a:r>
              <a:rPr lang="en-US" altLang="zh-CN"/>
              <a:t>RTB</a:t>
            </a:r>
            <a:r>
              <a:rPr lang="zh-CN" altLang="en-US"/>
              <a:t>重新发送一个</a:t>
            </a:r>
            <a:r>
              <a:rPr lang="en-US" altLang="zh-CN"/>
              <a:t>Configure-Request</a:t>
            </a:r>
            <a:r>
              <a:rPr lang="zh-CN" altLang="en-US"/>
              <a:t>报文，在新的</a:t>
            </a:r>
            <a:r>
              <a:rPr lang="en-US" altLang="zh-CN"/>
              <a:t>Configure-Request</a:t>
            </a:r>
            <a:r>
              <a:rPr lang="zh-CN" altLang="en-US"/>
              <a:t>报文中，不再包含不被对端（</a:t>
            </a:r>
            <a:r>
              <a:rPr lang="en-US" altLang="zh-CN"/>
              <a:t>RTB</a:t>
            </a:r>
            <a:r>
              <a:rPr lang="zh-CN" altLang="en-US"/>
              <a:t>）识别的参数。</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9590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584200" y="765175"/>
            <a:ext cx="5930900" cy="3336925"/>
          </a:xfrm>
          <a:ln/>
        </p:spPr>
      </p:sp>
      <p:sp>
        <p:nvSpPr>
          <p:cNvPr id="48131"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a:t>建立</a:t>
            </a:r>
            <a:r>
              <a:rPr lang="en-US" altLang="zh-CN" dirty="0"/>
              <a:t>PPP</a:t>
            </a:r>
            <a:r>
              <a:rPr lang="zh-CN" altLang="zh-CN" dirty="0"/>
              <a:t>链路之前，必须先在串行接口上</a:t>
            </a:r>
            <a:r>
              <a:rPr lang="zh-CN" altLang="en-US" dirty="0"/>
              <a:t>配置</a:t>
            </a:r>
            <a:r>
              <a:rPr lang="zh-CN" altLang="zh-CN" dirty="0"/>
              <a:t>链路层协议。华为</a:t>
            </a:r>
            <a:r>
              <a:rPr lang="en-US" altLang="zh-CN" dirty="0"/>
              <a:t>ARG3</a:t>
            </a:r>
            <a:r>
              <a:rPr lang="zh-CN" altLang="zh-CN" dirty="0"/>
              <a:t>系列路由器默认在串行接口上使能</a:t>
            </a:r>
            <a:r>
              <a:rPr lang="en-US" altLang="zh-CN" dirty="0"/>
              <a:t>PPP</a:t>
            </a:r>
            <a:r>
              <a:rPr lang="zh-CN" altLang="zh-CN" dirty="0"/>
              <a:t>协议。如果接口</a:t>
            </a:r>
            <a:r>
              <a:rPr lang="zh-CN" altLang="en-US" dirty="0"/>
              <a:t>运行的不是</a:t>
            </a:r>
            <a:r>
              <a:rPr lang="en-US" altLang="zh-CN" dirty="0"/>
              <a:t>PPP</a:t>
            </a:r>
            <a:r>
              <a:rPr lang="zh-CN" altLang="zh-CN" dirty="0"/>
              <a:t>协议，需要运行</a:t>
            </a:r>
            <a:r>
              <a:rPr lang="en-US" altLang="zh-CN" b="1" dirty="0"/>
              <a:t>link-protocol</a:t>
            </a:r>
            <a:r>
              <a:rPr lang="en-US" altLang="zh-CN" i="1" dirty="0"/>
              <a:t> </a:t>
            </a:r>
            <a:r>
              <a:rPr lang="en-US" altLang="zh-CN" b="1" dirty="0" err="1"/>
              <a:t>ppp</a:t>
            </a:r>
            <a:r>
              <a:rPr lang="zh-CN" altLang="zh-CN" dirty="0"/>
              <a:t>命令</a:t>
            </a:r>
            <a:r>
              <a:rPr lang="zh-CN" altLang="en-US" dirty="0"/>
              <a:t>来</a:t>
            </a:r>
            <a:r>
              <a:rPr lang="zh-CN" altLang="zh-CN" dirty="0"/>
              <a:t>使能数据链路层的</a:t>
            </a:r>
            <a:r>
              <a:rPr lang="en-US" altLang="zh-CN" dirty="0"/>
              <a:t>PPP</a:t>
            </a:r>
            <a:r>
              <a:rPr lang="zh-CN" altLang="zh-CN" dirty="0"/>
              <a:t>协议。</a:t>
            </a:r>
            <a:endParaRPr lang="zh-CN" altLang="en-US" i="1" dirty="0"/>
          </a:p>
        </p:txBody>
      </p:sp>
    </p:spTree>
    <p:extLst>
      <p:ext uri="{BB962C8B-B14F-4D97-AF65-F5344CB8AC3E}">
        <p14:creationId xmlns:p14="http://schemas.microsoft.com/office/powerpoint/2010/main" val="301583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41424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584200" y="765175"/>
            <a:ext cx="5930900" cy="3336925"/>
          </a:xfrm>
          <a:ln/>
        </p:spPr>
      </p:sp>
      <p:sp>
        <p:nvSpPr>
          <p:cNvPr id="50179"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latin typeface="Arial" panose="020B0604020202020204" pitchFamily="34" charset="0"/>
              </a:rPr>
              <a:t>PAP</a:t>
            </a:r>
            <a:r>
              <a:rPr lang="zh-CN" altLang="en-US" dirty="0">
                <a:latin typeface="Arial" panose="020B0604020202020204" pitchFamily="34" charset="0"/>
              </a:rPr>
              <a:t>认证的工作原理较为简单。</a:t>
            </a:r>
            <a:r>
              <a:rPr lang="en-US" altLang="zh-CN" dirty="0">
                <a:latin typeface="Arial" panose="020B0604020202020204" pitchFamily="34" charset="0"/>
              </a:rPr>
              <a:t>PAP</a:t>
            </a:r>
            <a:r>
              <a:rPr lang="zh-CN" altLang="zh-CN" dirty="0">
                <a:latin typeface="Arial" panose="020B0604020202020204" pitchFamily="34" charset="0"/>
              </a:rPr>
              <a:t>认证协议为两次握手认证协议，密码以明文方式在链路上发送。</a:t>
            </a:r>
            <a:endParaRPr lang="en-US" altLang="zh-CN" dirty="0">
              <a:latin typeface="Arial" panose="020B0604020202020204" pitchFamily="34" charset="0"/>
            </a:endParaRPr>
          </a:p>
          <a:p>
            <a:pPr eaLnBrk="1" hangingPunct="1"/>
            <a:r>
              <a:rPr lang="en-US" altLang="zh-CN" dirty="0">
                <a:latin typeface="Arial" panose="020B0604020202020204" pitchFamily="34" charset="0"/>
              </a:rPr>
              <a:t>LCP</a:t>
            </a:r>
            <a:r>
              <a:rPr lang="zh-CN" altLang="en-US" dirty="0">
                <a:latin typeface="Arial" panose="020B0604020202020204" pitchFamily="34" charset="0"/>
              </a:rPr>
              <a:t>协商完成后，认证方要求被认证方使用</a:t>
            </a:r>
            <a:r>
              <a:rPr lang="en-US" altLang="zh-CN" dirty="0">
                <a:latin typeface="Arial" panose="020B0604020202020204" pitchFamily="34" charset="0"/>
              </a:rPr>
              <a:t>PAP</a:t>
            </a:r>
            <a:r>
              <a:rPr lang="zh-CN" altLang="en-US" dirty="0">
                <a:latin typeface="Arial" panose="020B0604020202020204" pitchFamily="34" charset="0"/>
              </a:rPr>
              <a:t>进行认证。</a:t>
            </a:r>
          </a:p>
          <a:p>
            <a:pPr eaLnBrk="1" hangingPunct="1"/>
            <a:r>
              <a:rPr lang="zh-CN" altLang="en-US" dirty="0">
                <a:latin typeface="Arial" panose="020B0604020202020204" pitchFamily="34" charset="0"/>
              </a:rPr>
              <a:t>被认证方将配置的用户名和密码信息使用</a:t>
            </a:r>
            <a:r>
              <a:rPr lang="en-US" altLang="zh-CN" dirty="0">
                <a:latin typeface="Arial" panose="020B0604020202020204" pitchFamily="34" charset="0"/>
              </a:rPr>
              <a:t>Authenticate-Request</a:t>
            </a:r>
            <a:r>
              <a:rPr lang="zh-CN" altLang="en-US" dirty="0">
                <a:latin typeface="Arial" panose="020B0604020202020204" pitchFamily="34" charset="0"/>
              </a:rPr>
              <a:t>报文以明文方式发送给认证方。</a:t>
            </a:r>
          </a:p>
          <a:p>
            <a:pPr eaLnBrk="1" hangingPunct="1"/>
            <a:r>
              <a:rPr lang="zh-CN" altLang="en-US" dirty="0">
                <a:latin typeface="Arial" panose="020B0604020202020204" pitchFamily="34" charset="0"/>
              </a:rPr>
              <a:t>认证方收到被认证方发送的用户名和密码信息之后，根据本地配置的用户名和密码数据库检查用户名和密码信息是否匹配，如果匹配，则返回</a:t>
            </a:r>
            <a:r>
              <a:rPr lang="en-US" altLang="zh-CN" dirty="0">
                <a:latin typeface="Arial" panose="020B0604020202020204" pitchFamily="34" charset="0"/>
              </a:rPr>
              <a:t>Authenticate-</a:t>
            </a:r>
            <a:r>
              <a:rPr lang="en-US" altLang="zh-CN" dirty="0" err="1">
                <a:latin typeface="Arial" panose="020B0604020202020204" pitchFamily="34" charset="0"/>
              </a:rPr>
              <a:t>Ack</a:t>
            </a:r>
            <a:r>
              <a:rPr lang="zh-CN" altLang="en-US" dirty="0">
                <a:latin typeface="Arial" panose="020B0604020202020204" pitchFamily="34" charset="0"/>
              </a:rPr>
              <a:t>报文，表示认证成功。否则，返回</a:t>
            </a:r>
            <a:r>
              <a:rPr lang="en-US" altLang="zh-CN" dirty="0">
                <a:latin typeface="Arial" panose="020B0604020202020204" pitchFamily="34" charset="0"/>
              </a:rPr>
              <a:t>Authenticate-</a:t>
            </a:r>
            <a:r>
              <a:rPr lang="en-US" altLang="zh-CN" dirty="0" err="1">
                <a:latin typeface="Arial" panose="020B0604020202020204" pitchFamily="34" charset="0"/>
              </a:rPr>
              <a:t>Nak</a:t>
            </a:r>
            <a:r>
              <a:rPr lang="zh-CN" altLang="en-US" dirty="0">
                <a:latin typeface="Arial" panose="020B0604020202020204" pitchFamily="34" charset="0"/>
              </a:rPr>
              <a:t>报文，表示认证失败。</a:t>
            </a:r>
          </a:p>
          <a:p>
            <a:pPr eaLnBrk="1" hangingPunct="1"/>
            <a:endParaRPr lang="zh-CN" altLang="zh-CN" dirty="0">
              <a:latin typeface="Arial" panose="020B0604020202020204" pitchFamily="34" charset="0"/>
            </a:endParaRPr>
          </a:p>
        </p:txBody>
      </p:sp>
    </p:spTree>
    <p:extLst>
      <p:ext uri="{BB962C8B-B14F-4D97-AF65-F5344CB8AC3E}">
        <p14:creationId xmlns:p14="http://schemas.microsoft.com/office/powerpoint/2010/main" val="2641247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584200" y="765175"/>
            <a:ext cx="5930900" cy="3336925"/>
          </a:xfrm>
          <a:ln/>
        </p:spPr>
      </p:sp>
      <p:sp>
        <p:nvSpPr>
          <p:cNvPr id="56323" name="备注占位符 2"/>
          <p:cNvSpPr>
            <a:spLocks noGrp="1"/>
          </p:cNvSpPr>
          <p:nvPr>
            <p:ph type="body" idx="1"/>
          </p:nvPr>
        </p:nvSpPr>
        <p:spPr bwMode="auto">
          <a:xfrm>
            <a:off x="584200" y="4633664"/>
            <a:ext cx="5930900" cy="4114800"/>
          </a:xfrm>
        </p:spPr>
        <p:txBody>
          <a:bodyPr wrap="square" numCol="1" anchor="t" anchorCtr="0" compatLnSpc="1">
            <a:prstTxWarp prst="textNoShape">
              <a:avLst/>
            </a:prstTxWarp>
            <a:normAutofit/>
          </a:bodyPr>
          <a:lstStyle/>
          <a:p>
            <a:pPr eaLnBrk="1" hangingPunct="1">
              <a:defRPr/>
            </a:pPr>
            <a:r>
              <a:rPr lang="en-US" altLang="zh-CN" dirty="0"/>
              <a:t>CHAP</a:t>
            </a:r>
            <a:r>
              <a:rPr lang="zh-CN" altLang="en-US" dirty="0"/>
              <a:t>认证过程需要三次报文的交互。为了匹配请求报文和回应报文，报文中含有</a:t>
            </a:r>
            <a:r>
              <a:rPr lang="en-US" altLang="zh-CN" dirty="0"/>
              <a:t>Identifier</a:t>
            </a:r>
            <a:r>
              <a:rPr lang="zh-CN" altLang="en-US" dirty="0"/>
              <a:t>字段，一次认证过程所使用的报文均使用相同的</a:t>
            </a:r>
            <a:r>
              <a:rPr lang="en-US" altLang="zh-CN" dirty="0"/>
              <a:t>Identifier</a:t>
            </a:r>
            <a:r>
              <a:rPr lang="zh-CN" altLang="en-US" dirty="0"/>
              <a:t>信息。</a:t>
            </a:r>
          </a:p>
          <a:p>
            <a:pPr marL="228600" indent="-228600" eaLnBrk="1" hangingPunct="1">
              <a:buFont typeface="+mj-lt"/>
              <a:buAutoNum type="arabicPeriod"/>
              <a:defRPr/>
            </a:pPr>
            <a:r>
              <a:rPr lang="en-US" altLang="zh-CN" dirty="0"/>
              <a:t>LCP</a:t>
            </a:r>
            <a:r>
              <a:rPr lang="zh-CN" altLang="en-US" dirty="0"/>
              <a:t>协商完成后，认证方发送一个</a:t>
            </a:r>
            <a:r>
              <a:rPr lang="en-US" altLang="zh-CN" dirty="0"/>
              <a:t>Challenge</a:t>
            </a:r>
            <a:r>
              <a:rPr lang="zh-CN" altLang="en-US" dirty="0"/>
              <a:t>报文给被认证方，报文中含有</a:t>
            </a:r>
            <a:r>
              <a:rPr lang="en-US" altLang="zh-CN" dirty="0"/>
              <a:t>Identifier</a:t>
            </a:r>
            <a:r>
              <a:rPr lang="zh-CN" altLang="en-US" dirty="0"/>
              <a:t>信息和一个随机产生的</a:t>
            </a:r>
            <a:r>
              <a:rPr lang="en-US" altLang="zh-CN" dirty="0"/>
              <a:t>Challenge</a:t>
            </a:r>
            <a:r>
              <a:rPr lang="zh-CN" altLang="en-US" dirty="0"/>
              <a:t>字符串，此</a:t>
            </a:r>
            <a:r>
              <a:rPr lang="en-US" altLang="zh-CN" dirty="0"/>
              <a:t>Identifier</a:t>
            </a:r>
            <a:r>
              <a:rPr lang="zh-CN" altLang="en-US" dirty="0"/>
              <a:t>即为后续报文所使用的</a:t>
            </a:r>
            <a:r>
              <a:rPr lang="en-US" altLang="zh-CN" dirty="0"/>
              <a:t>Identifier</a:t>
            </a:r>
            <a:r>
              <a:rPr lang="zh-CN" altLang="en-US" dirty="0"/>
              <a:t>。</a:t>
            </a:r>
          </a:p>
          <a:p>
            <a:pPr marL="228600" indent="-228600" eaLnBrk="1" hangingPunct="1">
              <a:buFont typeface="+mj-lt"/>
              <a:buAutoNum type="arabicPeriod"/>
              <a:defRPr/>
            </a:pPr>
            <a:r>
              <a:rPr lang="zh-CN" altLang="en-US" dirty="0"/>
              <a:t>被认证方收到此</a:t>
            </a:r>
            <a:r>
              <a:rPr lang="en-US" altLang="zh-CN" dirty="0"/>
              <a:t>Challenge</a:t>
            </a:r>
            <a:r>
              <a:rPr lang="zh-CN" altLang="en-US" dirty="0"/>
              <a:t>报文之后，进行一次加密运算，运算公式为</a:t>
            </a:r>
            <a:r>
              <a:rPr lang="en-US" altLang="zh-CN" dirty="0"/>
              <a:t>MD5{ Identifier</a:t>
            </a:r>
            <a:r>
              <a:rPr lang="zh-CN" altLang="en-US" dirty="0"/>
              <a:t>＋密码＋</a:t>
            </a:r>
            <a:r>
              <a:rPr lang="en-US" altLang="zh-CN" dirty="0"/>
              <a:t>Challenge }</a:t>
            </a:r>
            <a:r>
              <a:rPr lang="zh-CN" altLang="en-US" dirty="0"/>
              <a:t>，意思是将</a:t>
            </a:r>
            <a:r>
              <a:rPr lang="en-US" altLang="zh-CN" dirty="0"/>
              <a:t>Identifier</a:t>
            </a:r>
            <a:r>
              <a:rPr lang="zh-CN" altLang="en-US" dirty="0"/>
              <a:t>、密码和</a:t>
            </a:r>
            <a:r>
              <a:rPr lang="en-US" altLang="zh-CN" dirty="0"/>
              <a:t>Challenge</a:t>
            </a:r>
            <a:r>
              <a:rPr lang="zh-CN" altLang="en-US" dirty="0"/>
              <a:t>三部分连成一个字符串，然后对此字符串做</a:t>
            </a:r>
            <a:r>
              <a:rPr lang="en-US" altLang="zh-CN" dirty="0"/>
              <a:t>MD5</a:t>
            </a:r>
            <a:r>
              <a:rPr lang="zh-CN" altLang="en-US" dirty="0"/>
              <a:t>运算，得到一个</a:t>
            </a:r>
            <a:r>
              <a:rPr lang="en-US" altLang="zh-CN" dirty="0"/>
              <a:t>16</a:t>
            </a:r>
            <a:r>
              <a:rPr lang="zh-CN" altLang="en-US" dirty="0"/>
              <a:t>字节长的摘要信息，然后将此摘要信息和端口上配置的</a:t>
            </a:r>
            <a:r>
              <a:rPr lang="en-US" altLang="zh-CN" dirty="0"/>
              <a:t>CHAP</a:t>
            </a:r>
            <a:r>
              <a:rPr lang="zh-CN" altLang="en-US" dirty="0"/>
              <a:t>用户名一起封装在</a:t>
            </a:r>
            <a:r>
              <a:rPr lang="en-US" altLang="zh-CN" dirty="0"/>
              <a:t>Response</a:t>
            </a:r>
            <a:r>
              <a:rPr lang="zh-CN" altLang="en-US" dirty="0"/>
              <a:t>报文中发回认证方。</a:t>
            </a:r>
          </a:p>
          <a:p>
            <a:pPr marL="228600" indent="-228600" eaLnBrk="1" hangingPunct="1">
              <a:buFont typeface="+mj-lt"/>
              <a:buAutoNum type="arabicPeriod"/>
              <a:defRPr/>
            </a:pPr>
            <a:r>
              <a:rPr lang="zh-CN" altLang="en-US" dirty="0"/>
              <a:t>认证方接收到被认证方发送的</a:t>
            </a:r>
            <a:r>
              <a:rPr lang="en-US" altLang="zh-CN" dirty="0"/>
              <a:t>Response</a:t>
            </a:r>
            <a:r>
              <a:rPr lang="zh-CN" altLang="en-US" dirty="0"/>
              <a:t>报文之后，按照其中的用户名在本地查找相应的密码信息，得到密码信息之后，进行一次加密运算，运算方式和被认证方的加密运算方式相同，然后将加密运算得到的摘要信息和</a:t>
            </a:r>
            <a:r>
              <a:rPr lang="en-US" altLang="zh-CN" dirty="0"/>
              <a:t>Response</a:t>
            </a:r>
            <a:r>
              <a:rPr lang="zh-CN" altLang="en-US" dirty="0"/>
              <a:t>报文中封装的摘要信息做比较，相同则认证成功，不相同则认证失败。</a:t>
            </a:r>
          </a:p>
          <a:p>
            <a:pPr eaLnBrk="1" hangingPunct="1">
              <a:defRPr/>
            </a:pPr>
            <a:r>
              <a:rPr lang="zh-CN" altLang="en-US" dirty="0"/>
              <a:t>使用</a:t>
            </a:r>
            <a:r>
              <a:rPr lang="en-US" altLang="zh-CN" dirty="0"/>
              <a:t>CHAP</a:t>
            </a:r>
            <a:r>
              <a:rPr lang="zh-CN" altLang="en-US" dirty="0"/>
              <a:t>认证方式时，被认证方的密码是被加密后才进行传输的，这样就极大的提高了安全性。</a:t>
            </a:r>
          </a:p>
        </p:txBody>
      </p:sp>
    </p:spTree>
    <p:extLst>
      <p:ext uri="{BB962C8B-B14F-4D97-AF65-F5344CB8AC3E}">
        <p14:creationId xmlns:p14="http://schemas.microsoft.com/office/powerpoint/2010/main" val="203986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584200" y="765175"/>
            <a:ext cx="5930900" cy="3336925"/>
          </a:xfrm>
          <a:ln/>
        </p:spPr>
      </p:sp>
      <p:sp>
        <p:nvSpPr>
          <p:cNvPr id="5427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t>IPCP</a:t>
            </a:r>
            <a:r>
              <a:rPr lang="zh-CN" altLang="en-US" dirty="0"/>
              <a:t>使用和</a:t>
            </a:r>
            <a:r>
              <a:rPr lang="en-US" altLang="zh-CN" dirty="0"/>
              <a:t>LCP</a:t>
            </a:r>
            <a:r>
              <a:rPr lang="zh-CN" altLang="en-US" dirty="0"/>
              <a:t>相同的协商机制、报文类型，但</a:t>
            </a:r>
            <a:r>
              <a:rPr lang="en-US" altLang="zh-CN" dirty="0"/>
              <a:t>IPCP</a:t>
            </a:r>
            <a:r>
              <a:rPr lang="zh-CN" altLang="en-US" dirty="0"/>
              <a:t>并非调用</a:t>
            </a:r>
            <a:r>
              <a:rPr lang="en-US" altLang="zh-CN" dirty="0"/>
              <a:t>LCP</a:t>
            </a:r>
            <a:r>
              <a:rPr lang="zh-CN" altLang="en-US" dirty="0"/>
              <a:t>，只是工作过程、报文等和</a:t>
            </a:r>
            <a:r>
              <a:rPr lang="en-US" altLang="zh-CN" dirty="0"/>
              <a:t>LCP</a:t>
            </a:r>
            <a:r>
              <a:rPr lang="zh-CN" altLang="en-US" dirty="0"/>
              <a:t>相同。</a:t>
            </a:r>
          </a:p>
          <a:p>
            <a:pPr eaLnBrk="1" hangingPunct="1"/>
            <a:r>
              <a:rPr lang="en-US" altLang="zh-CN" dirty="0"/>
              <a:t>IP</a:t>
            </a:r>
            <a:r>
              <a:rPr lang="zh-CN" altLang="en-US" dirty="0"/>
              <a:t>地址协商包括两种方式：静态配置协商和动态配置协商。</a:t>
            </a:r>
          </a:p>
          <a:p>
            <a:pPr eaLnBrk="1" hangingPunct="1"/>
            <a:r>
              <a:rPr lang="zh-CN" altLang="en-US" dirty="0"/>
              <a:t>如图所示，两端路由器配置的</a:t>
            </a:r>
            <a:r>
              <a:rPr lang="en-US" altLang="zh-CN" dirty="0"/>
              <a:t>IP</a:t>
            </a:r>
            <a:r>
              <a:rPr lang="zh-CN" altLang="en-US" dirty="0"/>
              <a:t>地址分别为</a:t>
            </a:r>
            <a:r>
              <a:rPr lang="en-US" altLang="zh-CN" dirty="0"/>
              <a:t>10.1.1.1/30</a:t>
            </a:r>
            <a:r>
              <a:rPr lang="zh-CN" altLang="en-US" dirty="0"/>
              <a:t>和</a:t>
            </a:r>
            <a:r>
              <a:rPr lang="en-US" altLang="zh-CN" dirty="0"/>
              <a:t>10.1.1.2/30</a:t>
            </a:r>
            <a:r>
              <a:rPr lang="zh-CN" altLang="en-US" dirty="0"/>
              <a:t>。</a:t>
            </a:r>
          </a:p>
          <a:p>
            <a:pPr eaLnBrk="1" hangingPunct="1"/>
            <a:r>
              <a:rPr lang="zh-CN" altLang="en-US" dirty="0"/>
              <a:t>静态</a:t>
            </a:r>
            <a:r>
              <a:rPr lang="en-US" altLang="zh-CN" dirty="0"/>
              <a:t>IP</a:t>
            </a:r>
            <a:r>
              <a:rPr lang="zh-CN" altLang="en-US" dirty="0"/>
              <a:t>地址的协商过程如下：</a:t>
            </a:r>
          </a:p>
          <a:p>
            <a:pPr eaLnBrk="1" hangingPunct="1"/>
            <a:r>
              <a:rPr lang="en-US" altLang="zh-CN" dirty="0"/>
              <a:t>1. </a:t>
            </a:r>
            <a:r>
              <a:rPr lang="zh-CN" altLang="en-US" dirty="0"/>
              <a:t>每一端都要发送</a:t>
            </a:r>
            <a:r>
              <a:rPr lang="en-US" altLang="zh-CN" dirty="0"/>
              <a:t>Configure-Request</a:t>
            </a:r>
            <a:r>
              <a:rPr lang="zh-CN" altLang="en-US" dirty="0"/>
              <a:t>报文，在此报文中包含本地配置的</a:t>
            </a:r>
            <a:r>
              <a:rPr lang="en-US" altLang="zh-CN" dirty="0"/>
              <a:t>IP</a:t>
            </a:r>
            <a:r>
              <a:rPr lang="zh-CN" altLang="en-US" dirty="0"/>
              <a:t>地址；</a:t>
            </a:r>
          </a:p>
          <a:p>
            <a:pPr eaLnBrk="1" hangingPunct="1"/>
            <a:r>
              <a:rPr lang="en-US" altLang="zh-CN" dirty="0"/>
              <a:t>2. </a:t>
            </a:r>
            <a:r>
              <a:rPr lang="zh-CN" altLang="en-US" dirty="0"/>
              <a:t>每一端接收到此</a:t>
            </a:r>
            <a:r>
              <a:rPr lang="en-US" altLang="zh-CN" dirty="0"/>
              <a:t>Configure-Request</a:t>
            </a:r>
            <a:r>
              <a:rPr lang="zh-CN" altLang="en-US" dirty="0"/>
              <a:t>报文之后，检查其中的</a:t>
            </a:r>
            <a:r>
              <a:rPr lang="en-US" altLang="zh-CN" dirty="0"/>
              <a:t>IP</a:t>
            </a:r>
            <a:r>
              <a:rPr lang="zh-CN" altLang="en-US" dirty="0"/>
              <a:t>地址，如果</a:t>
            </a:r>
            <a:r>
              <a:rPr lang="en-US" altLang="zh-CN" dirty="0"/>
              <a:t>IP</a:t>
            </a:r>
            <a:r>
              <a:rPr lang="zh-CN" altLang="en-US" dirty="0"/>
              <a:t>地址是一个合法的单播</a:t>
            </a:r>
            <a:r>
              <a:rPr lang="en-US" altLang="zh-CN" dirty="0"/>
              <a:t>IP</a:t>
            </a:r>
            <a:r>
              <a:rPr lang="zh-CN" altLang="en-US" dirty="0"/>
              <a:t>地址，而且和本地配置的</a:t>
            </a:r>
            <a:r>
              <a:rPr lang="en-US" altLang="zh-CN" dirty="0"/>
              <a:t>IP</a:t>
            </a:r>
            <a:r>
              <a:rPr lang="zh-CN" altLang="en-US" dirty="0"/>
              <a:t>地址不同（没有</a:t>
            </a:r>
            <a:r>
              <a:rPr lang="en-US" altLang="zh-CN" dirty="0"/>
              <a:t>IP</a:t>
            </a:r>
            <a:r>
              <a:rPr lang="zh-CN" altLang="en-US" dirty="0"/>
              <a:t>冲突），则认为对端可以使用该地址，回应一个</a:t>
            </a:r>
            <a:r>
              <a:rPr lang="en-US" altLang="zh-CN" dirty="0"/>
              <a:t>Configure-</a:t>
            </a:r>
            <a:r>
              <a:rPr lang="en-US" altLang="zh-CN" dirty="0" err="1"/>
              <a:t>Ack</a:t>
            </a:r>
            <a:r>
              <a:rPr lang="zh-CN" altLang="en-US" dirty="0"/>
              <a:t>报文。</a:t>
            </a:r>
          </a:p>
        </p:txBody>
      </p:sp>
    </p:spTree>
    <p:extLst>
      <p:ext uri="{BB962C8B-B14F-4D97-AF65-F5344CB8AC3E}">
        <p14:creationId xmlns:p14="http://schemas.microsoft.com/office/powerpoint/2010/main" val="1533151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584200" y="765175"/>
            <a:ext cx="5930900" cy="3336925"/>
          </a:xfrm>
          <a:ln/>
        </p:spPr>
      </p:sp>
      <p:sp>
        <p:nvSpPr>
          <p:cNvPr id="58371" name="备注占位符 2"/>
          <p:cNvSpPr>
            <a:spLocks noGrp="1"/>
          </p:cNvSpPr>
          <p:nvPr>
            <p:ph type="body" idx="1"/>
          </p:nvPr>
        </p:nvSpPr>
        <p:spPr bwMode="auto">
          <a:xfrm>
            <a:off x="584200" y="4633664"/>
            <a:ext cx="5930900" cy="4114800"/>
          </a:xfrm>
        </p:spPr>
        <p:txBody>
          <a:bodyPr wrap="square" numCol="1" anchor="t" anchorCtr="0" compatLnSpc="1">
            <a:prstTxWarp prst="textNoShape">
              <a:avLst/>
            </a:prstTxWarp>
          </a:bodyPr>
          <a:lstStyle/>
          <a:p>
            <a:pPr eaLnBrk="1" hangingPunct="1">
              <a:defRPr/>
            </a:pPr>
            <a:r>
              <a:rPr lang="zh-CN" altLang="en-US" dirty="0"/>
              <a:t>两端动态协商</a:t>
            </a:r>
            <a:r>
              <a:rPr lang="en-US" altLang="zh-CN" dirty="0"/>
              <a:t>IP</a:t>
            </a:r>
            <a:r>
              <a:rPr lang="zh-CN" altLang="en-US" dirty="0"/>
              <a:t>地址的过程如下：</a:t>
            </a:r>
          </a:p>
          <a:p>
            <a:pPr marL="228600" indent="-228600" eaLnBrk="1" hangingPunct="1">
              <a:buFont typeface="+mj-lt"/>
              <a:buAutoNum type="arabicPeriod"/>
              <a:defRPr/>
            </a:pPr>
            <a:r>
              <a:rPr lang="en-US" altLang="zh-CN" dirty="0"/>
              <a:t>RTA</a:t>
            </a:r>
            <a:r>
              <a:rPr lang="zh-CN" altLang="en-US" dirty="0"/>
              <a:t>向</a:t>
            </a:r>
            <a:r>
              <a:rPr lang="en-US" altLang="zh-CN" dirty="0"/>
              <a:t>RTB</a:t>
            </a:r>
            <a:r>
              <a:rPr lang="zh-CN" altLang="en-US" dirty="0"/>
              <a:t>发送一个</a:t>
            </a:r>
            <a:r>
              <a:rPr lang="en-US" altLang="zh-CN" dirty="0"/>
              <a:t>Configure-Request</a:t>
            </a:r>
            <a:r>
              <a:rPr lang="zh-CN" altLang="en-US" dirty="0"/>
              <a:t>报文，此报文中会包含一个</a:t>
            </a:r>
            <a:r>
              <a:rPr lang="en-US" altLang="zh-CN" dirty="0"/>
              <a:t>IP</a:t>
            </a:r>
            <a:r>
              <a:rPr lang="zh-CN" altLang="en-US" dirty="0"/>
              <a:t>地址</a:t>
            </a:r>
            <a:r>
              <a:rPr lang="en-US" altLang="zh-CN" dirty="0"/>
              <a:t>0.0.0.0</a:t>
            </a:r>
            <a:r>
              <a:rPr lang="zh-CN" altLang="en-US" dirty="0"/>
              <a:t>，表示向对端请求</a:t>
            </a:r>
            <a:r>
              <a:rPr lang="en-US" altLang="zh-CN" dirty="0"/>
              <a:t>IP</a:t>
            </a:r>
            <a:r>
              <a:rPr lang="zh-CN" altLang="en-US" dirty="0"/>
              <a:t>地址；</a:t>
            </a:r>
          </a:p>
          <a:p>
            <a:pPr marL="228600" indent="-228600" eaLnBrk="1" hangingPunct="1">
              <a:buFont typeface="+mj-lt"/>
              <a:buAutoNum type="arabicPeriod"/>
              <a:defRPr/>
            </a:pPr>
            <a:r>
              <a:rPr lang="en-US" altLang="zh-CN" dirty="0"/>
              <a:t>RTB</a:t>
            </a:r>
            <a:r>
              <a:rPr lang="zh-CN" altLang="en-US" dirty="0"/>
              <a:t>收到上述</a:t>
            </a:r>
            <a:r>
              <a:rPr lang="en-US" altLang="zh-CN" dirty="0"/>
              <a:t>Configure-Request</a:t>
            </a:r>
            <a:r>
              <a:rPr lang="zh-CN" altLang="en-US" dirty="0"/>
              <a:t>报文后，认为其中包含的地址（</a:t>
            </a:r>
            <a:r>
              <a:rPr lang="en-US" altLang="zh-CN" dirty="0"/>
              <a:t>0.0.0.0</a:t>
            </a:r>
            <a:r>
              <a:rPr lang="zh-CN" altLang="en-US" dirty="0"/>
              <a:t>）不合法，使用</a:t>
            </a:r>
            <a:r>
              <a:rPr lang="en-US" altLang="zh-CN" dirty="0"/>
              <a:t>Configure-</a:t>
            </a:r>
            <a:r>
              <a:rPr lang="en-US" altLang="zh-CN" dirty="0" err="1"/>
              <a:t>Nak</a:t>
            </a:r>
            <a:r>
              <a:rPr lang="zh-CN" altLang="en-US" dirty="0"/>
              <a:t>回应一个新的</a:t>
            </a:r>
            <a:r>
              <a:rPr lang="en-US" altLang="zh-CN" dirty="0"/>
              <a:t>IP</a:t>
            </a:r>
            <a:r>
              <a:rPr lang="zh-CN" altLang="en-US" dirty="0"/>
              <a:t>地址</a:t>
            </a:r>
            <a:r>
              <a:rPr lang="en-US" altLang="zh-CN" dirty="0"/>
              <a:t>10.1.1.1</a:t>
            </a:r>
            <a:r>
              <a:rPr lang="zh-CN" altLang="en-US" dirty="0"/>
              <a:t>；</a:t>
            </a:r>
          </a:p>
          <a:p>
            <a:pPr marL="228600" indent="-228600" eaLnBrk="1" hangingPunct="1">
              <a:buFont typeface="+mj-lt"/>
              <a:buAutoNum type="arabicPeriod"/>
              <a:defRPr/>
            </a:pPr>
            <a:r>
              <a:rPr lang="en-US" altLang="zh-CN" dirty="0"/>
              <a:t>RTA</a:t>
            </a:r>
            <a:r>
              <a:rPr lang="zh-CN" altLang="en-US" dirty="0"/>
              <a:t>收到此</a:t>
            </a:r>
            <a:r>
              <a:rPr lang="en-US" altLang="zh-CN" dirty="0"/>
              <a:t>Configure-</a:t>
            </a:r>
            <a:r>
              <a:rPr lang="en-US" altLang="zh-CN" dirty="0" err="1"/>
              <a:t>Nak</a:t>
            </a:r>
            <a:r>
              <a:rPr lang="zh-CN" altLang="en-US" dirty="0"/>
              <a:t>报文之后，更新本地</a:t>
            </a:r>
            <a:r>
              <a:rPr lang="en-US" altLang="zh-CN" dirty="0"/>
              <a:t>IP</a:t>
            </a:r>
            <a:r>
              <a:rPr lang="zh-CN" altLang="en-US" dirty="0"/>
              <a:t>地址，并重新发送一个</a:t>
            </a:r>
            <a:r>
              <a:rPr lang="en-US" altLang="zh-CN" dirty="0"/>
              <a:t>Configure-Request</a:t>
            </a:r>
            <a:r>
              <a:rPr lang="zh-CN" altLang="en-US" dirty="0"/>
              <a:t>报文，包含新的</a:t>
            </a:r>
            <a:r>
              <a:rPr lang="en-US" altLang="zh-CN" dirty="0"/>
              <a:t>IP</a:t>
            </a:r>
            <a:r>
              <a:rPr lang="zh-CN" altLang="en-US" dirty="0"/>
              <a:t>地址</a:t>
            </a:r>
            <a:r>
              <a:rPr lang="en-US" altLang="zh-CN" dirty="0"/>
              <a:t>10.1.1.1</a:t>
            </a:r>
            <a:r>
              <a:rPr lang="zh-CN" altLang="en-US" dirty="0"/>
              <a:t>；</a:t>
            </a:r>
          </a:p>
          <a:p>
            <a:pPr marL="228600" indent="-228600" eaLnBrk="1" hangingPunct="1">
              <a:buFont typeface="+mj-lt"/>
              <a:buAutoNum type="arabicPeriod"/>
              <a:defRPr/>
            </a:pPr>
            <a:r>
              <a:rPr lang="en-US" altLang="zh-CN" dirty="0"/>
              <a:t>RTB</a:t>
            </a:r>
            <a:r>
              <a:rPr lang="zh-CN" altLang="en-US" dirty="0"/>
              <a:t>收到</a:t>
            </a:r>
            <a:r>
              <a:rPr lang="en-US" altLang="zh-CN" dirty="0"/>
              <a:t>Configure-Request</a:t>
            </a:r>
            <a:r>
              <a:rPr lang="zh-CN" altLang="en-US" dirty="0"/>
              <a:t>报文后，认为其中包含的</a:t>
            </a:r>
            <a:r>
              <a:rPr lang="en-US" altLang="zh-CN" dirty="0"/>
              <a:t>IP</a:t>
            </a:r>
            <a:r>
              <a:rPr lang="zh-CN" altLang="en-US" dirty="0"/>
              <a:t>地址为合法地址，回应一个</a:t>
            </a:r>
            <a:r>
              <a:rPr lang="en-US" altLang="zh-CN" dirty="0"/>
              <a:t>Configure-</a:t>
            </a:r>
            <a:r>
              <a:rPr lang="en-US" altLang="zh-CN" dirty="0" err="1"/>
              <a:t>Ack</a:t>
            </a:r>
            <a:r>
              <a:rPr lang="zh-CN" altLang="en-US" dirty="0"/>
              <a:t>报文。</a:t>
            </a:r>
          </a:p>
          <a:p>
            <a:pPr eaLnBrk="1" hangingPunct="1">
              <a:defRPr/>
            </a:pPr>
            <a:r>
              <a:rPr lang="zh-CN" altLang="en-US" dirty="0"/>
              <a:t>同时，</a:t>
            </a:r>
            <a:r>
              <a:rPr lang="en-US" altLang="zh-CN" dirty="0"/>
              <a:t>RTB</a:t>
            </a:r>
            <a:r>
              <a:rPr lang="zh-CN" altLang="en-US" dirty="0"/>
              <a:t>也要向</a:t>
            </a:r>
            <a:r>
              <a:rPr lang="en-US" altLang="zh-CN" dirty="0"/>
              <a:t>RTA</a:t>
            </a:r>
            <a:r>
              <a:rPr lang="zh-CN" altLang="en-US" dirty="0"/>
              <a:t>发送</a:t>
            </a:r>
            <a:r>
              <a:rPr lang="en-US" altLang="zh-CN" dirty="0"/>
              <a:t>Configure-Request</a:t>
            </a:r>
            <a:r>
              <a:rPr lang="zh-CN" altLang="en-US" dirty="0"/>
              <a:t>报文请求使用地址</a:t>
            </a:r>
            <a:r>
              <a:rPr lang="en-US" altLang="zh-CN" dirty="0"/>
              <a:t>10.1.1.2</a:t>
            </a:r>
            <a:r>
              <a:rPr lang="zh-CN" altLang="en-US" dirty="0"/>
              <a:t>，</a:t>
            </a:r>
            <a:r>
              <a:rPr lang="en-US" altLang="zh-CN" dirty="0"/>
              <a:t>RTA</a:t>
            </a:r>
            <a:r>
              <a:rPr lang="zh-CN" altLang="en-US" dirty="0"/>
              <a:t>认为此地址合法，回应</a:t>
            </a:r>
            <a:r>
              <a:rPr lang="en-US" altLang="zh-CN" dirty="0"/>
              <a:t>Configure-</a:t>
            </a:r>
            <a:r>
              <a:rPr lang="en-US" altLang="zh-CN" dirty="0" err="1"/>
              <a:t>Ack</a:t>
            </a:r>
            <a:r>
              <a:rPr lang="zh-CN" altLang="en-US" dirty="0"/>
              <a:t>报文。</a:t>
            </a:r>
          </a:p>
          <a:p>
            <a:pPr eaLnBrk="1" hangingPunct="1">
              <a:defRPr/>
            </a:pPr>
            <a:endParaRPr lang="zh-CN" altLang="en-US" dirty="0"/>
          </a:p>
        </p:txBody>
      </p:sp>
    </p:spTree>
    <p:extLst>
      <p:ext uri="{BB962C8B-B14F-4D97-AF65-F5344CB8AC3E}">
        <p14:creationId xmlns:p14="http://schemas.microsoft.com/office/powerpoint/2010/main" val="4189310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584200" y="765175"/>
            <a:ext cx="5930900" cy="3336925"/>
          </a:xfrm>
          <a:ln/>
        </p:spPr>
      </p:sp>
      <p:sp>
        <p:nvSpPr>
          <p:cNvPr id="58371"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b="1" dirty="0"/>
              <a:t>local-user huawei password cipher huawei123</a:t>
            </a:r>
            <a:r>
              <a:rPr lang="zh-CN" altLang="en-US" dirty="0"/>
              <a:t>命令用于创建一个本地用户，用户名为“</a:t>
            </a:r>
            <a:r>
              <a:rPr lang="en-US" altLang="zh-CN" dirty="0"/>
              <a:t>huawei</a:t>
            </a:r>
            <a:r>
              <a:rPr lang="zh-CN" altLang="en-US" dirty="0"/>
              <a:t>”，密码为“</a:t>
            </a:r>
            <a:r>
              <a:rPr lang="en-US" altLang="zh-CN" dirty="0"/>
              <a:t>huawei123</a:t>
            </a:r>
            <a:r>
              <a:rPr lang="zh-CN" altLang="en-US" dirty="0"/>
              <a:t>”，关键字“</a:t>
            </a:r>
            <a:r>
              <a:rPr lang="en-US" altLang="zh-CN" dirty="0"/>
              <a:t>cipher</a:t>
            </a:r>
            <a:r>
              <a:rPr lang="zh-CN" altLang="en-US" dirty="0"/>
              <a:t>”表示密码信息在配置文件中被加密。</a:t>
            </a:r>
          </a:p>
          <a:p>
            <a:pPr eaLnBrk="1" hangingPunct="1"/>
            <a:r>
              <a:rPr lang="en-US" altLang="zh-CN" b="1" dirty="0"/>
              <a:t>local-user huawei service-type </a:t>
            </a:r>
            <a:r>
              <a:rPr lang="en-US" altLang="zh-CN" b="1" dirty="0" err="1"/>
              <a:t>ppp</a:t>
            </a:r>
            <a:r>
              <a:rPr lang="zh-CN" altLang="en-US" dirty="0"/>
              <a:t>命令用于设置用户“</a:t>
            </a:r>
            <a:r>
              <a:rPr lang="en-US" altLang="zh-CN" dirty="0"/>
              <a:t>huawei</a:t>
            </a:r>
            <a:r>
              <a:rPr lang="zh-CN" altLang="en-US" dirty="0"/>
              <a:t>”为</a:t>
            </a:r>
            <a:r>
              <a:rPr lang="en-US" altLang="zh-CN" dirty="0"/>
              <a:t>PPP</a:t>
            </a:r>
            <a:r>
              <a:rPr lang="zh-CN" altLang="en-US" dirty="0"/>
              <a:t>用户。</a:t>
            </a:r>
          </a:p>
          <a:p>
            <a:pPr eaLnBrk="1" hangingPunct="1"/>
            <a:r>
              <a:rPr lang="en-US" altLang="zh-CN" b="1" dirty="0" err="1"/>
              <a:t>ppp</a:t>
            </a:r>
            <a:r>
              <a:rPr lang="en-US" altLang="zh-CN" b="1" dirty="0"/>
              <a:t> authentication-mode pap</a:t>
            </a:r>
            <a:r>
              <a:rPr lang="zh-CN" altLang="en-US" dirty="0"/>
              <a:t>命令用于在认证方开启</a:t>
            </a:r>
            <a:r>
              <a:rPr lang="en-US" altLang="zh-CN" dirty="0"/>
              <a:t>PAP</a:t>
            </a:r>
            <a:r>
              <a:rPr lang="zh-CN" altLang="en-US" dirty="0"/>
              <a:t>认证的功能，即要求对端使用</a:t>
            </a:r>
            <a:r>
              <a:rPr lang="en-US" altLang="zh-CN" dirty="0"/>
              <a:t>PAP</a:t>
            </a:r>
            <a:r>
              <a:rPr lang="zh-CN" altLang="en-US" dirty="0"/>
              <a:t>认证。</a:t>
            </a:r>
          </a:p>
          <a:p>
            <a:pPr eaLnBrk="1" hangingPunct="1"/>
            <a:r>
              <a:rPr lang="en-US" altLang="zh-CN" b="1" dirty="0" err="1"/>
              <a:t>ppp</a:t>
            </a:r>
            <a:r>
              <a:rPr lang="en-US" altLang="zh-CN" b="1" dirty="0"/>
              <a:t> pap local-user huawei password cipher huawei123</a:t>
            </a:r>
            <a:r>
              <a:rPr lang="zh-CN" altLang="en-US" dirty="0"/>
              <a:t>命令用于在被认证方配置</a:t>
            </a:r>
            <a:r>
              <a:rPr lang="en-US" altLang="zh-CN" dirty="0"/>
              <a:t>PAP</a:t>
            </a:r>
            <a:r>
              <a:rPr lang="zh-CN" altLang="en-US" dirty="0"/>
              <a:t>使用的用户名和密码信息。</a:t>
            </a:r>
          </a:p>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2504612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584200" y="765175"/>
            <a:ext cx="5930900" cy="3336925"/>
          </a:xfrm>
          <a:ln/>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latin typeface="Arial" panose="020B0604020202020204" pitchFamily="34" charset="0"/>
            </a:endParaRPr>
          </a:p>
        </p:txBody>
      </p:sp>
    </p:spTree>
    <p:extLst>
      <p:ext uri="{BB962C8B-B14F-4D97-AF65-F5344CB8AC3E}">
        <p14:creationId xmlns:p14="http://schemas.microsoft.com/office/powerpoint/2010/main" val="1040806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584200" y="765175"/>
            <a:ext cx="5930900" cy="3336925"/>
          </a:xfrm>
          <a:ln/>
        </p:spPr>
      </p:sp>
      <p:sp>
        <p:nvSpPr>
          <p:cNvPr id="6246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b="1" dirty="0"/>
              <a:t>local-user huawei password cipher huawei123</a:t>
            </a:r>
            <a:r>
              <a:rPr lang="zh-CN" altLang="en-US" dirty="0"/>
              <a:t>命令用于创建一个本地用户，用户名为“</a:t>
            </a:r>
            <a:r>
              <a:rPr lang="en-US" altLang="zh-CN" dirty="0"/>
              <a:t>huawei</a:t>
            </a:r>
            <a:r>
              <a:rPr lang="zh-CN" altLang="en-US" dirty="0"/>
              <a:t>”，密码为“</a:t>
            </a:r>
            <a:r>
              <a:rPr lang="en-US" altLang="zh-CN" dirty="0"/>
              <a:t>huawei123</a:t>
            </a:r>
            <a:r>
              <a:rPr lang="zh-CN" altLang="en-US" dirty="0"/>
              <a:t>”；关键字“</a:t>
            </a:r>
            <a:r>
              <a:rPr lang="en-US" altLang="zh-CN" dirty="0"/>
              <a:t>cipher</a:t>
            </a:r>
            <a:r>
              <a:rPr lang="zh-CN" altLang="en-US" dirty="0"/>
              <a:t>”表示密码信息在配置文件中加密保存。</a:t>
            </a:r>
          </a:p>
          <a:p>
            <a:pPr eaLnBrk="1" hangingPunct="1"/>
            <a:r>
              <a:rPr lang="en-US" altLang="zh-CN" b="1" dirty="0"/>
              <a:t>local-user huawei service-type </a:t>
            </a:r>
            <a:r>
              <a:rPr lang="en-US" altLang="zh-CN" b="1" dirty="0" err="1"/>
              <a:t>ppp</a:t>
            </a:r>
            <a:r>
              <a:rPr lang="zh-CN" altLang="en-US" dirty="0"/>
              <a:t>命令用于设置用户“</a:t>
            </a:r>
            <a:r>
              <a:rPr lang="en-US" altLang="zh-CN" dirty="0"/>
              <a:t>huawei</a:t>
            </a:r>
            <a:r>
              <a:rPr lang="zh-CN" altLang="en-US" dirty="0"/>
              <a:t>”为</a:t>
            </a:r>
            <a:r>
              <a:rPr lang="en-US" altLang="zh-CN" dirty="0"/>
              <a:t>PPP</a:t>
            </a:r>
            <a:r>
              <a:rPr lang="zh-CN" altLang="en-US" dirty="0"/>
              <a:t>用户。</a:t>
            </a:r>
          </a:p>
          <a:p>
            <a:pPr eaLnBrk="1" hangingPunct="1"/>
            <a:r>
              <a:rPr lang="en-US" altLang="zh-CN" b="1" dirty="0" err="1"/>
              <a:t>ppp</a:t>
            </a:r>
            <a:r>
              <a:rPr lang="en-US" altLang="zh-CN" b="1" dirty="0"/>
              <a:t> authentication-mode chap</a:t>
            </a:r>
            <a:r>
              <a:rPr lang="zh-CN" altLang="en-US" dirty="0"/>
              <a:t>命令用于在认证方开启</a:t>
            </a:r>
            <a:r>
              <a:rPr lang="en-US" altLang="zh-CN" dirty="0"/>
              <a:t>CHAP</a:t>
            </a:r>
            <a:r>
              <a:rPr lang="zh-CN" altLang="en-US" dirty="0"/>
              <a:t>认证的功能，即要求对端使用</a:t>
            </a:r>
            <a:r>
              <a:rPr lang="en-US" altLang="zh-CN" dirty="0"/>
              <a:t>CHAP</a:t>
            </a:r>
            <a:r>
              <a:rPr lang="zh-CN" altLang="en-US" dirty="0"/>
              <a:t>认证。</a:t>
            </a:r>
          </a:p>
          <a:p>
            <a:pPr eaLnBrk="1" hangingPunct="1"/>
            <a:r>
              <a:rPr lang="en-US" altLang="zh-CN" b="1" dirty="0" err="1"/>
              <a:t>ppp</a:t>
            </a:r>
            <a:r>
              <a:rPr lang="en-US" altLang="zh-CN" b="1" dirty="0"/>
              <a:t> chap user huawei</a:t>
            </a:r>
            <a:r>
              <a:rPr lang="zh-CN" altLang="en-US" dirty="0"/>
              <a:t>命令用于在被认证方设置</a:t>
            </a:r>
            <a:r>
              <a:rPr lang="en-US" altLang="zh-CN" dirty="0"/>
              <a:t>CHAP</a:t>
            </a:r>
            <a:r>
              <a:rPr lang="zh-CN" altLang="en-US" dirty="0"/>
              <a:t>使用的用户名为“</a:t>
            </a:r>
            <a:r>
              <a:rPr lang="en-US" altLang="zh-CN" dirty="0"/>
              <a:t>huawei</a:t>
            </a:r>
            <a:r>
              <a:rPr lang="zh-CN" altLang="en-US" dirty="0"/>
              <a:t>”。</a:t>
            </a:r>
            <a:endParaRPr lang="en-US" altLang="zh-CN" dirty="0"/>
          </a:p>
          <a:p>
            <a:pPr eaLnBrk="1" hangingPunct="1"/>
            <a:r>
              <a:rPr lang="en-US" altLang="zh-CN" b="1" dirty="0" err="1"/>
              <a:t>ppp</a:t>
            </a:r>
            <a:r>
              <a:rPr lang="en-US" altLang="zh-CN" b="1" dirty="0"/>
              <a:t> chap password cipher huawei123</a:t>
            </a:r>
            <a:r>
              <a:rPr lang="zh-CN" altLang="en-US" dirty="0"/>
              <a:t>命令用于在被认证方设置</a:t>
            </a:r>
            <a:r>
              <a:rPr lang="en-US" altLang="zh-CN" dirty="0"/>
              <a:t>CHAP</a:t>
            </a:r>
            <a:r>
              <a:rPr lang="zh-CN" altLang="en-US" dirty="0"/>
              <a:t>使用的密码为“</a:t>
            </a:r>
            <a:r>
              <a:rPr lang="en-US" altLang="zh-CN" dirty="0"/>
              <a:t>huawei123</a:t>
            </a:r>
            <a:r>
              <a:rPr lang="zh-CN" altLang="en-US" dirty="0"/>
              <a:t>”。</a:t>
            </a:r>
            <a:endParaRPr lang="en-US" altLang="zh-CN" dirty="0"/>
          </a:p>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2373428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584200" y="765175"/>
            <a:ext cx="5930900" cy="3336925"/>
          </a:xfrm>
          <a:ln/>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latin typeface="Arial" panose="020B0604020202020204" pitchFamily="34" charset="0"/>
            </a:endParaRPr>
          </a:p>
        </p:txBody>
      </p:sp>
    </p:spTree>
    <p:extLst>
      <p:ext uri="{BB962C8B-B14F-4D97-AF65-F5344CB8AC3E}">
        <p14:creationId xmlns:p14="http://schemas.microsoft.com/office/powerpoint/2010/main" val="2994286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p:txBody>
          <a:bodyPr/>
          <a:lstStyle/>
          <a:p>
            <a:r>
              <a:rPr lang="zh-CN" altLang="zh-CN"/>
              <a:t>如果使用</a:t>
            </a:r>
            <a:r>
              <a:rPr lang="en-US" altLang="zh-CN"/>
              <a:t>PPP</a:t>
            </a:r>
            <a:r>
              <a:rPr lang="zh-CN" altLang="zh-CN"/>
              <a:t>作为链路层封装</a:t>
            </a:r>
            <a:r>
              <a:rPr lang="zh-CN" altLang="en-US"/>
              <a:t>协议</a:t>
            </a:r>
            <a:r>
              <a:rPr lang="zh-CN" altLang="zh-CN"/>
              <a:t>，</a:t>
            </a:r>
            <a:r>
              <a:rPr lang="zh-CN" altLang="en-US"/>
              <a:t>需要建立</a:t>
            </a:r>
            <a:r>
              <a:rPr lang="en-US" altLang="zh-CN"/>
              <a:t>PPP</a:t>
            </a:r>
            <a:r>
              <a:rPr lang="zh-CN" altLang="en-US"/>
              <a:t>链路的两端设备都必须发送</a:t>
            </a:r>
            <a:r>
              <a:rPr lang="en-US" altLang="zh-CN"/>
              <a:t>Configure-Request</a:t>
            </a:r>
            <a:r>
              <a:rPr lang="zh-CN" altLang="en-US"/>
              <a:t>报文，当每个设备均已收到对端发来的</a:t>
            </a:r>
            <a:r>
              <a:rPr lang="en-US" altLang="zh-CN"/>
              <a:t>Configure-Ack</a:t>
            </a:r>
            <a:r>
              <a:rPr lang="zh-CN" altLang="en-US"/>
              <a:t>报文后，就表示链路的建立过程已成功完成。</a:t>
            </a:r>
            <a:endParaRPr lang="en-US" altLang="zh-CN"/>
          </a:p>
          <a:p>
            <a:r>
              <a:rPr lang="en-US" altLang="zh-CN"/>
              <a:t>CHAP</a:t>
            </a:r>
            <a:r>
              <a:rPr lang="zh-CN" altLang="zh-CN"/>
              <a:t>认证协议为三次握手认证协议，</a:t>
            </a:r>
            <a:r>
              <a:rPr lang="zh-CN" altLang="en-US"/>
              <a:t>需要交互三次报文来认</a:t>
            </a:r>
            <a:r>
              <a:rPr lang="zh-CN" altLang="zh-CN"/>
              <a:t>证对方身份。</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142791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584200" y="765175"/>
            <a:ext cx="5930900" cy="3336925"/>
          </a:xfrm>
          <a:ln/>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794307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565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备注占位符 2"/>
          <p:cNvSpPr>
            <a:spLocks noGrp="1"/>
          </p:cNvSpPr>
          <p:nvPr>
            <p:ph type="body" idx="1"/>
          </p:nvPr>
        </p:nvSpPr>
        <p:spPr/>
        <p:txBody>
          <a:bodyPr/>
          <a:lstStyle/>
          <a:p>
            <a:r>
              <a:rPr lang="zh-CN" altLang="zh-CN"/>
              <a:t>串行</a:t>
            </a:r>
            <a:r>
              <a:rPr lang="zh-CN" altLang="en-US"/>
              <a:t>链路</a:t>
            </a:r>
            <a:r>
              <a:rPr lang="zh-CN" altLang="zh-CN"/>
              <a:t>普遍用于广域网</a:t>
            </a:r>
            <a:r>
              <a:rPr lang="zh-CN" altLang="en-US"/>
              <a:t>中</a:t>
            </a:r>
            <a:r>
              <a:rPr lang="zh-CN" altLang="zh-CN"/>
              <a:t>。串行</a:t>
            </a:r>
            <a:r>
              <a:rPr lang="zh-CN" altLang="en-US"/>
              <a:t>链路中</a:t>
            </a:r>
            <a:r>
              <a:rPr lang="zh-CN" altLang="zh-CN"/>
              <a:t>定义了两种</a:t>
            </a:r>
            <a:r>
              <a:rPr lang="zh-CN" altLang="en-US"/>
              <a:t>数据传输方式</a:t>
            </a:r>
            <a:r>
              <a:rPr lang="zh-CN" altLang="zh-CN"/>
              <a:t>：异步和同步。 </a:t>
            </a:r>
          </a:p>
          <a:p>
            <a:r>
              <a:rPr lang="zh-CN" altLang="zh-CN"/>
              <a:t>异步传输</a:t>
            </a:r>
            <a:r>
              <a:rPr lang="zh-CN" altLang="en-US"/>
              <a:t>是以字节为单位来传输数据，并且需要</a:t>
            </a:r>
            <a:r>
              <a:rPr lang="zh-CN" altLang="zh-CN"/>
              <a:t>采用额外的起始位和停止位</a:t>
            </a:r>
            <a:r>
              <a:rPr lang="zh-CN" altLang="en-US"/>
              <a:t>来</a:t>
            </a:r>
            <a:r>
              <a:rPr lang="zh-CN" altLang="zh-CN"/>
              <a:t>标记每个字节的开始和结束。起始位</a:t>
            </a:r>
            <a:r>
              <a:rPr lang="zh-CN" altLang="en-US"/>
              <a:t>为</a:t>
            </a:r>
            <a:r>
              <a:rPr lang="zh-CN" altLang="zh-CN"/>
              <a:t>二进制值</a:t>
            </a:r>
            <a:r>
              <a:rPr lang="en-US" altLang="zh-CN"/>
              <a:t>0</a:t>
            </a:r>
            <a:r>
              <a:rPr lang="zh-CN" altLang="zh-CN"/>
              <a:t>，停止位</a:t>
            </a:r>
            <a:r>
              <a:rPr lang="zh-CN" altLang="en-US"/>
              <a:t>为</a:t>
            </a:r>
            <a:r>
              <a:rPr lang="zh-CN" altLang="zh-CN"/>
              <a:t>二进制值</a:t>
            </a:r>
            <a:r>
              <a:rPr lang="en-US" altLang="zh-CN"/>
              <a:t>1</a:t>
            </a:r>
            <a:r>
              <a:rPr lang="zh-CN" altLang="zh-CN"/>
              <a:t>。在这种传输方式下，开始和停止位占据发送</a:t>
            </a:r>
            <a:r>
              <a:rPr lang="zh-CN" altLang="en-US"/>
              <a:t>数据的</a:t>
            </a:r>
            <a:r>
              <a:rPr lang="zh-CN" altLang="zh-CN"/>
              <a:t>相当大的比例，每个</a:t>
            </a:r>
            <a:r>
              <a:rPr lang="zh-CN" altLang="en-US"/>
              <a:t>字节</a:t>
            </a:r>
            <a:r>
              <a:rPr lang="zh-CN" altLang="zh-CN"/>
              <a:t>的发送都需要额外的开销。</a:t>
            </a:r>
          </a:p>
          <a:p>
            <a:r>
              <a:rPr lang="zh-CN" altLang="zh-CN"/>
              <a:t>同步</a:t>
            </a:r>
            <a:r>
              <a:rPr lang="zh-CN" altLang="en-US"/>
              <a:t>传输是以帧为单位来传输数据，在</a:t>
            </a:r>
            <a:r>
              <a:rPr lang="zh-CN" altLang="zh-CN"/>
              <a:t>通信</a:t>
            </a:r>
            <a:r>
              <a:rPr lang="zh-CN" altLang="en-US"/>
              <a:t>时需要使</a:t>
            </a:r>
            <a:r>
              <a:rPr lang="zh-CN" altLang="zh-CN"/>
              <a:t>用时钟</a:t>
            </a:r>
            <a:r>
              <a:rPr lang="zh-CN" altLang="en-US"/>
              <a:t>来</a:t>
            </a:r>
            <a:r>
              <a:rPr lang="zh-CN" altLang="zh-CN"/>
              <a:t>同步本端和对端</a:t>
            </a:r>
            <a:r>
              <a:rPr lang="zh-CN" altLang="en-US"/>
              <a:t>的</a:t>
            </a:r>
            <a:r>
              <a:rPr lang="zh-CN" altLang="zh-CN"/>
              <a:t>设备通信。</a:t>
            </a:r>
            <a:r>
              <a:rPr lang="en-US" altLang="zh-CN"/>
              <a:t>DCE</a:t>
            </a:r>
            <a:r>
              <a:rPr lang="zh-CN" altLang="en-US"/>
              <a:t>即数据通信设备，它提供了一个用于同步</a:t>
            </a:r>
            <a:r>
              <a:rPr lang="en-US" altLang="zh-CN"/>
              <a:t>DCE</a:t>
            </a:r>
            <a:r>
              <a:rPr lang="zh-CN" altLang="en-US"/>
              <a:t>设备和</a:t>
            </a:r>
            <a:r>
              <a:rPr lang="en-US" altLang="zh-CN"/>
              <a:t>DTE</a:t>
            </a:r>
            <a:r>
              <a:rPr lang="zh-CN" altLang="en-US"/>
              <a:t>设备之间数据传输的时钟信号。</a:t>
            </a:r>
            <a:r>
              <a:rPr lang="en-US" altLang="zh-CN"/>
              <a:t>DTE</a:t>
            </a:r>
            <a:r>
              <a:rPr lang="zh-CN" altLang="en-US"/>
              <a:t>即数据终端设备，它通常使用</a:t>
            </a:r>
            <a:r>
              <a:rPr lang="en-US" altLang="zh-CN"/>
              <a:t>DCE</a:t>
            </a:r>
            <a:r>
              <a:rPr lang="zh-CN" altLang="en-US"/>
              <a:t>产生的时钟信号。</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56968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584200" y="765175"/>
            <a:ext cx="5930900" cy="3336925"/>
          </a:xfrm>
          <a:ln/>
        </p:spPr>
      </p:sp>
      <p:sp>
        <p:nvSpPr>
          <p:cNvPr id="39939" name="备注占位符 2"/>
          <p:cNvSpPr>
            <a:spLocks noGrp="1"/>
          </p:cNvSpPr>
          <p:nvPr>
            <p:ph type="body" idx="1"/>
          </p:nvPr>
        </p:nvSpPr>
        <p:spPr bwMode="auto">
          <a:xfrm>
            <a:off x="568341" y="4616450"/>
            <a:ext cx="5930900" cy="4114800"/>
          </a:xfrm>
        </p:spPr>
        <p:txBody>
          <a:bodyPr wrap="square" numCol="1" anchor="t" anchorCtr="0" compatLnSpc="1">
            <a:prstTxWarp prst="textNoShape">
              <a:avLst/>
            </a:prstTxWarp>
          </a:bodyPr>
          <a:lstStyle/>
          <a:p>
            <a:pPr eaLnBrk="1" hangingPunct="1">
              <a:defRPr/>
            </a:pPr>
            <a:r>
              <a:rPr lang="en-US" altLang="zh-CN" dirty="0"/>
              <a:t>ISO</a:t>
            </a:r>
            <a:r>
              <a:rPr lang="zh-CN" altLang="en-US" dirty="0"/>
              <a:t>制定的</a:t>
            </a:r>
            <a:r>
              <a:rPr lang="en-US" altLang="zh-CN" dirty="0"/>
              <a:t>HDLC</a:t>
            </a:r>
            <a:r>
              <a:rPr lang="zh-CN" altLang="en-US" dirty="0"/>
              <a:t>是一种面向比特的通信规则。</a:t>
            </a:r>
            <a:r>
              <a:rPr lang="en-US" altLang="zh-CN" dirty="0"/>
              <a:t>HDLC</a:t>
            </a:r>
            <a:r>
              <a:rPr lang="zh-CN" altLang="en-US" dirty="0"/>
              <a:t>传送的信息单位为帧。作为面向比特的同步数据控制协议的典型，</a:t>
            </a:r>
            <a:r>
              <a:rPr lang="en-US" altLang="zh-CN" dirty="0"/>
              <a:t>HDLC</a:t>
            </a:r>
            <a:r>
              <a:rPr lang="zh-CN" altLang="en-US" dirty="0"/>
              <a:t>具有如下特点：</a:t>
            </a:r>
          </a:p>
          <a:p>
            <a:pPr marL="228600" indent="-228600" eaLnBrk="1" hangingPunct="1">
              <a:buFont typeface="+mj-lt"/>
              <a:buAutoNum type="arabicPeriod"/>
              <a:defRPr/>
            </a:pPr>
            <a:r>
              <a:rPr lang="zh-CN" altLang="en-US" dirty="0"/>
              <a:t>协议不依赖于任何一种字符编码集；</a:t>
            </a:r>
          </a:p>
          <a:p>
            <a:pPr marL="228600" indent="-228600" eaLnBrk="1" hangingPunct="1">
              <a:buFont typeface="+mj-lt"/>
              <a:buAutoNum type="arabicPeriod"/>
              <a:defRPr/>
            </a:pPr>
            <a:r>
              <a:rPr lang="zh-CN" altLang="en-US" dirty="0"/>
              <a:t>数据报文可透明传输，用于透明传输的“</a:t>
            </a:r>
            <a:r>
              <a:rPr lang="en-US" altLang="zh-CN" dirty="0"/>
              <a:t>0</a:t>
            </a:r>
            <a:r>
              <a:rPr lang="zh-CN" altLang="en-US" dirty="0"/>
              <a:t>比特插入法”易于硬件实现；</a:t>
            </a:r>
          </a:p>
          <a:p>
            <a:pPr marL="228600" indent="-228600" eaLnBrk="1" hangingPunct="1">
              <a:buFont typeface="+mj-lt"/>
              <a:buAutoNum type="arabicPeriod"/>
              <a:defRPr/>
            </a:pPr>
            <a:r>
              <a:rPr lang="zh-CN" altLang="en-US" dirty="0"/>
              <a:t>全双工通信，不必等待确认可连续发送数据，有较高的数据链路传输效率；</a:t>
            </a:r>
          </a:p>
          <a:p>
            <a:pPr marL="228600" indent="-228600" eaLnBrk="1" hangingPunct="1">
              <a:buFont typeface="+mj-lt"/>
              <a:buAutoNum type="arabicPeriod"/>
              <a:defRPr/>
            </a:pPr>
            <a:r>
              <a:rPr lang="zh-CN" altLang="en-US" dirty="0"/>
              <a:t>所有帧均采用</a:t>
            </a:r>
            <a:r>
              <a:rPr lang="en-US" altLang="zh-CN" dirty="0"/>
              <a:t>CRC</a:t>
            </a:r>
            <a:r>
              <a:rPr lang="zh-CN" altLang="en-US" dirty="0"/>
              <a:t>校验，并对信息帧进行编号，可防止漏收或重收，传输可靠性高；</a:t>
            </a:r>
          </a:p>
          <a:p>
            <a:pPr marL="228600" indent="-228600" eaLnBrk="1" hangingPunct="1">
              <a:buFont typeface="+mj-lt"/>
              <a:buAutoNum type="arabicPeriod"/>
              <a:defRPr/>
            </a:pPr>
            <a:r>
              <a:rPr lang="zh-CN" altLang="en-US" dirty="0"/>
              <a:t>传输控制功能与处理功能分离，具有较大的灵活性和较完善的控制功能。</a:t>
            </a:r>
            <a:endParaRPr lang="en-US" altLang="zh-CN" dirty="0"/>
          </a:p>
          <a:p>
            <a:pPr eaLnBrk="1" hangingPunct="1">
              <a:defRPr/>
            </a:pPr>
            <a:endParaRPr lang="en-US" altLang="zh-CN" dirty="0"/>
          </a:p>
        </p:txBody>
      </p:sp>
    </p:spTree>
    <p:extLst>
      <p:ext uri="{BB962C8B-B14F-4D97-AF65-F5344CB8AC3E}">
        <p14:creationId xmlns:p14="http://schemas.microsoft.com/office/powerpoint/2010/main" val="139711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584200" y="765175"/>
            <a:ext cx="5930900" cy="3336925"/>
          </a:xfrm>
          <a:ln/>
        </p:spPr>
      </p:sp>
      <p:sp>
        <p:nvSpPr>
          <p:cNvPr id="40963" name="备注占位符 2"/>
          <p:cNvSpPr>
            <a:spLocks noGrp="1"/>
          </p:cNvSpPr>
          <p:nvPr>
            <p:ph type="body" idx="1"/>
          </p:nvPr>
        </p:nvSpPr>
        <p:spPr bwMode="auto">
          <a:xfrm>
            <a:off x="584200" y="4644008"/>
            <a:ext cx="5930900" cy="4114800"/>
          </a:xfrm>
        </p:spPr>
        <p:txBody>
          <a:bodyPr wrap="square" numCol="1" anchor="t" anchorCtr="0" compatLnSpc="1">
            <a:prstTxWarp prst="textNoShape">
              <a:avLst/>
            </a:prstTxWarp>
          </a:bodyPr>
          <a:lstStyle/>
          <a:p>
            <a:pPr eaLnBrk="1" hangingPunct="1">
              <a:defRPr/>
            </a:pPr>
            <a:r>
              <a:rPr lang="zh-CN" altLang="en-US" dirty="0"/>
              <a:t>完整的</a:t>
            </a:r>
            <a:r>
              <a:rPr lang="en-US" altLang="zh-CN" dirty="0"/>
              <a:t>HDLC</a:t>
            </a:r>
            <a:r>
              <a:rPr lang="zh-CN" altLang="en-US" dirty="0"/>
              <a:t>帧由标志字段（</a:t>
            </a:r>
            <a:r>
              <a:rPr lang="en-US" altLang="zh-CN" dirty="0"/>
              <a:t>F</a:t>
            </a:r>
            <a:r>
              <a:rPr lang="zh-CN" altLang="en-US" dirty="0"/>
              <a:t>）、地址字段（</a:t>
            </a:r>
            <a:r>
              <a:rPr lang="en-US" altLang="zh-CN" dirty="0"/>
              <a:t>A</a:t>
            </a:r>
            <a:r>
              <a:rPr lang="zh-CN" altLang="en-US" dirty="0"/>
              <a:t>）、控制字段（</a:t>
            </a:r>
            <a:r>
              <a:rPr lang="en-US" altLang="zh-CN" dirty="0"/>
              <a:t>C</a:t>
            </a:r>
            <a:r>
              <a:rPr lang="zh-CN" altLang="en-US" dirty="0"/>
              <a:t>）、信息字段（</a:t>
            </a:r>
            <a:r>
              <a:rPr lang="en-US" altLang="zh-CN" dirty="0"/>
              <a:t>I</a:t>
            </a:r>
            <a:r>
              <a:rPr lang="zh-CN" altLang="en-US" dirty="0"/>
              <a:t>）、帧校验序列字段（</a:t>
            </a:r>
            <a:r>
              <a:rPr lang="en-US" altLang="zh-CN" dirty="0"/>
              <a:t>FCS</a:t>
            </a:r>
            <a:r>
              <a:rPr lang="zh-CN" altLang="en-US" dirty="0"/>
              <a:t>）等组成。</a:t>
            </a:r>
          </a:p>
          <a:p>
            <a:pPr marL="228600" indent="-228600" eaLnBrk="1" hangingPunct="1">
              <a:buFont typeface="+mj-lt"/>
              <a:buAutoNum type="arabicPeriod"/>
              <a:defRPr/>
            </a:pPr>
            <a:r>
              <a:rPr lang="zh-CN" altLang="en-US" dirty="0"/>
              <a:t>标志字段为</a:t>
            </a:r>
            <a:r>
              <a:rPr lang="en-US" altLang="zh-CN" dirty="0"/>
              <a:t>01111110</a:t>
            </a:r>
            <a:r>
              <a:rPr lang="zh-CN" altLang="en-US" dirty="0"/>
              <a:t>，用以标志帧的开始与结束，也可以作为帧与帧之间的填充字符。</a:t>
            </a:r>
          </a:p>
          <a:p>
            <a:pPr marL="228600" indent="-228600" eaLnBrk="1" hangingPunct="1">
              <a:buFont typeface="+mj-lt"/>
              <a:buAutoNum type="arabicPeriod"/>
              <a:defRPr/>
            </a:pPr>
            <a:r>
              <a:rPr lang="zh-CN" altLang="en-US" dirty="0"/>
              <a:t>地址字段携带的是地址信息。</a:t>
            </a:r>
          </a:p>
          <a:p>
            <a:pPr marL="228600" indent="-228600" eaLnBrk="1" hangingPunct="1">
              <a:buFont typeface="+mj-lt"/>
              <a:buAutoNum type="arabicPeriod"/>
              <a:defRPr/>
            </a:pPr>
            <a:r>
              <a:rPr lang="zh-CN" altLang="en-US" dirty="0"/>
              <a:t>控制字段用于构成各种命令及响应，以便对链路进行监视与控制。发送方利用控制字段来通知接收方来执行约定的操作；相反，接收方用该字段作为对命令的响应，报告已经完成的操作或状态的变化。</a:t>
            </a:r>
          </a:p>
          <a:p>
            <a:pPr marL="228600" indent="-228600" eaLnBrk="1" hangingPunct="1">
              <a:buFont typeface="+mj-lt"/>
              <a:buAutoNum type="arabicPeriod"/>
              <a:defRPr/>
            </a:pPr>
            <a:r>
              <a:rPr lang="zh-CN" altLang="en-US" dirty="0"/>
              <a:t>信息字段可以包含任意长度的二进制数，其上限由</a:t>
            </a:r>
            <a:r>
              <a:rPr lang="en-US" altLang="zh-CN" dirty="0"/>
              <a:t>FCS</a:t>
            </a:r>
            <a:r>
              <a:rPr lang="zh-CN" altLang="en-US" dirty="0"/>
              <a:t>字段或通讯节点的缓存容量来决定，目前用得较多的是</a:t>
            </a:r>
            <a:r>
              <a:rPr lang="en-US" altLang="zh-CN" dirty="0"/>
              <a:t>1000-2000</a:t>
            </a:r>
            <a:r>
              <a:rPr lang="zh-CN" altLang="en-US" dirty="0"/>
              <a:t>比特，而下限可以是</a:t>
            </a:r>
            <a:r>
              <a:rPr lang="en-US" altLang="zh-CN" dirty="0"/>
              <a:t>0</a:t>
            </a:r>
            <a:r>
              <a:rPr lang="zh-CN" altLang="en-US" dirty="0"/>
              <a:t>，即无信息字段。监控帧中不能有信息字段。</a:t>
            </a:r>
          </a:p>
          <a:p>
            <a:pPr marL="228600" indent="-228600" eaLnBrk="1" hangingPunct="1">
              <a:buFont typeface="+mj-lt"/>
              <a:buAutoNum type="arabicPeriod"/>
              <a:defRPr/>
            </a:pPr>
            <a:r>
              <a:rPr lang="zh-CN" altLang="en-US" dirty="0"/>
              <a:t>帧检验序列字段可以使用</a:t>
            </a:r>
            <a:r>
              <a:rPr lang="en-US" altLang="zh-CN" dirty="0"/>
              <a:t>16</a:t>
            </a:r>
            <a:r>
              <a:rPr lang="zh-CN" altLang="en-US" dirty="0"/>
              <a:t>位</a:t>
            </a:r>
            <a:r>
              <a:rPr lang="en-US" altLang="zh-CN" dirty="0"/>
              <a:t>CRC</a:t>
            </a:r>
            <a:r>
              <a:rPr lang="zh-CN" altLang="en-US" dirty="0"/>
              <a:t>对两个标志字段之间的内容进行校验。</a:t>
            </a:r>
          </a:p>
          <a:p>
            <a:pPr eaLnBrk="1" hangingPunct="1">
              <a:defRPr/>
            </a:pPr>
            <a:r>
              <a:rPr lang="en-US" altLang="zh-CN" dirty="0"/>
              <a:t>HDLC</a:t>
            </a:r>
            <a:r>
              <a:rPr lang="zh-CN" altLang="en-US" dirty="0"/>
              <a:t>有三种类型的帧：</a:t>
            </a:r>
          </a:p>
          <a:p>
            <a:pPr marL="228600" indent="-228600" eaLnBrk="1" hangingPunct="1">
              <a:buFont typeface="+mj-lt"/>
              <a:buAutoNum type="arabicPeriod"/>
              <a:defRPr/>
            </a:pPr>
            <a:r>
              <a:rPr lang="en-US" altLang="en-US" dirty="0"/>
              <a:t>信息帧（I帧）用于传送有效信息或数据，通常简称为I帧。</a:t>
            </a:r>
          </a:p>
          <a:p>
            <a:pPr marL="228600" indent="-228600" eaLnBrk="1" hangingPunct="1">
              <a:buFont typeface="+mj-lt"/>
              <a:buAutoNum type="arabicPeriod"/>
              <a:defRPr/>
            </a:pPr>
            <a:r>
              <a:rPr lang="en-US" altLang="en-US" dirty="0" err="1"/>
              <a:t>监控帧（S帧）用于差错控制和流量控制</a:t>
            </a:r>
            <a:r>
              <a:rPr lang="zh-CN" altLang="en-US" dirty="0"/>
              <a:t>，</a:t>
            </a:r>
            <a:r>
              <a:rPr lang="en-US" altLang="en-US" dirty="0" err="1"/>
              <a:t>通常称为S帧。S帧</a:t>
            </a:r>
            <a:r>
              <a:rPr lang="zh-CN" altLang="en-US" dirty="0"/>
              <a:t>的标志是</a:t>
            </a:r>
            <a:r>
              <a:rPr lang="en-US" altLang="en-US" dirty="0" err="1"/>
              <a:t>控制字段</a:t>
            </a:r>
            <a:r>
              <a:rPr lang="zh-CN" altLang="en-US" dirty="0"/>
              <a:t>的前两个比特</a:t>
            </a:r>
            <a:r>
              <a:rPr lang="en-US" altLang="en-US" dirty="0"/>
              <a:t>位为“10”。S帧不带信息字段，只有6个字节即48个比特。</a:t>
            </a:r>
            <a:endParaRPr lang="en-US" altLang="zh-CN" dirty="0"/>
          </a:p>
          <a:p>
            <a:pPr marL="228600" indent="-228600" eaLnBrk="1" hangingPunct="1">
              <a:buFont typeface="+mj-lt"/>
              <a:buAutoNum type="arabicPeriod"/>
              <a:defRPr/>
            </a:pPr>
            <a:r>
              <a:rPr lang="zh-CN" altLang="en-US" dirty="0"/>
              <a:t>无编号帧（</a:t>
            </a:r>
            <a:r>
              <a:rPr lang="en-US" altLang="zh-CN" dirty="0"/>
              <a:t>U</a:t>
            </a:r>
            <a:r>
              <a:rPr lang="zh-CN" altLang="en-US" dirty="0"/>
              <a:t>帧）简称</a:t>
            </a:r>
            <a:r>
              <a:rPr lang="en-US" altLang="zh-CN" dirty="0"/>
              <a:t>U</a:t>
            </a:r>
            <a:r>
              <a:rPr lang="zh-CN" altLang="en-US" dirty="0"/>
              <a:t>帧。</a:t>
            </a:r>
            <a:r>
              <a:rPr lang="en-US" altLang="zh-CN" dirty="0"/>
              <a:t>U</a:t>
            </a:r>
            <a:r>
              <a:rPr lang="zh-CN" altLang="en-US" dirty="0"/>
              <a:t>帧用于提供对链路的建立、拆除以及多种控制功能。</a:t>
            </a:r>
          </a:p>
          <a:p>
            <a:pPr eaLnBrk="1" hangingPunct="1">
              <a:defRPr/>
            </a:pPr>
            <a:endParaRPr lang="zh-CN" altLang="en-US" dirty="0"/>
          </a:p>
          <a:p>
            <a:pPr eaLnBrk="1" hangingPunct="1">
              <a:defRPr/>
            </a:pPr>
            <a:endParaRPr lang="zh-CN" altLang="en-US" dirty="0"/>
          </a:p>
        </p:txBody>
      </p:sp>
    </p:spTree>
    <p:extLst>
      <p:ext uri="{BB962C8B-B14F-4D97-AF65-F5344CB8AC3E}">
        <p14:creationId xmlns:p14="http://schemas.microsoft.com/office/powerpoint/2010/main" val="191108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584200" y="765175"/>
            <a:ext cx="5930900" cy="3336925"/>
          </a:xfrm>
          <a:ln/>
        </p:spPr>
      </p:sp>
      <p:sp>
        <p:nvSpPr>
          <p:cNvPr id="2150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a:t>用户只需要在串行接口视图下运行</a:t>
            </a:r>
            <a:r>
              <a:rPr lang="en-US" altLang="zh-CN" b="1" dirty="0"/>
              <a:t>link-protocol</a:t>
            </a:r>
            <a:r>
              <a:rPr lang="en-US" altLang="zh-CN" i="1" dirty="0"/>
              <a:t> </a:t>
            </a:r>
            <a:r>
              <a:rPr lang="en-US" altLang="zh-CN" dirty="0" err="1"/>
              <a:t>hdlc</a:t>
            </a:r>
            <a:r>
              <a:rPr lang="zh-CN" altLang="zh-CN" dirty="0"/>
              <a:t>命令就可以使能接口的</a:t>
            </a:r>
            <a:r>
              <a:rPr lang="en-US" altLang="zh-CN" dirty="0"/>
              <a:t>HDLC</a:t>
            </a:r>
            <a:r>
              <a:rPr lang="zh-CN" altLang="zh-CN" dirty="0"/>
              <a:t>协议。</a:t>
            </a:r>
            <a:r>
              <a:rPr lang="zh-CN" altLang="en-US" dirty="0"/>
              <a:t>华为设备上的</a:t>
            </a:r>
            <a:r>
              <a:rPr lang="zh-CN" altLang="zh-CN" dirty="0"/>
              <a:t>串行接口默认运行</a:t>
            </a:r>
            <a:r>
              <a:rPr lang="en-US" altLang="zh-CN" dirty="0"/>
              <a:t>PPP</a:t>
            </a:r>
            <a:r>
              <a:rPr lang="zh-CN" altLang="zh-CN" dirty="0"/>
              <a:t>协议。用户必须</a:t>
            </a:r>
            <a:r>
              <a:rPr lang="zh-CN" altLang="en-US" dirty="0"/>
              <a:t>在串行链路</a:t>
            </a:r>
            <a:r>
              <a:rPr lang="zh-CN" altLang="zh-CN" dirty="0"/>
              <a:t>两端</a:t>
            </a:r>
            <a:r>
              <a:rPr lang="zh-CN" altLang="en-US" dirty="0"/>
              <a:t>的</a:t>
            </a:r>
            <a:r>
              <a:rPr lang="zh-CN" altLang="zh-CN" dirty="0"/>
              <a:t>端口上配置相同的链路协议，双方才能通信。</a:t>
            </a:r>
            <a:endParaRPr lang="zh-CN" altLang="en-US" i="1" dirty="0"/>
          </a:p>
        </p:txBody>
      </p:sp>
    </p:spTree>
    <p:extLst>
      <p:ext uri="{BB962C8B-B14F-4D97-AF65-F5344CB8AC3E}">
        <p14:creationId xmlns:p14="http://schemas.microsoft.com/office/powerpoint/2010/main" val="1741554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584200" y="765175"/>
            <a:ext cx="5930900" cy="3336925"/>
          </a:xfrm>
          <a:ln/>
        </p:spPr>
      </p:sp>
      <p:sp>
        <p:nvSpPr>
          <p:cNvPr id="2355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a:t>一个接口如果没有</a:t>
            </a:r>
            <a:r>
              <a:rPr lang="en-US" altLang="zh-CN" dirty="0"/>
              <a:t>IP</a:t>
            </a:r>
            <a:r>
              <a:rPr lang="zh-CN" altLang="zh-CN" dirty="0"/>
              <a:t>地址就无法生成路由，也就无法转发报文。</a:t>
            </a:r>
            <a:r>
              <a:rPr lang="en-US" altLang="zh-CN" dirty="0"/>
              <a:t>IP</a:t>
            </a:r>
            <a:r>
              <a:rPr lang="zh-CN" altLang="zh-CN" dirty="0"/>
              <a:t>地址借用允许一个没有</a:t>
            </a:r>
            <a:r>
              <a:rPr lang="en-US" altLang="zh-CN" dirty="0"/>
              <a:t>IP</a:t>
            </a:r>
            <a:r>
              <a:rPr lang="zh-CN" altLang="zh-CN" dirty="0"/>
              <a:t>地址的接口从其它接口借用</a:t>
            </a:r>
            <a:r>
              <a:rPr lang="en-US" altLang="zh-CN" dirty="0"/>
              <a:t>IP</a:t>
            </a:r>
            <a:r>
              <a:rPr lang="zh-CN" altLang="zh-CN" dirty="0"/>
              <a:t>地址。这样可以避免一个接口独占</a:t>
            </a:r>
            <a:r>
              <a:rPr lang="en-US" altLang="zh-CN" dirty="0"/>
              <a:t>IP</a:t>
            </a:r>
            <a:r>
              <a:rPr lang="zh-CN" altLang="zh-CN" dirty="0"/>
              <a:t>地址，节省</a:t>
            </a:r>
            <a:r>
              <a:rPr lang="en-US" altLang="zh-CN" dirty="0"/>
              <a:t>IP</a:t>
            </a:r>
            <a:r>
              <a:rPr lang="zh-CN" altLang="zh-CN" dirty="0"/>
              <a:t>地址资源。</a:t>
            </a:r>
            <a:r>
              <a:rPr lang="zh-CN" altLang="en-US" dirty="0"/>
              <a:t>一般</a:t>
            </a:r>
            <a:r>
              <a:rPr lang="zh-CN" altLang="zh-CN" dirty="0"/>
              <a:t>建议借用</a:t>
            </a:r>
            <a:r>
              <a:rPr lang="en-US" altLang="zh-CN" dirty="0"/>
              <a:t>loopback</a:t>
            </a:r>
            <a:r>
              <a:rPr lang="zh-CN" altLang="zh-CN" dirty="0"/>
              <a:t>接口的</a:t>
            </a:r>
            <a:r>
              <a:rPr lang="en-US" altLang="zh-CN" dirty="0"/>
              <a:t>IP</a:t>
            </a:r>
            <a:r>
              <a:rPr lang="zh-CN" altLang="zh-CN" dirty="0"/>
              <a:t>地址，因为这类接口总是处于活跃（</a:t>
            </a:r>
            <a:r>
              <a:rPr lang="en-US" altLang="zh-CN" dirty="0"/>
              <a:t>active</a:t>
            </a:r>
            <a:r>
              <a:rPr lang="zh-CN" altLang="zh-CN" dirty="0"/>
              <a:t>）状态，因而能提供</a:t>
            </a:r>
            <a:r>
              <a:rPr lang="zh-CN" altLang="en-US" dirty="0"/>
              <a:t>稳定</a:t>
            </a:r>
            <a:r>
              <a:rPr lang="zh-CN" altLang="zh-CN" dirty="0"/>
              <a:t>可用的</a:t>
            </a:r>
            <a:r>
              <a:rPr lang="en-US" altLang="zh-CN" dirty="0"/>
              <a:t>IP</a:t>
            </a:r>
            <a:r>
              <a:rPr lang="zh-CN" altLang="zh-CN" dirty="0"/>
              <a:t>地址。</a:t>
            </a:r>
          </a:p>
          <a:p>
            <a:pPr eaLnBrk="1" hangingPunct="1"/>
            <a:r>
              <a:rPr lang="zh-CN" altLang="en-US" dirty="0">
                <a:cs typeface="Arial" panose="020B0604020202020204" pitchFamily="34" charset="0"/>
              </a:rPr>
              <a:t>本例中，在</a:t>
            </a:r>
            <a:r>
              <a:rPr lang="en-US" altLang="zh-CN" dirty="0">
                <a:cs typeface="Arial" panose="020B0604020202020204" pitchFamily="34" charset="0"/>
              </a:rPr>
              <a:t>RTA</a:t>
            </a:r>
            <a:r>
              <a:rPr lang="zh-CN" altLang="en-US" dirty="0">
                <a:cs typeface="Arial" panose="020B0604020202020204" pitchFamily="34" charset="0"/>
              </a:rPr>
              <a:t>的</a:t>
            </a:r>
            <a:r>
              <a:rPr lang="en-US" altLang="zh-CN" dirty="0">
                <a:cs typeface="Arial" panose="020B0604020202020204" pitchFamily="34" charset="0"/>
              </a:rPr>
              <a:t>S1/0/0</a:t>
            </a:r>
            <a:r>
              <a:rPr lang="zh-CN" altLang="en-US" dirty="0">
                <a:cs typeface="Arial" panose="020B0604020202020204" pitchFamily="34" charset="0"/>
              </a:rPr>
              <a:t>接口配置完接口地址借用之后，还需要在</a:t>
            </a:r>
            <a:r>
              <a:rPr lang="en-US" altLang="zh-CN" dirty="0">
                <a:cs typeface="Arial" panose="020B0604020202020204" pitchFamily="34" charset="0"/>
              </a:rPr>
              <a:t>RTA</a:t>
            </a:r>
            <a:r>
              <a:rPr lang="zh-CN" altLang="en-US" dirty="0">
                <a:cs typeface="Arial" panose="020B0604020202020204" pitchFamily="34" charset="0"/>
              </a:rPr>
              <a:t>上配置静态路由，以使</a:t>
            </a:r>
            <a:r>
              <a:rPr lang="en-US" altLang="zh-CN" dirty="0">
                <a:cs typeface="Arial" panose="020B0604020202020204" pitchFamily="34" charset="0"/>
              </a:rPr>
              <a:t>RTA</a:t>
            </a:r>
            <a:r>
              <a:rPr lang="zh-CN" altLang="en-US" dirty="0">
                <a:cs typeface="Arial" panose="020B0604020202020204" pitchFamily="34" charset="0"/>
              </a:rPr>
              <a:t>能够转发数据到</a:t>
            </a:r>
            <a:r>
              <a:rPr lang="en-US" altLang="zh-CN" dirty="0">
                <a:cs typeface="Arial" panose="020B0604020202020204" pitchFamily="34" charset="0"/>
              </a:rPr>
              <a:t>10.1.1.0/24</a:t>
            </a:r>
            <a:r>
              <a:rPr lang="zh-CN" altLang="en-US" dirty="0">
                <a:cs typeface="Arial" panose="020B0604020202020204" pitchFamily="34" charset="0"/>
              </a:rPr>
              <a:t>网络。</a:t>
            </a:r>
            <a:endParaRPr lang="zh-CN" altLang="en-US" dirty="0"/>
          </a:p>
        </p:txBody>
      </p:sp>
    </p:spTree>
    <p:extLst>
      <p:ext uri="{BB962C8B-B14F-4D97-AF65-F5344CB8AC3E}">
        <p14:creationId xmlns:p14="http://schemas.microsoft.com/office/powerpoint/2010/main" val="2722552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584200" y="765175"/>
            <a:ext cx="5930900" cy="3336925"/>
          </a:xfrm>
          <a:ln/>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a:t>执行</a:t>
            </a:r>
            <a:r>
              <a:rPr lang="en-US" altLang="zh-CN" b="1" dirty="0"/>
              <a:t>display ip interface brief</a:t>
            </a:r>
            <a:r>
              <a:rPr lang="zh-CN" altLang="zh-CN" dirty="0"/>
              <a:t>命令</a:t>
            </a:r>
            <a:r>
              <a:rPr lang="zh-CN" altLang="en-US" dirty="0"/>
              <a:t>可以</a:t>
            </a:r>
            <a:r>
              <a:rPr lang="zh-CN" altLang="zh-CN" dirty="0"/>
              <a:t>查看</a:t>
            </a:r>
            <a:r>
              <a:rPr lang="zh-CN" altLang="en-US" dirty="0"/>
              <a:t>路由器接口简要信息</a:t>
            </a:r>
            <a:r>
              <a:rPr lang="zh-CN" altLang="zh-CN" dirty="0"/>
              <a:t>。如果有</a:t>
            </a:r>
            <a:r>
              <a:rPr lang="en-US" altLang="zh-CN" dirty="0"/>
              <a:t>IP</a:t>
            </a:r>
            <a:r>
              <a:rPr lang="zh-CN" altLang="zh-CN" dirty="0"/>
              <a:t>地址被借用，该</a:t>
            </a:r>
            <a:r>
              <a:rPr lang="en-US" altLang="zh-CN" dirty="0"/>
              <a:t>IP</a:t>
            </a:r>
            <a:r>
              <a:rPr lang="zh-CN" altLang="zh-CN" dirty="0"/>
              <a:t>地址会显示在多个接口</a:t>
            </a:r>
            <a:r>
              <a:rPr lang="zh-CN" altLang="en-US" dirty="0"/>
              <a:t>上</a:t>
            </a:r>
            <a:r>
              <a:rPr lang="zh-CN" altLang="zh-CN" dirty="0"/>
              <a:t>，说明借用</a:t>
            </a:r>
            <a:r>
              <a:rPr lang="en-US" altLang="zh-CN" dirty="0"/>
              <a:t>loopback</a:t>
            </a:r>
            <a:r>
              <a:rPr lang="zh-CN" altLang="zh-CN" dirty="0"/>
              <a:t>接口的</a:t>
            </a:r>
            <a:r>
              <a:rPr lang="en-US" altLang="zh-CN" dirty="0"/>
              <a:t>IP</a:t>
            </a:r>
            <a:r>
              <a:rPr lang="zh-CN" altLang="zh-CN" dirty="0"/>
              <a:t>地址</a:t>
            </a:r>
            <a:r>
              <a:rPr lang="zh-CN" altLang="en-US" dirty="0"/>
              <a:t>成功</a:t>
            </a:r>
            <a:r>
              <a:rPr lang="zh-CN" altLang="zh-CN" dirty="0"/>
              <a:t>。</a:t>
            </a:r>
            <a:endParaRPr lang="en-US" altLang="zh-CN" dirty="0"/>
          </a:p>
        </p:txBody>
      </p:sp>
    </p:spTree>
    <p:extLst>
      <p:ext uri="{BB962C8B-B14F-4D97-AF65-F5344CB8AC3E}">
        <p14:creationId xmlns:p14="http://schemas.microsoft.com/office/powerpoint/2010/main" val="377389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pic>
        <p:nvPicPr>
          <p:cNvPr id="3" name="图片 76" descr="新版面封面－红色"/>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4"/>
            <a:ext cx="121920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7"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90151" y="5578476"/>
            <a:ext cx="1094316"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78"/>
          <p:cNvSpPr txBox="1">
            <a:spLocks noChangeArrowheads="1"/>
          </p:cNvSpPr>
          <p:nvPr userDrawn="1"/>
        </p:nvSpPr>
        <p:spPr bwMode="auto">
          <a:xfrm>
            <a:off x="1446962" y="6205539"/>
            <a:ext cx="2609408" cy="26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220" tIns="39109" rIns="78220" bIns="39109">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FrutigerNext LT Bold" panose="020B0803040504020204" pitchFamily="34" charset="0"/>
              </a:rPr>
              <a:t>HUAWEI TECHNOLOGIES CO., LTD.</a:t>
            </a:r>
            <a:endParaRPr lang="en-US" altLang="zh-CN" sz="2100"/>
          </a:p>
        </p:txBody>
      </p:sp>
      <p:sp>
        <p:nvSpPr>
          <p:cNvPr id="6" name="Title 3"/>
          <p:cNvSpPr>
            <a:spLocks noGrp="1"/>
          </p:cNvSpPr>
          <p:nvPr>
            <p:ph type="title"/>
          </p:nvPr>
        </p:nvSpPr>
        <p:spPr>
          <a:xfrm>
            <a:off x="1007534" y="2263775"/>
            <a:ext cx="7584017" cy="579438"/>
          </a:xfrm>
        </p:spPr>
        <p:txBody>
          <a:bodyPr/>
          <a:lstStyle/>
          <a:p>
            <a:r>
              <a:rPr lang="en-US" dirty="0"/>
              <a:t>Click to edit Master title style</a:t>
            </a:r>
          </a:p>
        </p:txBody>
      </p:sp>
      <p:sp>
        <p:nvSpPr>
          <p:cNvPr id="7" name="日期占位符 6"/>
          <p:cNvSpPr>
            <a:spLocks noGrp="1" noChangeArrowheads="1"/>
          </p:cNvSpPr>
          <p:nvPr>
            <p:ph type="dt" sz="quarter" idx="10"/>
          </p:nvPr>
        </p:nvSpPr>
        <p:spPr>
          <a:xfrm>
            <a:off x="865718" y="669925"/>
            <a:ext cx="3373967" cy="476250"/>
          </a:xfrm>
          <a:prstGeom prst="rect">
            <a:avLst/>
          </a:prstGeom>
        </p:spPr>
        <p:txBody>
          <a:bodyPr lIns="91440" tIns="45720" rIns="91440" bIns="45720"/>
          <a:lstStyle>
            <a:lvl1pPr eaLnBrk="1" hangingPunct="1">
              <a:lnSpc>
                <a:spcPct val="100000"/>
              </a:lnSpc>
              <a:defRPr kumimoji="1" sz="1400">
                <a:solidFill>
                  <a:srgbClr val="808080"/>
                </a:solidFill>
                <a:latin typeface="FrutigerNext LT Bold" pitchFamily="20" charset="0"/>
              </a:defRPr>
            </a:lvl1pPr>
          </a:lstStyle>
          <a:p>
            <a:pPr>
              <a:defRPr/>
            </a:pPr>
            <a:endParaRPr lang="en-US" altLang="zh-CN"/>
          </a:p>
        </p:txBody>
      </p:sp>
    </p:spTree>
    <p:extLst>
      <p:ext uri="{BB962C8B-B14F-4D97-AF65-F5344CB8AC3E}">
        <p14:creationId xmlns:p14="http://schemas.microsoft.com/office/powerpoint/2010/main" val="340466775"/>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7382" y="1393478"/>
            <a:ext cx="5183716"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56868" y="1393478"/>
            <a:ext cx="5185833"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6"/>
          <p:cNvSpPr>
            <a:spLocks noGrp="1" noChangeArrowheads="1"/>
          </p:cNvSpPr>
          <p:nvPr>
            <p:ph type="sldNum" sz="quarter" idx="10"/>
          </p:nvPr>
        </p:nvSpPr>
        <p:spPr>
          <a:xfrm>
            <a:off x="8128000" y="6524626"/>
            <a:ext cx="2025651" cy="333375"/>
          </a:xfrm>
          <a:prstGeom prst="rect">
            <a:avLst/>
          </a:prstGeom>
          <a:ln/>
        </p:spPr>
        <p:txBody>
          <a:bodyPr/>
          <a:lstStyle>
            <a:lvl1pPr>
              <a:defRPr/>
            </a:lvl1pPr>
          </a:lstStyle>
          <a:p>
            <a:pPr>
              <a:defRPr/>
            </a:pPr>
            <a:r>
              <a:rPr lang="en-US" altLang="zh-CN"/>
              <a:t>Page </a:t>
            </a:r>
            <a:fld id="{25397361-8323-43B7-B466-6FFFB07C318C}" type="slidenum">
              <a:rPr lang="en-US" altLang="zh-CN"/>
              <a:pPr>
                <a:defRPr/>
              </a:pPr>
              <a:t>‹#›</a:t>
            </a:fld>
            <a:endParaRPr lang="en-US" altLang="zh-CN"/>
          </a:p>
        </p:txBody>
      </p:sp>
    </p:spTree>
    <p:extLst>
      <p:ext uri="{BB962C8B-B14F-4D97-AF65-F5344CB8AC3E}">
        <p14:creationId xmlns:p14="http://schemas.microsoft.com/office/powerpoint/2010/main" val="2978480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11972"/>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 id="2147483880" r:id="rId20"/>
    <p:sldLayoutId id="2147483881" r:id="rId21"/>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sz="quarter"/>
          </p:nvPr>
        </p:nvSpPr>
        <p:spPr/>
        <p:txBody>
          <a:bodyPr/>
          <a:lstStyle/>
          <a:p>
            <a:r>
              <a:rPr lang="en-US" altLang="zh-CN"/>
              <a:t>HDLC&amp;PPP</a:t>
            </a:r>
            <a:r>
              <a:rPr lang="zh-CN" altLang="en-US"/>
              <a:t>原理与配置</a:t>
            </a: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147295744"/>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PPP</a:t>
            </a:r>
            <a:r>
              <a:rPr lang="zh-CN" altLang="en-US">
                <a:latin typeface="微软雅黑" panose="020B0503020204020204" pitchFamily="34" charset="-122"/>
                <a:ea typeface="微软雅黑" panose="020B0503020204020204" pitchFamily="34" charset="-122"/>
              </a:rPr>
              <a:t>协议应用</a:t>
            </a:r>
          </a:p>
        </p:txBody>
      </p:sp>
      <p:sp>
        <p:nvSpPr>
          <p:cNvPr id="4" name="文本占位符 3"/>
          <p:cNvSpPr>
            <a:spLocks noGrp="1"/>
          </p:cNvSpPr>
          <p:nvPr>
            <p:ph type="body" sz="quarter" idx="10"/>
          </p:nvPr>
        </p:nvSpPr>
        <p:spPr/>
        <p:txBody>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PPP</a:t>
            </a:r>
            <a:r>
              <a:rPr lang="zh-CN" altLang="en-US" dirty="0">
                <a:latin typeface="微软雅黑" panose="020B0503020204020204" pitchFamily="34" charset="-122"/>
                <a:ea typeface="微软雅黑" panose="020B0503020204020204" pitchFamily="34" charset="-122"/>
              </a:rPr>
              <a:t>协议是一种点到点链路层协议，主要用于在全双工的同异步链路上进行点到点的数据传输。</a:t>
            </a:r>
            <a:endParaRPr lang="en-US" altLang="zh-CN" dirty="0">
              <a:latin typeface="微软雅黑" panose="020B0503020204020204" pitchFamily="34" charset="-122"/>
              <a:ea typeface="微软雅黑" panose="020B0503020204020204" pitchFamily="34" charset="-122"/>
            </a:endParaRPr>
          </a:p>
        </p:txBody>
      </p:sp>
      <p:grpSp>
        <p:nvGrpSpPr>
          <p:cNvPr id="26628" name="组合 12"/>
          <p:cNvGrpSpPr>
            <a:grpSpLocks/>
          </p:cNvGrpSpPr>
          <p:nvPr/>
        </p:nvGrpSpPr>
        <p:grpSpPr bwMode="auto">
          <a:xfrm>
            <a:off x="3719736" y="1948706"/>
            <a:ext cx="4536504" cy="1037383"/>
            <a:chOff x="2196033" y="1948531"/>
            <a:chExt cx="4536505" cy="1037383"/>
          </a:xfrm>
        </p:grpSpPr>
        <p:sp>
          <p:nvSpPr>
            <p:cNvPr id="26630" name="Text Box 11"/>
            <p:cNvSpPr txBox="1">
              <a:spLocks noChangeArrowheads="1"/>
            </p:cNvSpPr>
            <p:nvPr/>
          </p:nvSpPr>
          <p:spPr bwMode="auto">
            <a:xfrm>
              <a:off x="2196033" y="1948531"/>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26631" name="Text Box 12"/>
            <p:cNvSpPr txBox="1">
              <a:spLocks noChangeArrowheads="1"/>
            </p:cNvSpPr>
            <p:nvPr/>
          </p:nvSpPr>
          <p:spPr bwMode="auto">
            <a:xfrm>
              <a:off x="6222951" y="1948531"/>
              <a:ext cx="5095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sp>
          <p:nvSpPr>
            <p:cNvPr id="26632" name="Text Box 7"/>
            <p:cNvSpPr txBox="1">
              <a:spLocks noChangeArrowheads="1"/>
            </p:cNvSpPr>
            <p:nvPr/>
          </p:nvSpPr>
          <p:spPr bwMode="auto">
            <a:xfrm>
              <a:off x="3996035" y="2708102"/>
              <a:ext cx="647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PPP</a:t>
              </a:r>
            </a:p>
          </p:txBody>
        </p:sp>
        <p:pic>
          <p:nvPicPr>
            <p:cNvPr id="26633"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4948" y="2492202"/>
              <a:ext cx="3228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Text Box 7"/>
            <p:cNvSpPr txBox="1">
              <a:spLocks noChangeArrowheads="1"/>
            </p:cNvSpPr>
            <p:nvPr/>
          </p:nvSpPr>
          <p:spPr bwMode="auto">
            <a:xfrm>
              <a:off x="2957809" y="2309639"/>
              <a:ext cx="7311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26637" name="Text Box 7"/>
            <p:cNvSpPr txBox="1">
              <a:spLocks noChangeArrowheads="1"/>
            </p:cNvSpPr>
            <p:nvPr/>
          </p:nvSpPr>
          <p:spPr bwMode="auto">
            <a:xfrm>
              <a:off x="5351231" y="2349327"/>
              <a:ext cx="6688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grpSp>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7176" y="2284517"/>
            <a:ext cx="882021" cy="647284"/>
          </a:xfrm>
          <a:prstGeom prst="rect">
            <a:avLst/>
          </a:prstGeom>
        </p:spPr>
      </p:pic>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602019" y="2280325"/>
            <a:ext cx="882021" cy="647284"/>
          </a:xfrm>
          <a:prstGeom prst="rect">
            <a:avLst/>
          </a:prstGeom>
        </p:spPr>
      </p:pic>
    </p:spTree>
    <p:extLst>
      <p:ext uri="{BB962C8B-B14F-4D97-AF65-F5344CB8AC3E}">
        <p14:creationId xmlns:p14="http://schemas.microsoft.com/office/powerpoint/2010/main" val="818705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a:t>PPP</a:t>
            </a:r>
            <a:r>
              <a:rPr lang="zh-CN" altLang="en-US" dirty="0"/>
              <a:t>组件</a:t>
            </a:r>
          </a:p>
        </p:txBody>
      </p:sp>
      <p:graphicFrame>
        <p:nvGraphicFramePr>
          <p:cNvPr id="21" name="表格 8"/>
          <p:cNvGraphicFramePr>
            <a:graphicFrameLocks noGrp="1"/>
          </p:cNvGraphicFramePr>
          <p:nvPr>
            <p:extLst>
              <p:ext uri="{D42A27DB-BD31-4B8C-83A1-F6EECF244321}">
                <p14:modId xmlns:p14="http://schemas.microsoft.com/office/powerpoint/2010/main" val="2013820957"/>
              </p:ext>
            </p:extLst>
          </p:nvPr>
        </p:nvGraphicFramePr>
        <p:xfrm>
          <a:off x="2279650" y="1939851"/>
          <a:ext cx="7632700" cy="2281336"/>
        </p:xfrm>
        <a:graphic>
          <a:graphicData uri="http://schemas.openxmlformats.org/drawingml/2006/table">
            <a:tbl>
              <a:tblPr firstRow="1" bandCol="1">
                <a:tableStyleId>{5C22544A-7EE6-4342-B048-85BDC9FD1C3A}</a:tableStyleId>
              </a:tblPr>
              <a:tblGrid>
                <a:gridCol w="3053080">
                  <a:extLst>
                    <a:ext uri="{9D8B030D-6E8A-4147-A177-3AD203B41FA5}">
                      <a16:colId xmlns:a16="http://schemas.microsoft.com/office/drawing/2014/main" val="20000"/>
                    </a:ext>
                  </a:extLst>
                </a:gridCol>
                <a:gridCol w="4579620">
                  <a:extLst>
                    <a:ext uri="{9D8B030D-6E8A-4147-A177-3AD203B41FA5}">
                      <a16:colId xmlns:a16="http://schemas.microsoft.com/office/drawing/2014/main" val="20001"/>
                    </a:ext>
                  </a:extLst>
                </a:gridCol>
              </a:tblGrid>
              <a:tr h="4570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bg1"/>
                          </a:solidFill>
                          <a:latin typeface="Arial" pitchFamily="34" charset="0"/>
                          <a:cs typeface="Arial" pitchFamily="34" charset="0"/>
                        </a:rPr>
                        <a:t>名称</a:t>
                      </a:r>
                      <a:endParaRPr lang="en-US" altLang="zh-CN" sz="1600" b="0" dirty="0">
                        <a:solidFill>
                          <a:schemeClr val="bg1"/>
                        </a:solidFill>
                        <a:latin typeface="Arial" pitchFamily="34" charset="0"/>
                        <a:cs typeface="Arial" pitchFamily="34" charset="0"/>
                      </a:endParaRPr>
                    </a:p>
                  </a:txBody>
                  <a:tcPr marT="45699" marB="4569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algn="ctr" defTabSz="914400" rtl="0" eaLnBrk="1" latinLnBrk="0" hangingPunct="1"/>
                      <a:r>
                        <a:rPr lang="zh-CN" altLang="en-US" sz="1600" b="0" kern="1200" dirty="0">
                          <a:solidFill>
                            <a:schemeClr val="bg1"/>
                          </a:solidFill>
                          <a:latin typeface="Arial" charset="0"/>
                          <a:ea typeface="+mn-ea"/>
                          <a:cs typeface="Arial" charset="0"/>
                        </a:rPr>
                        <a:t>作用</a:t>
                      </a:r>
                    </a:p>
                  </a:txBody>
                  <a:tcPr marT="45699" marB="4569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9099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latin typeface="微软雅黑" panose="020B0503020204020204" pitchFamily="34" charset="-122"/>
                          <a:ea typeface="微软雅黑" panose="020B0503020204020204" pitchFamily="34" charset="-122"/>
                          <a:cs typeface="+mn-cs"/>
                        </a:rPr>
                        <a:t>链路控制协议</a:t>
                      </a:r>
                      <a:endParaRPr lang="en-US" altLang="zh-CN" sz="1800" b="0" i="0" kern="1200" dirty="0">
                        <a:solidFill>
                          <a:schemeClr val="dk1"/>
                        </a:solidFill>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Link Control Protocol</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699" marB="4569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lang="zh-CN" altLang="en-US" sz="1800" b="0" i="0" kern="1200" dirty="0">
                          <a:solidFill>
                            <a:schemeClr val="dk1"/>
                          </a:solidFill>
                          <a:latin typeface="微软雅黑" panose="020B0503020204020204" pitchFamily="34" charset="-122"/>
                          <a:ea typeface="微软雅黑" panose="020B0503020204020204" pitchFamily="34" charset="-122"/>
                          <a:cs typeface="+mn-cs"/>
                        </a:rPr>
                        <a:t>用来建立、拆除和监控</a:t>
                      </a:r>
                      <a:r>
                        <a:rPr lang="en-US" altLang="zh-CN" sz="1800" b="0" i="0" kern="1200" dirty="0">
                          <a:solidFill>
                            <a:schemeClr val="dk1"/>
                          </a:solidFill>
                          <a:latin typeface="微软雅黑" panose="020B0503020204020204" pitchFamily="34" charset="-122"/>
                          <a:ea typeface="微软雅黑" panose="020B0503020204020204" pitchFamily="34" charset="-122"/>
                          <a:cs typeface="+mn-cs"/>
                        </a:rPr>
                        <a:t>PPP</a:t>
                      </a:r>
                      <a:r>
                        <a:rPr lang="zh-CN" altLang="en-US" sz="1800" b="0" i="0" kern="1200" dirty="0">
                          <a:solidFill>
                            <a:schemeClr val="dk1"/>
                          </a:solidFill>
                          <a:latin typeface="微软雅黑" panose="020B0503020204020204" pitchFamily="34" charset="-122"/>
                          <a:ea typeface="微软雅黑" panose="020B0503020204020204" pitchFamily="34" charset="-122"/>
                          <a:cs typeface="+mn-cs"/>
                        </a:rPr>
                        <a:t>数据链路</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699" marB="4569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14259">
                <a:tc>
                  <a:txBody>
                    <a:bodyPr/>
                    <a:lstStyle/>
                    <a:p>
                      <a:pPr marL="0" algn="ctr" defTabSz="914400" rtl="0" eaLnBrk="1" latinLnBrk="0" hangingPunct="1"/>
                      <a:r>
                        <a:rPr lang="zh-CN" altLang="en-US" sz="1800" b="0" i="0" kern="1200" dirty="0">
                          <a:solidFill>
                            <a:schemeClr val="dk1"/>
                          </a:solidFill>
                          <a:latin typeface="微软雅黑" panose="020B0503020204020204" pitchFamily="34" charset="-122"/>
                          <a:ea typeface="微软雅黑" panose="020B0503020204020204" pitchFamily="34" charset="-122"/>
                          <a:cs typeface="+mn-cs"/>
                        </a:rPr>
                        <a:t>网络层控制协议</a:t>
                      </a:r>
                      <a:endParaRPr lang="en-US" altLang="zh-CN" sz="1800" b="0" i="0" kern="1200" dirty="0">
                        <a:solidFill>
                          <a:schemeClr val="dk1"/>
                        </a:solidFill>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Network Control Protocol</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699" marB="4569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用于对不同的网络层协议进行连接建立和参数协商</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699" marB="4569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524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594800" y="410400"/>
            <a:ext cx="10275054" cy="640800"/>
          </a:xfrm>
        </p:spPr>
        <p:txBody>
          <a:bodyPr/>
          <a:lstStyle/>
          <a:p>
            <a:r>
              <a:rPr lang="en-US" altLang="zh-CN" dirty="0">
                <a:latin typeface="微软雅黑" panose="020B0503020204020204" pitchFamily="34" charset="-122"/>
                <a:ea typeface="微软雅黑" panose="020B0503020204020204" pitchFamily="34" charset="-122"/>
              </a:rPr>
              <a:t>PPP</a:t>
            </a:r>
            <a:r>
              <a:rPr lang="zh-CN" altLang="en-US" dirty="0">
                <a:latin typeface="微软雅黑" panose="020B0503020204020204" pitchFamily="34" charset="-122"/>
                <a:ea typeface="微软雅黑" panose="020B0503020204020204" pitchFamily="34" charset="-122"/>
              </a:rPr>
              <a:t>链路建立过程</a:t>
            </a:r>
          </a:p>
        </p:txBody>
      </p:sp>
      <p:sp>
        <p:nvSpPr>
          <p:cNvPr id="30724" name="流程图: 可选过程 3"/>
          <p:cNvSpPr>
            <a:spLocks noChangeArrowheads="1"/>
          </p:cNvSpPr>
          <p:nvPr/>
        </p:nvSpPr>
        <p:spPr bwMode="auto">
          <a:xfrm>
            <a:off x="2495551" y="2205038"/>
            <a:ext cx="1504808" cy="431800"/>
          </a:xfrm>
          <a:prstGeom prst="flowChartAlternateProcess">
            <a:avLst/>
          </a:prstGeom>
          <a:solidFill>
            <a:srgbClr val="0099CC"/>
          </a:solidFill>
          <a:ln w="9525" algn="ctr">
            <a:solidFill>
              <a:srgbClr val="0099CC"/>
            </a:solidFill>
            <a:round/>
            <a:headEnd/>
            <a:tailEnd/>
          </a:ln>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solidFill>
                  <a:schemeClr val="bg1"/>
                </a:solidFill>
                <a:latin typeface="微软雅黑" panose="020B0503020204020204" pitchFamily="34" charset="-122"/>
                <a:ea typeface="微软雅黑" panose="020B0503020204020204" pitchFamily="34" charset="-122"/>
              </a:rPr>
              <a:t>Dead</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30725" name="直接箭头连接符 17"/>
          <p:cNvCxnSpPr>
            <a:cxnSpLocks noChangeShapeType="1"/>
            <a:stCxn id="30724" idx="3"/>
          </p:cNvCxnSpPr>
          <p:nvPr/>
        </p:nvCxnSpPr>
        <p:spPr bwMode="auto">
          <a:xfrm>
            <a:off x="4000359" y="2420938"/>
            <a:ext cx="87168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726" name="流程图: 可选过程 3"/>
          <p:cNvSpPr>
            <a:spLocks noChangeArrowheads="1"/>
          </p:cNvSpPr>
          <p:nvPr/>
        </p:nvSpPr>
        <p:spPr bwMode="auto">
          <a:xfrm>
            <a:off x="4872037" y="2205038"/>
            <a:ext cx="1504807" cy="431800"/>
          </a:xfrm>
          <a:prstGeom prst="flowChartAlternateProcess">
            <a:avLst/>
          </a:prstGeom>
          <a:solidFill>
            <a:srgbClr val="0099CC"/>
          </a:solidFill>
          <a:ln w="9525" algn="ctr">
            <a:solidFill>
              <a:srgbClr val="0099CC"/>
            </a:solidFill>
            <a:round/>
            <a:headEnd/>
            <a:tailEnd/>
          </a:ln>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1"/>
                </a:solidFill>
                <a:latin typeface="微软雅黑" panose="020B0503020204020204" pitchFamily="34" charset="-122"/>
                <a:ea typeface="微软雅黑" panose="020B0503020204020204" pitchFamily="34" charset="-122"/>
              </a:rPr>
              <a:t>Establish</a:t>
            </a:r>
            <a:endParaRPr lang="zh-CN" altLang="en-US" sz="1800">
              <a:solidFill>
                <a:schemeClr val="bg1"/>
              </a:solidFill>
              <a:latin typeface="微软雅黑" panose="020B0503020204020204" pitchFamily="34" charset="-122"/>
              <a:ea typeface="微软雅黑" panose="020B0503020204020204" pitchFamily="34" charset="-122"/>
            </a:endParaRPr>
          </a:p>
        </p:txBody>
      </p:sp>
      <p:cxnSp>
        <p:nvCxnSpPr>
          <p:cNvPr id="30727" name="直接箭头连接符 17"/>
          <p:cNvCxnSpPr>
            <a:cxnSpLocks noChangeShapeType="1"/>
            <a:stCxn id="30726" idx="3"/>
          </p:cNvCxnSpPr>
          <p:nvPr/>
        </p:nvCxnSpPr>
        <p:spPr bwMode="auto">
          <a:xfrm>
            <a:off x="6376844" y="2420938"/>
            <a:ext cx="87168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728" name="流程图: 可选过程 3"/>
          <p:cNvSpPr>
            <a:spLocks noChangeArrowheads="1"/>
          </p:cNvSpPr>
          <p:nvPr/>
        </p:nvSpPr>
        <p:spPr bwMode="auto">
          <a:xfrm>
            <a:off x="7248526" y="2205038"/>
            <a:ext cx="1655786" cy="431800"/>
          </a:xfrm>
          <a:prstGeom prst="flowChartAlternateProcess">
            <a:avLst/>
          </a:prstGeom>
          <a:solidFill>
            <a:srgbClr val="0099CC"/>
          </a:solidFill>
          <a:ln w="9525" algn="ctr">
            <a:solidFill>
              <a:srgbClr val="0099CC"/>
            </a:solidFill>
            <a:round/>
            <a:headEnd/>
            <a:tailEnd/>
          </a:ln>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1"/>
                </a:solidFill>
                <a:latin typeface="微软雅黑" panose="020B0503020204020204" pitchFamily="34" charset="-122"/>
                <a:ea typeface="微软雅黑" panose="020B0503020204020204" pitchFamily="34" charset="-122"/>
              </a:rPr>
              <a:t>Authenticate</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30729" name="流程图: 可选过程 3"/>
          <p:cNvSpPr>
            <a:spLocks noChangeArrowheads="1"/>
          </p:cNvSpPr>
          <p:nvPr/>
        </p:nvSpPr>
        <p:spPr bwMode="auto">
          <a:xfrm>
            <a:off x="4547828" y="4724400"/>
            <a:ext cx="1504807" cy="431800"/>
          </a:xfrm>
          <a:prstGeom prst="flowChartAlternateProcess">
            <a:avLst/>
          </a:prstGeom>
          <a:solidFill>
            <a:srgbClr val="0099CC"/>
          </a:solidFill>
          <a:ln w="9525" algn="ctr">
            <a:solidFill>
              <a:srgbClr val="0099CC"/>
            </a:solidFill>
            <a:round/>
            <a:headEnd/>
            <a:tailEnd/>
          </a:ln>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solidFill>
                  <a:schemeClr val="bg1"/>
                </a:solidFill>
                <a:latin typeface="微软雅黑" panose="020B0503020204020204" pitchFamily="34" charset="-122"/>
                <a:ea typeface="微软雅黑" panose="020B0503020204020204" pitchFamily="34" charset="-122"/>
              </a:rPr>
              <a:t>Terminate</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730" name="流程图: 可选过程 3"/>
          <p:cNvSpPr>
            <a:spLocks noChangeArrowheads="1"/>
          </p:cNvSpPr>
          <p:nvPr/>
        </p:nvSpPr>
        <p:spPr bwMode="auto">
          <a:xfrm>
            <a:off x="6996498" y="4724400"/>
            <a:ext cx="1655786" cy="431800"/>
          </a:xfrm>
          <a:prstGeom prst="flowChartAlternateProcess">
            <a:avLst/>
          </a:prstGeom>
          <a:solidFill>
            <a:srgbClr val="0099CC"/>
          </a:solidFill>
          <a:ln w="9525" algn="ctr">
            <a:solidFill>
              <a:srgbClr val="0099CC"/>
            </a:solidFill>
            <a:round/>
            <a:headEnd/>
            <a:tailEnd/>
          </a:ln>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solidFill>
                  <a:schemeClr val="bg1"/>
                </a:solidFill>
                <a:latin typeface="微软雅黑" panose="020B0503020204020204" pitchFamily="34" charset="-122"/>
                <a:ea typeface="微软雅黑" panose="020B0503020204020204" pitchFamily="34" charset="-122"/>
              </a:rPr>
              <a:t>Network</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30731" name="直接箭头连接符 17"/>
          <p:cNvCxnSpPr>
            <a:cxnSpLocks noChangeShapeType="1"/>
          </p:cNvCxnSpPr>
          <p:nvPr/>
        </p:nvCxnSpPr>
        <p:spPr bwMode="auto">
          <a:xfrm>
            <a:off x="6024564" y="4941888"/>
            <a:ext cx="978871" cy="0"/>
          </a:xfrm>
          <a:prstGeom prst="straightConnector1">
            <a:avLst/>
          </a:prstGeom>
          <a:noFill/>
          <a:ln w="2857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30732" name="形状 21"/>
          <p:cNvCxnSpPr>
            <a:cxnSpLocks noChangeShapeType="1"/>
            <a:stCxn id="30728" idx="3"/>
            <a:endCxn id="30730" idx="3"/>
          </p:cNvCxnSpPr>
          <p:nvPr/>
        </p:nvCxnSpPr>
        <p:spPr bwMode="auto">
          <a:xfrm flipH="1">
            <a:off x="8652284" y="2420938"/>
            <a:ext cx="252028" cy="2519362"/>
          </a:xfrm>
          <a:prstGeom prst="bentConnector3">
            <a:avLst>
              <a:gd name="adj1" fmla="val -90704"/>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3" name="形状 21"/>
          <p:cNvCxnSpPr>
            <a:cxnSpLocks noChangeShapeType="1"/>
            <a:stCxn id="30726" idx="2"/>
          </p:cNvCxnSpPr>
          <p:nvPr/>
        </p:nvCxnSpPr>
        <p:spPr bwMode="auto">
          <a:xfrm rot="5400000">
            <a:off x="3916327" y="1936786"/>
            <a:ext cx="1008062" cy="2408166"/>
          </a:xfrm>
          <a:prstGeom prst="bentConnector2">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4" name="形状 21"/>
          <p:cNvCxnSpPr>
            <a:cxnSpLocks noChangeShapeType="1"/>
            <a:stCxn id="30729" idx="1"/>
          </p:cNvCxnSpPr>
          <p:nvPr/>
        </p:nvCxnSpPr>
        <p:spPr bwMode="auto">
          <a:xfrm rot="10800000">
            <a:off x="3180992" y="2708278"/>
            <a:ext cx="1366837" cy="2232023"/>
          </a:xfrm>
          <a:prstGeom prst="bentConnector2">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5" name="形状 21"/>
          <p:cNvCxnSpPr>
            <a:cxnSpLocks noChangeShapeType="1"/>
          </p:cNvCxnSpPr>
          <p:nvPr/>
        </p:nvCxnSpPr>
        <p:spPr bwMode="auto">
          <a:xfrm rot="5400000">
            <a:off x="5952333" y="2780506"/>
            <a:ext cx="2232025" cy="1944688"/>
          </a:xfrm>
          <a:prstGeom prst="bentConnector3">
            <a:avLst>
              <a:gd name="adj1" fmla="val 50000"/>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736" name="Text Box 7"/>
          <p:cNvSpPr txBox="1">
            <a:spLocks noChangeArrowheads="1"/>
          </p:cNvSpPr>
          <p:nvPr/>
        </p:nvSpPr>
        <p:spPr bwMode="auto">
          <a:xfrm>
            <a:off x="4008437" y="2133601"/>
            <a:ext cx="6769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UP</a:t>
            </a:r>
          </a:p>
        </p:txBody>
      </p:sp>
      <p:sp>
        <p:nvSpPr>
          <p:cNvPr id="30737" name="Text Box 7"/>
          <p:cNvSpPr txBox="1">
            <a:spLocks noChangeArrowheads="1"/>
          </p:cNvSpPr>
          <p:nvPr/>
        </p:nvSpPr>
        <p:spPr bwMode="auto">
          <a:xfrm>
            <a:off x="4008437" y="3357564"/>
            <a:ext cx="6769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FAIL</a:t>
            </a:r>
          </a:p>
        </p:txBody>
      </p:sp>
      <p:sp>
        <p:nvSpPr>
          <p:cNvPr id="30738" name="Text Box 7"/>
          <p:cNvSpPr txBox="1">
            <a:spLocks noChangeArrowheads="1"/>
          </p:cNvSpPr>
          <p:nvPr/>
        </p:nvSpPr>
        <p:spPr bwMode="auto">
          <a:xfrm>
            <a:off x="6888162" y="3429001"/>
            <a:ext cx="6769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FAIL</a:t>
            </a:r>
          </a:p>
        </p:txBody>
      </p:sp>
      <p:sp>
        <p:nvSpPr>
          <p:cNvPr id="30739" name="Text Box 7"/>
          <p:cNvSpPr txBox="1">
            <a:spLocks noChangeArrowheads="1"/>
          </p:cNvSpPr>
          <p:nvPr/>
        </p:nvSpPr>
        <p:spPr bwMode="auto">
          <a:xfrm>
            <a:off x="6311899" y="2133601"/>
            <a:ext cx="90255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OPENED</a:t>
            </a:r>
          </a:p>
        </p:txBody>
      </p:sp>
      <p:sp>
        <p:nvSpPr>
          <p:cNvPr id="30740" name="Text Box 7"/>
          <p:cNvSpPr txBox="1">
            <a:spLocks noChangeArrowheads="1"/>
          </p:cNvSpPr>
          <p:nvPr/>
        </p:nvSpPr>
        <p:spPr bwMode="auto">
          <a:xfrm>
            <a:off x="3575051" y="4652963"/>
            <a:ext cx="827894"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DOWN</a:t>
            </a:r>
          </a:p>
        </p:txBody>
      </p:sp>
      <p:sp>
        <p:nvSpPr>
          <p:cNvPr id="30741" name="Text Box 7"/>
          <p:cNvSpPr txBox="1">
            <a:spLocks noChangeArrowheads="1"/>
          </p:cNvSpPr>
          <p:nvPr/>
        </p:nvSpPr>
        <p:spPr bwMode="auto">
          <a:xfrm>
            <a:off x="6096001" y="4652963"/>
            <a:ext cx="105353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CLOSING</a:t>
            </a:r>
          </a:p>
        </p:txBody>
      </p:sp>
      <p:sp>
        <p:nvSpPr>
          <p:cNvPr id="30742" name="Text Box 7"/>
          <p:cNvSpPr txBox="1">
            <a:spLocks noChangeArrowheads="1"/>
          </p:cNvSpPr>
          <p:nvPr/>
        </p:nvSpPr>
        <p:spPr bwMode="auto">
          <a:xfrm rot="5400000">
            <a:off x="8070057" y="3613944"/>
            <a:ext cx="16573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SUCCESS/NONE</a:t>
            </a:r>
          </a:p>
        </p:txBody>
      </p:sp>
    </p:spTree>
    <p:extLst>
      <p:ext uri="{BB962C8B-B14F-4D97-AF65-F5344CB8AC3E}">
        <p14:creationId xmlns:p14="http://schemas.microsoft.com/office/powerpoint/2010/main" val="392932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PPP</a:t>
            </a:r>
            <a:r>
              <a:rPr lang="zh-CN" altLang="en-US">
                <a:latin typeface="微软雅黑" panose="020B0503020204020204" pitchFamily="34" charset="-122"/>
                <a:ea typeface="微软雅黑" panose="020B0503020204020204" pitchFamily="34" charset="-122"/>
              </a:rPr>
              <a:t>帧格式</a:t>
            </a:r>
          </a:p>
        </p:txBody>
      </p:sp>
      <p:sp>
        <p:nvSpPr>
          <p:cNvPr id="32772" name="矩形 23"/>
          <p:cNvSpPr>
            <a:spLocks noChangeArrowheads="1"/>
          </p:cNvSpPr>
          <p:nvPr/>
        </p:nvSpPr>
        <p:spPr bwMode="auto">
          <a:xfrm>
            <a:off x="2135189" y="3141664"/>
            <a:ext cx="1851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lnSpc>
                <a:spcPct val="150000"/>
              </a:lnSpc>
              <a:buClr>
                <a:srgbClr val="990000"/>
              </a:buClr>
              <a:buSzPct val="85000"/>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LCP</a:t>
            </a:r>
            <a:r>
              <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报文封装格式</a:t>
            </a:r>
            <a:endPar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矩形 31"/>
          <p:cNvSpPr/>
          <p:nvPr/>
        </p:nvSpPr>
        <p:spPr bwMode="auto">
          <a:xfrm>
            <a:off x="2414816" y="1590658"/>
            <a:ext cx="936102" cy="558126"/>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Flag</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8" name="矩形 32"/>
          <p:cNvSpPr/>
          <p:nvPr/>
        </p:nvSpPr>
        <p:spPr bwMode="auto">
          <a:xfrm>
            <a:off x="6180389" y="1590659"/>
            <a:ext cx="1728450" cy="557337"/>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B/>
          </a:sp3d>
        </p:spPr>
        <p:txBody>
          <a:bodyPr tIns="0" anchor="ctr"/>
          <a:lstStyle/>
          <a:p>
            <a:pPr algn="ctr" defTabSz="784225">
              <a:lnSpc>
                <a:spcPct val="15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Information</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矩形 34"/>
          <p:cNvSpPr/>
          <p:nvPr/>
        </p:nvSpPr>
        <p:spPr bwMode="auto">
          <a:xfrm>
            <a:off x="4321139" y="1590659"/>
            <a:ext cx="936102" cy="55733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Control</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0" name="矩形 31"/>
          <p:cNvSpPr/>
          <p:nvPr/>
        </p:nvSpPr>
        <p:spPr bwMode="auto">
          <a:xfrm>
            <a:off x="3378583" y="1590659"/>
            <a:ext cx="936206" cy="55733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Address</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4" name="矩形 34"/>
          <p:cNvSpPr/>
          <p:nvPr/>
        </p:nvSpPr>
        <p:spPr bwMode="auto">
          <a:xfrm>
            <a:off x="7927892" y="1590659"/>
            <a:ext cx="942556" cy="55733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FCS</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5" name="矩形 31"/>
          <p:cNvSpPr/>
          <p:nvPr/>
        </p:nvSpPr>
        <p:spPr bwMode="auto">
          <a:xfrm>
            <a:off x="8870448" y="1590658"/>
            <a:ext cx="936102" cy="558126"/>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Flag</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7" name="矩形 34"/>
          <p:cNvSpPr/>
          <p:nvPr/>
        </p:nvSpPr>
        <p:spPr bwMode="auto">
          <a:xfrm>
            <a:off x="5270046" y="1590659"/>
            <a:ext cx="942556" cy="55733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Protocol</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43" name="矩形 31"/>
          <p:cNvSpPr/>
          <p:nvPr/>
        </p:nvSpPr>
        <p:spPr bwMode="auto">
          <a:xfrm>
            <a:off x="3700687" y="4806677"/>
            <a:ext cx="792087" cy="36004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Type</a:t>
            </a:r>
          </a:p>
        </p:txBody>
      </p:sp>
      <p:sp>
        <p:nvSpPr>
          <p:cNvPr id="44" name="矩形 34"/>
          <p:cNvSpPr/>
          <p:nvPr/>
        </p:nvSpPr>
        <p:spPr bwMode="auto">
          <a:xfrm>
            <a:off x="4492773" y="4806677"/>
            <a:ext cx="864096"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Length</a:t>
            </a:r>
          </a:p>
        </p:txBody>
      </p:sp>
      <p:sp>
        <p:nvSpPr>
          <p:cNvPr id="45" name="矩形 34"/>
          <p:cNvSpPr/>
          <p:nvPr/>
        </p:nvSpPr>
        <p:spPr bwMode="auto">
          <a:xfrm>
            <a:off x="5356869" y="4806677"/>
            <a:ext cx="931828" cy="360041"/>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B/>
          </a:sp3d>
        </p:spPr>
        <p:txBody>
          <a:bodyPr tIns="0" anchor="ctr"/>
          <a:lstStyle/>
          <a:p>
            <a:pPr algn="ctr" defTabSz="784225">
              <a:lnSpc>
                <a:spcPct val="15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Data…</a:t>
            </a:r>
          </a:p>
        </p:txBody>
      </p:sp>
      <p:sp>
        <p:nvSpPr>
          <p:cNvPr id="49" name="矩形 31"/>
          <p:cNvSpPr/>
          <p:nvPr/>
        </p:nvSpPr>
        <p:spPr bwMode="auto">
          <a:xfrm>
            <a:off x="6292975" y="4806678"/>
            <a:ext cx="792087" cy="36004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Type</a:t>
            </a:r>
          </a:p>
        </p:txBody>
      </p:sp>
      <p:sp>
        <p:nvSpPr>
          <p:cNvPr id="50" name="矩形 34"/>
          <p:cNvSpPr/>
          <p:nvPr/>
        </p:nvSpPr>
        <p:spPr bwMode="auto">
          <a:xfrm>
            <a:off x="7085061" y="4806678"/>
            <a:ext cx="864096"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Length</a:t>
            </a:r>
          </a:p>
        </p:txBody>
      </p:sp>
      <p:sp>
        <p:nvSpPr>
          <p:cNvPr id="51" name="矩形 34"/>
          <p:cNvSpPr/>
          <p:nvPr/>
        </p:nvSpPr>
        <p:spPr bwMode="auto">
          <a:xfrm>
            <a:off x="7949157" y="4806678"/>
            <a:ext cx="931828" cy="360041"/>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B/>
          </a:sp3d>
        </p:spPr>
        <p:txBody>
          <a:bodyPr tIns="0" anchor="ctr"/>
          <a:lstStyle/>
          <a:p>
            <a:pPr algn="ctr" defTabSz="784225">
              <a:lnSpc>
                <a:spcPct val="15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Data…</a:t>
            </a:r>
          </a:p>
        </p:txBody>
      </p:sp>
      <p:sp>
        <p:nvSpPr>
          <p:cNvPr id="52" name="矩形 34"/>
          <p:cNvSpPr/>
          <p:nvPr/>
        </p:nvSpPr>
        <p:spPr bwMode="auto">
          <a:xfrm>
            <a:off x="8896267" y="4806677"/>
            <a:ext cx="864096"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a:t>
            </a:r>
          </a:p>
        </p:txBody>
      </p:sp>
      <p:sp>
        <p:nvSpPr>
          <p:cNvPr id="53" name="任意多边形 52"/>
          <p:cNvSpPr/>
          <p:nvPr/>
        </p:nvSpPr>
        <p:spPr bwMode="auto">
          <a:xfrm>
            <a:off x="4224339" y="2133601"/>
            <a:ext cx="4752975" cy="1008063"/>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0 w 4344892"/>
              <a:gd name="connsiteY0" fmla="*/ 0 h 1497724"/>
              <a:gd name="connsiteX1" fmla="*/ 2319541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2293138 w 3500052"/>
              <a:gd name="connsiteY0" fmla="*/ 0 h 1906194"/>
              <a:gd name="connsiteX1" fmla="*/ 724149 w 3500052"/>
              <a:gd name="connsiteY1" fmla="*/ 408470 h 1906194"/>
              <a:gd name="connsiteX2" fmla="*/ 3500052 w 3500052"/>
              <a:gd name="connsiteY2" fmla="*/ 1906194 h 1906194"/>
              <a:gd name="connsiteX3" fmla="*/ 0 w 3500052"/>
              <a:gd name="connsiteY3" fmla="*/ 1906194 h 1906194"/>
              <a:gd name="connsiteX4" fmla="*/ 2293138 w 3500052"/>
              <a:gd name="connsiteY4" fmla="*/ 0 h 1906194"/>
              <a:gd name="connsiteX0" fmla="*/ 2293138 w 3500052"/>
              <a:gd name="connsiteY0" fmla="*/ 0 h 1906194"/>
              <a:gd name="connsiteX1" fmla="*/ 3500052 w 3500052"/>
              <a:gd name="connsiteY1" fmla="*/ 0 h 1906194"/>
              <a:gd name="connsiteX2" fmla="*/ 3500052 w 3500052"/>
              <a:gd name="connsiteY2" fmla="*/ 1906194 h 1906194"/>
              <a:gd name="connsiteX3" fmla="*/ 0 w 3500052"/>
              <a:gd name="connsiteY3" fmla="*/ 1906194 h 1906194"/>
              <a:gd name="connsiteX4" fmla="*/ 2293138 w 3500052"/>
              <a:gd name="connsiteY4" fmla="*/ 0 h 1906194"/>
              <a:gd name="connsiteX0" fmla="*/ 4344893 w 5551807"/>
              <a:gd name="connsiteY0" fmla="*/ 0 h 1906194"/>
              <a:gd name="connsiteX1" fmla="*/ 5551807 w 5551807"/>
              <a:gd name="connsiteY1" fmla="*/ 0 h 1906194"/>
              <a:gd name="connsiteX2" fmla="*/ 5551807 w 5551807"/>
              <a:gd name="connsiteY2" fmla="*/ 1906194 h 1906194"/>
              <a:gd name="connsiteX3" fmla="*/ 0 w 5551807"/>
              <a:gd name="connsiteY3" fmla="*/ 1497724 h 1906194"/>
              <a:gd name="connsiteX4" fmla="*/ 4344893 w 5551807"/>
              <a:gd name="connsiteY4" fmla="*/ 0 h 1906194"/>
              <a:gd name="connsiteX0" fmla="*/ 4344893 w 5793190"/>
              <a:gd name="connsiteY0" fmla="*/ 0 h 1497724"/>
              <a:gd name="connsiteX1" fmla="*/ 5551807 w 5793190"/>
              <a:gd name="connsiteY1" fmla="*/ 0 h 1497724"/>
              <a:gd name="connsiteX2" fmla="*/ 5793190 w 5793190"/>
              <a:gd name="connsiteY2" fmla="*/ 1361567 h 1497724"/>
              <a:gd name="connsiteX3" fmla="*/ 0 w 5793190"/>
              <a:gd name="connsiteY3" fmla="*/ 1497724 h 1497724"/>
              <a:gd name="connsiteX4" fmla="*/ 4344893 w 5793190"/>
              <a:gd name="connsiteY4" fmla="*/ 0 h 1497724"/>
              <a:gd name="connsiteX0" fmla="*/ 4344893 w 5793190"/>
              <a:gd name="connsiteY0" fmla="*/ 0 h 1497724"/>
              <a:gd name="connsiteX1" fmla="*/ 5551807 w 5793190"/>
              <a:gd name="connsiteY1" fmla="*/ 0 h 1497724"/>
              <a:gd name="connsiteX2" fmla="*/ 5793190 w 5793190"/>
              <a:gd name="connsiteY2" fmla="*/ 1497724 h 1497724"/>
              <a:gd name="connsiteX3" fmla="*/ 0 w 5793190"/>
              <a:gd name="connsiteY3" fmla="*/ 1497724 h 1497724"/>
              <a:gd name="connsiteX4" fmla="*/ 4344893 w 5793190"/>
              <a:gd name="connsiteY4" fmla="*/ 0 h 1497724"/>
              <a:gd name="connsiteX0" fmla="*/ 4344893 w 5794353"/>
              <a:gd name="connsiteY0" fmla="*/ 0 h 1498567"/>
              <a:gd name="connsiteX1" fmla="*/ 5551807 w 5794353"/>
              <a:gd name="connsiteY1" fmla="*/ 0 h 1498567"/>
              <a:gd name="connsiteX2" fmla="*/ 5794353 w 5794353"/>
              <a:gd name="connsiteY2" fmla="*/ 1498567 h 1498567"/>
              <a:gd name="connsiteX3" fmla="*/ 0 w 5794353"/>
              <a:gd name="connsiteY3" fmla="*/ 1497724 h 1498567"/>
              <a:gd name="connsiteX4" fmla="*/ 4344893 w 5794353"/>
              <a:gd name="connsiteY4" fmla="*/ 0 h 1498567"/>
              <a:gd name="connsiteX0" fmla="*/ 4301816 w 5751276"/>
              <a:gd name="connsiteY0" fmla="*/ 0 h 1498567"/>
              <a:gd name="connsiteX1" fmla="*/ 5508730 w 5751276"/>
              <a:gd name="connsiteY1" fmla="*/ 0 h 1498567"/>
              <a:gd name="connsiteX2" fmla="*/ 5751276 w 5751276"/>
              <a:gd name="connsiteY2" fmla="*/ 1498567 h 1498567"/>
              <a:gd name="connsiteX3" fmla="*/ 0 w 5751276"/>
              <a:gd name="connsiteY3" fmla="*/ 1498567 h 1498567"/>
              <a:gd name="connsiteX4" fmla="*/ 4301816 w 5751276"/>
              <a:gd name="connsiteY4" fmla="*/ 0 h 1498567"/>
              <a:gd name="connsiteX0" fmla="*/ 4301816 w 8933222"/>
              <a:gd name="connsiteY0" fmla="*/ 0 h 1907087"/>
              <a:gd name="connsiteX1" fmla="*/ 5508730 w 8933222"/>
              <a:gd name="connsiteY1" fmla="*/ 0 h 1907087"/>
              <a:gd name="connsiteX2" fmla="*/ 8933222 w 8933222"/>
              <a:gd name="connsiteY2" fmla="*/ 1907087 h 1907087"/>
              <a:gd name="connsiteX3" fmla="*/ 0 w 8933222"/>
              <a:gd name="connsiteY3" fmla="*/ 1498567 h 1907087"/>
              <a:gd name="connsiteX4" fmla="*/ 4301816 w 8933222"/>
              <a:gd name="connsiteY4" fmla="*/ 0 h 1907087"/>
              <a:gd name="connsiteX0" fmla="*/ 4301816 w 8933222"/>
              <a:gd name="connsiteY0" fmla="*/ 2 h 1907089"/>
              <a:gd name="connsiteX1" fmla="*/ 6760276 w 8933222"/>
              <a:gd name="connsiteY1" fmla="*/ 0 h 1907089"/>
              <a:gd name="connsiteX2" fmla="*/ 8933222 w 8933222"/>
              <a:gd name="connsiteY2" fmla="*/ 1907089 h 1907089"/>
              <a:gd name="connsiteX3" fmla="*/ 0 w 8933222"/>
              <a:gd name="connsiteY3" fmla="*/ 1498569 h 1907089"/>
              <a:gd name="connsiteX4" fmla="*/ 4301816 w 8933222"/>
              <a:gd name="connsiteY4" fmla="*/ 2 h 1907089"/>
              <a:gd name="connsiteX0" fmla="*/ 3983734 w 8933222"/>
              <a:gd name="connsiteY0" fmla="*/ 2 h 1907089"/>
              <a:gd name="connsiteX1" fmla="*/ 6760276 w 8933222"/>
              <a:gd name="connsiteY1" fmla="*/ 0 h 1907089"/>
              <a:gd name="connsiteX2" fmla="*/ 8933222 w 8933222"/>
              <a:gd name="connsiteY2" fmla="*/ 1907089 h 1907089"/>
              <a:gd name="connsiteX3" fmla="*/ 0 w 8933222"/>
              <a:gd name="connsiteY3" fmla="*/ 1498569 h 1907089"/>
              <a:gd name="connsiteX4" fmla="*/ 3983734 w 8933222"/>
              <a:gd name="connsiteY4" fmla="*/ 2 h 1907089"/>
              <a:gd name="connsiteX0" fmla="*/ 3259419 w 8208907"/>
              <a:gd name="connsiteY0" fmla="*/ 2 h 2043310"/>
              <a:gd name="connsiteX1" fmla="*/ 6035961 w 8208907"/>
              <a:gd name="connsiteY1" fmla="*/ 0 h 2043310"/>
              <a:gd name="connsiteX2" fmla="*/ 8208907 w 8208907"/>
              <a:gd name="connsiteY2" fmla="*/ 1907089 h 2043310"/>
              <a:gd name="connsiteX3" fmla="*/ 0 w 8208907"/>
              <a:gd name="connsiteY3" fmla="*/ 2043310 h 2043310"/>
              <a:gd name="connsiteX4" fmla="*/ 3259419 w 8208907"/>
              <a:gd name="connsiteY4" fmla="*/ 2 h 2043310"/>
              <a:gd name="connsiteX0" fmla="*/ 3259419 w 7846749"/>
              <a:gd name="connsiteY0" fmla="*/ 2 h 2043310"/>
              <a:gd name="connsiteX1" fmla="*/ 6035961 w 7846749"/>
              <a:gd name="connsiteY1" fmla="*/ 0 h 2043310"/>
              <a:gd name="connsiteX2" fmla="*/ 7846749 w 7846749"/>
              <a:gd name="connsiteY2" fmla="*/ 2043310 h 2043310"/>
              <a:gd name="connsiteX3" fmla="*/ 0 w 7846749"/>
              <a:gd name="connsiteY3" fmla="*/ 2043310 h 2043310"/>
              <a:gd name="connsiteX4" fmla="*/ 3259419 w 7846749"/>
              <a:gd name="connsiteY4" fmla="*/ 2 h 2043310"/>
              <a:gd name="connsiteX0" fmla="*/ 3500857 w 8088187"/>
              <a:gd name="connsiteY0" fmla="*/ 2 h 2043310"/>
              <a:gd name="connsiteX1" fmla="*/ 6277399 w 8088187"/>
              <a:gd name="connsiteY1" fmla="*/ 0 h 2043310"/>
              <a:gd name="connsiteX2" fmla="*/ 8088187 w 8088187"/>
              <a:gd name="connsiteY2" fmla="*/ 2043310 h 2043310"/>
              <a:gd name="connsiteX3" fmla="*/ 0 w 8088187"/>
              <a:gd name="connsiteY3" fmla="*/ 1907089 h 2043310"/>
              <a:gd name="connsiteX4" fmla="*/ 3500857 w 8088187"/>
              <a:gd name="connsiteY4" fmla="*/ 2 h 2043310"/>
              <a:gd name="connsiteX0" fmla="*/ 3500857 w 8208906"/>
              <a:gd name="connsiteY0" fmla="*/ 2 h 1907089"/>
              <a:gd name="connsiteX1" fmla="*/ 6277399 w 8208906"/>
              <a:gd name="connsiteY1" fmla="*/ 0 h 1907089"/>
              <a:gd name="connsiteX2" fmla="*/ 8208906 w 8208906"/>
              <a:gd name="connsiteY2" fmla="*/ 1907089 h 1907089"/>
              <a:gd name="connsiteX3" fmla="*/ 0 w 8208906"/>
              <a:gd name="connsiteY3" fmla="*/ 1907089 h 1907089"/>
              <a:gd name="connsiteX4" fmla="*/ 3500857 w 8208906"/>
              <a:gd name="connsiteY4" fmla="*/ 2 h 1907089"/>
              <a:gd name="connsiteX0" fmla="*/ 3500857 w 8087501"/>
              <a:gd name="connsiteY0" fmla="*/ 2 h 1907089"/>
              <a:gd name="connsiteX1" fmla="*/ 6277399 w 8087501"/>
              <a:gd name="connsiteY1" fmla="*/ 0 h 1907089"/>
              <a:gd name="connsiteX2" fmla="*/ 8087501 w 8087501"/>
              <a:gd name="connsiteY2" fmla="*/ 1905774 h 1907089"/>
              <a:gd name="connsiteX3" fmla="*/ 0 w 8087501"/>
              <a:gd name="connsiteY3" fmla="*/ 1907089 h 1907089"/>
              <a:gd name="connsiteX4" fmla="*/ 3500857 w 8087501"/>
              <a:gd name="connsiteY4" fmla="*/ 2 h 1907089"/>
              <a:gd name="connsiteX0" fmla="*/ 3380160 w 7966804"/>
              <a:gd name="connsiteY0" fmla="*/ 2 h 1907182"/>
              <a:gd name="connsiteX1" fmla="*/ 6156702 w 7966804"/>
              <a:gd name="connsiteY1" fmla="*/ 0 h 1907182"/>
              <a:gd name="connsiteX2" fmla="*/ 7966804 w 7966804"/>
              <a:gd name="connsiteY2" fmla="*/ 1905774 h 1907182"/>
              <a:gd name="connsiteX3" fmla="*/ 0 w 7966804"/>
              <a:gd name="connsiteY3" fmla="*/ 1907182 h 1907182"/>
              <a:gd name="connsiteX4" fmla="*/ 3380160 w 7966804"/>
              <a:gd name="connsiteY4" fmla="*/ 2 h 19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6804" h="1907182">
                <a:moveTo>
                  <a:pt x="3380160" y="2"/>
                </a:moveTo>
                <a:lnTo>
                  <a:pt x="6156702" y="0"/>
                </a:lnTo>
                <a:lnTo>
                  <a:pt x="7966804" y="1905774"/>
                </a:lnTo>
                <a:lnTo>
                  <a:pt x="0" y="1907182"/>
                </a:lnTo>
                <a:lnTo>
                  <a:pt x="3380160" y="2"/>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37" name="矩形 31"/>
          <p:cNvSpPr/>
          <p:nvPr/>
        </p:nvSpPr>
        <p:spPr bwMode="auto">
          <a:xfrm>
            <a:off x="4249193" y="3140969"/>
            <a:ext cx="963235" cy="36008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Code</a:t>
            </a:r>
          </a:p>
        </p:txBody>
      </p:sp>
      <p:sp>
        <p:nvSpPr>
          <p:cNvPr id="38" name="矩形 31"/>
          <p:cNvSpPr/>
          <p:nvPr/>
        </p:nvSpPr>
        <p:spPr bwMode="auto">
          <a:xfrm>
            <a:off x="5185297" y="3140969"/>
            <a:ext cx="1070546" cy="36008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Identifier</a:t>
            </a:r>
          </a:p>
        </p:txBody>
      </p:sp>
      <p:sp>
        <p:nvSpPr>
          <p:cNvPr id="39" name="矩形 34"/>
          <p:cNvSpPr/>
          <p:nvPr/>
        </p:nvSpPr>
        <p:spPr bwMode="auto">
          <a:xfrm>
            <a:off x="6265416" y="3140969"/>
            <a:ext cx="108012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Length</a:t>
            </a:r>
          </a:p>
        </p:txBody>
      </p:sp>
      <p:sp>
        <p:nvSpPr>
          <p:cNvPr id="42" name="矩形 34"/>
          <p:cNvSpPr/>
          <p:nvPr/>
        </p:nvSpPr>
        <p:spPr bwMode="auto">
          <a:xfrm>
            <a:off x="7349812" y="3140969"/>
            <a:ext cx="1618260" cy="360081"/>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B/>
          </a:sp3d>
        </p:spPr>
        <p:txBody>
          <a:bodyPr tIns="0" anchor="ctr"/>
          <a:lstStyle/>
          <a:p>
            <a:pPr algn="ctr" defTabSz="784225">
              <a:lnSpc>
                <a:spcPct val="15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Data…</a:t>
            </a:r>
          </a:p>
        </p:txBody>
      </p:sp>
      <p:sp>
        <p:nvSpPr>
          <p:cNvPr id="54" name="任意多边形 53"/>
          <p:cNvSpPr/>
          <p:nvPr/>
        </p:nvSpPr>
        <p:spPr bwMode="auto">
          <a:xfrm>
            <a:off x="3657601" y="3500439"/>
            <a:ext cx="6119813" cy="1296987"/>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0 w 4344892"/>
              <a:gd name="connsiteY0" fmla="*/ 0 h 1497724"/>
              <a:gd name="connsiteX1" fmla="*/ 2319541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2293138 w 3500052"/>
              <a:gd name="connsiteY0" fmla="*/ 0 h 1906194"/>
              <a:gd name="connsiteX1" fmla="*/ 724149 w 3500052"/>
              <a:gd name="connsiteY1" fmla="*/ 408470 h 1906194"/>
              <a:gd name="connsiteX2" fmla="*/ 3500052 w 3500052"/>
              <a:gd name="connsiteY2" fmla="*/ 1906194 h 1906194"/>
              <a:gd name="connsiteX3" fmla="*/ 0 w 3500052"/>
              <a:gd name="connsiteY3" fmla="*/ 1906194 h 1906194"/>
              <a:gd name="connsiteX4" fmla="*/ 2293138 w 3500052"/>
              <a:gd name="connsiteY4" fmla="*/ 0 h 1906194"/>
              <a:gd name="connsiteX0" fmla="*/ 2293138 w 3500052"/>
              <a:gd name="connsiteY0" fmla="*/ 0 h 1906194"/>
              <a:gd name="connsiteX1" fmla="*/ 3500052 w 3500052"/>
              <a:gd name="connsiteY1" fmla="*/ 0 h 1906194"/>
              <a:gd name="connsiteX2" fmla="*/ 3500052 w 3500052"/>
              <a:gd name="connsiteY2" fmla="*/ 1906194 h 1906194"/>
              <a:gd name="connsiteX3" fmla="*/ 0 w 3500052"/>
              <a:gd name="connsiteY3" fmla="*/ 1906194 h 1906194"/>
              <a:gd name="connsiteX4" fmla="*/ 2293138 w 3500052"/>
              <a:gd name="connsiteY4" fmla="*/ 0 h 1906194"/>
              <a:gd name="connsiteX0" fmla="*/ 4344893 w 5551807"/>
              <a:gd name="connsiteY0" fmla="*/ 0 h 1906194"/>
              <a:gd name="connsiteX1" fmla="*/ 5551807 w 5551807"/>
              <a:gd name="connsiteY1" fmla="*/ 0 h 1906194"/>
              <a:gd name="connsiteX2" fmla="*/ 5551807 w 5551807"/>
              <a:gd name="connsiteY2" fmla="*/ 1906194 h 1906194"/>
              <a:gd name="connsiteX3" fmla="*/ 0 w 5551807"/>
              <a:gd name="connsiteY3" fmla="*/ 1497724 h 1906194"/>
              <a:gd name="connsiteX4" fmla="*/ 4344893 w 5551807"/>
              <a:gd name="connsiteY4" fmla="*/ 0 h 1906194"/>
              <a:gd name="connsiteX0" fmla="*/ 4344893 w 5793190"/>
              <a:gd name="connsiteY0" fmla="*/ 0 h 1497724"/>
              <a:gd name="connsiteX1" fmla="*/ 5551807 w 5793190"/>
              <a:gd name="connsiteY1" fmla="*/ 0 h 1497724"/>
              <a:gd name="connsiteX2" fmla="*/ 5793190 w 5793190"/>
              <a:gd name="connsiteY2" fmla="*/ 1361567 h 1497724"/>
              <a:gd name="connsiteX3" fmla="*/ 0 w 5793190"/>
              <a:gd name="connsiteY3" fmla="*/ 1497724 h 1497724"/>
              <a:gd name="connsiteX4" fmla="*/ 4344893 w 5793190"/>
              <a:gd name="connsiteY4" fmla="*/ 0 h 1497724"/>
              <a:gd name="connsiteX0" fmla="*/ 4344893 w 5793190"/>
              <a:gd name="connsiteY0" fmla="*/ 0 h 1497724"/>
              <a:gd name="connsiteX1" fmla="*/ 5551807 w 5793190"/>
              <a:gd name="connsiteY1" fmla="*/ 0 h 1497724"/>
              <a:gd name="connsiteX2" fmla="*/ 5793190 w 5793190"/>
              <a:gd name="connsiteY2" fmla="*/ 1497724 h 1497724"/>
              <a:gd name="connsiteX3" fmla="*/ 0 w 5793190"/>
              <a:gd name="connsiteY3" fmla="*/ 1497724 h 1497724"/>
              <a:gd name="connsiteX4" fmla="*/ 4344893 w 5793190"/>
              <a:gd name="connsiteY4" fmla="*/ 0 h 1497724"/>
              <a:gd name="connsiteX0" fmla="*/ 4344893 w 5794353"/>
              <a:gd name="connsiteY0" fmla="*/ 0 h 1498567"/>
              <a:gd name="connsiteX1" fmla="*/ 5551807 w 5794353"/>
              <a:gd name="connsiteY1" fmla="*/ 0 h 1498567"/>
              <a:gd name="connsiteX2" fmla="*/ 5794353 w 5794353"/>
              <a:gd name="connsiteY2" fmla="*/ 1498567 h 1498567"/>
              <a:gd name="connsiteX3" fmla="*/ 0 w 5794353"/>
              <a:gd name="connsiteY3" fmla="*/ 1497724 h 1498567"/>
              <a:gd name="connsiteX4" fmla="*/ 4344893 w 5794353"/>
              <a:gd name="connsiteY4" fmla="*/ 0 h 1498567"/>
              <a:gd name="connsiteX0" fmla="*/ 4301816 w 5751276"/>
              <a:gd name="connsiteY0" fmla="*/ 0 h 1498567"/>
              <a:gd name="connsiteX1" fmla="*/ 5508730 w 5751276"/>
              <a:gd name="connsiteY1" fmla="*/ 0 h 1498567"/>
              <a:gd name="connsiteX2" fmla="*/ 5751276 w 5751276"/>
              <a:gd name="connsiteY2" fmla="*/ 1498567 h 1498567"/>
              <a:gd name="connsiteX3" fmla="*/ 0 w 5751276"/>
              <a:gd name="connsiteY3" fmla="*/ 1498567 h 1498567"/>
              <a:gd name="connsiteX4" fmla="*/ 4301816 w 5751276"/>
              <a:gd name="connsiteY4" fmla="*/ 0 h 1498567"/>
              <a:gd name="connsiteX0" fmla="*/ 4301816 w 8933222"/>
              <a:gd name="connsiteY0" fmla="*/ 0 h 1907087"/>
              <a:gd name="connsiteX1" fmla="*/ 5508730 w 8933222"/>
              <a:gd name="connsiteY1" fmla="*/ 0 h 1907087"/>
              <a:gd name="connsiteX2" fmla="*/ 8933222 w 8933222"/>
              <a:gd name="connsiteY2" fmla="*/ 1907087 h 1907087"/>
              <a:gd name="connsiteX3" fmla="*/ 0 w 8933222"/>
              <a:gd name="connsiteY3" fmla="*/ 1498567 h 1907087"/>
              <a:gd name="connsiteX4" fmla="*/ 4301816 w 8933222"/>
              <a:gd name="connsiteY4" fmla="*/ 0 h 1907087"/>
              <a:gd name="connsiteX0" fmla="*/ 4301816 w 8933222"/>
              <a:gd name="connsiteY0" fmla="*/ 2 h 1907089"/>
              <a:gd name="connsiteX1" fmla="*/ 6760276 w 8933222"/>
              <a:gd name="connsiteY1" fmla="*/ 0 h 1907089"/>
              <a:gd name="connsiteX2" fmla="*/ 8933222 w 8933222"/>
              <a:gd name="connsiteY2" fmla="*/ 1907089 h 1907089"/>
              <a:gd name="connsiteX3" fmla="*/ 0 w 8933222"/>
              <a:gd name="connsiteY3" fmla="*/ 1498569 h 1907089"/>
              <a:gd name="connsiteX4" fmla="*/ 4301816 w 8933222"/>
              <a:gd name="connsiteY4" fmla="*/ 2 h 1907089"/>
              <a:gd name="connsiteX0" fmla="*/ 3983734 w 8933222"/>
              <a:gd name="connsiteY0" fmla="*/ 2 h 1907089"/>
              <a:gd name="connsiteX1" fmla="*/ 6760276 w 8933222"/>
              <a:gd name="connsiteY1" fmla="*/ 0 h 1907089"/>
              <a:gd name="connsiteX2" fmla="*/ 8933222 w 8933222"/>
              <a:gd name="connsiteY2" fmla="*/ 1907089 h 1907089"/>
              <a:gd name="connsiteX3" fmla="*/ 0 w 8933222"/>
              <a:gd name="connsiteY3" fmla="*/ 1498569 h 1907089"/>
              <a:gd name="connsiteX4" fmla="*/ 3983734 w 8933222"/>
              <a:gd name="connsiteY4" fmla="*/ 2 h 1907089"/>
              <a:gd name="connsiteX0" fmla="*/ 3259419 w 8208907"/>
              <a:gd name="connsiteY0" fmla="*/ 2 h 2043310"/>
              <a:gd name="connsiteX1" fmla="*/ 6035961 w 8208907"/>
              <a:gd name="connsiteY1" fmla="*/ 0 h 2043310"/>
              <a:gd name="connsiteX2" fmla="*/ 8208907 w 8208907"/>
              <a:gd name="connsiteY2" fmla="*/ 1907089 h 2043310"/>
              <a:gd name="connsiteX3" fmla="*/ 0 w 8208907"/>
              <a:gd name="connsiteY3" fmla="*/ 2043310 h 2043310"/>
              <a:gd name="connsiteX4" fmla="*/ 3259419 w 8208907"/>
              <a:gd name="connsiteY4" fmla="*/ 2 h 2043310"/>
              <a:gd name="connsiteX0" fmla="*/ 3259419 w 7846749"/>
              <a:gd name="connsiteY0" fmla="*/ 2 h 2043310"/>
              <a:gd name="connsiteX1" fmla="*/ 6035961 w 7846749"/>
              <a:gd name="connsiteY1" fmla="*/ 0 h 2043310"/>
              <a:gd name="connsiteX2" fmla="*/ 7846749 w 7846749"/>
              <a:gd name="connsiteY2" fmla="*/ 2043310 h 2043310"/>
              <a:gd name="connsiteX3" fmla="*/ 0 w 7846749"/>
              <a:gd name="connsiteY3" fmla="*/ 2043310 h 2043310"/>
              <a:gd name="connsiteX4" fmla="*/ 3259419 w 7846749"/>
              <a:gd name="connsiteY4" fmla="*/ 2 h 2043310"/>
              <a:gd name="connsiteX0" fmla="*/ 3500857 w 8088187"/>
              <a:gd name="connsiteY0" fmla="*/ 2 h 2043310"/>
              <a:gd name="connsiteX1" fmla="*/ 6277399 w 8088187"/>
              <a:gd name="connsiteY1" fmla="*/ 0 h 2043310"/>
              <a:gd name="connsiteX2" fmla="*/ 8088187 w 8088187"/>
              <a:gd name="connsiteY2" fmla="*/ 2043310 h 2043310"/>
              <a:gd name="connsiteX3" fmla="*/ 0 w 8088187"/>
              <a:gd name="connsiteY3" fmla="*/ 1907089 h 2043310"/>
              <a:gd name="connsiteX4" fmla="*/ 3500857 w 8088187"/>
              <a:gd name="connsiteY4" fmla="*/ 2 h 2043310"/>
              <a:gd name="connsiteX0" fmla="*/ 3500857 w 8208906"/>
              <a:gd name="connsiteY0" fmla="*/ 2 h 1907089"/>
              <a:gd name="connsiteX1" fmla="*/ 6277399 w 8208906"/>
              <a:gd name="connsiteY1" fmla="*/ 0 h 1907089"/>
              <a:gd name="connsiteX2" fmla="*/ 8208906 w 8208906"/>
              <a:gd name="connsiteY2" fmla="*/ 1907089 h 1907089"/>
              <a:gd name="connsiteX3" fmla="*/ 0 w 8208906"/>
              <a:gd name="connsiteY3" fmla="*/ 1907089 h 1907089"/>
              <a:gd name="connsiteX4" fmla="*/ 3500857 w 8208906"/>
              <a:gd name="connsiteY4" fmla="*/ 2 h 1907089"/>
              <a:gd name="connsiteX0" fmla="*/ 3500857 w 7605310"/>
              <a:gd name="connsiteY0" fmla="*/ 2 h 2451969"/>
              <a:gd name="connsiteX1" fmla="*/ 6277399 w 7605310"/>
              <a:gd name="connsiteY1" fmla="*/ 0 h 2451969"/>
              <a:gd name="connsiteX2" fmla="*/ 7605310 w 7605310"/>
              <a:gd name="connsiteY2" fmla="*/ 2451969 h 2451969"/>
              <a:gd name="connsiteX3" fmla="*/ 0 w 7605310"/>
              <a:gd name="connsiteY3" fmla="*/ 1907089 h 2451969"/>
              <a:gd name="connsiteX4" fmla="*/ 3500857 w 7605310"/>
              <a:gd name="connsiteY4" fmla="*/ 2 h 2451969"/>
              <a:gd name="connsiteX0" fmla="*/ 6156680 w 10261133"/>
              <a:gd name="connsiteY0" fmla="*/ 2 h 2451969"/>
              <a:gd name="connsiteX1" fmla="*/ 8933222 w 10261133"/>
              <a:gd name="connsiteY1" fmla="*/ 0 h 2451969"/>
              <a:gd name="connsiteX2" fmla="*/ 10261133 w 10261133"/>
              <a:gd name="connsiteY2" fmla="*/ 2451969 h 2451969"/>
              <a:gd name="connsiteX3" fmla="*/ 0 w 10261133"/>
              <a:gd name="connsiteY3" fmla="*/ 2451967 h 2451969"/>
              <a:gd name="connsiteX4" fmla="*/ 6156680 w 10261133"/>
              <a:gd name="connsiteY4" fmla="*/ 2 h 2451969"/>
              <a:gd name="connsiteX0" fmla="*/ 6156680 w 10262005"/>
              <a:gd name="connsiteY0" fmla="*/ 2 h 2451969"/>
              <a:gd name="connsiteX1" fmla="*/ 8933222 w 10262005"/>
              <a:gd name="connsiteY1" fmla="*/ 0 h 2451969"/>
              <a:gd name="connsiteX2" fmla="*/ 10262005 w 10262005"/>
              <a:gd name="connsiteY2" fmla="*/ 2451453 h 2451969"/>
              <a:gd name="connsiteX3" fmla="*/ 10261133 w 10262005"/>
              <a:gd name="connsiteY3" fmla="*/ 2451969 h 2451969"/>
              <a:gd name="connsiteX4" fmla="*/ 0 w 10262005"/>
              <a:gd name="connsiteY4" fmla="*/ 2451967 h 2451969"/>
              <a:gd name="connsiteX5" fmla="*/ 6156680 w 10262005"/>
              <a:gd name="connsiteY5" fmla="*/ 2 h 245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2005" h="2451969">
                <a:moveTo>
                  <a:pt x="6156680" y="2"/>
                </a:moveTo>
                <a:lnTo>
                  <a:pt x="8933222" y="0"/>
                </a:lnTo>
                <a:lnTo>
                  <a:pt x="10262005" y="2451453"/>
                </a:lnTo>
                <a:lnTo>
                  <a:pt x="10261133" y="2451969"/>
                </a:lnTo>
                <a:lnTo>
                  <a:pt x="0" y="2451967"/>
                </a:lnTo>
                <a:lnTo>
                  <a:pt x="6156680" y="2"/>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32801" name="矩形 23"/>
          <p:cNvSpPr>
            <a:spLocks noChangeArrowheads="1"/>
          </p:cNvSpPr>
          <p:nvPr/>
        </p:nvSpPr>
        <p:spPr bwMode="auto">
          <a:xfrm>
            <a:off x="1992313" y="4581525"/>
            <a:ext cx="17700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lnSpc>
                <a:spcPct val="150000"/>
              </a:lnSpc>
              <a:buClr>
                <a:srgbClr val="990000"/>
              </a:buClr>
              <a:buSzPct val="85000"/>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LCP</a:t>
            </a:r>
            <a:r>
              <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报文配置参数的封装格式</a:t>
            </a:r>
            <a:endPar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1794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a:t>LCP</a:t>
            </a:r>
            <a:r>
              <a:rPr lang="zh-CN" altLang="en-US"/>
              <a:t>报文</a:t>
            </a:r>
          </a:p>
        </p:txBody>
      </p:sp>
      <p:graphicFrame>
        <p:nvGraphicFramePr>
          <p:cNvPr id="17" name="Group 48"/>
          <p:cNvGraphicFramePr>
            <a:graphicFrameLocks noGrp="1"/>
          </p:cNvGraphicFramePr>
          <p:nvPr>
            <p:extLst>
              <p:ext uri="{D42A27DB-BD31-4B8C-83A1-F6EECF244321}">
                <p14:modId xmlns:p14="http://schemas.microsoft.com/office/powerpoint/2010/main" val="1563234902"/>
              </p:ext>
            </p:extLst>
          </p:nvPr>
        </p:nvGraphicFramePr>
        <p:xfrm>
          <a:off x="2279650" y="1557338"/>
          <a:ext cx="7812794" cy="3357582"/>
        </p:xfrm>
        <a:graphic>
          <a:graphicData uri="http://schemas.openxmlformats.org/drawingml/2006/table">
            <a:tbl>
              <a:tblPr/>
              <a:tblGrid>
                <a:gridCol w="2418466">
                  <a:extLst>
                    <a:ext uri="{9D8B030D-6E8A-4147-A177-3AD203B41FA5}">
                      <a16:colId xmlns:a16="http://schemas.microsoft.com/office/drawing/2014/main" val="20000"/>
                    </a:ext>
                  </a:extLst>
                </a:gridCol>
                <a:gridCol w="5394328">
                  <a:extLst>
                    <a:ext uri="{9D8B030D-6E8A-4147-A177-3AD203B41FA5}">
                      <a16:colId xmlns:a16="http://schemas.microsoft.com/office/drawing/2014/main" val="20001"/>
                    </a:ext>
                  </a:extLst>
                </a:gridCol>
              </a:tblGrid>
              <a:tr h="431482">
                <a:tc>
                  <a:txBody>
                    <a:bodyPr/>
                    <a:lstStyle/>
                    <a:p>
                      <a:pPr marL="0" marR="0" lvl="0" indent="0" algn="ctr" defTabSz="914400" rtl="0" eaLnBrk="1" fontAlgn="base" latinLnBrk="0" hangingPunct="1">
                        <a:lnSpc>
                          <a:spcPct val="100000"/>
                        </a:lnSpc>
                        <a:spcBef>
                          <a:spcPct val="0"/>
                        </a:spcBef>
                        <a:spcAft>
                          <a:spcPct val="0"/>
                        </a:spcAft>
                        <a:buClr>
                          <a:srgbClr val="990000"/>
                        </a:buClr>
                        <a:buSzPct val="85000"/>
                        <a:buFont typeface="Wingdings" pitchFamily="2" charset="2"/>
                        <a:buNone/>
                        <a:tabLst/>
                      </a:pPr>
                      <a:r>
                        <a:rPr lang="zh-CN" altLang="en-US" sz="1600" b="0" kern="1200" dirty="0">
                          <a:solidFill>
                            <a:schemeClr val="bg1"/>
                          </a:solidFill>
                          <a:latin typeface="Arial" charset="0"/>
                          <a:ea typeface="+mn-ea"/>
                          <a:cs typeface="Arial" charset="0"/>
                        </a:rPr>
                        <a:t>报文类型</a:t>
                      </a:r>
                      <a:endParaRPr lang="en-US" altLang="zh-CN" sz="1600" b="0" kern="1200" dirty="0">
                        <a:solidFill>
                          <a:schemeClr val="bg1"/>
                        </a:solidFill>
                        <a:latin typeface="Arial" charset="0"/>
                        <a:ea typeface="+mn-ea"/>
                        <a:cs typeface="Arial" charset="0"/>
                      </a:endParaRPr>
                    </a:p>
                  </a:txBody>
                  <a:tcPr marL="79200" marR="79200" marT="39598" marB="395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85000"/>
                        <a:buFont typeface="Wingdings" pitchFamily="2" charset="2"/>
                        <a:buNone/>
                        <a:tabLst/>
                      </a:pPr>
                      <a:r>
                        <a:rPr lang="zh-CN" altLang="en-US" sz="1600" b="0" kern="1200" dirty="0">
                          <a:solidFill>
                            <a:schemeClr val="bg1"/>
                          </a:solidFill>
                          <a:latin typeface="Arial" charset="0"/>
                          <a:ea typeface="+mn-ea"/>
                          <a:cs typeface="Arial" charset="0"/>
                        </a:rPr>
                        <a:t>作用</a:t>
                      </a:r>
                      <a:endParaRPr lang="en-US" altLang="zh-CN" sz="1600" b="0" kern="1200" dirty="0">
                        <a:solidFill>
                          <a:schemeClr val="bg1"/>
                        </a:solidFill>
                        <a:latin typeface="Arial" charset="0"/>
                        <a:ea typeface="+mn-ea"/>
                        <a:cs typeface="Arial" charset="0"/>
                      </a:endParaRPr>
                    </a:p>
                  </a:txBody>
                  <a:tcPr marL="79200" marR="79200" marT="39598" marB="395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576038">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Configure-Request</a:t>
                      </a:r>
                    </a:p>
                  </a:txBody>
                  <a:tcPr marL="79200" marR="79200" marT="39598" marB="395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包含发送者试图与对端建立连接时使用的参数列表</a:t>
                      </a:r>
                    </a:p>
                  </a:txBody>
                  <a:tcPr marL="79200" marR="792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8630">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Configure-</a:t>
                      </a:r>
                      <a:r>
                        <a:rPr kumimoji="0" lang="en-US" altLang="zh-CN" sz="1600" b="0" i="0" u="none" strike="noStrike" kern="1200" cap="none" normalizeH="0" baseline="0" dirty="0" err="1">
                          <a:ln>
                            <a:noFill/>
                          </a:ln>
                          <a:solidFill>
                            <a:schemeClr val="tx1"/>
                          </a:solidFill>
                          <a:effectLst/>
                          <a:latin typeface="微软雅黑" panose="020B0503020204020204" pitchFamily="34" charset="-122"/>
                          <a:ea typeface="微软雅黑" panose="020B0503020204020204" pitchFamily="34" charset="-122"/>
                          <a:cs typeface="+mn-cs"/>
                        </a:rPr>
                        <a:t>Ack</a:t>
                      </a:r>
                      <a:endPar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79200" marR="79200" marT="39598" marB="395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表示完全接受对端发送的</a:t>
                      </a: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Configure-Reques</a:t>
                      </a: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a:t>
                      </a: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的参数取值</a:t>
                      </a:r>
                    </a:p>
                  </a:txBody>
                  <a:tcPr marL="79200" marR="792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0706">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en-US" altLang="zh-CN" sz="16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Configure-Nak</a:t>
                      </a:r>
                    </a:p>
                  </a:txBody>
                  <a:tcPr marL="79200" marR="79200" marT="39598" marB="395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表示对端发送的</a:t>
                      </a:r>
                      <a:r>
                        <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Configure-Request</a:t>
                      </a: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中的某些参数取值在本端不被认可</a:t>
                      </a:r>
                    </a:p>
                  </a:txBody>
                  <a:tcPr marL="79200" marR="792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0706">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Configure-Reject</a:t>
                      </a:r>
                    </a:p>
                  </a:txBody>
                  <a:tcPr marL="79200" marR="79200" marT="39598" marB="395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表示对端发送的</a:t>
                      </a:r>
                      <a:r>
                        <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Configure-Request</a:t>
                      </a: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中的某些参数本端不能识别</a:t>
                      </a:r>
                    </a:p>
                  </a:txBody>
                  <a:tcPr marL="79200" marR="792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256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dirty="0"/>
              <a:t>LCP</a:t>
            </a:r>
            <a:r>
              <a:rPr lang="zh-CN" altLang="en-US" dirty="0"/>
              <a:t>协商参数</a:t>
            </a:r>
          </a:p>
        </p:txBody>
      </p:sp>
      <p:graphicFrame>
        <p:nvGraphicFramePr>
          <p:cNvPr id="18" name="Group 48"/>
          <p:cNvGraphicFramePr>
            <a:graphicFrameLocks noGrp="1"/>
          </p:cNvGraphicFramePr>
          <p:nvPr>
            <p:extLst>
              <p:ext uri="{D42A27DB-BD31-4B8C-83A1-F6EECF244321}">
                <p14:modId xmlns:p14="http://schemas.microsoft.com/office/powerpoint/2010/main" val="3602184963"/>
              </p:ext>
            </p:extLst>
          </p:nvPr>
        </p:nvGraphicFramePr>
        <p:xfrm>
          <a:off x="2279650" y="1557339"/>
          <a:ext cx="7632700" cy="3148013"/>
        </p:xfrm>
        <a:graphic>
          <a:graphicData uri="http://schemas.openxmlformats.org/drawingml/2006/table">
            <a:tbl>
              <a:tblPr/>
              <a:tblGrid>
                <a:gridCol w="1800126">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gridCol w="1656110">
                  <a:extLst>
                    <a:ext uri="{9D8B030D-6E8A-4147-A177-3AD203B41FA5}">
                      <a16:colId xmlns:a16="http://schemas.microsoft.com/office/drawing/2014/main" val="20002"/>
                    </a:ext>
                  </a:extLst>
                </a:gridCol>
              </a:tblGrid>
              <a:tr h="431591">
                <a:tc>
                  <a:txBody>
                    <a:bodyPr/>
                    <a:lstStyle/>
                    <a:p>
                      <a:pPr marL="0" marR="0" lvl="0" indent="0" algn="ctr" defTabSz="914400" rtl="0" eaLnBrk="1" fontAlgn="base" latinLnBrk="0" hangingPunct="1">
                        <a:lnSpc>
                          <a:spcPct val="100000"/>
                        </a:lnSpc>
                        <a:spcBef>
                          <a:spcPct val="0"/>
                        </a:spcBef>
                        <a:spcAft>
                          <a:spcPct val="0"/>
                        </a:spcAft>
                        <a:buClr>
                          <a:srgbClr val="990000"/>
                        </a:buClr>
                        <a:buSzPct val="85000"/>
                        <a:buFont typeface="Wingdings" pitchFamily="2" charset="2"/>
                        <a:buNone/>
                        <a:tabLst/>
                      </a:pPr>
                      <a:r>
                        <a:rPr lang="zh-CN" altLang="en-US" sz="1600" b="0" kern="1200" dirty="0">
                          <a:solidFill>
                            <a:schemeClr val="bg1"/>
                          </a:solidFill>
                          <a:latin typeface="微软雅黑" panose="020B0503020204020204" pitchFamily="34" charset="-122"/>
                          <a:ea typeface="微软雅黑" panose="020B0503020204020204" pitchFamily="34" charset="-122"/>
                          <a:cs typeface="Arial" charset="0"/>
                        </a:rPr>
                        <a:t>参数</a:t>
                      </a:r>
                      <a:endParaRPr lang="en-US" altLang="zh-CN" sz="1600" b="0" kern="1200" dirty="0">
                        <a:solidFill>
                          <a:schemeClr val="bg1"/>
                        </a:solidFill>
                        <a:latin typeface="微软雅黑" panose="020B0503020204020204" pitchFamily="34" charset="-122"/>
                        <a:ea typeface="微软雅黑" panose="020B0503020204020204" pitchFamily="34" charset="-122"/>
                        <a:cs typeface="Arial" charset="0"/>
                      </a:endParaRPr>
                    </a:p>
                  </a:txBody>
                  <a:tcPr marL="79200" marR="79200" marT="39608" marB="396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85000"/>
                        <a:buFont typeface="Wingdings" pitchFamily="2" charset="2"/>
                        <a:buNone/>
                        <a:tabLst/>
                      </a:pPr>
                      <a:r>
                        <a:rPr lang="zh-CN" altLang="en-US" sz="1600" b="0" kern="1200" dirty="0">
                          <a:solidFill>
                            <a:schemeClr val="bg1"/>
                          </a:solidFill>
                          <a:latin typeface="微软雅黑" panose="020B0503020204020204" pitchFamily="34" charset="-122"/>
                          <a:ea typeface="微软雅黑" panose="020B0503020204020204" pitchFamily="34" charset="-122"/>
                          <a:cs typeface="Arial" charset="0"/>
                        </a:rPr>
                        <a:t>作用</a:t>
                      </a:r>
                      <a:endParaRPr lang="en-US" altLang="zh-CN" sz="1600" b="0" kern="1200" dirty="0">
                        <a:solidFill>
                          <a:schemeClr val="bg1"/>
                        </a:solidFill>
                        <a:latin typeface="微软雅黑" panose="020B0503020204020204" pitchFamily="34" charset="-122"/>
                        <a:ea typeface="微软雅黑" panose="020B0503020204020204" pitchFamily="34" charset="-122"/>
                        <a:cs typeface="Arial" charset="0"/>
                      </a:endParaRPr>
                    </a:p>
                  </a:txBody>
                  <a:tcPr marL="79200" marR="79200" marT="39608" marB="396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85000"/>
                        <a:buFont typeface="Wingdings" pitchFamily="2" charset="2"/>
                        <a:buNone/>
                        <a:tabLst/>
                      </a:pPr>
                      <a:r>
                        <a:rPr lang="zh-CN" altLang="en-US" sz="1600" b="0" kern="1200" dirty="0">
                          <a:solidFill>
                            <a:schemeClr val="bg1"/>
                          </a:solidFill>
                          <a:latin typeface="微软雅黑" panose="020B0503020204020204" pitchFamily="34" charset="-122"/>
                          <a:ea typeface="微软雅黑" panose="020B0503020204020204" pitchFamily="34" charset="-122"/>
                          <a:cs typeface="Arial" charset="0"/>
                        </a:rPr>
                        <a:t>缺省值</a:t>
                      </a:r>
                      <a:endParaRPr lang="en-US" altLang="zh-CN" sz="1600" b="0" kern="1200" dirty="0">
                        <a:solidFill>
                          <a:schemeClr val="bg1"/>
                        </a:solidFill>
                        <a:latin typeface="微软雅黑" panose="020B0503020204020204" pitchFamily="34" charset="-122"/>
                        <a:ea typeface="微软雅黑" panose="020B0503020204020204" pitchFamily="34" charset="-122"/>
                        <a:cs typeface="Arial" charset="0"/>
                      </a:endParaRPr>
                    </a:p>
                  </a:txBody>
                  <a:tcPr marL="79200" marR="79200" marT="39608" marB="396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810887">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最大接收单元</a:t>
                      </a:r>
                    </a:p>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MRU</a:t>
                      </a:r>
                    </a:p>
                  </a:txBody>
                  <a:tcPr marL="79200" marR="79200" marT="39608" marB="396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PPP</a:t>
                      </a: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数据帧中</a:t>
                      </a:r>
                      <a:r>
                        <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Information</a:t>
                      </a: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字段和</a:t>
                      </a:r>
                      <a:r>
                        <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Padding</a:t>
                      </a: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字段的总长度</a:t>
                      </a:r>
                    </a:p>
                  </a:txBody>
                  <a:tcPr marL="79200" marR="79200" marT="39608" marB="396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1500</a:t>
                      </a: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字节</a:t>
                      </a:r>
                      <a:endPar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79200" marR="79200" marT="39608" marB="396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8813">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认证协议</a:t>
                      </a:r>
                    </a:p>
                  </a:txBody>
                  <a:tcPr marL="79200" marR="79200" marT="39608" marB="396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认证对端使用的认证协议</a:t>
                      </a:r>
                    </a:p>
                  </a:txBody>
                  <a:tcPr marL="79200" marR="79200" marT="39608" marB="396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不认证</a:t>
                      </a:r>
                    </a:p>
                  </a:txBody>
                  <a:tcPr marL="79200" marR="79200" marT="39608" marB="396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76722">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魔术字</a:t>
                      </a:r>
                    </a:p>
                  </a:txBody>
                  <a:tcPr marL="79200" marR="79200" marT="39608" marB="396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魔术字为一个随机产生的数字，用于检测链路环路，如果收到的</a:t>
                      </a:r>
                      <a:r>
                        <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LCP</a:t>
                      </a: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报文中的魔术字和本端产生的魔术字相同，则认为链路有环路</a:t>
                      </a:r>
                    </a:p>
                  </a:txBody>
                  <a:tcPr marL="79200" marR="79200" marT="39608" marB="396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启用</a:t>
                      </a:r>
                      <a:endPar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79200" marR="79200" marT="39608" marB="396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983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标题 1"/>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LCP</a:t>
            </a:r>
            <a:r>
              <a:rPr lang="zh-CN" altLang="en-US">
                <a:latin typeface="微软雅黑" panose="020B0503020204020204" pitchFamily="34" charset="-122"/>
                <a:ea typeface="微软雅黑" panose="020B0503020204020204" pitchFamily="34" charset="-122"/>
              </a:rPr>
              <a:t>链路参数协商</a:t>
            </a:r>
          </a:p>
        </p:txBody>
      </p:sp>
      <p:sp>
        <p:nvSpPr>
          <p:cNvPr id="40965"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RTA</a:t>
            </a:r>
            <a:endParaRPr lang="en-US" altLang="zh-CN" sz="1400">
              <a:latin typeface="微软雅黑" panose="020B0503020204020204" pitchFamily="34" charset="-122"/>
              <a:ea typeface="微软雅黑" panose="020B0503020204020204" pitchFamily="34" charset="-122"/>
            </a:endParaRPr>
          </a:p>
        </p:txBody>
      </p:sp>
      <p:sp>
        <p:nvSpPr>
          <p:cNvPr id="40966"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40969"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40970" name="Text Box 7"/>
          <p:cNvSpPr txBox="1">
            <a:spLocks noChangeArrowheads="1"/>
          </p:cNvSpPr>
          <p:nvPr/>
        </p:nvSpPr>
        <p:spPr bwMode="auto">
          <a:xfrm>
            <a:off x="4440239" y="2539119"/>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10.1.1.1/30</a:t>
            </a:r>
          </a:p>
        </p:txBody>
      </p:sp>
      <p:sp>
        <p:nvSpPr>
          <p:cNvPr id="40971" name="Text Box 7"/>
          <p:cNvSpPr txBox="1">
            <a:spLocks noChangeArrowheads="1"/>
          </p:cNvSpPr>
          <p:nvPr/>
        </p:nvSpPr>
        <p:spPr bwMode="auto">
          <a:xfrm>
            <a:off x="6529388" y="2539119"/>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10.1.1.2/30</a:t>
            </a:r>
          </a:p>
        </p:txBody>
      </p:sp>
      <p:sp>
        <p:nvSpPr>
          <p:cNvPr id="40972" name="Text Box 19"/>
          <p:cNvSpPr txBox="1">
            <a:spLocks noChangeArrowheads="1"/>
          </p:cNvSpPr>
          <p:nvPr/>
        </p:nvSpPr>
        <p:spPr bwMode="auto">
          <a:xfrm>
            <a:off x="4659313" y="3027363"/>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0973" name="Line 14"/>
          <p:cNvSpPr>
            <a:spLocks noChangeShapeType="1"/>
          </p:cNvSpPr>
          <p:nvPr/>
        </p:nvSpPr>
        <p:spPr bwMode="auto">
          <a:xfrm>
            <a:off x="4205289" y="3357563"/>
            <a:ext cx="3597275"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0974" name="Line 15"/>
          <p:cNvSpPr>
            <a:spLocks noChangeShapeType="1"/>
          </p:cNvSpPr>
          <p:nvPr/>
        </p:nvSpPr>
        <p:spPr bwMode="auto">
          <a:xfrm>
            <a:off x="4184651" y="4040188"/>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0975" name="Text Box 20"/>
          <p:cNvSpPr txBox="1">
            <a:spLocks noChangeArrowheads="1"/>
          </p:cNvSpPr>
          <p:nvPr/>
        </p:nvSpPr>
        <p:spPr bwMode="auto">
          <a:xfrm>
            <a:off x="4656138" y="3671888"/>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Ack</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0976" name="Text Box 7"/>
          <p:cNvSpPr txBox="1">
            <a:spLocks noChangeArrowheads="1"/>
          </p:cNvSpPr>
          <p:nvPr/>
        </p:nvSpPr>
        <p:spPr bwMode="auto">
          <a:xfrm>
            <a:off x="4505324" y="2216151"/>
            <a:ext cx="671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40977" name="Text Box 7"/>
          <p:cNvSpPr txBox="1">
            <a:spLocks noChangeArrowheads="1"/>
          </p:cNvSpPr>
          <p:nvPr/>
        </p:nvSpPr>
        <p:spPr bwMode="auto">
          <a:xfrm>
            <a:off x="6799263" y="2255839"/>
            <a:ext cx="768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659190" y="2176671"/>
            <a:ext cx="882021" cy="647284"/>
          </a:xfrm>
          <a:prstGeom prst="rect">
            <a:avLst/>
          </a:prstGeom>
        </p:spPr>
      </p:pic>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73002" y="2180697"/>
            <a:ext cx="882021" cy="647284"/>
          </a:xfrm>
          <a:prstGeom prst="rect">
            <a:avLst/>
          </a:prstGeom>
        </p:spPr>
      </p:pic>
    </p:spTree>
    <p:extLst>
      <p:ext uri="{BB962C8B-B14F-4D97-AF65-F5344CB8AC3E}">
        <p14:creationId xmlns:p14="http://schemas.microsoft.com/office/powerpoint/2010/main" val="1564306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LCP</a:t>
            </a:r>
            <a:r>
              <a:rPr lang="zh-CN" altLang="en-US">
                <a:latin typeface="微软雅黑" panose="020B0503020204020204" pitchFamily="34" charset="-122"/>
                <a:ea typeface="微软雅黑" panose="020B0503020204020204" pitchFamily="34" charset="-122"/>
              </a:rPr>
              <a:t>链路参数协商</a:t>
            </a:r>
          </a:p>
        </p:txBody>
      </p:sp>
      <p:sp>
        <p:nvSpPr>
          <p:cNvPr id="43012" name="Line 14"/>
          <p:cNvSpPr>
            <a:spLocks noChangeShapeType="1"/>
          </p:cNvSpPr>
          <p:nvPr/>
        </p:nvSpPr>
        <p:spPr bwMode="auto">
          <a:xfrm>
            <a:off x="4205289" y="3357563"/>
            <a:ext cx="3597275"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3013" name="Line 15"/>
          <p:cNvSpPr>
            <a:spLocks noChangeShapeType="1"/>
          </p:cNvSpPr>
          <p:nvPr/>
        </p:nvSpPr>
        <p:spPr bwMode="auto">
          <a:xfrm>
            <a:off x="4184651" y="4040188"/>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3014" name="Text Box 19"/>
          <p:cNvSpPr txBox="1">
            <a:spLocks noChangeArrowheads="1"/>
          </p:cNvSpPr>
          <p:nvPr/>
        </p:nvSpPr>
        <p:spPr bwMode="auto">
          <a:xfrm>
            <a:off x="4659313" y="3027363"/>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015" name="Text Box 20"/>
          <p:cNvSpPr txBox="1">
            <a:spLocks noChangeArrowheads="1"/>
          </p:cNvSpPr>
          <p:nvPr/>
        </p:nvSpPr>
        <p:spPr bwMode="auto">
          <a:xfrm>
            <a:off x="4656138" y="3671888"/>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Nak</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016" name="Line 24"/>
          <p:cNvSpPr>
            <a:spLocks noChangeShapeType="1"/>
          </p:cNvSpPr>
          <p:nvPr/>
        </p:nvSpPr>
        <p:spPr bwMode="auto">
          <a:xfrm>
            <a:off x="4224338" y="4724400"/>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21513" name="Text Box 28"/>
          <p:cNvSpPr txBox="1">
            <a:spLocks noChangeArrowheads="1"/>
          </p:cNvSpPr>
          <p:nvPr/>
        </p:nvSpPr>
        <p:spPr bwMode="auto">
          <a:xfrm>
            <a:off x="4303714" y="4316413"/>
            <a:ext cx="3311525" cy="215900"/>
          </a:xfrm>
          <a:prstGeom prst="rect">
            <a:avLst/>
          </a:prstGeom>
          <a:noFill/>
          <a:ln w="9525">
            <a:noFill/>
            <a:miter lim="800000"/>
            <a:headEnd/>
            <a:tailEnd/>
          </a:ln>
        </p:spPr>
        <p:txBody>
          <a:bodyPr lIns="0" tIns="0" rIns="0" bIns="0" anchor="ctr" anchorCtr="1">
            <a:spAutoFit/>
          </a:bodyPr>
          <a:lstStyle/>
          <a:p>
            <a:pPr algn="ctr" eaLnBrk="1" hangingPunct="1">
              <a:spcBef>
                <a:spcPct val="50000"/>
              </a:spcBef>
              <a:defRPr/>
            </a:pPr>
            <a:r>
              <a:rPr lang="en-US" altLang="zh-CN" sz="1400" dirty="0">
                <a:latin typeface="微软雅黑" panose="020B0503020204020204" pitchFamily="34" charset="-122"/>
                <a:ea typeface="微软雅黑" panose="020B0503020204020204" pitchFamily="34" charset="-122"/>
                <a:cs typeface="Arial" charset="0"/>
              </a:rPr>
              <a:t>Configure-Request  (</a:t>
            </a:r>
            <a:r>
              <a:rPr lang="zh-CN" altLang="en-US" sz="1400" dirty="0">
                <a:latin typeface="微软雅黑" panose="020B0503020204020204" pitchFamily="34" charset="-122"/>
                <a:ea typeface="微软雅黑" panose="020B0503020204020204" pitchFamily="34" charset="-122"/>
                <a:cs typeface="Arial" charset="0"/>
              </a:rPr>
              <a:t>修改配置参数</a:t>
            </a:r>
            <a:r>
              <a:rPr lang="en-US" altLang="zh-CN" sz="1400" dirty="0">
                <a:latin typeface="微软雅黑" panose="020B0503020204020204" pitchFamily="34" charset="-122"/>
                <a:ea typeface="微软雅黑" panose="020B0503020204020204" pitchFamily="34" charset="-122"/>
                <a:cs typeface="Arial" charset="0"/>
              </a:rPr>
              <a:t>)</a:t>
            </a:r>
            <a:endParaRPr lang="zh-CN" altLang="en-US" sz="1400" dirty="0">
              <a:latin typeface="微软雅黑" panose="020B0503020204020204" pitchFamily="34" charset="-122"/>
              <a:ea typeface="微软雅黑" panose="020B0503020204020204" pitchFamily="34" charset="-122"/>
              <a:cs typeface="Arial" charset="0"/>
            </a:endParaRPr>
          </a:p>
        </p:txBody>
      </p:sp>
      <p:pic>
        <p:nvPicPr>
          <p:cNvPr id="43018"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RTA</a:t>
            </a:r>
            <a:endParaRPr lang="en-US" altLang="zh-CN" sz="1400">
              <a:latin typeface="微软雅黑" panose="020B0503020204020204" pitchFamily="34" charset="-122"/>
              <a:ea typeface="微软雅黑" panose="020B0503020204020204" pitchFamily="34" charset="-122"/>
            </a:endParaRPr>
          </a:p>
        </p:txBody>
      </p:sp>
      <p:sp>
        <p:nvSpPr>
          <p:cNvPr id="43020"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43023"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43024" name="Text Box 7"/>
          <p:cNvSpPr txBox="1">
            <a:spLocks noChangeArrowheads="1"/>
          </p:cNvSpPr>
          <p:nvPr/>
        </p:nvSpPr>
        <p:spPr bwMode="auto">
          <a:xfrm>
            <a:off x="4440239" y="249237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43025"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43026" name="Text Box 7"/>
          <p:cNvSpPr txBox="1">
            <a:spLocks noChangeArrowheads="1"/>
          </p:cNvSpPr>
          <p:nvPr/>
        </p:nvSpPr>
        <p:spPr bwMode="auto">
          <a:xfrm>
            <a:off x="4505325" y="2168860"/>
            <a:ext cx="755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43027" name="Text Box 7"/>
          <p:cNvSpPr txBox="1">
            <a:spLocks noChangeArrowheads="1"/>
          </p:cNvSpPr>
          <p:nvPr/>
        </p:nvSpPr>
        <p:spPr bwMode="auto">
          <a:xfrm>
            <a:off x="6810815" y="2204864"/>
            <a:ext cx="7567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630739" y="2171909"/>
            <a:ext cx="882021" cy="647284"/>
          </a:xfrm>
          <a:prstGeom prst="rect">
            <a:avLst/>
          </a:prstGeom>
        </p:spPr>
      </p:pic>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58402" y="2171909"/>
            <a:ext cx="882021" cy="647284"/>
          </a:xfrm>
          <a:prstGeom prst="rect">
            <a:avLst/>
          </a:prstGeom>
        </p:spPr>
      </p:pic>
    </p:spTree>
    <p:extLst>
      <p:ext uri="{BB962C8B-B14F-4D97-AF65-F5344CB8AC3E}">
        <p14:creationId xmlns:p14="http://schemas.microsoft.com/office/powerpoint/2010/main" val="414046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LCP</a:t>
            </a:r>
            <a:r>
              <a:rPr lang="zh-CN" altLang="en-US">
                <a:latin typeface="微软雅黑" panose="020B0503020204020204" pitchFamily="34" charset="-122"/>
                <a:ea typeface="微软雅黑" panose="020B0503020204020204" pitchFamily="34" charset="-122"/>
              </a:rPr>
              <a:t>链路参数协商</a:t>
            </a:r>
          </a:p>
        </p:txBody>
      </p:sp>
      <p:sp>
        <p:nvSpPr>
          <p:cNvPr id="45060" name="Line 14"/>
          <p:cNvSpPr>
            <a:spLocks noChangeShapeType="1"/>
          </p:cNvSpPr>
          <p:nvPr/>
        </p:nvSpPr>
        <p:spPr bwMode="auto">
          <a:xfrm>
            <a:off x="4224338" y="3357563"/>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5061" name="Line 15"/>
          <p:cNvSpPr>
            <a:spLocks noChangeShapeType="1"/>
          </p:cNvSpPr>
          <p:nvPr/>
        </p:nvSpPr>
        <p:spPr bwMode="auto">
          <a:xfrm>
            <a:off x="4184651" y="4040188"/>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5062" name="Text Box 19"/>
          <p:cNvSpPr txBox="1">
            <a:spLocks noChangeArrowheads="1"/>
          </p:cNvSpPr>
          <p:nvPr/>
        </p:nvSpPr>
        <p:spPr bwMode="auto">
          <a:xfrm>
            <a:off x="4656138" y="3027363"/>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063" name="Line 24"/>
          <p:cNvSpPr>
            <a:spLocks noChangeShapeType="1"/>
          </p:cNvSpPr>
          <p:nvPr/>
        </p:nvSpPr>
        <p:spPr bwMode="auto">
          <a:xfrm>
            <a:off x="4224338" y="4724400"/>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pic>
        <p:nvPicPr>
          <p:cNvPr id="45064"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RTA</a:t>
            </a:r>
            <a:endParaRPr lang="en-US" altLang="zh-CN" sz="1400">
              <a:latin typeface="微软雅黑" panose="020B0503020204020204" pitchFamily="34" charset="-122"/>
              <a:ea typeface="微软雅黑" panose="020B0503020204020204" pitchFamily="34" charset="-122"/>
            </a:endParaRPr>
          </a:p>
        </p:txBody>
      </p:sp>
      <p:sp>
        <p:nvSpPr>
          <p:cNvPr id="45066"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45069"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45070" name="Text Box 7"/>
          <p:cNvSpPr txBox="1">
            <a:spLocks noChangeArrowheads="1"/>
          </p:cNvSpPr>
          <p:nvPr/>
        </p:nvSpPr>
        <p:spPr bwMode="auto">
          <a:xfrm>
            <a:off x="4440239" y="249237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45071" name="Text Box 7"/>
          <p:cNvSpPr txBox="1">
            <a:spLocks noChangeArrowheads="1"/>
          </p:cNvSpPr>
          <p:nvPr/>
        </p:nvSpPr>
        <p:spPr bwMode="auto">
          <a:xfrm>
            <a:off x="6551789" y="2551907"/>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45072" name="Text Box 20"/>
          <p:cNvSpPr txBox="1">
            <a:spLocks noChangeArrowheads="1"/>
          </p:cNvSpPr>
          <p:nvPr/>
        </p:nvSpPr>
        <p:spPr bwMode="auto">
          <a:xfrm>
            <a:off x="4656138" y="3671888"/>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Configure-Reject</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545" name="Text Box 28"/>
          <p:cNvSpPr txBox="1">
            <a:spLocks noChangeArrowheads="1"/>
          </p:cNvSpPr>
          <p:nvPr/>
        </p:nvSpPr>
        <p:spPr bwMode="auto">
          <a:xfrm>
            <a:off x="3571875" y="4316413"/>
            <a:ext cx="4751388" cy="215900"/>
          </a:xfrm>
          <a:prstGeom prst="rect">
            <a:avLst/>
          </a:prstGeom>
          <a:noFill/>
          <a:ln w="9525">
            <a:noFill/>
            <a:miter lim="800000"/>
            <a:headEnd/>
            <a:tailEnd/>
          </a:ln>
        </p:spPr>
        <p:txBody>
          <a:bodyPr lIns="0" tIns="0" rIns="0" bIns="0" anchor="ctr" anchorCtr="1">
            <a:spAutoFit/>
          </a:bodyPr>
          <a:lstStyle/>
          <a:p>
            <a:pPr algn="ctr" eaLnBrk="1" hangingPunct="1">
              <a:spcBef>
                <a:spcPct val="50000"/>
              </a:spcBef>
              <a:defRPr/>
            </a:pPr>
            <a:r>
              <a:rPr lang="en-US" altLang="zh-CN" sz="1400" dirty="0">
                <a:latin typeface="微软雅黑" panose="020B0503020204020204" pitchFamily="34" charset="-122"/>
                <a:ea typeface="微软雅黑" panose="020B0503020204020204" pitchFamily="34" charset="-122"/>
                <a:cs typeface="Arial" charset="0"/>
              </a:rPr>
              <a:t>Configure-Request  (</a:t>
            </a:r>
            <a:r>
              <a:rPr lang="zh-CN" altLang="en-US" sz="1400" dirty="0">
                <a:latin typeface="微软雅黑" panose="020B0503020204020204" pitchFamily="34" charset="-122"/>
                <a:ea typeface="微软雅黑" panose="020B0503020204020204" pitchFamily="34" charset="-122"/>
                <a:cs typeface="Arial" charset="0"/>
              </a:rPr>
              <a:t>删除某些参数</a:t>
            </a:r>
            <a:r>
              <a:rPr lang="en-US" altLang="zh-CN" sz="1400" dirty="0">
                <a:latin typeface="微软雅黑" panose="020B0503020204020204" pitchFamily="34" charset="-122"/>
                <a:ea typeface="微软雅黑" panose="020B0503020204020204" pitchFamily="34" charset="-122"/>
                <a:cs typeface="Arial" charset="0"/>
              </a:rPr>
              <a:t>)</a:t>
            </a:r>
            <a:endParaRPr lang="zh-CN" altLang="en-US" sz="1400" dirty="0">
              <a:latin typeface="微软雅黑" panose="020B0503020204020204" pitchFamily="34" charset="-122"/>
              <a:ea typeface="微软雅黑" panose="020B0503020204020204" pitchFamily="34" charset="-122"/>
              <a:cs typeface="Arial" charset="0"/>
            </a:endParaRPr>
          </a:p>
        </p:txBody>
      </p:sp>
      <p:sp>
        <p:nvSpPr>
          <p:cNvPr id="45074" name="Text Box 7"/>
          <p:cNvSpPr txBox="1">
            <a:spLocks noChangeArrowheads="1"/>
          </p:cNvSpPr>
          <p:nvPr/>
        </p:nvSpPr>
        <p:spPr bwMode="auto">
          <a:xfrm>
            <a:off x="4505324" y="2168860"/>
            <a:ext cx="671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45075" name="Text Box 7"/>
          <p:cNvSpPr txBox="1">
            <a:spLocks noChangeArrowheads="1"/>
          </p:cNvSpPr>
          <p:nvPr/>
        </p:nvSpPr>
        <p:spPr bwMode="auto">
          <a:xfrm>
            <a:off x="6799263" y="2204864"/>
            <a:ext cx="768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92346" y="2204864"/>
            <a:ext cx="882021" cy="647284"/>
          </a:xfrm>
          <a:prstGeom prst="rect">
            <a:avLst/>
          </a:prstGeom>
        </p:spPr>
      </p:pic>
      <p:pic>
        <p:nvPicPr>
          <p:cNvPr id="22" name="图片 2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54239" y="2191823"/>
            <a:ext cx="882021" cy="647284"/>
          </a:xfrm>
          <a:prstGeom prst="rect">
            <a:avLst/>
          </a:prstGeom>
        </p:spPr>
      </p:pic>
    </p:spTree>
    <p:extLst>
      <p:ext uri="{BB962C8B-B14F-4D97-AF65-F5344CB8AC3E}">
        <p14:creationId xmlns:p14="http://schemas.microsoft.com/office/powerpoint/2010/main" val="3055432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a:t>PPP</a:t>
            </a:r>
            <a:r>
              <a:rPr lang="zh-CN" altLang="en-US"/>
              <a:t>基本配置</a:t>
            </a:r>
          </a:p>
        </p:txBody>
      </p:sp>
      <p:sp>
        <p:nvSpPr>
          <p:cNvPr id="47108" name="AutoShape 28"/>
          <p:cNvSpPr>
            <a:spLocks/>
          </p:cNvSpPr>
          <p:nvPr/>
        </p:nvSpPr>
        <p:spPr bwMode="auto">
          <a:xfrm flipH="1">
            <a:off x="2387588" y="3917084"/>
            <a:ext cx="7416800" cy="1708160"/>
          </a:xfrm>
          <a:prstGeom prst="accentBorderCallout3">
            <a:avLst>
              <a:gd name="adj1" fmla="val 14088"/>
              <a:gd name="adj2" fmla="val 101218"/>
              <a:gd name="adj3" fmla="val 14088"/>
              <a:gd name="adj4" fmla="val 103042"/>
              <a:gd name="adj5" fmla="val -13079"/>
              <a:gd name="adj6" fmla="val 103042"/>
              <a:gd name="adj7" fmla="val -53009"/>
              <a:gd name="adj8" fmla="val 86042"/>
            </a:avLst>
          </a:prstGeom>
          <a:solidFill>
            <a:schemeClr val="bg1">
              <a:lumMod val="85000"/>
            </a:schemeClr>
          </a:solidFill>
          <a:ln w="19050" algn="ctr">
            <a:noFill/>
            <a:miter lim="800000"/>
            <a:headEnd/>
            <a:tailEnd type="arrow" w="med" len="med"/>
          </a:ln>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pt-BR" altLang="zh-CN" sz="1400" dirty="0">
                <a:latin typeface="Courier New" panose="02070309020205020404" pitchFamily="49" charset="0"/>
                <a:ea typeface="微软雅黑" panose="020B0503020204020204" pitchFamily="34" charset="-122"/>
                <a:cs typeface="Courier New" panose="02070309020205020404" pitchFamily="49" charset="0"/>
              </a:rPr>
              <a:t>[RTA]interface Serial 1/0/0 </a:t>
            </a:r>
          </a:p>
          <a:p>
            <a:pPr algn="l">
              <a:lnSpc>
                <a:spcPct val="150000"/>
              </a:lnSpc>
            </a:pPr>
            <a:r>
              <a:rPr lang="pt-BR"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pt-BR"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link-protocol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Warning: The encapsulation protocol of the link will be changed. Continue? [Y/N]:y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address 10.1.1.1 30</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p:txBody>
      </p:sp>
      <p:pic>
        <p:nvPicPr>
          <p:cNvPr id="47109"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47111"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sp>
        <p:nvSpPr>
          <p:cNvPr id="47114"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47115" name="Text Box 7"/>
          <p:cNvSpPr txBox="1">
            <a:spLocks noChangeArrowheads="1"/>
          </p:cNvSpPr>
          <p:nvPr/>
        </p:nvSpPr>
        <p:spPr bwMode="auto">
          <a:xfrm>
            <a:off x="4440239" y="249289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10.1.1.1/30</a:t>
            </a:r>
          </a:p>
        </p:txBody>
      </p:sp>
      <p:sp>
        <p:nvSpPr>
          <p:cNvPr id="47116"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47117" name="Text Box 7"/>
          <p:cNvSpPr txBox="1">
            <a:spLocks noChangeArrowheads="1"/>
          </p:cNvSpPr>
          <p:nvPr/>
        </p:nvSpPr>
        <p:spPr bwMode="auto">
          <a:xfrm>
            <a:off x="4505325" y="2168860"/>
            <a:ext cx="7334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47118" name="Text Box 7"/>
          <p:cNvSpPr txBox="1">
            <a:spLocks noChangeArrowheads="1"/>
          </p:cNvSpPr>
          <p:nvPr/>
        </p:nvSpPr>
        <p:spPr bwMode="auto">
          <a:xfrm>
            <a:off x="6802437" y="2215897"/>
            <a:ext cx="7651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17" name="图片 1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90811" y="2168734"/>
            <a:ext cx="882021" cy="647284"/>
          </a:xfrm>
          <a:prstGeom prst="rect">
            <a:avLst/>
          </a:prstGeom>
        </p:spPr>
      </p:pic>
      <p:pic>
        <p:nvPicPr>
          <p:cNvPr id="18" name="图片 1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9039" y="2168734"/>
            <a:ext cx="882021" cy="647284"/>
          </a:xfrm>
          <a:prstGeom prst="rect">
            <a:avLst/>
          </a:prstGeom>
        </p:spPr>
      </p:pic>
    </p:spTree>
    <p:extLst>
      <p:ext uri="{BB962C8B-B14F-4D97-AF65-F5344CB8AC3E}">
        <p14:creationId xmlns:p14="http://schemas.microsoft.com/office/powerpoint/2010/main" val="65370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quarter" idx="10"/>
          </p:nvPr>
        </p:nvSpPr>
        <p:spPr/>
        <p:txBody>
          <a:bodyPr/>
          <a:lstStyle/>
          <a:p>
            <a:r>
              <a:rPr lang="zh-CN" altLang="en-US" dirty="0"/>
              <a:t>广域网中经常会使用串行链路来提供远距离的数据传输，高级数据链路控制</a:t>
            </a:r>
            <a:r>
              <a:rPr lang="en-US" altLang="zh-CN" dirty="0"/>
              <a:t>HDLC</a:t>
            </a:r>
            <a:r>
              <a:rPr lang="zh-CN" altLang="en-US" dirty="0"/>
              <a:t>（</a:t>
            </a:r>
            <a:r>
              <a:rPr lang="en-US" altLang="zh-CN" dirty="0"/>
              <a:t>High-Level Data Link Control</a:t>
            </a:r>
            <a:r>
              <a:rPr lang="zh-CN" altLang="en-US" dirty="0"/>
              <a:t>）和点对点协议</a:t>
            </a:r>
            <a:r>
              <a:rPr lang="en-US" altLang="zh-CN" dirty="0"/>
              <a:t>PPP</a:t>
            </a:r>
            <a:r>
              <a:rPr lang="zh-CN" altLang="en-US" dirty="0"/>
              <a:t>（</a:t>
            </a:r>
            <a:r>
              <a:rPr lang="en-US" altLang="zh-CN" dirty="0"/>
              <a:t> Point to Point Protocol</a:t>
            </a:r>
            <a:r>
              <a:rPr lang="zh-CN" altLang="en-US" dirty="0"/>
              <a:t>）是两种典型的串口封装协议。</a:t>
            </a:r>
          </a:p>
          <a:p>
            <a:endParaRPr lang="zh-CN" altLang="en-US" dirty="0"/>
          </a:p>
          <a:p>
            <a:endParaRPr lang="zh-CN" altLang="en-US" dirty="0"/>
          </a:p>
        </p:txBody>
      </p:sp>
    </p:spTree>
    <p:extLst>
      <p:ext uri="{BB962C8B-B14F-4D97-AF65-F5344CB8AC3E}">
        <p14:creationId xmlns:p14="http://schemas.microsoft.com/office/powerpoint/2010/main" val="21186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PPP</a:t>
            </a:r>
            <a:r>
              <a:rPr lang="zh-CN" altLang="en-US" dirty="0">
                <a:latin typeface="微软雅黑" panose="020B0503020204020204" pitchFamily="34" charset="-122"/>
                <a:ea typeface="微软雅黑" panose="020B0503020204020204" pitchFamily="34" charset="-122"/>
              </a:rPr>
              <a:t>认证模式</a:t>
            </a:r>
            <a:r>
              <a:rPr lang="en-US" altLang="zh-CN" dirty="0">
                <a:latin typeface="微软雅黑" panose="020B0503020204020204" pitchFamily="34" charset="-122"/>
                <a:ea typeface="微软雅黑" panose="020B0503020204020204" pitchFamily="34" charset="-122"/>
              </a:rPr>
              <a:t>-PAP</a:t>
            </a:r>
            <a:endParaRPr lang="zh-CN" altLang="en-US" dirty="0">
              <a:latin typeface="微软雅黑" panose="020B0503020204020204" pitchFamily="34" charset="-122"/>
              <a:ea typeface="微软雅黑" panose="020B0503020204020204" pitchFamily="34" charset="-122"/>
            </a:endParaRPr>
          </a:p>
        </p:txBody>
      </p:sp>
      <p:sp>
        <p:nvSpPr>
          <p:cNvPr id="49156" name="Line 17"/>
          <p:cNvSpPr>
            <a:spLocks noChangeShapeType="1"/>
          </p:cNvSpPr>
          <p:nvPr/>
        </p:nvSpPr>
        <p:spPr bwMode="auto">
          <a:xfrm>
            <a:off x="4225926" y="3957638"/>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9157" name="Line 18"/>
          <p:cNvSpPr>
            <a:spLocks noChangeShapeType="1"/>
          </p:cNvSpPr>
          <p:nvPr/>
        </p:nvSpPr>
        <p:spPr bwMode="auto">
          <a:xfrm>
            <a:off x="4222751" y="4678363"/>
            <a:ext cx="3598863"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24582" name="Text Box 19"/>
          <p:cNvSpPr txBox="1">
            <a:spLocks noChangeArrowheads="1"/>
          </p:cNvSpPr>
          <p:nvPr/>
        </p:nvSpPr>
        <p:spPr bwMode="auto">
          <a:xfrm>
            <a:off x="3359150" y="3357563"/>
            <a:ext cx="5327650" cy="430212"/>
          </a:xfrm>
          <a:prstGeom prst="rect">
            <a:avLst/>
          </a:prstGeom>
          <a:noFill/>
          <a:ln w="9525">
            <a:noFill/>
            <a:miter lim="800000"/>
            <a:headEnd/>
            <a:tailEnd/>
          </a:ln>
        </p:spPr>
        <p:txBody>
          <a:bodyPr lIns="0" tIns="0" rIns="0" bIns="0" anchor="ctr" anchorCtr="1">
            <a:spAutoFit/>
          </a:bodyPr>
          <a:lstStyle/>
          <a:p>
            <a:pPr algn="ctr" eaLnBrk="1" hangingPunct="1">
              <a:defRPr/>
            </a:pPr>
            <a:r>
              <a:rPr lang="en-US" altLang="zh-CN" sz="1400" dirty="0">
                <a:latin typeface="微软雅黑" panose="020B0503020204020204" pitchFamily="34" charset="-122"/>
                <a:ea typeface="微软雅黑" panose="020B0503020204020204" pitchFamily="34" charset="-122"/>
                <a:cs typeface="Arial" charset="0"/>
              </a:rPr>
              <a:t>Authenticate-Request</a:t>
            </a:r>
          </a:p>
          <a:p>
            <a:pPr algn="ctr" eaLnBrk="1" hangingPunct="1">
              <a:defRPr/>
            </a:pPr>
            <a:r>
              <a:rPr lang="zh-CN" altLang="en-US" sz="1400" dirty="0">
                <a:latin typeface="微软雅黑" panose="020B0503020204020204" pitchFamily="34" charset="-122"/>
                <a:ea typeface="微软雅黑" panose="020B0503020204020204" pitchFamily="34" charset="-122"/>
                <a:cs typeface="Arial" charset="0"/>
              </a:rPr>
              <a:t>明文发送用户名和密码</a:t>
            </a:r>
            <a:endParaRPr lang="zh-CN" altLang="en-US" sz="1400" dirty="0">
              <a:solidFill>
                <a:srgbClr val="A50021"/>
              </a:solidFill>
              <a:latin typeface="微软雅黑" panose="020B0503020204020204" pitchFamily="34" charset="-122"/>
              <a:ea typeface="微软雅黑" panose="020B0503020204020204" pitchFamily="34" charset="-122"/>
              <a:cs typeface="Arial" charset="0"/>
            </a:endParaRPr>
          </a:p>
        </p:txBody>
      </p:sp>
      <p:sp>
        <p:nvSpPr>
          <p:cNvPr id="24583" name="Text Box 20"/>
          <p:cNvSpPr txBox="1">
            <a:spLocks noChangeArrowheads="1"/>
          </p:cNvSpPr>
          <p:nvPr/>
        </p:nvSpPr>
        <p:spPr bwMode="auto">
          <a:xfrm>
            <a:off x="3648076" y="4076700"/>
            <a:ext cx="4824413" cy="431800"/>
          </a:xfrm>
          <a:prstGeom prst="rect">
            <a:avLst/>
          </a:prstGeom>
          <a:noFill/>
          <a:ln w="9525">
            <a:noFill/>
            <a:miter lim="800000"/>
            <a:headEnd/>
            <a:tailEnd/>
          </a:ln>
        </p:spPr>
        <p:txBody>
          <a:bodyPr lIns="0" tIns="0" rIns="0" bIns="0" anchor="ctr" anchorCtr="1">
            <a:spAutoFit/>
          </a:bodyPr>
          <a:lstStyle/>
          <a:p>
            <a:pPr algn="ctr" eaLnBrk="1" hangingPunct="1">
              <a:defRPr/>
            </a:pPr>
            <a:r>
              <a:rPr lang="en-US" altLang="zh-CN" sz="1400" dirty="0">
                <a:latin typeface="微软雅黑" panose="020B0503020204020204" pitchFamily="34" charset="-122"/>
                <a:ea typeface="微软雅黑" panose="020B0503020204020204" pitchFamily="34" charset="-122"/>
                <a:cs typeface="Arial" charset="0"/>
              </a:rPr>
              <a:t>Authenticate-</a:t>
            </a:r>
            <a:r>
              <a:rPr lang="en-US" altLang="zh-CN" sz="1400" dirty="0" err="1">
                <a:latin typeface="微软雅黑" panose="020B0503020204020204" pitchFamily="34" charset="-122"/>
                <a:ea typeface="微软雅黑" panose="020B0503020204020204" pitchFamily="34" charset="-122"/>
                <a:cs typeface="Arial" charset="0"/>
              </a:rPr>
              <a:t>Ack</a:t>
            </a:r>
            <a:r>
              <a:rPr lang="en-US" altLang="zh-CN" sz="1400" dirty="0">
                <a:latin typeface="微软雅黑" panose="020B0503020204020204" pitchFamily="34" charset="-122"/>
                <a:ea typeface="微软雅黑" panose="020B0503020204020204" pitchFamily="34" charset="-122"/>
                <a:cs typeface="Arial" charset="0"/>
              </a:rPr>
              <a:t>/Authenticate-</a:t>
            </a:r>
            <a:r>
              <a:rPr lang="en-US" altLang="zh-CN" sz="1400" dirty="0" err="1">
                <a:latin typeface="微软雅黑" panose="020B0503020204020204" pitchFamily="34" charset="-122"/>
                <a:ea typeface="微软雅黑" panose="020B0503020204020204" pitchFamily="34" charset="-122"/>
                <a:cs typeface="Arial" charset="0"/>
              </a:rPr>
              <a:t>Nak</a:t>
            </a:r>
            <a:endParaRPr lang="en-US" altLang="zh-CN" sz="1400" dirty="0">
              <a:latin typeface="微软雅黑" panose="020B0503020204020204" pitchFamily="34" charset="-122"/>
              <a:ea typeface="微软雅黑" panose="020B0503020204020204" pitchFamily="34" charset="-122"/>
              <a:cs typeface="Arial" charset="0"/>
            </a:endParaRPr>
          </a:p>
          <a:p>
            <a:pPr algn="ctr" eaLnBrk="1" hangingPunct="1">
              <a:defRPr/>
            </a:pPr>
            <a:r>
              <a:rPr lang="zh-CN" altLang="en-US" sz="1400" dirty="0">
                <a:latin typeface="微软雅黑" panose="020B0503020204020204" pitchFamily="34" charset="-122"/>
                <a:ea typeface="微软雅黑" panose="020B0503020204020204" pitchFamily="34" charset="-122"/>
                <a:cs typeface="Arial" charset="0"/>
              </a:rPr>
              <a:t>认证成功</a:t>
            </a:r>
            <a:r>
              <a:rPr lang="en-US" altLang="zh-CN" sz="1400" dirty="0">
                <a:latin typeface="微软雅黑" panose="020B0503020204020204" pitchFamily="34" charset="-122"/>
                <a:ea typeface="微软雅黑" panose="020B0503020204020204" pitchFamily="34" charset="-122"/>
                <a:cs typeface="Arial" charset="0"/>
              </a:rPr>
              <a:t>/</a:t>
            </a:r>
            <a:r>
              <a:rPr lang="zh-CN" altLang="en-US" sz="1400" dirty="0">
                <a:latin typeface="微软雅黑" panose="020B0503020204020204" pitchFamily="34" charset="-122"/>
                <a:ea typeface="微软雅黑" panose="020B0503020204020204" pitchFamily="34" charset="-122"/>
                <a:cs typeface="Arial" charset="0"/>
              </a:rPr>
              <a:t>失败</a:t>
            </a:r>
          </a:p>
        </p:txBody>
      </p:sp>
      <p:sp>
        <p:nvSpPr>
          <p:cNvPr id="24584" name="Text Box 14"/>
          <p:cNvSpPr txBox="1">
            <a:spLocks noChangeArrowheads="1"/>
          </p:cNvSpPr>
          <p:nvPr/>
        </p:nvSpPr>
        <p:spPr bwMode="auto">
          <a:xfrm>
            <a:off x="2208214" y="2294959"/>
            <a:ext cx="1800225" cy="215444"/>
          </a:xfrm>
          <a:prstGeom prst="rect">
            <a:avLst/>
          </a:prstGeom>
          <a:noFill/>
          <a:ln w="9525">
            <a:noFill/>
            <a:miter lim="800000"/>
            <a:headEnd/>
            <a:tailEnd/>
          </a:ln>
        </p:spPr>
        <p:txBody>
          <a:bodyPr lIns="0" tIns="0" rIns="0" bIns="0" anchor="ctr" anchorCtr="1">
            <a:spAutoFit/>
          </a:bodyPr>
          <a:lstStyle/>
          <a:p>
            <a:pPr algn="ctr" eaLnBrk="1" hangingPunct="1">
              <a:spcBef>
                <a:spcPct val="50000"/>
              </a:spcBef>
              <a:defRPr/>
            </a:pPr>
            <a:r>
              <a:rPr lang="zh-CN" altLang="en-US" sz="1400" dirty="0">
                <a:solidFill>
                  <a:srgbClr val="990000"/>
                </a:solidFill>
                <a:latin typeface="微软雅黑" panose="020B0503020204020204" pitchFamily="34" charset="-122"/>
                <a:ea typeface="微软雅黑" panose="020B0503020204020204" pitchFamily="34" charset="-122"/>
              </a:rPr>
              <a:t>认证方</a:t>
            </a:r>
            <a:r>
              <a:rPr lang="en-US" altLang="zh-CN" dirty="0">
                <a:latin typeface="微软雅黑" panose="020B0503020204020204" pitchFamily="34" charset="-122"/>
                <a:ea typeface="微软雅黑" panose="020B0503020204020204" pitchFamily="34" charset="-122"/>
              </a:rPr>
              <a:t> </a:t>
            </a:r>
          </a:p>
        </p:txBody>
      </p:sp>
      <p:sp>
        <p:nvSpPr>
          <p:cNvPr id="24585" name="Text Box 15"/>
          <p:cNvSpPr txBox="1">
            <a:spLocks noChangeArrowheads="1"/>
          </p:cNvSpPr>
          <p:nvPr/>
        </p:nvSpPr>
        <p:spPr bwMode="auto">
          <a:xfrm>
            <a:off x="8040688" y="2349501"/>
            <a:ext cx="1795462" cy="214313"/>
          </a:xfrm>
          <a:prstGeom prst="rect">
            <a:avLst/>
          </a:prstGeom>
          <a:noFill/>
          <a:ln w="9525">
            <a:noFill/>
            <a:miter lim="800000"/>
            <a:headEnd/>
            <a:tailEnd/>
          </a:ln>
        </p:spPr>
        <p:txBody>
          <a:bodyPr lIns="0" tIns="0" rIns="0" bIns="0" anchor="ctr" anchorCtr="1">
            <a:spAutoFit/>
          </a:bodyPr>
          <a:lstStyle/>
          <a:p>
            <a:pPr algn="ctr" eaLnBrk="1" hangingPunct="1">
              <a:spcBef>
                <a:spcPct val="50000"/>
              </a:spcBef>
              <a:defRPr/>
            </a:pPr>
            <a:r>
              <a:rPr lang="zh-CN" altLang="en-US" sz="1400" dirty="0">
                <a:solidFill>
                  <a:srgbClr val="990000"/>
                </a:solidFill>
                <a:latin typeface="微软雅黑" panose="020B0503020204020204" pitchFamily="34" charset="-122"/>
                <a:ea typeface="微软雅黑" panose="020B0503020204020204" pitchFamily="34" charset="-122"/>
              </a:rPr>
              <a:t>被认证方</a:t>
            </a:r>
            <a:endParaRPr lang="en-US" altLang="zh-CN" sz="1400" dirty="0">
              <a:solidFill>
                <a:srgbClr val="990000"/>
              </a:solidFill>
              <a:latin typeface="微软雅黑" panose="020B0503020204020204" pitchFamily="34" charset="-122"/>
              <a:ea typeface="微软雅黑" panose="020B0503020204020204" pitchFamily="34" charset="-122"/>
            </a:endParaRPr>
          </a:p>
        </p:txBody>
      </p:sp>
      <p:sp>
        <p:nvSpPr>
          <p:cNvPr id="49162" name="Text Box 7"/>
          <p:cNvSpPr txBox="1">
            <a:spLocks noChangeArrowheads="1"/>
          </p:cNvSpPr>
          <p:nvPr/>
        </p:nvSpPr>
        <p:spPr bwMode="auto">
          <a:xfrm>
            <a:off x="4505324" y="2168860"/>
            <a:ext cx="671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49163" name="Text Box 7"/>
          <p:cNvSpPr txBox="1">
            <a:spLocks noChangeArrowheads="1"/>
          </p:cNvSpPr>
          <p:nvPr/>
        </p:nvSpPr>
        <p:spPr bwMode="auto">
          <a:xfrm>
            <a:off x="6779494" y="2240868"/>
            <a:ext cx="8286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49164"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5" name="Text Box 7"/>
          <p:cNvSpPr txBox="1">
            <a:spLocks noChangeArrowheads="1"/>
          </p:cNvSpPr>
          <p:nvPr/>
        </p:nvSpPr>
        <p:spPr bwMode="auto">
          <a:xfrm>
            <a:off x="4440239" y="249237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10.1.1.1/30</a:t>
            </a:r>
          </a:p>
        </p:txBody>
      </p:sp>
      <p:sp>
        <p:nvSpPr>
          <p:cNvPr id="49166"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49169"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PPP</a:t>
            </a:r>
          </a:p>
        </p:txBody>
      </p:sp>
      <p:sp>
        <p:nvSpPr>
          <p:cNvPr id="49170"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RTA</a:t>
            </a:r>
            <a:endParaRPr lang="en-US" altLang="zh-CN" sz="1400">
              <a:latin typeface="微软雅黑" panose="020B0503020204020204" pitchFamily="34" charset="-122"/>
              <a:ea typeface="微软雅黑" panose="020B0503020204020204" pitchFamily="34" charset="-122"/>
            </a:endParaRPr>
          </a:p>
        </p:txBody>
      </p:sp>
      <p:sp>
        <p:nvSpPr>
          <p:cNvPr id="49171"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49172" name="AutoShape 22"/>
          <p:cNvSpPr>
            <a:spLocks noChangeArrowheads="1"/>
          </p:cNvSpPr>
          <p:nvPr/>
        </p:nvSpPr>
        <p:spPr bwMode="auto">
          <a:xfrm>
            <a:off x="2351088" y="3500438"/>
            <a:ext cx="1725612" cy="658812"/>
          </a:xfrm>
          <a:prstGeom prst="roundRect">
            <a:avLst>
              <a:gd name="adj" fmla="val 4338"/>
            </a:avLst>
          </a:prstGeom>
          <a:solidFill>
            <a:schemeClr val="bg1"/>
          </a:solidFill>
          <a:ln w="12700" algn="ctr">
            <a:solidFill>
              <a:srgbClr val="777777"/>
            </a:solidFill>
            <a:round/>
            <a:headEnd/>
            <a:tailEnd/>
          </a:ln>
        </p:spPr>
        <p:txBody>
          <a:bodyPr lIns="0" tIns="0" rIns="0" b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检查被认证方发送的用户名和密码信息是否正确</a:t>
            </a:r>
          </a:p>
        </p:txBody>
      </p:sp>
      <p:pic>
        <p:nvPicPr>
          <p:cNvPr id="22" name="图片 2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603199" y="2185031"/>
            <a:ext cx="882021" cy="647284"/>
          </a:xfrm>
          <a:prstGeom prst="rect">
            <a:avLst/>
          </a:prstGeom>
        </p:spPr>
      </p:pic>
      <p:pic>
        <p:nvPicPr>
          <p:cNvPr id="23" name="图片 2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7765" y="2183761"/>
            <a:ext cx="882021" cy="647284"/>
          </a:xfrm>
          <a:prstGeom prst="rect">
            <a:avLst/>
          </a:prstGeom>
        </p:spPr>
      </p:pic>
    </p:spTree>
    <p:extLst>
      <p:ext uri="{BB962C8B-B14F-4D97-AF65-F5344CB8AC3E}">
        <p14:creationId xmlns:p14="http://schemas.microsoft.com/office/powerpoint/2010/main" val="2761126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PPP</a:t>
            </a:r>
            <a:r>
              <a:rPr lang="zh-CN" altLang="en-US">
                <a:latin typeface="微软雅黑" panose="020B0503020204020204" pitchFamily="34" charset="-122"/>
                <a:ea typeface="微软雅黑" panose="020B0503020204020204" pitchFamily="34" charset="-122"/>
              </a:rPr>
              <a:t>认证模式</a:t>
            </a:r>
            <a:r>
              <a:rPr lang="en-US" altLang="zh-CN">
                <a:latin typeface="微软雅黑" panose="020B0503020204020204" pitchFamily="34" charset="-122"/>
                <a:ea typeface="微软雅黑" panose="020B0503020204020204" pitchFamily="34" charset="-122"/>
              </a:rPr>
              <a:t>-CHAP</a:t>
            </a:r>
            <a:endParaRPr lang="zh-CN" altLang="en-US">
              <a:latin typeface="微软雅黑" panose="020B0503020204020204" pitchFamily="34" charset="-122"/>
              <a:ea typeface="微软雅黑" panose="020B0503020204020204" pitchFamily="34" charset="-122"/>
            </a:endParaRPr>
          </a:p>
        </p:txBody>
      </p:sp>
      <p:sp>
        <p:nvSpPr>
          <p:cNvPr id="51204" name="Line 17"/>
          <p:cNvSpPr>
            <a:spLocks noChangeShapeType="1"/>
          </p:cNvSpPr>
          <p:nvPr/>
        </p:nvSpPr>
        <p:spPr bwMode="auto">
          <a:xfrm>
            <a:off x="4295776" y="3573463"/>
            <a:ext cx="3598863"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1205" name="Text Box 18"/>
          <p:cNvSpPr txBox="1">
            <a:spLocks noChangeArrowheads="1"/>
          </p:cNvSpPr>
          <p:nvPr/>
        </p:nvSpPr>
        <p:spPr bwMode="auto">
          <a:xfrm>
            <a:off x="4802188" y="3243263"/>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Challenge</a:t>
            </a:r>
          </a:p>
        </p:txBody>
      </p:sp>
      <p:sp>
        <p:nvSpPr>
          <p:cNvPr id="51206" name="Line 20"/>
          <p:cNvSpPr>
            <a:spLocks noChangeShapeType="1"/>
          </p:cNvSpPr>
          <p:nvPr/>
        </p:nvSpPr>
        <p:spPr bwMode="auto">
          <a:xfrm>
            <a:off x="4297363" y="4318000"/>
            <a:ext cx="359886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1207" name="Text Box 21"/>
          <p:cNvSpPr txBox="1">
            <a:spLocks noChangeArrowheads="1"/>
          </p:cNvSpPr>
          <p:nvPr/>
        </p:nvSpPr>
        <p:spPr bwMode="auto">
          <a:xfrm>
            <a:off x="4803776" y="3976688"/>
            <a:ext cx="25892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Response</a:t>
            </a:r>
          </a:p>
        </p:txBody>
      </p:sp>
      <p:sp>
        <p:nvSpPr>
          <p:cNvPr id="51208" name="Line 22"/>
          <p:cNvSpPr>
            <a:spLocks noChangeShapeType="1"/>
          </p:cNvSpPr>
          <p:nvPr/>
        </p:nvSpPr>
        <p:spPr bwMode="auto">
          <a:xfrm>
            <a:off x="4297363" y="5037138"/>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1209" name="Text Box 23"/>
          <p:cNvSpPr txBox="1">
            <a:spLocks noChangeArrowheads="1"/>
          </p:cNvSpPr>
          <p:nvPr/>
        </p:nvSpPr>
        <p:spPr bwMode="auto">
          <a:xfrm>
            <a:off x="4803776" y="4683126"/>
            <a:ext cx="25892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Sucess</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/Failure</a:t>
            </a:r>
          </a:p>
        </p:txBody>
      </p:sp>
      <p:sp>
        <p:nvSpPr>
          <p:cNvPr id="51210" name="Text Box 7"/>
          <p:cNvSpPr txBox="1">
            <a:spLocks noChangeArrowheads="1"/>
          </p:cNvSpPr>
          <p:nvPr/>
        </p:nvSpPr>
        <p:spPr bwMode="auto">
          <a:xfrm>
            <a:off x="4505325" y="2168860"/>
            <a:ext cx="7334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1211" name="Text Box 15"/>
          <p:cNvSpPr txBox="1">
            <a:spLocks noChangeArrowheads="1"/>
          </p:cNvSpPr>
          <p:nvPr/>
        </p:nvSpPr>
        <p:spPr bwMode="auto">
          <a:xfrm>
            <a:off x="8040688" y="2349501"/>
            <a:ext cx="17954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dirty="0">
                <a:solidFill>
                  <a:srgbClr val="990000"/>
                </a:solidFill>
                <a:latin typeface="微软雅黑" panose="020B0503020204020204" pitchFamily="34" charset="-122"/>
                <a:ea typeface="微软雅黑" panose="020B0503020204020204" pitchFamily="34" charset="-122"/>
              </a:rPr>
              <a:t>被认证方</a:t>
            </a:r>
            <a:endParaRPr lang="en-US" altLang="zh-CN" sz="1400" dirty="0">
              <a:solidFill>
                <a:srgbClr val="990000"/>
              </a:solidFill>
              <a:latin typeface="微软雅黑" panose="020B0503020204020204" pitchFamily="34" charset="-122"/>
              <a:ea typeface="微软雅黑" panose="020B0503020204020204" pitchFamily="34" charset="-122"/>
            </a:endParaRPr>
          </a:p>
        </p:txBody>
      </p:sp>
      <p:sp>
        <p:nvSpPr>
          <p:cNvPr id="51212" name="Text Box 7"/>
          <p:cNvSpPr txBox="1">
            <a:spLocks noChangeArrowheads="1"/>
          </p:cNvSpPr>
          <p:nvPr/>
        </p:nvSpPr>
        <p:spPr bwMode="auto">
          <a:xfrm>
            <a:off x="6823075" y="2204864"/>
            <a:ext cx="7445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51213"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4" name="Text Box 7"/>
          <p:cNvSpPr txBox="1">
            <a:spLocks noChangeArrowheads="1"/>
          </p:cNvSpPr>
          <p:nvPr/>
        </p:nvSpPr>
        <p:spPr bwMode="auto">
          <a:xfrm>
            <a:off x="4440239" y="249237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51215"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51218"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51219" name="Text Box 14"/>
          <p:cNvSpPr txBox="1">
            <a:spLocks noChangeArrowheads="1"/>
          </p:cNvSpPr>
          <p:nvPr/>
        </p:nvSpPr>
        <p:spPr bwMode="auto">
          <a:xfrm>
            <a:off x="2208214" y="2295526"/>
            <a:ext cx="18002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a:solidFill>
                  <a:srgbClr val="990000"/>
                </a:solidFill>
                <a:latin typeface="微软雅黑" panose="020B0503020204020204" pitchFamily="34" charset="-122"/>
                <a:ea typeface="微软雅黑" panose="020B0503020204020204" pitchFamily="34" charset="-122"/>
              </a:rPr>
              <a:t>认证方</a:t>
            </a:r>
            <a:endParaRPr lang="en-US" altLang="zh-CN" sz="1400">
              <a:solidFill>
                <a:srgbClr val="990000"/>
              </a:solidFill>
              <a:latin typeface="微软雅黑" panose="020B0503020204020204" pitchFamily="34" charset="-122"/>
              <a:ea typeface="微软雅黑" panose="020B0503020204020204" pitchFamily="34" charset="-122"/>
            </a:endParaRPr>
          </a:p>
        </p:txBody>
      </p:sp>
      <p:sp>
        <p:nvSpPr>
          <p:cNvPr id="51220"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51221"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sp>
        <p:nvSpPr>
          <p:cNvPr id="51222" name="AutoShape 19"/>
          <p:cNvSpPr>
            <a:spLocks noChangeArrowheads="1"/>
          </p:cNvSpPr>
          <p:nvPr/>
        </p:nvSpPr>
        <p:spPr bwMode="auto">
          <a:xfrm>
            <a:off x="7970839" y="3284539"/>
            <a:ext cx="1717675" cy="439737"/>
          </a:xfrm>
          <a:prstGeom prst="roundRect">
            <a:avLst>
              <a:gd name="adj" fmla="val 4338"/>
            </a:avLst>
          </a:prstGeom>
          <a:solidFill>
            <a:schemeClr val="bg1"/>
          </a:solidFill>
          <a:ln w="12700" algn="ctr">
            <a:solidFill>
              <a:srgbClr val="777777"/>
            </a:solidFill>
            <a:round/>
            <a:headEnd/>
            <a:tailEnd/>
          </a:ln>
        </p:spPr>
        <p:txBody>
          <a:bodyPr lIns="0" tIns="0" rIns="0" b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Challenge</a:t>
            </a:r>
            <a:r>
              <a:rPr lang="zh-CN" altLang="en-US" sz="1400" dirty="0">
                <a:latin typeface="微软雅黑" panose="020B0503020204020204" pitchFamily="34" charset="-122"/>
                <a:ea typeface="微软雅黑" panose="020B0503020204020204" pitchFamily="34" charset="-122"/>
              </a:rPr>
              <a:t>加密密码信息</a:t>
            </a:r>
          </a:p>
        </p:txBody>
      </p:sp>
      <p:sp>
        <p:nvSpPr>
          <p:cNvPr id="51223" name="AutoShape 24"/>
          <p:cNvSpPr>
            <a:spLocks noChangeArrowheads="1"/>
          </p:cNvSpPr>
          <p:nvPr/>
        </p:nvSpPr>
        <p:spPr bwMode="auto">
          <a:xfrm>
            <a:off x="2279651" y="3933826"/>
            <a:ext cx="1731963" cy="658813"/>
          </a:xfrm>
          <a:prstGeom prst="roundRect">
            <a:avLst>
              <a:gd name="adj" fmla="val 4338"/>
            </a:avLst>
          </a:prstGeom>
          <a:solidFill>
            <a:schemeClr val="bg1"/>
          </a:solidFill>
          <a:ln w="12700" algn="ctr">
            <a:solidFill>
              <a:srgbClr val="777777"/>
            </a:solidFill>
            <a:round/>
            <a:headEnd/>
            <a:tailEnd/>
          </a:ln>
        </p:spPr>
        <p:txBody>
          <a:bodyPr lIns="0" tIns="0" rIns="0" b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Challenge</a:t>
            </a:r>
            <a:r>
              <a:rPr lang="zh-CN" altLang="en-US" sz="1400" dirty="0">
                <a:latin typeface="微软雅黑" panose="020B0503020204020204" pitchFamily="34" charset="-122"/>
                <a:ea typeface="微软雅黑" panose="020B0503020204020204" pitchFamily="34" charset="-122"/>
              </a:rPr>
              <a:t>加密密码信息，与收到的加密密码信息做比较</a:t>
            </a:r>
          </a:p>
        </p:txBody>
      </p:sp>
      <p:pic>
        <p:nvPicPr>
          <p:cNvPr id="25" name="图片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81638" y="2200900"/>
            <a:ext cx="882021" cy="647284"/>
          </a:xfrm>
          <a:prstGeom prst="rect">
            <a:avLst/>
          </a:prstGeom>
        </p:spPr>
      </p:pic>
      <p:pic>
        <p:nvPicPr>
          <p:cNvPr id="26" name="图片 2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29828" y="2194351"/>
            <a:ext cx="882021" cy="647284"/>
          </a:xfrm>
          <a:prstGeom prst="rect">
            <a:avLst/>
          </a:prstGeom>
        </p:spPr>
      </p:pic>
    </p:spTree>
    <p:extLst>
      <p:ext uri="{BB962C8B-B14F-4D97-AF65-F5344CB8AC3E}">
        <p14:creationId xmlns:p14="http://schemas.microsoft.com/office/powerpoint/2010/main" val="3705474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IPCP</a:t>
            </a:r>
            <a:r>
              <a:rPr lang="zh-CN" altLang="en-US" dirty="0">
                <a:latin typeface="微软雅黑" panose="020B0503020204020204" pitchFamily="34" charset="-122"/>
                <a:ea typeface="微软雅黑" panose="020B0503020204020204" pitchFamily="34" charset="-122"/>
              </a:rPr>
              <a:t>静态地址协商</a:t>
            </a:r>
          </a:p>
        </p:txBody>
      </p:sp>
      <p:sp>
        <p:nvSpPr>
          <p:cNvPr id="53253" name="Text Box 7"/>
          <p:cNvSpPr txBox="1">
            <a:spLocks noChangeArrowheads="1"/>
          </p:cNvSpPr>
          <p:nvPr/>
        </p:nvSpPr>
        <p:spPr bwMode="auto">
          <a:xfrm>
            <a:off x="4505325" y="2179893"/>
            <a:ext cx="7334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3256" name="Text Box 7"/>
          <p:cNvSpPr txBox="1">
            <a:spLocks noChangeArrowheads="1"/>
          </p:cNvSpPr>
          <p:nvPr/>
        </p:nvSpPr>
        <p:spPr bwMode="auto">
          <a:xfrm>
            <a:off x="4440239" y="249237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53257"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53258" name="Line 14"/>
          <p:cNvSpPr>
            <a:spLocks noChangeShapeType="1"/>
          </p:cNvSpPr>
          <p:nvPr/>
        </p:nvSpPr>
        <p:spPr bwMode="auto">
          <a:xfrm>
            <a:off x="4222751" y="3340100"/>
            <a:ext cx="3598863"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3259" name="Text Box 15"/>
          <p:cNvSpPr txBox="1">
            <a:spLocks noChangeArrowheads="1"/>
          </p:cNvSpPr>
          <p:nvPr/>
        </p:nvSpPr>
        <p:spPr bwMode="auto">
          <a:xfrm>
            <a:off x="4367214" y="2997200"/>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10.1.1.1</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3260" name="Line 16"/>
          <p:cNvSpPr>
            <a:spLocks noChangeShapeType="1"/>
          </p:cNvSpPr>
          <p:nvPr/>
        </p:nvSpPr>
        <p:spPr bwMode="auto">
          <a:xfrm>
            <a:off x="4222751" y="3879850"/>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3261" name="Text Box 17"/>
          <p:cNvSpPr txBox="1">
            <a:spLocks noChangeArrowheads="1"/>
          </p:cNvSpPr>
          <p:nvPr/>
        </p:nvSpPr>
        <p:spPr bwMode="auto">
          <a:xfrm>
            <a:off x="4730751" y="3575051"/>
            <a:ext cx="25892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Configure-Ack</a:t>
            </a:r>
            <a:endParaRPr lang="zh-CN" altLang="en-US" sz="140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3262" name="Line 18"/>
          <p:cNvSpPr>
            <a:spLocks noChangeShapeType="1"/>
          </p:cNvSpPr>
          <p:nvPr/>
        </p:nvSpPr>
        <p:spPr bwMode="auto">
          <a:xfrm>
            <a:off x="4222751" y="4598988"/>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3263" name="Text Box 19"/>
          <p:cNvSpPr txBox="1">
            <a:spLocks noChangeArrowheads="1"/>
          </p:cNvSpPr>
          <p:nvPr/>
        </p:nvSpPr>
        <p:spPr bwMode="auto">
          <a:xfrm>
            <a:off x="4373564" y="4278313"/>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10.1.1.2</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3264" name="Line 20"/>
          <p:cNvSpPr>
            <a:spLocks noChangeShapeType="1"/>
          </p:cNvSpPr>
          <p:nvPr/>
        </p:nvSpPr>
        <p:spPr bwMode="auto">
          <a:xfrm>
            <a:off x="4224338" y="5138738"/>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3265" name="Text Box 21"/>
          <p:cNvSpPr txBox="1">
            <a:spLocks noChangeArrowheads="1"/>
          </p:cNvSpPr>
          <p:nvPr/>
        </p:nvSpPr>
        <p:spPr bwMode="auto">
          <a:xfrm>
            <a:off x="4770438" y="4856163"/>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Configure-Ack</a:t>
            </a:r>
            <a:endParaRPr lang="zh-CN" altLang="en-US" sz="140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3266" name="Text Box 7"/>
          <p:cNvSpPr txBox="1">
            <a:spLocks noChangeArrowheads="1"/>
          </p:cNvSpPr>
          <p:nvPr/>
        </p:nvSpPr>
        <p:spPr bwMode="auto">
          <a:xfrm>
            <a:off x="6802437" y="2204864"/>
            <a:ext cx="7651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3267"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53268"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53269"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pic>
        <p:nvPicPr>
          <p:cNvPr id="24" name="图片 2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70123" y="2144714"/>
            <a:ext cx="882021" cy="647284"/>
          </a:xfrm>
          <a:prstGeom prst="rect">
            <a:avLst/>
          </a:prstGeom>
        </p:spPr>
      </p:pic>
      <p:pic>
        <p:nvPicPr>
          <p:cNvPr id="25" name="图片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62949" y="2149098"/>
            <a:ext cx="882021" cy="647284"/>
          </a:xfrm>
          <a:prstGeom prst="rect">
            <a:avLst/>
          </a:prstGeom>
        </p:spPr>
      </p:pic>
    </p:spTree>
    <p:extLst>
      <p:ext uri="{BB962C8B-B14F-4D97-AF65-F5344CB8AC3E}">
        <p14:creationId xmlns:p14="http://schemas.microsoft.com/office/powerpoint/2010/main" val="3864044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IPCP</a:t>
            </a:r>
            <a:r>
              <a:rPr lang="zh-CN" altLang="en-US">
                <a:latin typeface="微软雅黑" panose="020B0503020204020204" pitchFamily="34" charset="-122"/>
                <a:ea typeface="微软雅黑" panose="020B0503020204020204" pitchFamily="34" charset="-122"/>
              </a:rPr>
              <a:t>动态地址协商</a:t>
            </a:r>
          </a:p>
        </p:txBody>
      </p:sp>
      <p:sp>
        <p:nvSpPr>
          <p:cNvPr id="55300" name="Line 14"/>
          <p:cNvSpPr>
            <a:spLocks noChangeShapeType="1"/>
          </p:cNvSpPr>
          <p:nvPr/>
        </p:nvSpPr>
        <p:spPr bwMode="auto">
          <a:xfrm>
            <a:off x="4222751" y="3286125"/>
            <a:ext cx="3598863"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01" name="Text Box 15"/>
          <p:cNvSpPr txBox="1">
            <a:spLocks noChangeArrowheads="1"/>
          </p:cNvSpPr>
          <p:nvPr/>
        </p:nvSpPr>
        <p:spPr bwMode="auto">
          <a:xfrm>
            <a:off x="4367214" y="2965450"/>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0.0.0.0</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5302" name="Line 16"/>
          <p:cNvSpPr>
            <a:spLocks noChangeShapeType="1"/>
          </p:cNvSpPr>
          <p:nvPr/>
        </p:nvSpPr>
        <p:spPr bwMode="auto">
          <a:xfrm>
            <a:off x="4222751" y="3827463"/>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03" name="Text Box 17"/>
          <p:cNvSpPr txBox="1">
            <a:spLocks noChangeArrowheads="1"/>
          </p:cNvSpPr>
          <p:nvPr/>
        </p:nvSpPr>
        <p:spPr bwMode="auto">
          <a:xfrm>
            <a:off x="4583113" y="3522663"/>
            <a:ext cx="28051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Configure-Nak</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10.1.1.1</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5304" name="Line 18"/>
          <p:cNvSpPr>
            <a:spLocks noChangeShapeType="1"/>
          </p:cNvSpPr>
          <p:nvPr/>
        </p:nvSpPr>
        <p:spPr bwMode="auto">
          <a:xfrm>
            <a:off x="4224338" y="4367213"/>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05" name="Text Box 19"/>
          <p:cNvSpPr txBox="1">
            <a:spLocks noChangeArrowheads="1"/>
          </p:cNvSpPr>
          <p:nvPr/>
        </p:nvSpPr>
        <p:spPr bwMode="auto">
          <a:xfrm>
            <a:off x="4511676" y="5165725"/>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Configure-Request</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10.1.1.2</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5306" name="Line 20"/>
          <p:cNvSpPr>
            <a:spLocks noChangeShapeType="1"/>
          </p:cNvSpPr>
          <p:nvPr/>
        </p:nvSpPr>
        <p:spPr bwMode="auto">
          <a:xfrm>
            <a:off x="4224338" y="4906963"/>
            <a:ext cx="359886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07" name="Text Box 21"/>
          <p:cNvSpPr txBox="1">
            <a:spLocks noChangeArrowheads="1"/>
          </p:cNvSpPr>
          <p:nvPr/>
        </p:nvSpPr>
        <p:spPr bwMode="auto">
          <a:xfrm>
            <a:off x="4770438" y="4564063"/>
            <a:ext cx="2589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Ack</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5308" name="Text Box 22"/>
          <p:cNvSpPr txBox="1">
            <a:spLocks noChangeArrowheads="1"/>
          </p:cNvSpPr>
          <p:nvPr/>
        </p:nvSpPr>
        <p:spPr bwMode="auto">
          <a:xfrm>
            <a:off x="4445001" y="4046538"/>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Configure-Request</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10.1.1.1</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5309" name="Line 23"/>
          <p:cNvSpPr>
            <a:spLocks noChangeShapeType="1"/>
          </p:cNvSpPr>
          <p:nvPr/>
        </p:nvSpPr>
        <p:spPr bwMode="auto">
          <a:xfrm>
            <a:off x="4224338" y="5507038"/>
            <a:ext cx="359886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10" name="Line 24"/>
          <p:cNvSpPr>
            <a:spLocks noChangeShapeType="1"/>
          </p:cNvSpPr>
          <p:nvPr/>
        </p:nvSpPr>
        <p:spPr bwMode="auto">
          <a:xfrm>
            <a:off x="4224338" y="5980113"/>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11" name="Text Box 25"/>
          <p:cNvSpPr txBox="1">
            <a:spLocks noChangeArrowheads="1"/>
          </p:cNvSpPr>
          <p:nvPr/>
        </p:nvSpPr>
        <p:spPr bwMode="auto">
          <a:xfrm>
            <a:off x="4802188" y="5661025"/>
            <a:ext cx="2589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Configure-Ack</a:t>
            </a:r>
            <a:endParaRPr lang="zh-CN" altLang="en-US" sz="140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5312" name="Text Box 7"/>
          <p:cNvSpPr txBox="1">
            <a:spLocks noChangeArrowheads="1"/>
          </p:cNvSpPr>
          <p:nvPr/>
        </p:nvSpPr>
        <p:spPr bwMode="auto">
          <a:xfrm>
            <a:off x="4505324" y="2168860"/>
            <a:ext cx="671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5313" name="Text Box 7"/>
          <p:cNvSpPr txBox="1">
            <a:spLocks noChangeArrowheads="1"/>
          </p:cNvSpPr>
          <p:nvPr/>
        </p:nvSpPr>
        <p:spPr bwMode="auto">
          <a:xfrm>
            <a:off x="6864351" y="2204864"/>
            <a:ext cx="7032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S1/0/0</a:t>
            </a:r>
          </a:p>
        </p:txBody>
      </p:sp>
      <p:pic>
        <p:nvPicPr>
          <p:cNvPr id="55314"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7"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10.1.1.2/30</a:t>
            </a:r>
          </a:p>
        </p:txBody>
      </p:sp>
      <p:sp>
        <p:nvSpPr>
          <p:cNvPr id="55318"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55319"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55320"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pic>
        <p:nvPicPr>
          <p:cNvPr id="26" name="图片 2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81638" y="2200900"/>
            <a:ext cx="882021" cy="647284"/>
          </a:xfrm>
          <a:prstGeom prst="rect">
            <a:avLst/>
          </a:prstGeom>
        </p:spPr>
      </p:pic>
      <p:pic>
        <p:nvPicPr>
          <p:cNvPr id="27" name="图片 2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45742" y="2193143"/>
            <a:ext cx="882021" cy="647284"/>
          </a:xfrm>
          <a:prstGeom prst="rect">
            <a:avLst/>
          </a:prstGeom>
        </p:spPr>
      </p:pic>
    </p:spTree>
    <p:extLst>
      <p:ext uri="{BB962C8B-B14F-4D97-AF65-F5344CB8AC3E}">
        <p14:creationId xmlns:p14="http://schemas.microsoft.com/office/powerpoint/2010/main" val="1168647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0399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标题 1"/>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PAP</a:t>
            </a:r>
            <a:r>
              <a:rPr lang="zh-CN" altLang="en-US">
                <a:latin typeface="微软雅黑" panose="020B0503020204020204" pitchFamily="34" charset="-122"/>
                <a:ea typeface="微软雅黑" panose="020B0503020204020204" pitchFamily="34" charset="-122"/>
              </a:rPr>
              <a:t>认证</a:t>
            </a:r>
          </a:p>
        </p:txBody>
      </p:sp>
      <p:sp>
        <p:nvSpPr>
          <p:cNvPr id="57349" name="Text Box 7"/>
          <p:cNvSpPr txBox="1">
            <a:spLocks noChangeArrowheads="1"/>
          </p:cNvSpPr>
          <p:nvPr/>
        </p:nvSpPr>
        <p:spPr bwMode="auto">
          <a:xfrm>
            <a:off x="4505324" y="1844824"/>
            <a:ext cx="727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7350" name="Text Box 11"/>
          <p:cNvSpPr txBox="1">
            <a:spLocks noChangeArrowheads="1"/>
          </p:cNvSpPr>
          <p:nvPr/>
        </p:nvSpPr>
        <p:spPr bwMode="auto">
          <a:xfrm>
            <a:off x="3857626" y="1557338"/>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57351" name="Text Box 12"/>
          <p:cNvSpPr txBox="1">
            <a:spLocks noChangeArrowheads="1"/>
          </p:cNvSpPr>
          <p:nvPr/>
        </p:nvSpPr>
        <p:spPr bwMode="auto">
          <a:xfrm>
            <a:off x="7602538" y="1557338"/>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57354" name="Text Box 7"/>
          <p:cNvSpPr txBox="1">
            <a:spLocks noChangeArrowheads="1"/>
          </p:cNvSpPr>
          <p:nvPr/>
        </p:nvSpPr>
        <p:spPr bwMode="auto">
          <a:xfrm>
            <a:off x="5735638" y="1784351"/>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57355" name="Text Box 7"/>
          <p:cNvSpPr txBox="1">
            <a:spLocks noChangeArrowheads="1"/>
          </p:cNvSpPr>
          <p:nvPr/>
        </p:nvSpPr>
        <p:spPr bwMode="auto">
          <a:xfrm>
            <a:off x="4367214" y="2147888"/>
            <a:ext cx="10810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57356" name="Text Box 7"/>
          <p:cNvSpPr txBox="1">
            <a:spLocks noChangeArrowheads="1"/>
          </p:cNvSpPr>
          <p:nvPr/>
        </p:nvSpPr>
        <p:spPr bwMode="auto">
          <a:xfrm>
            <a:off x="6551613" y="2147888"/>
            <a:ext cx="1079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10.1.1.2/30</a:t>
            </a:r>
          </a:p>
        </p:txBody>
      </p:sp>
      <p:sp>
        <p:nvSpPr>
          <p:cNvPr id="57357" name="Rectangle 4"/>
          <p:cNvSpPr>
            <a:spLocks noChangeArrowheads="1"/>
          </p:cNvSpPr>
          <p:nvPr/>
        </p:nvSpPr>
        <p:spPr bwMode="auto">
          <a:xfrm>
            <a:off x="2279650" y="2606972"/>
            <a:ext cx="7488238" cy="2262188"/>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local-user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password cipher huawei123</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local-user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service-type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[RTA]interface Serial 1/0/0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[RTA-Serial1/0/0]link-protocol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authentication-mode pap</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address 10.1.1.1 30</a:t>
            </a:r>
          </a:p>
        </p:txBody>
      </p:sp>
      <p:sp>
        <p:nvSpPr>
          <p:cNvPr id="57358" name="Rectangle 4"/>
          <p:cNvSpPr>
            <a:spLocks noChangeArrowheads="1"/>
          </p:cNvSpPr>
          <p:nvPr/>
        </p:nvSpPr>
        <p:spPr bwMode="auto">
          <a:xfrm>
            <a:off x="2279650" y="4981091"/>
            <a:ext cx="7488238" cy="1292225"/>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[RTB]interface Serial 1/0/0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[RTB-Serial1/0/0]link-protocol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pap local-user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password cipher huawei123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address 10.1.1.2 30</a:t>
            </a:r>
          </a:p>
        </p:txBody>
      </p:sp>
      <p:sp>
        <p:nvSpPr>
          <p:cNvPr id="57359" name="Text Box 7"/>
          <p:cNvSpPr txBox="1">
            <a:spLocks noChangeArrowheads="1"/>
          </p:cNvSpPr>
          <p:nvPr/>
        </p:nvSpPr>
        <p:spPr bwMode="auto">
          <a:xfrm>
            <a:off x="6886575" y="1844824"/>
            <a:ext cx="681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7360" name="Text Box 15"/>
          <p:cNvSpPr txBox="1">
            <a:spLocks noChangeArrowheads="1"/>
          </p:cNvSpPr>
          <p:nvPr/>
        </p:nvSpPr>
        <p:spPr bwMode="auto">
          <a:xfrm>
            <a:off x="8040688" y="2043113"/>
            <a:ext cx="179546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dirty="0">
                <a:solidFill>
                  <a:srgbClr val="990000"/>
                </a:solidFill>
                <a:latin typeface="微软雅黑" panose="020B0503020204020204" pitchFamily="34" charset="-122"/>
                <a:ea typeface="微软雅黑" panose="020B0503020204020204" pitchFamily="34" charset="-122"/>
              </a:rPr>
              <a:t>被认证方</a:t>
            </a:r>
            <a:endParaRPr lang="en-US" altLang="zh-CN" sz="1400" dirty="0">
              <a:solidFill>
                <a:srgbClr val="990000"/>
              </a:solidFill>
              <a:latin typeface="微软雅黑" panose="020B0503020204020204" pitchFamily="34" charset="-122"/>
              <a:ea typeface="微软雅黑" panose="020B0503020204020204" pitchFamily="34" charset="-122"/>
            </a:endParaRPr>
          </a:p>
        </p:txBody>
      </p:sp>
      <p:sp>
        <p:nvSpPr>
          <p:cNvPr id="57361" name="Text Box 14"/>
          <p:cNvSpPr txBox="1">
            <a:spLocks noChangeArrowheads="1"/>
          </p:cNvSpPr>
          <p:nvPr/>
        </p:nvSpPr>
        <p:spPr bwMode="auto">
          <a:xfrm>
            <a:off x="2208214" y="1989138"/>
            <a:ext cx="18002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dirty="0">
                <a:solidFill>
                  <a:srgbClr val="990000"/>
                </a:solidFill>
                <a:latin typeface="微软雅黑" panose="020B0503020204020204" pitchFamily="34" charset="-122"/>
                <a:ea typeface="微软雅黑" panose="020B0503020204020204" pitchFamily="34" charset="-122"/>
              </a:rPr>
              <a:t>认证方</a:t>
            </a:r>
            <a:endParaRPr lang="en-US" altLang="zh-CN" sz="1400" dirty="0">
              <a:solidFill>
                <a:srgbClr val="990000"/>
              </a:solidFill>
              <a:latin typeface="微软雅黑" panose="020B0503020204020204" pitchFamily="34" charset="-122"/>
              <a:ea typeface="微软雅黑" panose="020B0503020204020204" pitchFamily="34" charset="-122"/>
            </a:endParaRPr>
          </a:p>
        </p:txBody>
      </p:sp>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69179" y="1816309"/>
            <a:ext cx="882021" cy="647284"/>
          </a:xfrm>
          <a:prstGeom prst="rect">
            <a:avLst/>
          </a:prstGeom>
        </p:spPr>
      </p:pic>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6177" y="1802228"/>
            <a:ext cx="882021" cy="647284"/>
          </a:xfrm>
          <a:prstGeom prst="rect">
            <a:avLst/>
          </a:prstGeom>
        </p:spPr>
      </p:pic>
    </p:spTree>
    <p:extLst>
      <p:ext uri="{BB962C8B-B14F-4D97-AF65-F5344CB8AC3E}">
        <p14:creationId xmlns:p14="http://schemas.microsoft.com/office/powerpoint/2010/main" val="1738444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zh-CN" altLang="en-US"/>
              <a:t>配置验证</a:t>
            </a:r>
            <a:endParaRPr lang="en-US" altLang="zh-CN"/>
          </a:p>
        </p:txBody>
      </p:sp>
      <p:sp>
        <p:nvSpPr>
          <p:cNvPr id="59396" name="Rectangle 4"/>
          <p:cNvSpPr>
            <a:spLocks noChangeArrowheads="1"/>
          </p:cNvSpPr>
          <p:nvPr/>
        </p:nvSpPr>
        <p:spPr bwMode="auto">
          <a:xfrm>
            <a:off x="2279650" y="2456160"/>
            <a:ext cx="7488238" cy="2413000"/>
          </a:xfrm>
          <a:prstGeom prst="rect">
            <a:avLst/>
          </a:prstGeom>
          <a:solidFill>
            <a:schemeClr val="bg1">
              <a:lumMod val="85000"/>
            </a:schemeClr>
          </a:solidFill>
          <a:ln w="9525" algn="ctr">
            <a:noFill/>
            <a:miter lim="800000"/>
            <a:headEnd/>
            <a:tailEnd/>
          </a:ln>
          <a:effectLst/>
        </p:spPr>
        <p:txBody>
          <a:bodyPr lIns="0" tIns="0" rIns="0" bIns="0">
            <a:spAutoFit/>
          </a:bodyPr>
          <a:lstStyle>
            <a:lvl1pPr marL="342900" indent="-342900" algn="ctr" defTabSz="784225">
              <a:defRPr sz="2100">
                <a:solidFill>
                  <a:schemeClr val="tx1"/>
                </a:solidFill>
                <a:latin typeface="Arial" panose="020B0604020202020204" pitchFamily="34" charset="0"/>
                <a:ea typeface="MS PGothic" panose="020B0600070205080204" pitchFamily="34" charset="-128"/>
              </a:defRPr>
            </a:lvl1pPr>
            <a:lvl2pPr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lvl="1" algn="l">
              <a:lnSpc>
                <a:spcPct val="140000"/>
              </a:lnSpc>
            </a:pPr>
            <a:r>
              <a:rPr lang="en-US" altLang="zh-CN" sz="1400" dirty="0">
                <a:latin typeface="Courier New" panose="02070309020205020404" pitchFamily="49" charset="0"/>
                <a:ea typeface="宋体" panose="02010600030101010101" pitchFamily="2" charset="-122"/>
              </a:rPr>
              <a:t>&lt;RTB&gt;debugging </a:t>
            </a:r>
            <a:r>
              <a:rPr lang="en-US" altLang="zh-CN" sz="1400" dirty="0" err="1">
                <a:latin typeface="Courier New" panose="02070309020205020404" pitchFamily="49" charset="0"/>
                <a:ea typeface="宋体" panose="02010600030101010101" pitchFamily="2" charset="-122"/>
              </a:rPr>
              <a:t>ppp</a:t>
            </a:r>
            <a:r>
              <a:rPr lang="en-US" altLang="zh-CN" sz="1400" dirty="0">
                <a:latin typeface="Courier New" panose="02070309020205020404" pitchFamily="49" charset="0"/>
                <a:ea typeface="宋体" panose="02010600030101010101" pitchFamily="2" charset="-122"/>
              </a:rPr>
              <a:t> pap all</a:t>
            </a:r>
          </a:p>
          <a:p>
            <a:pPr lvl="1" algn="l">
              <a:lnSpc>
                <a:spcPct val="140000"/>
              </a:lnSpc>
            </a:pPr>
            <a:r>
              <a:rPr lang="en-US" altLang="zh-CN" sz="1400" dirty="0">
                <a:latin typeface="Courier New" panose="02070309020205020404" pitchFamily="49" charset="0"/>
                <a:ea typeface="宋体" panose="02010600030101010101" pitchFamily="2" charset="-122"/>
              </a:rPr>
              <a:t>Mar 20 2016 04:50:24.280.4+00:00 RTB PPP/7/debug2:</a:t>
            </a:r>
          </a:p>
          <a:p>
            <a:pPr lvl="1" algn="l">
              <a:lnSpc>
                <a:spcPct val="140000"/>
              </a:lnSpc>
            </a:pPr>
            <a:r>
              <a:rPr lang="en-US" altLang="zh-CN" sz="1400" dirty="0">
                <a:latin typeface="Courier New" panose="02070309020205020404" pitchFamily="49" charset="0"/>
                <a:ea typeface="宋体" panose="02010600030101010101" pitchFamily="2" charset="-122"/>
              </a:rPr>
              <a:t>  PPP State Change: </a:t>
            </a:r>
          </a:p>
          <a:p>
            <a:pPr lvl="1" algn="l">
              <a:lnSpc>
                <a:spcPct val="140000"/>
              </a:lnSpc>
            </a:pPr>
            <a:r>
              <a:rPr lang="en-US" altLang="zh-CN" sz="1400" dirty="0">
                <a:latin typeface="Courier New" panose="02070309020205020404" pitchFamily="49" charset="0"/>
                <a:ea typeface="宋体" panose="02010600030101010101" pitchFamily="2" charset="-122"/>
              </a:rPr>
              <a:t>      Serial1/0/0 PAP : </a:t>
            </a:r>
            <a:r>
              <a:rPr lang="en-US" altLang="zh-CN" sz="1400" dirty="0">
                <a:solidFill>
                  <a:srgbClr val="C00000"/>
                </a:solidFill>
                <a:latin typeface="Courier New" panose="02070309020205020404" pitchFamily="49" charset="0"/>
                <a:ea typeface="宋体" panose="02010600030101010101" pitchFamily="2" charset="-122"/>
              </a:rPr>
              <a:t>Initial</a:t>
            </a:r>
            <a:r>
              <a:rPr lang="en-US" altLang="zh-CN" sz="1400" dirty="0">
                <a:latin typeface="Courier New" panose="02070309020205020404" pitchFamily="49" charset="0"/>
                <a:ea typeface="宋体" panose="02010600030101010101" pitchFamily="2" charset="-122"/>
              </a:rPr>
              <a:t> --&gt; </a:t>
            </a:r>
            <a:r>
              <a:rPr lang="en-US" altLang="zh-CN" sz="1400" dirty="0" err="1">
                <a:solidFill>
                  <a:srgbClr val="C00000"/>
                </a:solidFill>
                <a:latin typeface="Courier New" panose="02070309020205020404" pitchFamily="49" charset="0"/>
                <a:ea typeface="宋体" panose="02010600030101010101" pitchFamily="2" charset="-122"/>
              </a:rPr>
              <a:t>SendRequest</a:t>
            </a:r>
            <a:r>
              <a:rPr lang="en-US" altLang="zh-CN" sz="1400" dirty="0">
                <a:latin typeface="Courier New" panose="02070309020205020404" pitchFamily="49" charset="0"/>
                <a:ea typeface="宋体" panose="02010600030101010101" pitchFamily="2" charset="-122"/>
              </a:rPr>
              <a:t> </a:t>
            </a:r>
          </a:p>
          <a:p>
            <a:pPr lvl="1" algn="l">
              <a:lnSpc>
                <a:spcPct val="140000"/>
              </a:lnSpc>
            </a:pPr>
            <a:r>
              <a:rPr lang="en-US" altLang="zh-CN" sz="1400" dirty="0">
                <a:latin typeface="Courier New" panose="02070309020205020404" pitchFamily="49" charset="0"/>
                <a:ea typeface="宋体" panose="02010600030101010101" pitchFamily="2" charset="-122"/>
              </a:rPr>
              <a:t>Mar 20 2016 04:50:24.290.3+00:00 RTB PPP/7/debug2:</a:t>
            </a:r>
          </a:p>
          <a:p>
            <a:pPr lvl="1" algn="l">
              <a:lnSpc>
                <a:spcPct val="140000"/>
              </a:lnSpc>
            </a:pPr>
            <a:r>
              <a:rPr lang="en-US" altLang="zh-CN" sz="1400" dirty="0">
                <a:latin typeface="Courier New" panose="02070309020205020404" pitchFamily="49" charset="0"/>
                <a:ea typeface="宋体" panose="02010600030101010101" pitchFamily="2" charset="-122"/>
              </a:rPr>
              <a:t>  PPP State Change: </a:t>
            </a:r>
          </a:p>
          <a:p>
            <a:pPr lvl="1" algn="l">
              <a:lnSpc>
                <a:spcPct val="140000"/>
              </a:lnSpc>
            </a:pPr>
            <a:r>
              <a:rPr lang="en-US" altLang="zh-CN" sz="1400" dirty="0">
                <a:latin typeface="Courier New" panose="02070309020205020404" pitchFamily="49" charset="0"/>
                <a:ea typeface="宋体" panose="02010600030101010101" pitchFamily="2" charset="-122"/>
              </a:rPr>
              <a:t>      Serial1/0/0 PAP : </a:t>
            </a:r>
            <a:r>
              <a:rPr lang="en-US" altLang="zh-CN" sz="1400" dirty="0" err="1">
                <a:solidFill>
                  <a:srgbClr val="C00000"/>
                </a:solidFill>
                <a:latin typeface="Courier New" panose="02070309020205020404" pitchFamily="49" charset="0"/>
                <a:ea typeface="宋体" panose="02010600030101010101" pitchFamily="2" charset="-122"/>
              </a:rPr>
              <a:t>SendRequest</a:t>
            </a:r>
            <a:r>
              <a:rPr lang="en-US" altLang="zh-CN" sz="1400" dirty="0">
                <a:latin typeface="Courier New" panose="02070309020205020404" pitchFamily="49" charset="0"/>
                <a:ea typeface="宋体" panose="02010600030101010101" pitchFamily="2" charset="-122"/>
              </a:rPr>
              <a:t> --&gt; </a:t>
            </a:r>
            <a:r>
              <a:rPr lang="en-US" altLang="zh-CN" sz="1400" dirty="0" err="1">
                <a:solidFill>
                  <a:srgbClr val="C00000"/>
                </a:solidFill>
                <a:latin typeface="Courier New" panose="02070309020205020404" pitchFamily="49" charset="0"/>
                <a:ea typeface="宋体" panose="02010600030101010101" pitchFamily="2" charset="-122"/>
              </a:rPr>
              <a:t>ClientSuccess</a:t>
            </a:r>
            <a:endParaRPr lang="en-US" altLang="zh-CN" sz="1400" dirty="0">
              <a:solidFill>
                <a:srgbClr val="C00000"/>
              </a:solidFill>
              <a:latin typeface="Courier New" panose="02070309020205020404" pitchFamily="49" charset="0"/>
              <a:ea typeface="宋体" panose="02010600030101010101" pitchFamily="2" charset="-122"/>
            </a:endParaRPr>
          </a:p>
          <a:p>
            <a:pPr lvl="1" algn="l">
              <a:lnSpc>
                <a:spcPct val="140000"/>
              </a:lnSpc>
            </a:pPr>
            <a:r>
              <a:rPr lang="en-US" altLang="zh-CN" sz="1400" dirty="0">
                <a:latin typeface="Courier New" panose="02070309020205020404" pitchFamily="49" charset="0"/>
                <a:ea typeface="宋体" panose="02010600030101010101" pitchFamily="2" charset="-122"/>
              </a:rPr>
              <a:t>……</a:t>
            </a:r>
            <a:endParaRPr lang="zh-CN" altLang="en-US" sz="14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4156851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7213" y="2047876"/>
            <a:ext cx="323056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配置</a:t>
            </a:r>
            <a:r>
              <a:rPr lang="en-US" altLang="zh-CN">
                <a:latin typeface="微软雅黑" panose="020B0503020204020204" pitchFamily="34" charset="-122"/>
                <a:ea typeface="微软雅黑" panose="020B0503020204020204" pitchFamily="34" charset="-122"/>
              </a:rPr>
              <a:t>CHAP</a:t>
            </a:r>
            <a:r>
              <a:rPr lang="zh-CN" altLang="en-US">
                <a:latin typeface="微软雅黑" panose="020B0503020204020204" pitchFamily="34" charset="-122"/>
                <a:ea typeface="微软雅黑" panose="020B0503020204020204" pitchFamily="34" charset="-122"/>
              </a:rPr>
              <a:t>认证模式</a:t>
            </a:r>
          </a:p>
        </p:txBody>
      </p:sp>
      <p:sp>
        <p:nvSpPr>
          <p:cNvPr id="61445" name="Rectangle 4"/>
          <p:cNvSpPr>
            <a:spLocks noChangeArrowheads="1"/>
          </p:cNvSpPr>
          <p:nvPr/>
        </p:nvSpPr>
        <p:spPr bwMode="auto">
          <a:xfrm>
            <a:off x="2279650" y="2708275"/>
            <a:ext cx="7488238" cy="1938338"/>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local-user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password cipher huawei123</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local-user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service-type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[RTA]interface Serial 1/0/0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[RTA-Serial1/0/0]link-protocol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authentication-mode chap</a:t>
            </a:r>
          </a:p>
        </p:txBody>
      </p:sp>
      <p:sp>
        <p:nvSpPr>
          <p:cNvPr id="61446" name="Rectangle 4"/>
          <p:cNvSpPr>
            <a:spLocks noChangeArrowheads="1"/>
          </p:cNvSpPr>
          <p:nvPr/>
        </p:nvSpPr>
        <p:spPr bwMode="auto">
          <a:xfrm>
            <a:off x="2279650" y="4781551"/>
            <a:ext cx="7488238" cy="1293813"/>
          </a:xfrm>
          <a:prstGeom prst="rect">
            <a:avLst/>
          </a:prstGeom>
          <a:solidFill>
            <a:schemeClr val="bg1">
              <a:lumMod val="85000"/>
            </a:schemeClr>
          </a:solidFill>
          <a:ln w="9525" algn="ctr">
            <a:solidFill>
              <a:schemeClr val="bg1">
                <a:lumMod val="85000"/>
              </a:schemeClr>
            </a:solid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[RTB]interface Serial 1/0/0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[RTB-Serial1/0/0]link-protocol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chap 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chap password cipher huawei123</a:t>
            </a:r>
          </a:p>
        </p:txBody>
      </p:sp>
      <p:sp>
        <p:nvSpPr>
          <p:cNvPr id="61447" name="Text Box 7"/>
          <p:cNvSpPr txBox="1">
            <a:spLocks noChangeArrowheads="1"/>
          </p:cNvSpPr>
          <p:nvPr/>
        </p:nvSpPr>
        <p:spPr bwMode="auto">
          <a:xfrm>
            <a:off x="4505325" y="1871664"/>
            <a:ext cx="681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61448" name="Text Box 11"/>
          <p:cNvSpPr txBox="1">
            <a:spLocks noChangeArrowheads="1"/>
          </p:cNvSpPr>
          <p:nvPr/>
        </p:nvSpPr>
        <p:spPr bwMode="auto">
          <a:xfrm>
            <a:off x="3857626" y="1557338"/>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RTA</a:t>
            </a:r>
            <a:endParaRPr lang="en-US" altLang="zh-CN" sz="1400">
              <a:latin typeface="微软雅黑" panose="020B0503020204020204" pitchFamily="34" charset="-122"/>
              <a:ea typeface="微软雅黑" panose="020B0503020204020204" pitchFamily="34" charset="-122"/>
            </a:endParaRPr>
          </a:p>
        </p:txBody>
      </p:sp>
      <p:sp>
        <p:nvSpPr>
          <p:cNvPr id="61449" name="Text Box 12"/>
          <p:cNvSpPr txBox="1">
            <a:spLocks noChangeArrowheads="1"/>
          </p:cNvSpPr>
          <p:nvPr/>
        </p:nvSpPr>
        <p:spPr bwMode="auto">
          <a:xfrm>
            <a:off x="7602538" y="1557338"/>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61452" name="Text Box 7"/>
          <p:cNvSpPr txBox="1">
            <a:spLocks noChangeArrowheads="1"/>
          </p:cNvSpPr>
          <p:nvPr/>
        </p:nvSpPr>
        <p:spPr bwMode="auto">
          <a:xfrm>
            <a:off x="6826251" y="1898651"/>
            <a:ext cx="7540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61453" name="Text Box 7"/>
          <p:cNvSpPr txBox="1">
            <a:spLocks noChangeArrowheads="1"/>
          </p:cNvSpPr>
          <p:nvPr/>
        </p:nvSpPr>
        <p:spPr bwMode="auto">
          <a:xfrm>
            <a:off x="4392614" y="2147888"/>
            <a:ext cx="10810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61454" name="Text Box 7"/>
          <p:cNvSpPr txBox="1">
            <a:spLocks noChangeArrowheads="1"/>
          </p:cNvSpPr>
          <p:nvPr/>
        </p:nvSpPr>
        <p:spPr bwMode="auto">
          <a:xfrm>
            <a:off x="6588125" y="2147888"/>
            <a:ext cx="1079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61455" name="Text Box 7"/>
          <p:cNvSpPr txBox="1">
            <a:spLocks noChangeArrowheads="1"/>
          </p:cNvSpPr>
          <p:nvPr/>
        </p:nvSpPr>
        <p:spPr bwMode="auto">
          <a:xfrm>
            <a:off x="5735638" y="1784351"/>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61456" name="Text Box 15"/>
          <p:cNvSpPr txBox="1">
            <a:spLocks noChangeArrowheads="1"/>
          </p:cNvSpPr>
          <p:nvPr/>
        </p:nvSpPr>
        <p:spPr bwMode="auto">
          <a:xfrm>
            <a:off x="8040688" y="2043113"/>
            <a:ext cx="179546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a:solidFill>
                  <a:srgbClr val="990000"/>
                </a:solidFill>
                <a:latin typeface="微软雅黑" panose="020B0503020204020204" pitchFamily="34" charset="-122"/>
                <a:ea typeface="微软雅黑" panose="020B0503020204020204" pitchFamily="34" charset="-122"/>
              </a:rPr>
              <a:t>被认证方</a:t>
            </a:r>
            <a:endParaRPr lang="en-US" altLang="zh-CN" sz="1400">
              <a:solidFill>
                <a:srgbClr val="990000"/>
              </a:solidFill>
              <a:latin typeface="微软雅黑" panose="020B0503020204020204" pitchFamily="34" charset="-122"/>
              <a:ea typeface="微软雅黑" panose="020B0503020204020204" pitchFamily="34" charset="-122"/>
            </a:endParaRPr>
          </a:p>
        </p:txBody>
      </p:sp>
      <p:sp>
        <p:nvSpPr>
          <p:cNvPr id="61457" name="Text Box 14"/>
          <p:cNvSpPr txBox="1">
            <a:spLocks noChangeArrowheads="1"/>
          </p:cNvSpPr>
          <p:nvPr/>
        </p:nvSpPr>
        <p:spPr bwMode="auto">
          <a:xfrm>
            <a:off x="2208214" y="1989138"/>
            <a:ext cx="18002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a:solidFill>
                  <a:srgbClr val="990000"/>
                </a:solidFill>
                <a:latin typeface="微软雅黑" panose="020B0503020204020204" pitchFamily="34" charset="-122"/>
                <a:ea typeface="微软雅黑" panose="020B0503020204020204" pitchFamily="34" charset="-122"/>
              </a:rPr>
              <a:t>认证方</a:t>
            </a:r>
            <a:endParaRPr lang="en-US" altLang="zh-CN" sz="1400">
              <a:solidFill>
                <a:srgbClr val="990000"/>
              </a:solidFill>
              <a:latin typeface="微软雅黑" panose="020B0503020204020204" pitchFamily="34" charset="-122"/>
              <a:ea typeface="微软雅黑" panose="020B0503020204020204" pitchFamily="34" charset="-122"/>
            </a:endParaRPr>
          </a:p>
        </p:txBody>
      </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80922" y="1830804"/>
            <a:ext cx="882021" cy="647284"/>
          </a:xfrm>
          <a:prstGeom prst="rect">
            <a:avLst/>
          </a:prstGeom>
        </p:spPr>
      </p:pic>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80313" y="1824246"/>
            <a:ext cx="882021" cy="647284"/>
          </a:xfrm>
          <a:prstGeom prst="rect">
            <a:avLst/>
          </a:prstGeom>
        </p:spPr>
      </p:pic>
    </p:spTree>
    <p:extLst>
      <p:ext uri="{BB962C8B-B14F-4D97-AF65-F5344CB8AC3E}">
        <p14:creationId xmlns:p14="http://schemas.microsoft.com/office/powerpoint/2010/main" val="3794801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zh-CN" altLang="en-US"/>
              <a:t>配置验证</a:t>
            </a:r>
            <a:endParaRPr lang="en-US" altLang="zh-CN"/>
          </a:p>
        </p:txBody>
      </p:sp>
      <p:sp>
        <p:nvSpPr>
          <p:cNvPr id="63492" name="Rectangle 4"/>
          <p:cNvSpPr>
            <a:spLocks noChangeArrowheads="1"/>
          </p:cNvSpPr>
          <p:nvPr/>
        </p:nvSpPr>
        <p:spPr bwMode="auto">
          <a:xfrm>
            <a:off x="2279650" y="2019337"/>
            <a:ext cx="7488238" cy="3317875"/>
          </a:xfrm>
          <a:prstGeom prst="rect">
            <a:avLst/>
          </a:prstGeom>
          <a:solidFill>
            <a:schemeClr val="bg1">
              <a:lumMod val="85000"/>
            </a:schemeClr>
          </a:solidFill>
          <a:ln w="9525" algn="ctr">
            <a:noFill/>
            <a:miter lim="800000"/>
            <a:headEnd/>
            <a:tailEnd/>
          </a:ln>
          <a:effectLst/>
        </p:spPr>
        <p:txBody>
          <a:bodyPr lIns="0" tIns="0" rIns="0" bIns="0">
            <a:spAutoFit/>
          </a:bodyPr>
          <a:lstStyle>
            <a:lvl1pPr marL="342900" indent="-342900" algn="ctr" defTabSz="784225">
              <a:defRPr sz="2100">
                <a:solidFill>
                  <a:schemeClr val="tx1"/>
                </a:solidFill>
                <a:latin typeface="Arial" panose="020B0604020202020204" pitchFamily="34" charset="0"/>
                <a:ea typeface="MS PGothic" panose="020B0600070205080204" pitchFamily="34" charset="-128"/>
              </a:defRPr>
            </a:lvl1pPr>
            <a:lvl2pPr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lvl="1" algn="l">
              <a:lnSpc>
                <a:spcPct val="140000"/>
              </a:lnSpc>
            </a:pPr>
            <a:r>
              <a:rPr lang="en-US" altLang="zh-CN" sz="1400" dirty="0">
                <a:latin typeface="Courier New" panose="02070309020205020404" pitchFamily="49" charset="0"/>
                <a:ea typeface="宋体" panose="02010600030101010101" pitchFamily="2" charset="-122"/>
              </a:rPr>
              <a:t>&lt;RTB&gt;debugging </a:t>
            </a:r>
            <a:r>
              <a:rPr lang="en-US" altLang="zh-CN" sz="1400" dirty="0" err="1">
                <a:latin typeface="Courier New" panose="02070309020205020404" pitchFamily="49" charset="0"/>
                <a:ea typeface="宋体" panose="02010600030101010101" pitchFamily="2" charset="-122"/>
              </a:rPr>
              <a:t>ppp</a:t>
            </a:r>
            <a:r>
              <a:rPr lang="en-US" altLang="zh-CN" sz="1400" dirty="0">
                <a:latin typeface="Courier New" panose="02070309020205020404" pitchFamily="49" charset="0"/>
                <a:ea typeface="宋体" panose="02010600030101010101" pitchFamily="2" charset="-122"/>
              </a:rPr>
              <a:t> chap all</a:t>
            </a:r>
          </a:p>
          <a:p>
            <a:pPr lvl="1" algn="l">
              <a:lnSpc>
                <a:spcPct val="140000"/>
              </a:lnSpc>
            </a:pPr>
            <a:r>
              <a:rPr lang="en-US" altLang="zh-CN" sz="1400" dirty="0">
                <a:latin typeface="Courier New" panose="02070309020205020404" pitchFamily="49" charset="0"/>
                <a:ea typeface="宋体" panose="02010600030101010101" pitchFamily="2" charset="-122"/>
              </a:rPr>
              <a:t>Mar 20 2016 05:15:54.230.1+00:00 RTB PPP/7/debug2:</a:t>
            </a:r>
          </a:p>
          <a:p>
            <a:pPr lvl="1" algn="l">
              <a:lnSpc>
                <a:spcPct val="140000"/>
              </a:lnSpc>
            </a:pPr>
            <a:r>
              <a:rPr lang="en-US" altLang="zh-CN" sz="1400" dirty="0">
                <a:latin typeface="Courier New" panose="02070309020205020404" pitchFamily="49" charset="0"/>
                <a:ea typeface="宋体" panose="02010600030101010101" pitchFamily="2" charset="-122"/>
              </a:rPr>
              <a:t>PPP State Change: </a:t>
            </a:r>
          </a:p>
          <a:p>
            <a:pPr lvl="1" algn="l">
              <a:lnSpc>
                <a:spcPct val="140000"/>
              </a:lnSpc>
            </a:pPr>
            <a:r>
              <a:rPr lang="en-US" altLang="zh-CN" sz="1400" dirty="0">
                <a:latin typeface="Courier New" panose="02070309020205020404" pitchFamily="49" charset="0"/>
                <a:ea typeface="宋体" panose="02010600030101010101" pitchFamily="2" charset="-122"/>
              </a:rPr>
              <a:t>      Serial1/0/0 CHAP : </a:t>
            </a:r>
            <a:r>
              <a:rPr lang="en-US" altLang="zh-CN" sz="1400" dirty="0">
                <a:solidFill>
                  <a:srgbClr val="C00000"/>
                </a:solidFill>
                <a:latin typeface="Courier New" panose="02070309020205020404" pitchFamily="49" charset="0"/>
                <a:ea typeface="宋体" panose="02010600030101010101" pitchFamily="2" charset="-122"/>
              </a:rPr>
              <a:t>Initial</a:t>
            </a:r>
            <a:r>
              <a:rPr lang="en-US" altLang="zh-CN" sz="1400" dirty="0">
                <a:latin typeface="Courier New" panose="02070309020205020404" pitchFamily="49" charset="0"/>
                <a:ea typeface="宋体" panose="02010600030101010101" pitchFamily="2" charset="-122"/>
              </a:rPr>
              <a:t> --&gt; </a:t>
            </a:r>
            <a:r>
              <a:rPr lang="en-US" altLang="zh-CN" sz="1400" dirty="0" err="1">
                <a:solidFill>
                  <a:srgbClr val="C00000"/>
                </a:solidFill>
                <a:latin typeface="Courier New" panose="02070309020205020404" pitchFamily="49" charset="0"/>
                <a:ea typeface="宋体" panose="02010600030101010101" pitchFamily="2" charset="-122"/>
              </a:rPr>
              <a:t>ListenChallenge</a:t>
            </a:r>
            <a:r>
              <a:rPr lang="en-US" altLang="zh-CN" sz="1400" dirty="0">
                <a:solidFill>
                  <a:srgbClr val="C00000"/>
                </a:solidFill>
                <a:latin typeface="Courier New" panose="02070309020205020404" pitchFamily="49" charset="0"/>
                <a:ea typeface="宋体" panose="02010600030101010101" pitchFamily="2" charset="-122"/>
              </a:rPr>
              <a:t> </a:t>
            </a:r>
          </a:p>
          <a:p>
            <a:pPr lvl="1" algn="l">
              <a:lnSpc>
                <a:spcPct val="140000"/>
              </a:lnSpc>
            </a:pPr>
            <a:r>
              <a:rPr lang="en-US" altLang="zh-CN" sz="1400" dirty="0">
                <a:latin typeface="Courier New" panose="02070309020205020404" pitchFamily="49" charset="0"/>
                <a:ea typeface="宋体" panose="02010600030101010101" pitchFamily="2" charset="-122"/>
              </a:rPr>
              <a:t>Mar 20 2016 05:15:54.230.7+00:00 RTB PPP/7/debug2:</a:t>
            </a:r>
          </a:p>
          <a:p>
            <a:pPr lvl="1" algn="l">
              <a:lnSpc>
                <a:spcPct val="140000"/>
              </a:lnSpc>
            </a:pPr>
            <a:r>
              <a:rPr lang="en-US" altLang="zh-CN" sz="1400" dirty="0">
                <a:latin typeface="Courier New" panose="02070309020205020404" pitchFamily="49" charset="0"/>
                <a:ea typeface="宋体" panose="02010600030101010101" pitchFamily="2" charset="-122"/>
              </a:rPr>
              <a:t>  PPP State Change: </a:t>
            </a:r>
          </a:p>
          <a:p>
            <a:pPr lvl="1" algn="l">
              <a:lnSpc>
                <a:spcPct val="140000"/>
              </a:lnSpc>
            </a:pPr>
            <a:r>
              <a:rPr lang="en-US" altLang="zh-CN" sz="1400" dirty="0">
                <a:latin typeface="Courier New" panose="02070309020205020404" pitchFamily="49" charset="0"/>
                <a:ea typeface="宋体" panose="02010600030101010101" pitchFamily="2" charset="-122"/>
              </a:rPr>
              <a:t>      Serial1/0/0 CHAP : </a:t>
            </a:r>
            <a:r>
              <a:rPr lang="en-US" altLang="zh-CN" sz="1400" dirty="0" err="1">
                <a:solidFill>
                  <a:srgbClr val="C00000"/>
                </a:solidFill>
                <a:latin typeface="Courier New" panose="02070309020205020404" pitchFamily="49" charset="0"/>
                <a:ea typeface="宋体" panose="02010600030101010101" pitchFamily="2" charset="-122"/>
              </a:rPr>
              <a:t>ListenChallenge</a:t>
            </a:r>
            <a:r>
              <a:rPr lang="en-US" altLang="zh-CN" sz="1400" dirty="0">
                <a:latin typeface="Courier New" panose="02070309020205020404" pitchFamily="49" charset="0"/>
                <a:ea typeface="宋体" panose="02010600030101010101" pitchFamily="2" charset="-122"/>
              </a:rPr>
              <a:t> --&gt; </a:t>
            </a:r>
            <a:r>
              <a:rPr lang="en-US" altLang="zh-CN" sz="1400" dirty="0" err="1">
                <a:solidFill>
                  <a:srgbClr val="C00000"/>
                </a:solidFill>
                <a:latin typeface="Courier New" panose="02070309020205020404" pitchFamily="49" charset="0"/>
                <a:ea typeface="宋体" panose="02010600030101010101" pitchFamily="2" charset="-122"/>
              </a:rPr>
              <a:t>SendResponse</a:t>
            </a:r>
            <a:r>
              <a:rPr lang="en-US" altLang="zh-CN" sz="1400" dirty="0">
                <a:solidFill>
                  <a:srgbClr val="C00000"/>
                </a:solidFill>
                <a:latin typeface="Courier New" panose="02070309020205020404" pitchFamily="49" charset="0"/>
                <a:ea typeface="宋体" panose="02010600030101010101" pitchFamily="2" charset="-122"/>
              </a:rPr>
              <a:t> </a:t>
            </a:r>
          </a:p>
          <a:p>
            <a:pPr lvl="1" algn="l">
              <a:lnSpc>
                <a:spcPct val="140000"/>
              </a:lnSpc>
            </a:pPr>
            <a:r>
              <a:rPr lang="en-US" altLang="zh-CN" sz="1400" dirty="0">
                <a:latin typeface="Courier New" panose="02070309020205020404" pitchFamily="49" charset="0"/>
                <a:ea typeface="宋体" panose="02010600030101010101" pitchFamily="2" charset="-122"/>
              </a:rPr>
              <a:t>Mar 20 2016 05:15:54.250.3+00:00 RTB PPP/7/debug2:</a:t>
            </a:r>
          </a:p>
          <a:p>
            <a:pPr lvl="1" algn="l">
              <a:lnSpc>
                <a:spcPct val="140000"/>
              </a:lnSpc>
            </a:pPr>
            <a:r>
              <a:rPr lang="en-US" altLang="zh-CN" sz="1400" dirty="0">
                <a:latin typeface="Courier New" panose="02070309020205020404" pitchFamily="49" charset="0"/>
                <a:ea typeface="宋体" panose="02010600030101010101" pitchFamily="2" charset="-122"/>
              </a:rPr>
              <a:t>  PPP State Change: </a:t>
            </a:r>
          </a:p>
          <a:p>
            <a:pPr lvl="1" algn="l">
              <a:lnSpc>
                <a:spcPct val="140000"/>
              </a:lnSpc>
            </a:pPr>
            <a:r>
              <a:rPr lang="en-US" altLang="zh-CN" sz="1400" dirty="0">
                <a:latin typeface="Courier New" panose="02070309020205020404" pitchFamily="49" charset="0"/>
                <a:ea typeface="宋体" panose="02010600030101010101" pitchFamily="2" charset="-122"/>
              </a:rPr>
              <a:t>      Serial1/0/0 CHAP : </a:t>
            </a:r>
            <a:r>
              <a:rPr lang="en-US" altLang="zh-CN" sz="1400" dirty="0" err="1">
                <a:solidFill>
                  <a:srgbClr val="C00000"/>
                </a:solidFill>
                <a:latin typeface="Courier New" panose="02070309020205020404" pitchFamily="49" charset="0"/>
                <a:ea typeface="宋体" panose="02010600030101010101" pitchFamily="2" charset="-122"/>
              </a:rPr>
              <a:t>SendResponse</a:t>
            </a:r>
            <a:r>
              <a:rPr lang="en-US" altLang="zh-CN" sz="1400" dirty="0">
                <a:latin typeface="Courier New" panose="02070309020205020404" pitchFamily="49" charset="0"/>
                <a:ea typeface="宋体" panose="02010600030101010101" pitchFamily="2" charset="-122"/>
              </a:rPr>
              <a:t> --&gt; </a:t>
            </a:r>
            <a:r>
              <a:rPr lang="en-US" altLang="zh-CN" sz="1400" dirty="0" err="1">
                <a:solidFill>
                  <a:srgbClr val="C00000"/>
                </a:solidFill>
                <a:latin typeface="Courier New" panose="02070309020205020404" pitchFamily="49" charset="0"/>
                <a:ea typeface="宋体" panose="02010600030101010101" pitchFamily="2" charset="-122"/>
              </a:rPr>
              <a:t>ClientSuccess</a:t>
            </a:r>
            <a:r>
              <a:rPr lang="en-US" altLang="zh-CN" sz="1400" dirty="0">
                <a:solidFill>
                  <a:srgbClr val="C00000"/>
                </a:solidFill>
                <a:latin typeface="Courier New" panose="02070309020205020404" pitchFamily="49" charset="0"/>
                <a:ea typeface="宋体" panose="02010600030101010101" pitchFamily="2" charset="-122"/>
              </a:rPr>
              <a:t> </a:t>
            </a:r>
          </a:p>
          <a:p>
            <a:pPr lvl="1" algn="l">
              <a:lnSpc>
                <a:spcPct val="140000"/>
              </a:lnSpc>
            </a:pPr>
            <a:r>
              <a:rPr lang="en-US" altLang="zh-CN" sz="1400" dirty="0">
                <a:latin typeface="Courier New" panose="02070309020205020404" pitchFamily="49" charset="0"/>
                <a:ea typeface="宋体" panose="02010600030101010101" pitchFamily="2" charset="-122"/>
              </a:rPr>
              <a:t>……</a:t>
            </a:r>
            <a:endParaRPr lang="zh-CN" altLang="en-US" sz="14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768843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noChangeArrowheads="1"/>
          </p:cNvSpPr>
          <p:nvPr>
            <p:ph type="body" sz="quarter" idx="11"/>
          </p:nvPr>
        </p:nvSpPr>
        <p:spPr/>
        <p:txBody>
          <a:bodyPr/>
          <a:lstStyle/>
          <a:p>
            <a:pPr lvl="1"/>
            <a:r>
              <a:rPr lang="zh-CN" altLang="en-US"/>
              <a:t>发送端在发送</a:t>
            </a:r>
            <a:r>
              <a:rPr lang="en-US" altLang="zh-CN"/>
              <a:t>Configure-Request</a:t>
            </a:r>
            <a:r>
              <a:rPr lang="zh-CN" altLang="en-US"/>
              <a:t>之后，收到哪个消息才能表示</a:t>
            </a:r>
            <a:r>
              <a:rPr lang="en-US" altLang="zh-CN"/>
              <a:t>PPP</a:t>
            </a:r>
            <a:r>
              <a:rPr lang="zh-CN" altLang="en-US"/>
              <a:t>链路建立成功？</a:t>
            </a:r>
            <a:endParaRPr lang="en-US" altLang="zh-CN"/>
          </a:p>
          <a:p>
            <a:pPr lvl="1"/>
            <a:r>
              <a:rPr lang="en-US" altLang="zh-CN"/>
              <a:t> CHAP</a:t>
            </a:r>
            <a:r>
              <a:rPr lang="zh-CN" altLang="en-US"/>
              <a:t>认证方式需要交互几次报文？</a:t>
            </a:r>
            <a:endParaRPr lang="en-US" altLang="zh-CN"/>
          </a:p>
        </p:txBody>
      </p:sp>
    </p:spTree>
    <p:extLst>
      <p:ext uri="{BB962C8B-B14F-4D97-AF65-F5344CB8AC3E}">
        <p14:creationId xmlns:p14="http://schemas.microsoft.com/office/powerpoint/2010/main" val="234072313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581721"/>
      </p:ext>
    </p:extLst>
  </p:cSld>
  <p:clrMapOvr>
    <a:masterClrMapping/>
  </p:clrMapOvr>
  <p:transition advClick="0" advTm="8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掌握</a:t>
            </a:r>
            <a:r>
              <a:rPr lang="en-US" altLang="zh-CN" dirty="0"/>
              <a:t>HDLC</a:t>
            </a:r>
            <a:r>
              <a:rPr lang="zh-CN" altLang="en-US" dirty="0"/>
              <a:t>和</a:t>
            </a:r>
            <a:r>
              <a:rPr lang="en-US" altLang="zh-CN" dirty="0"/>
              <a:t>PPP</a:t>
            </a:r>
            <a:r>
              <a:rPr lang="zh-CN" altLang="en-US" dirty="0"/>
              <a:t>的工作原理</a:t>
            </a:r>
          </a:p>
          <a:p>
            <a:pPr lvl="1"/>
            <a:r>
              <a:rPr lang="zh-CN" altLang="en-US" dirty="0"/>
              <a:t>掌握</a:t>
            </a:r>
            <a:r>
              <a:rPr lang="en-US" altLang="zh-CN" dirty="0"/>
              <a:t>HDLC</a:t>
            </a:r>
            <a:r>
              <a:rPr lang="zh-CN" altLang="en-US" dirty="0"/>
              <a:t>和</a:t>
            </a:r>
            <a:r>
              <a:rPr lang="en-US" altLang="zh-CN" dirty="0"/>
              <a:t>PPP</a:t>
            </a:r>
            <a:r>
              <a:rPr lang="zh-CN" altLang="en-US" dirty="0"/>
              <a:t>的基本配置</a:t>
            </a:r>
            <a:endParaRPr lang="en-US" altLang="zh-CN" dirty="0"/>
          </a:p>
        </p:txBody>
      </p:sp>
    </p:spTree>
    <p:extLst>
      <p:ext uri="{BB962C8B-B14F-4D97-AF65-F5344CB8AC3E}">
        <p14:creationId xmlns:p14="http://schemas.microsoft.com/office/powerpoint/2010/main" val="366285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3613" y="5013325"/>
            <a:ext cx="5029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16313" y="2641600"/>
            <a:ext cx="5029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标题 9"/>
          <p:cNvSpPr>
            <a:spLocks noGrp="1"/>
          </p:cNvSpPr>
          <p:nvPr>
            <p:ph type="title"/>
          </p:nvPr>
        </p:nvSpPr>
        <p:spPr/>
        <p:txBody>
          <a:bodyPr/>
          <a:lstStyle/>
          <a:p>
            <a:r>
              <a:rPr lang="zh-CN" altLang="en-US"/>
              <a:t>串行链路的数据传输方式</a:t>
            </a:r>
          </a:p>
        </p:txBody>
      </p:sp>
      <p:grpSp>
        <p:nvGrpSpPr>
          <p:cNvPr id="14342" name="组合 41"/>
          <p:cNvGrpSpPr>
            <a:grpSpLocks/>
          </p:cNvGrpSpPr>
          <p:nvPr/>
        </p:nvGrpSpPr>
        <p:grpSpPr bwMode="auto">
          <a:xfrm>
            <a:off x="4079876" y="2017713"/>
            <a:ext cx="4003675" cy="576262"/>
            <a:chOff x="2123728" y="3068960"/>
            <a:chExt cx="4003275" cy="576263"/>
          </a:xfrm>
        </p:grpSpPr>
        <p:cxnSp>
          <p:nvCxnSpPr>
            <p:cNvPr id="14381" name="直接连接符 36"/>
            <p:cNvCxnSpPr>
              <a:cxnSpLocks noChangeShapeType="1"/>
            </p:cNvCxnSpPr>
            <p:nvPr/>
          </p:nvCxnSpPr>
          <p:spPr bwMode="auto">
            <a:xfrm>
              <a:off x="2987824"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82" name="直接连接符 37"/>
            <p:cNvCxnSpPr>
              <a:cxnSpLocks noChangeShapeType="1"/>
            </p:cNvCxnSpPr>
            <p:nvPr/>
          </p:nvCxnSpPr>
          <p:spPr bwMode="auto">
            <a:xfrm>
              <a:off x="3851920"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83" name="直接连接符 39"/>
            <p:cNvCxnSpPr>
              <a:cxnSpLocks noChangeShapeType="1"/>
            </p:cNvCxnSpPr>
            <p:nvPr/>
          </p:nvCxnSpPr>
          <p:spPr bwMode="auto">
            <a:xfrm>
              <a:off x="4716016"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84" name="直接连接符 40"/>
            <p:cNvCxnSpPr>
              <a:cxnSpLocks noChangeShapeType="1"/>
            </p:cNvCxnSpPr>
            <p:nvPr/>
          </p:nvCxnSpPr>
          <p:spPr bwMode="auto">
            <a:xfrm>
              <a:off x="5695100" y="3630510"/>
              <a:ext cx="431903"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85" name="直接连接符 35"/>
            <p:cNvCxnSpPr>
              <a:cxnSpLocks noChangeShapeType="1"/>
            </p:cNvCxnSpPr>
            <p:nvPr/>
          </p:nvCxnSpPr>
          <p:spPr bwMode="auto">
            <a:xfrm>
              <a:off x="2123728"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sp>
          <p:nvSpPr>
            <p:cNvPr id="12" name="AutoShape 36"/>
            <p:cNvSpPr>
              <a:spLocks noChangeArrowheads="1"/>
            </p:cNvSpPr>
            <p:nvPr/>
          </p:nvSpPr>
          <p:spPr bwMode="auto">
            <a:xfrm>
              <a:off x="3461857"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13" name="AutoShape 36"/>
            <p:cNvSpPr>
              <a:spLocks noChangeArrowheads="1"/>
            </p:cNvSpPr>
            <p:nvPr/>
          </p:nvSpPr>
          <p:spPr bwMode="auto">
            <a:xfrm>
              <a:off x="2555485"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14" name="AutoShape 36"/>
            <p:cNvSpPr>
              <a:spLocks noChangeArrowheads="1"/>
            </p:cNvSpPr>
            <p:nvPr/>
          </p:nvSpPr>
          <p:spPr bwMode="auto">
            <a:xfrm>
              <a:off x="4322196"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15" name="AutoShape 36"/>
            <p:cNvSpPr>
              <a:spLocks noChangeArrowheads="1"/>
            </p:cNvSpPr>
            <p:nvPr/>
          </p:nvSpPr>
          <p:spPr bwMode="auto">
            <a:xfrm>
              <a:off x="5226981"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grpSp>
      <p:sp>
        <p:nvSpPr>
          <p:cNvPr id="14344" name="TextBox 20"/>
          <p:cNvSpPr txBox="1">
            <a:spLocks noChangeArrowheads="1"/>
          </p:cNvSpPr>
          <p:nvPr/>
        </p:nvSpPr>
        <p:spPr bwMode="auto">
          <a:xfrm>
            <a:off x="2891644" y="1880828"/>
            <a:ext cx="6014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4345" name="TextBox 20"/>
          <p:cNvSpPr txBox="1">
            <a:spLocks noChangeArrowheads="1"/>
          </p:cNvSpPr>
          <p:nvPr/>
        </p:nvSpPr>
        <p:spPr bwMode="auto">
          <a:xfrm>
            <a:off x="8551864" y="19286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grpSp>
        <p:nvGrpSpPr>
          <p:cNvPr id="14346" name="Group 52"/>
          <p:cNvGrpSpPr>
            <a:grpSpLocks/>
          </p:cNvGrpSpPr>
          <p:nvPr/>
        </p:nvGrpSpPr>
        <p:grpSpPr bwMode="auto">
          <a:xfrm>
            <a:off x="3463926" y="3213101"/>
            <a:ext cx="1768475" cy="288925"/>
            <a:chOff x="1619672" y="3213522"/>
            <a:chExt cx="1767380" cy="288032"/>
          </a:xfrm>
        </p:grpSpPr>
        <p:sp>
          <p:nvSpPr>
            <p:cNvPr id="25" name="TextBox 24"/>
            <p:cNvSpPr txBox="1"/>
            <p:nvPr/>
          </p:nvSpPr>
          <p:spPr>
            <a:xfrm>
              <a:off x="1619672" y="3213522"/>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Stop</a:t>
              </a:r>
              <a:endParaRPr lang="zh-CN" altLang="en-US" sz="1200" dirty="0">
                <a:solidFill>
                  <a:schemeClr val="bg1"/>
                </a:solidFill>
                <a:latin typeface="+mn-ea"/>
                <a:ea typeface="+mn-ea"/>
              </a:endParaRPr>
            </a:p>
          </p:txBody>
        </p:sp>
        <p:sp>
          <p:nvSpPr>
            <p:cNvPr id="26" name="TextBox 25"/>
            <p:cNvSpPr txBox="1"/>
            <p:nvPr/>
          </p:nvSpPr>
          <p:spPr>
            <a:xfrm>
              <a:off x="2215362" y="3213522"/>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Data</a:t>
              </a:r>
              <a:endParaRPr lang="zh-CN" altLang="en-US" sz="1200" dirty="0">
                <a:solidFill>
                  <a:schemeClr val="bg1"/>
                </a:solidFill>
                <a:latin typeface="+mn-ea"/>
                <a:ea typeface="+mn-ea"/>
              </a:endParaRPr>
            </a:p>
          </p:txBody>
        </p:sp>
        <p:sp>
          <p:nvSpPr>
            <p:cNvPr id="27" name="TextBox 26"/>
            <p:cNvSpPr txBox="1"/>
            <p:nvPr/>
          </p:nvSpPr>
          <p:spPr>
            <a:xfrm>
              <a:off x="2811052" y="3213522"/>
              <a:ext cx="576000" cy="28803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Start</a:t>
              </a:r>
              <a:endParaRPr lang="zh-CN" altLang="en-US" sz="1200" dirty="0">
                <a:solidFill>
                  <a:schemeClr val="bg1"/>
                </a:solidFill>
                <a:latin typeface="+mn-ea"/>
                <a:ea typeface="+mn-ea"/>
              </a:endParaRPr>
            </a:p>
          </p:txBody>
        </p:sp>
      </p:grpSp>
      <p:grpSp>
        <p:nvGrpSpPr>
          <p:cNvPr id="14347" name="Group 53"/>
          <p:cNvGrpSpPr>
            <a:grpSpLocks/>
          </p:cNvGrpSpPr>
          <p:nvPr/>
        </p:nvGrpSpPr>
        <p:grpSpPr bwMode="auto">
          <a:xfrm>
            <a:off x="6600825" y="3213101"/>
            <a:ext cx="1766888" cy="288925"/>
            <a:chOff x="5272454" y="3213522"/>
            <a:chExt cx="1767380" cy="288032"/>
          </a:xfrm>
        </p:grpSpPr>
        <p:sp>
          <p:nvSpPr>
            <p:cNvPr id="28" name="TextBox 27"/>
            <p:cNvSpPr txBox="1"/>
            <p:nvPr/>
          </p:nvSpPr>
          <p:spPr>
            <a:xfrm>
              <a:off x="5272454" y="3213522"/>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Stop</a:t>
              </a:r>
              <a:endParaRPr lang="zh-CN" altLang="en-US" sz="1400" dirty="0">
                <a:solidFill>
                  <a:schemeClr val="bg1"/>
                </a:solidFill>
                <a:latin typeface="+mn-ea"/>
                <a:ea typeface="+mn-ea"/>
              </a:endParaRPr>
            </a:p>
          </p:txBody>
        </p:sp>
        <p:sp>
          <p:nvSpPr>
            <p:cNvPr id="29" name="TextBox 28"/>
            <p:cNvSpPr txBox="1"/>
            <p:nvPr/>
          </p:nvSpPr>
          <p:spPr>
            <a:xfrm>
              <a:off x="5868144" y="3213522"/>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Data</a:t>
              </a:r>
              <a:endParaRPr lang="zh-CN" altLang="en-US" sz="1400" dirty="0">
                <a:solidFill>
                  <a:schemeClr val="bg1"/>
                </a:solidFill>
                <a:latin typeface="+mn-ea"/>
                <a:ea typeface="+mn-ea"/>
              </a:endParaRPr>
            </a:p>
          </p:txBody>
        </p:sp>
        <p:sp>
          <p:nvSpPr>
            <p:cNvPr id="30" name="TextBox 29"/>
            <p:cNvSpPr txBox="1"/>
            <p:nvPr/>
          </p:nvSpPr>
          <p:spPr>
            <a:xfrm>
              <a:off x="6463834" y="3213522"/>
              <a:ext cx="576000" cy="28803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Start</a:t>
              </a:r>
              <a:endParaRPr lang="zh-CN" altLang="en-US" sz="1400" dirty="0">
                <a:solidFill>
                  <a:schemeClr val="bg1"/>
                </a:solidFill>
                <a:latin typeface="+mn-ea"/>
                <a:ea typeface="+mn-ea"/>
              </a:endParaRPr>
            </a:p>
          </p:txBody>
        </p:sp>
      </p:grpSp>
      <p:sp>
        <p:nvSpPr>
          <p:cNvPr id="14349" name="TextBox 31"/>
          <p:cNvSpPr txBox="1">
            <a:spLocks noChangeArrowheads="1"/>
          </p:cNvSpPr>
          <p:nvPr/>
        </p:nvSpPr>
        <p:spPr bwMode="auto">
          <a:xfrm>
            <a:off x="5599905" y="3141664"/>
            <a:ext cx="62388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a:latin typeface="+mn-ea"/>
                <a:ea typeface="+mn-ea"/>
              </a:rPr>
              <a:t>……</a:t>
            </a:r>
            <a:endParaRPr lang="zh-CN" altLang="en-US">
              <a:latin typeface="+mn-ea"/>
              <a:ea typeface="+mn-ea"/>
            </a:endParaRPr>
          </a:p>
        </p:txBody>
      </p:sp>
      <p:sp>
        <p:nvSpPr>
          <p:cNvPr id="14350" name="TextBox 20"/>
          <p:cNvSpPr txBox="1">
            <a:spLocks noChangeArrowheads="1"/>
          </p:cNvSpPr>
          <p:nvPr/>
        </p:nvSpPr>
        <p:spPr bwMode="auto">
          <a:xfrm>
            <a:off x="5802314" y="1557339"/>
            <a:ext cx="492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异步</a:t>
            </a:r>
          </a:p>
        </p:txBody>
      </p:sp>
      <p:cxnSp>
        <p:nvCxnSpPr>
          <p:cNvPr id="14351" name="直接箭头连接符 24"/>
          <p:cNvCxnSpPr>
            <a:cxnSpLocks noChangeShapeType="1"/>
          </p:cNvCxnSpPr>
          <p:nvPr/>
        </p:nvCxnSpPr>
        <p:spPr bwMode="auto">
          <a:xfrm flipH="1">
            <a:off x="6626226" y="3717925"/>
            <a:ext cx="35877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4352" name="直接箭头连接符 24"/>
          <p:cNvCxnSpPr>
            <a:cxnSpLocks noChangeShapeType="1"/>
          </p:cNvCxnSpPr>
          <p:nvPr/>
        </p:nvCxnSpPr>
        <p:spPr bwMode="auto">
          <a:xfrm>
            <a:off x="7993063" y="3717925"/>
            <a:ext cx="360362"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4353" name="TextBox 20"/>
          <p:cNvSpPr txBox="1">
            <a:spLocks noChangeArrowheads="1"/>
          </p:cNvSpPr>
          <p:nvPr/>
        </p:nvSpPr>
        <p:spPr bwMode="auto">
          <a:xfrm>
            <a:off x="7170267" y="3573463"/>
            <a:ext cx="6422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 byte</a:t>
            </a:r>
            <a:endParaRPr lang="zh-CN" altLang="en-US" sz="1200">
              <a:latin typeface="+mn-ea"/>
              <a:ea typeface="+mn-ea"/>
            </a:endParaRPr>
          </a:p>
        </p:txBody>
      </p:sp>
      <p:sp>
        <p:nvSpPr>
          <p:cNvPr id="14354" name="TextBox 20"/>
          <p:cNvSpPr txBox="1">
            <a:spLocks noChangeArrowheads="1"/>
          </p:cNvSpPr>
          <p:nvPr/>
        </p:nvSpPr>
        <p:spPr bwMode="auto">
          <a:xfrm>
            <a:off x="5802314" y="4005264"/>
            <a:ext cx="492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同步</a:t>
            </a:r>
          </a:p>
        </p:txBody>
      </p:sp>
      <p:grpSp>
        <p:nvGrpSpPr>
          <p:cNvPr id="14355" name="组合 41"/>
          <p:cNvGrpSpPr>
            <a:grpSpLocks/>
          </p:cNvGrpSpPr>
          <p:nvPr/>
        </p:nvGrpSpPr>
        <p:grpSpPr bwMode="auto">
          <a:xfrm>
            <a:off x="4079876" y="4394201"/>
            <a:ext cx="4003675" cy="576263"/>
            <a:chOff x="2123728" y="3068960"/>
            <a:chExt cx="4003275" cy="576263"/>
          </a:xfrm>
        </p:grpSpPr>
        <p:cxnSp>
          <p:nvCxnSpPr>
            <p:cNvPr id="14366" name="直接连接符 36"/>
            <p:cNvCxnSpPr>
              <a:cxnSpLocks noChangeShapeType="1"/>
            </p:cNvCxnSpPr>
            <p:nvPr/>
          </p:nvCxnSpPr>
          <p:spPr bwMode="auto">
            <a:xfrm>
              <a:off x="2987824"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67" name="直接连接符 37"/>
            <p:cNvCxnSpPr>
              <a:cxnSpLocks noChangeShapeType="1"/>
            </p:cNvCxnSpPr>
            <p:nvPr/>
          </p:nvCxnSpPr>
          <p:spPr bwMode="auto">
            <a:xfrm>
              <a:off x="3851920"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68" name="直接连接符 39"/>
            <p:cNvCxnSpPr>
              <a:cxnSpLocks noChangeShapeType="1"/>
            </p:cNvCxnSpPr>
            <p:nvPr/>
          </p:nvCxnSpPr>
          <p:spPr bwMode="auto">
            <a:xfrm>
              <a:off x="4716016"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69" name="直接连接符 40"/>
            <p:cNvCxnSpPr>
              <a:cxnSpLocks noChangeShapeType="1"/>
            </p:cNvCxnSpPr>
            <p:nvPr/>
          </p:nvCxnSpPr>
          <p:spPr bwMode="auto">
            <a:xfrm>
              <a:off x="5695100" y="3630510"/>
              <a:ext cx="431903"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70" name="直接连接符 35"/>
            <p:cNvCxnSpPr>
              <a:cxnSpLocks noChangeShapeType="1"/>
            </p:cNvCxnSpPr>
            <p:nvPr/>
          </p:nvCxnSpPr>
          <p:spPr bwMode="auto">
            <a:xfrm>
              <a:off x="2123728"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sp>
          <p:nvSpPr>
            <p:cNvPr id="49" name="AutoShape 36"/>
            <p:cNvSpPr>
              <a:spLocks noChangeArrowheads="1"/>
            </p:cNvSpPr>
            <p:nvPr/>
          </p:nvSpPr>
          <p:spPr bwMode="auto">
            <a:xfrm>
              <a:off x="3461857"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50" name="AutoShape 36"/>
            <p:cNvSpPr>
              <a:spLocks noChangeArrowheads="1"/>
            </p:cNvSpPr>
            <p:nvPr/>
          </p:nvSpPr>
          <p:spPr bwMode="auto">
            <a:xfrm>
              <a:off x="2555485"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51" name="AutoShape 36"/>
            <p:cNvSpPr>
              <a:spLocks noChangeArrowheads="1"/>
            </p:cNvSpPr>
            <p:nvPr/>
          </p:nvSpPr>
          <p:spPr bwMode="auto">
            <a:xfrm>
              <a:off x="4322196"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52" name="AutoShape 36"/>
            <p:cNvSpPr>
              <a:spLocks noChangeArrowheads="1"/>
            </p:cNvSpPr>
            <p:nvPr/>
          </p:nvSpPr>
          <p:spPr bwMode="auto">
            <a:xfrm>
              <a:off x="5226981"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grpSp>
      <p:sp>
        <p:nvSpPr>
          <p:cNvPr id="14358" name="TextBox 20"/>
          <p:cNvSpPr txBox="1">
            <a:spLocks noChangeArrowheads="1"/>
          </p:cNvSpPr>
          <p:nvPr/>
        </p:nvSpPr>
        <p:spPr bwMode="auto">
          <a:xfrm>
            <a:off x="2819636" y="4364038"/>
            <a:ext cx="508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DCE</a:t>
            </a:r>
            <a:endParaRPr lang="zh-CN" altLang="en-US" sz="1200" dirty="0">
              <a:latin typeface="+mn-ea"/>
              <a:ea typeface="+mn-ea"/>
            </a:endParaRPr>
          </a:p>
        </p:txBody>
      </p:sp>
      <p:sp>
        <p:nvSpPr>
          <p:cNvPr id="14359" name="TextBox 20"/>
          <p:cNvSpPr txBox="1">
            <a:spLocks noChangeArrowheads="1"/>
          </p:cNvSpPr>
          <p:nvPr/>
        </p:nvSpPr>
        <p:spPr bwMode="auto">
          <a:xfrm>
            <a:off x="8635677" y="4364039"/>
            <a:ext cx="4673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DTE</a:t>
            </a:r>
            <a:endParaRPr lang="zh-CN" altLang="en-US" sz="1200" dirty="0">
              <a:latin typeface="+mn-ea"/>
              <a:ea typeface="+mn-ea"/>
            </a:endParaRPr>
          </a:p>
        </p:txBody>
      </p:sp>
      <p:cxnSp>
        <p:nvCxnSpPr>
          <p:cNvPr id="14360" name="直接箭头连接符 24"/>
          <p:cNvCxnSpPr>
            <a:cxnSpLocks noChangeShapeType="1"/>
          </p:cNvCxnSpPr>
          <p:nvPr/>
        </p:nvCxnSpPr>
        <p:spPr bwMode="auto">
          <a:xfrm flipH="1">
            <a:off x="4295775" y="5300664"/>
            <a:ext cx="3600450" cy="1587"/>
          </a:xfrm>
          <a:prstGeom prst="straightConnector1">
            <a:avLst/>
          </a:prstGeom>
          <a:noFill/>
          <a:ln w="28575" algn="ctr">
            <a:solidFill>
              <a:srgbClr val="C00000"/>
            </a:solidFill>
            <a:round/>
            <a:headEnd type="arrow" w="med" len="med"/>
            <a:tailEnd type="arrow" w="med" len="med"/>
          </a:ln>
          <a:extLst>
            <a:ext uri="{909E8E84-426E-40DD-AFC4-6F175D3DCCD1}">
              <a14:hiddenFill xmlns:a14="http://schemas.microsoft.com/office/drawing/2010/main">
                <a:noFill/>
              </a14:hiddenFill>
            </a:ext>
          </a:extLst>
        </p:spPr>
      </p:cxnSp>
      <p:sp>
        <p:nvSpPr>
          <p:cNvPr id="14361" name="TextBox 20"/>
          <p:cNvSpPr txBox="1">
            <a:spLocks noChangeArrowheads="1"/>
          </p:cNvSpPr>
          <p:nvPr/>
        </p:nvSpPr>
        <p:spPr bwMode="auto">
          <a:xfrm>
            <a:off x="5314951" y="5373689"/>
            <a:ext cx="1431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基于</a:t>
            </a:r>
            <a:r>
              <a:rPr lang="en-US" altLang="zh-CN" sz="1200" dirty="0">
                <a:latin typeface="+mn-ea"/>
                <a:ea typeface="+mn-ea"/>
              </a:rPr>
              <a:t>DCE</a:t>
            </a:r>
            <a:r>
              <a:rPr lang="zh-CN" altLang="en-US" sz="1200" dirty="0">
                <a:latin typeface="+mn-ea"/>
                <a:ea typeface="+mn-ea"/>
              </a:rPr>
              <a:t>时钟同步</a:t>
            </a:r>
          </a:p>
        </p:txBody>
      </p:sp>
      <p:pic>
        <p:nvPicPr>
          <p:cNvPr id="14362" name="Picture 34" descr="表"/>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5443539"/>
            <a:ext cx="6477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57"/>
          <p:cNvSpPr txBox="1"/>
          <p:nvPr/>
        </p:nvSpPr>
        <p:spPr>
          <a:xfrm>
            <a:off x="5087888" y="5733256"/>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Flag</a:t>
            </a:r>
            <a:endParaRPr lang="zh-CN" altLang="en-US" sz="1400" dirty="0">
              <a:solidFill>
                <a:schemeClr val="bg1"/>
              </a:solidFill>
              <a:latin typeface="+mn-ea"/>
              <a:ea typeface="+mn-ea"/>
            </a:endParaRPr>
          </a:p>
        </p:txBody>
      </p:sp>
      <p:sp>
        <p:nvSpPr>
          <p:cNvPr id="59" name="TextBox 58"/>
          <p:cNvSpPr txBox="1"/>
          <p:nvPr/>
        </p:nvSpPr>
        <p:spPr>
          <a:xfrm>
            <a:off x="5683578" y="5733256"/>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Data</a:t>
            </a:r>
            <a:endParaRPr lang="zh-CN" altLang="en-US" sz="1400" dirty="0">
              <a:solidFill>
                <a:schemeClr val="bg1"/>
              </a:solidFill>
              <a:latin typeface="+mn-ea"/>
              <a:ea typeface="+mn-ea"/>
            </a:endParaRPr>
          </a:p>
        </p:txBody>
      </p:sp>
      <p:sp>
        <p:nvSpPr>
          <p:cNvPr id="60" name="TextBox 59"/>
          <p:cNvSpPr txBox="1"/>
          <p:nvPr/>
        </p:nvSpPr>
        <p:spPr>
          <a:xfrm>
            <a:off x="6279268" y="5733256"/>
            <a:ext cx="576000" cy="28803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Flag</a:t>
            </a:r>
            <a:endParaRPr lang="zh-CN" altLang="en-US" sz="1400" dirty="0">
              <a:solidFill>
                <a:schemeClr val="bg1"/>
              </a:solidFill>
              <a:latin typeface="+mn-ea"/>
              <a:ea typeface="+mn-ea"/>
            </a:endParaRPr>
          </a:p>
        </p:txBody>
      </p:sp>
      <p:pic>
        <p:nvPicPr>
          <p:cNvPr id="55" name="图片 54" descr="PC.png"/>
          <p:cNvPicPr>
            <a:picLocks noChangeAspect="1"/>
          </p:cNvPicPr>
          <p:nvPr/>
        </p:nvPicPr>
        <p:blipFill>
          <a:blip r:embed="rId5" cstate="print"/>
          <a:stretch>
            <a:fillRect/>
          </a:stretch>
        </p:blipFill>
        <p:spPr>
          <a:xfrm>
            <a:off x="2724650" y="2333980"/>
            <a:ext cx="938801" cy="720998"/>
          </a:xfrm>
          <a:prstGeom prst="rect">
            <a:avLst/>
          </a:prstGeom>
        </p:spPr>
      </p:pic>
      <p:pic>
        <p:nvPicPr>
          <p:cNvPr id="56" name="图片 5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8457671" y="2367855"/>
            <a:ext cx="890146" cy="653247"/>
          </a:xfrm>
          <a:prstGeom prst="rect">
            <a:avLst/>
          </a:prstGeom>
        </p:spPr>
      </p:pic>
      <p:pic>
        <p:nvPicPr>
          <p:cNvPr id="57" name="图片 5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651892" y="4790292"/>
            <a:ext cx="890146" cy="653247"/>
          </a:xfrm>
          <a:prstGeom prst="rect">
            <a:avLst/>
          </a:prstGeom>
        </p:spPr>
      </p:pic>
      <p:pic>
        <p:nvPicPr>
          <p:cNvPr id="61" name="图片 6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8494388" y="4785353"/>
            <a:ext cx="890146" cy="653247"/>
          </a:xfrm>
          <a:prstGeom prst="rect">
            <a:avLst/>
          </a:prstGeom>
        </p:spPr>
      </p:pic>
    </p:spTree>
    <p:extLst>
      <p:ext uri="{BB962C8B-B14F-4D97-AF65-F5344CB8AC3E}">
        <p14:creationId xmlns:p14="http://schemas.microsoft.com/office/powerpoint/2010/main" val="253964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a:t>HDLC</a:t>
            </a:r>
            <a:r>
              <a:rPr lang="zh-CN" altLang="en-US" dirty="0"/>
              <a:t>协议应用</a:t>
            </a:r>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High-level Data Link Control</a:t>
            </a:r>
            <a:r>
              <a:rPr lang="zh-CN" altLang="en-US" dirty="0"/>
              <a:t>，高级数据链路控制，简称</a:t>
            </a:r>
            <a:r>
              <a:rPr lang="en-US" altLang="zh-CN" dirty="0"/>
              <a:t>HDLC</a:t>
            </a:r>
            <a:r>
              <a:rPr lang="zh-CN" altLang="en-US" dirty="0"/>
              <a:t>，是一种面向比特的链路层协议。</a:t>
            </a:r>
            <a:endParaRPr lang="en-US" altLang="zh-CN" dirty="0"/>
          </a:p>
          <a:p>
            <a:endParaRPr lang="zh-CN" altLang="en-US" dirty="0"/>
          </a:p>
        </p:txBody>
      </p:sp>
      <p:grpSp>
        <p:nvGrpSpPr>
          <p:cNvPr id="16388" name="组合 12"/>
          <p:cNvGrpSpPr>
            <a:grpSpLocks/>
          </p:cNvGrpSpPr>
          <p:nvPr/>
        </p:nvGrpSpPr>
        <p:grpSpPr bwMode="auto">
          <a:xfrm>
            <a:off x="3683732" y="2346325"/>
            <a:ext cx="4572508" cy="1082675"/>
            <a:chOff x="2160029" y="1903239"/>
            <a:chExt cx="4572509" cy="1082675"/>
          </a:xfrm>
        </p:grpSpPr>
        <p:sp>
          <p:nvSpPr>
            <p:cNvPr id="16390" name="Text Box 11"/>
            <p:cNvSpPr txBox="1">
              <a:spLocks noChangeArrowheads="1"/>
            </p:cNvSpPr>
            <p:nvPr/>
          </p:nvSpPr>
          <p:spPr bwMode="auto">
            <a:xfrm>
              <a:off x="2160029" y="1903239"/>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mn-ea"/>
                  <a:ea typeface="+mn-ea"/>
                </a:rPr>
                <a:t>RTA</a:t>
              </a:r>
              <a:endParaRPr lang="en-US" altLang="zh-CN" sz="1400" dirty="0">
                <a:latin typeface="+mn-ea"/>
                <a:ea typeface="+mn-ea"/>
              </a:endParaRPr>
            </a:p>
          </p:txBody>
        </p:sp>
        <p:sp>
          <p:nvSpPr>
            <p:cNvPr id="16391" name="Text Box 12"/>
            <p:cNvSpPr txBox="1">
              <a:spLocks noChangeArrowheads="1"/>
            </p:cNvSpPr>
            <p:nvPr/>
          </p:nvSpPr>
          <p:spPr bwMode="auto">
            <a:xfrm>
              <a:off x="6222951" y="1903239"/>
              <a:ext cx="5095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mn-ea"/>
                  <a:ea typeface="+mn-ea"/>
                </a:rPr>
                <a:t>RTB</a:t>
              </a:r>
            </a:p>
          </p:txBody>
        </p:sp>
        <p:sp>
          <p:nvSpPr>
            <p:cNvPr id="16392" name="Text Box 7"/>
            <p:cNvSpPr txBox="1">
              <a:spLocks noChangeArrowheads="1"/>
            </p:cNvSpPr>
            <p:nvPr/>
          </p:nvSpPr>
          <p:spPr bwMode="auto">
            <a:xfrm>
              <a:off x="3996035" y="2708102"/>
              <a:ext cx="647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mn-ea"/>
                  <a:ea typeface="+mn-ea"/>
                </a:rPr>
                <a:t>HDLC</a:t>
              </a:r>
            </a:p>
          </p:txBody>
        </p:sp>
        <p:pic>
          <p:nvPicPr>
            <p:cNvPr id="16393"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4948" y="2492202"/>
              <a:ext cx="3228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Text Box 7"/>
            <p:cNvSpPr txBox="1">
              <a:spLocks noChangeArrowheads="1"/>
            </p:cNvSpPr>
            <p:nvPr/>
          </p:nvSpPr>
          <p:spPr bwMode="auto">
            <a:xfrm>
              <a:off x="2957809" y="2309639"/>
              <a:ext cx="6762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mn-ea"/>
                  <a:ea typeface="+mn-ea"/>
                </a:rPr>
                <a:t>S1/0/0</a:t>
              </a:r>
            </a:p>
          </p:txBody>
        </p:sp>
        <p:sp>
          <p:nvSpPr>
            <p:cNvPr id="16397" name="Text Box 7"/>
            <p:cNvSpPr txBox="1">
              <a:spLocks noChangeArrowheads="1"/>
            </p:cNvSpPr>
            <p:nvPr/>
          </p:nvSpPr>
          <p:spPr bwMode="auto">
            <a:xfrm>
              <a:off x="5184366" y="2349327"/>
              <a:ext cx="8357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mn-ea"/>
                  <a:ea typeface="+mn-ea"/>
                </a:rPr>
                <a:t>S1/0/0</a:t>
              </a:r>
            </a:p>
          </p:txBody>
        </p:sp>
      </p:gr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94590" y="2712763"/>
            <a:ext cx="890146" cy="653247"/>
          </a:xfrm>
          <a:prstGeom prst="rect">
            <a:avLst/>
          </a:prstGeom>
        </p:spPr>
      </p:pic>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59848" y="2703100"/>
            <a:ext cx="890146" cy="653247"/>
          </a:xfrm>
          <a:prstGeom prst="rect">
            <a:avLst/>
          </a:prstGeom>
        </p:spPr>
      </p:pic>
    </p:spTree>
    <p:extLst>
      <p:ext uri="{BB962C8B-B14F-4D97-AF65-F5344CB8AC3E}">
        <p14:creationId xmlns:p14="http://schemas.microsoft.com/office/powerpoint/2010/main" val="130817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p:cNvSpPr>
          <p:nvPr/>
        </p:nvSpPr>
        <p:spPr bwMode="auto">
          <a:xfrm>
            <a:off x="3648075" y="2420938"/>
            <a:ext cx="4319588" cy="647700"/>
          </a:xfrm>
          <a:custGeom>
            <a:avLst/>
            <a:gdLst>
              <a:gd name="T0" fmla="*/ 437784 w 4651913"/>
              <a:gd name="T1" fmla="*/ 0 h 2039040"/>
              <a:gd name="T2" fmla="*/ 955165 w 4651913"/>
              <a:gd name="T3" fmla="*/ 0 h 2039040"/>
              <a:gd name="T4" fmla="*/ 2387908 w 4651913"/>
              <a:gd name="T5" fmla="*/ 67 h 2039040"/>
              <a:gd name="T6" fmla="*/ 0 w 4651913"/>
              <a:gd name="T7" fmla="*/ 67 h 2039040"/>
              <a:gd name="T8" fmla="*/ 437784 w 4651913"/>
              <a:gd name="T9" fmla="*/ 0 h 2039040"/>
              <a:gd name="T10" fmla="*/ 0 60000 65536"/>
              <a:gd name="T11" fmla="*/ 0 60000 65536"/>
              <a:gd name="T12" fmla="*/ 0 60000 65536"/>
              <a:gd name="T13" fmla="*/ 0 60000 65536"/>
              <a:gd name="T14" fmla="*/ 0 60000 65536"/>
              <a:gd name="T15" fmla="*/ 0 w 4651913"/>
              <a:gd name="T16" fmla="*/ 0 h 2039040"/>
              <a:gd name="T17" fmla="*/ 4651913 w 4651913"/>
              <a:gd name="T18" fmla="*/ 2039040 h 2039040"/>
            </a:gdLst>
            <a:ahLst/>
            <a:cxnLst>
              <a:cxn ang="T10">
                <a:pos x="T0" y="T1"/>
              </a:cxn>
              <a:cxn ang="T11">
                <a:pos x="T2" y="T3"/>
              </a:cxn>
              <a:cxn ang="T12">
                <a:pos x="T4" y="T5"/>
              </a:cxn>
              <a:cxn ang="T13">
                <a:pos x="T6" y="T7"/>
              </a:cxn>
              <a:cxn ang="T14">
                <a:pos x="T8" y="T9"/>
              </a:cxn>
            </a:cxnLst>
            <a:rect l="T15" t="T16" r="T17" b="T18"/>
            <a:pathLst>
              <a:path w="4651913" h="2039040">
                <a:moveTo>
                  <a:pt x="852851" y="0"/>
                </a:moveTo>
                <a:lnTo>
                  <a:pt x="1860765" y="0"/>
                </a:lnTo>
                <a:lnTo>
                  <a:pt x="4651913" y="2039040"/>
                </a:lnTo>
                <a:lnTo>
                  <a:pt x="0" y="2039040"/>
                </a:lnTo>
                <a:lnTo>
                  <a:pt x="852851" y="0"/>
                </a:lnTo>
                <a:close/>
              </a:path>
            </a:pathLst>
          </a:custGeom>
          <a:gradFill rotWithShape="0">
            <a:gsLst>
              <a:gs pos="0">
                <a:srgbClr val="0099CC"/>
              </a:gs>
              <a:gs pos="100000">
                <a:srgbClr val="99CCFF"/>
              </a:gs>
            </a:gsLst>
            <a:lin ang="5400000"/>
          </a:gra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8435" name="标题 9"/>
          <p:cNvSpPr>
            <a:spLocks noGrp="1"/>
          </p:cNvSpPr>
          <p:nvPr>
            <p:ph type="title"/>
          </p:nvPr>
        </p:nvSpPr>
        <p:spPr/>
        <p:txBody>
          <a:bodyPr/>
          <a:lstStyle/>
          <a:p>
            <a:r>
              <a:rPr lang="en-US" altLang="zh-CN"/>
              <a:t>HDLC</a:t>
            </a:r>
            <a:r>
              <a:rPr lang="zh-CN" altLang="en-US"/>
              <a:t>帧结构</a:t>
            </a:r>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HDLC</a:t>
            </a:r>
            <a:r>
              <a:rPr lang="zh-CN" altLang="en-US" dirty="0"/>
              <a:t>有三种类型的帧：信息帧、监控帧、无编号帧。</a:t>
            </a:r>
            <a:endParaRPr lang="en-US" altLang="zh-CN" dirty="0"/>
          </a:p>
          <a:p>
            <a:endParaRPr lang="zh-CN" altLang="en-US" dirty="0"/>
          </a:p>
        </p:txBody>
      </p:sp>
      <p:grpSp>
        <p:nvGrpSpPr>
          <p:cNvPr id="18437" name="Group 42"/>
          <p:cNvGrpSpPr>
            <a:grpSpLocks/>
          </p:cNvGrpSpPr>
          <p:nvPr/>
        </p:nvGrpSpPr>
        <p:grpSpPr bwMode="auto">
          <a:xfrm>
            <a:off x="2495551" y="1862137"/>
            <a:ext cx="7129463" cy="558801"/>
            <a:chOff x="899592" y="2204863"/>
            <a:chExt cx="7128688" cy="558001"/>
          </a:xfrm>
        </p:grpSpPr>
        <p:sp>
          <p:nvSpPr>
            <p:cNvPr id="6" name="矩形 31"/>
            <p:cNvSpPr/>
            <p:nvPr/>
          </p:nvSpPr>
          <p:spPr bwMode="auto">
            <a:xfrm>
              <a:off x="899592" y="2204864"/>
              <a:ext cx="936000" cy="55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Flag</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 name="矩形 32"/>
            <p:cNvSpPr/>
            <p:nvPr/>
          </p:nvSpPr>
          <p:spPr bwMode="auto">
            <a:xfrm>
              <a:off x="3754512" y="2204864"/>
              <a:ext cx="2376264" cy="55721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Information</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 name="矩形 34"/>
            <p:cNvSpPr/>
            <p:nvPr/>
          </p:nvSpPr>
          <p:spPr bwMode="auto">
            <a:xfrm>
              <a:off x="2805708" y="2204864"/>
              <a:ext cx="936000" cy="55721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Control</a:t>
              </a:r>
            </a:p>
          </p:txBody>
        </p:sp>
        <p:sp>
          <p:nvSpPr>
            <p:cNvPr id="9" name="矩形 31"/>
            <p:cNvSpPr/>
            <p:nvPr/>
          </p:nvSpPr>
          <p:spPr bwMode="auto">
            <a:xfrm>
              <a:off x="1863254" y="2204864"/>
              <a:ext cx="936104" cy="55721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Address</a:t>
              </a:r>
            </a:p>
          </p:txBody>
        </p:sp>
        <p:sp>
          <p:nvSpPr>
            <p:cNvPr id="11" name="矩形 34"/>
            <p:cNvSpPr/>
            <p:nvPr/>
          </p:nvSpPr>
          <p:spPr bwMode="auto">
            <a:xfrm>
              <a:off x="6149826" y="2204863"/>
              <a:ext cx="942454" cy="55721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FCS</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2" name="矩形 31"/>
            <p:cNvSpPr/>
            <p:nvPr/>
          </p:nvSpPr>
          <p:spPr bwMode="auto">
            <a:xfrm>
              <a:off x="7092280" y="2204864"/>
              <a:ext cx="936000" cy="55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Flag</a:t>
              </a:r>
            </a:p>
          </p:txBody>
        </p:sp>
      </p:grpSp>
      <p:grpSp>
        <p:nvGrpSpPr>
          <p:cNvPr id="18438" name="Group 77"/>
          <p:cNvGrpSpPr>
            <a:grpSpLocks/>
          </p:cNvGrpSpPr>
          <p:nvPr/>
        </p:nvGrpSpPr>
        <p:grpSpPr bwMode="auto">
          <a:xfrm>
            <a:off x="3638551" y="4746625"/>
            <a:ext cx="4963649" cy="380206"/>
            <a:chOff x="2113880" y="4746029"/>
            <a:chExt cx="4964442" cy="380206"/>
          </a:xfrm>
        </p:grpSpPr>
        <p:grpSp>
          <p:nvGrpSpPr>
            <p:cNvPr id="18464" name="组合 31"/>
            <p:cNvGrpSpPr>
              <a:grpSpLocks/>
            </p:cNvGrpSpPr>
            <p:nvPr/>
          </p:nvGrpSpPr>
          <p:grpSpPr bwMode="auto">
            <a:xfrm>
              <a:off x="2113880" y="4765873"/>
              <a:ext cx="4318000" cy="360362"/>
              <a:chOff x="1300780" y="3644529"/>
              <a:chExt cx="4318379" cy="360510"/>
            </a:xfrm>
          </p:grpSpPr>
          <p:sp>
            <p:nvSpPr>
              <p:cNvPr id="45" name="矩形 31"/>
              <p:cNvSpPr/>
              <p:nvPr/>
            </p:nvSpPr>
            <p:spPr bwMode="auto">
              <a:xfrm>
                <a:off x="1300780"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1</a:t>
                </a:r>
              </a:p>
            </p:txBody>
          </p:sp>
          <p:sp>
            <p:nvSpPr>
              <p:cNvPr id="46" name="矩形 31"/>
              <p:cNvSpPr/>
              <p:nvPr/>
            </p:nvSpPr>
            <p:spPr bwMode="auto">
              <a:xfrm>
                <a:off x="1818725"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1</a:t>
                </a:r>
              </a:p>
            </p:txBody>
          </p:sp>
          <p:sp>
            <p:nvSpPr>
              <p:cNvPr id="47" name="矩形 34"/>
              <p:cNvSpPr/>
              <p:nvPr/>
            </p:nvSpPr>
            <p:spPr bwMode="auto">
              <a:xfrm>
                <a:off x="2343369"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M</a:t>
                </a:r>
              </a:p>
            </p:txBody>
          </p:sp>
          <p:sp>
            <p:nvSpPr>
              <p:cNvPr id="48" name="矩形 34"/>
              <p:cNvSpPr/>
              <p:nvPr/>
            </p:nvSpPr>
            <p:spPr bwMode="auto">
              <a:xfrm>
                <a:off x="2884080"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M</a:t>
                </a:r>
              </a:p>
            </p:txBody>
          </p:sp>
          <p:sp>
            <p:nvSpPr>
              <p:cNvPr id="49" name="矩形 34"/>
              <p:cNvSpPr/>
              <p:nvPr/>
            </p:nvSpPr>
            <p:spPr bwMode="auto">
              <a:xfrm>
                <a:off x="3422744"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P/F</a:t>
                </a:r>
              </a:p>
            </p:txBody>
          </p:sp>
          <p:sp>
            <p:nvSpPr>
              <p:cNvPr id="50" name="矩形 34"/>
              <p:cNvSpPr/>
              <p:nvPr/>
            </p:nvSpPr>
            <p:spPr bwMode="auto">
              <a:xfrm>
                <a:off x="3969168"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M</a:t>
                </a:r>
              </a:p>
            </p:txBody>
          </p:sp>
          <p:sp>
            <p:nvSpPr>
              <p:cNvPr id="51" name="矩形 34"/>
              <p:cNvSpPr/>
              <p:nvPr/>
            </p:nvSpPr>
            <p:spPr bwMode="auto">
              <a:xfrm>
                <a:off x="4526550"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M</a:t>
                </a:r>
              </a:p>
            </p:txBody>
          </p:sp>
          <p:sp>
            <p:nvSpPr>
              <p:cNvPr id="52" name="矩形 31"/>
              <p:cNvSpPr/>
              <p:nvPr/>
            </p:nvSpPr>
            <p:spPr bwMode="auto">
              <a:xfrm>
                <a:off x="5079159"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M</a:t>
                </a:r>
              </a:p>
            </p:txBody>
          </p:sp>
        </p:grpSp>
        <p:sp>
          <p:nvSpPr>
            <p:cNvPr id="18465" name="TextBox 20"/>
            <p:cNvSpPr txBox="1">
              <a:spLocks noChangeArrowheads="1"/>
            </p:cNvSpPr>
            <p:nvPr/>
          </p:nvSpPr>
          <p:spPr bwMode="auto">
            <a:xfrm>
              <a:off x="6720475" y="4746029"/>
              <a:ext cx="3578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微软雅黑" panose="020B0503020204020204" pitchFamily="34" charset="-122"/>
                  <a:ea typeface="微软雅黑" panose="020B0503020204020204" pitchFamily="34" charset="-122"/>
                </a:rPr>
                <a:t>U</a:t>
              </a:r>
              <a:endParaRPr lang="zh-CN" altLang="en-US" sz="1800" dirty="0">
                <a:latin typeface="微软雅黑" panose="020B0503020204020204" pitchFamily="34" charset="-122"/>
                <a:ea typeface="微软雅黑" panose="020B0503020204020204" pitchFamily="34" charset="-122"/>
              </a:endParaRPr>
            </a:p>
          </p:txBody>
        </p:sp>
      </p:grpSp>
      <p:grpSp>
        <p:nvGrpSpPr>
          <p:cNvPr id="18439" name="Group 78"/>
          <p:cNvGrpSpPr>
            <a:grpSpLocks/>
          </p:cNvGrpSpPr>
          <p:nvPr/>
        </p:nvGrpSpPr>
        <p:grpSpPr bwMode="auto">
          <a:xfrm>
            <a:off x="3636963" y="3895725"/>
            <a:ext cx="4945923" cy="380025"/>
            <a:chOff x="2113409" y="3853636"/>
            <a:chExt cx="4944812" cy="380025"/>
          </a:xfrm>
        </p:grpSpPr>
        <p:sp>
          <p:nvSpPr>
            <p:cNvPr id="18456" name="TextBox 20"/>
            <p:cNvSpPr txBox="1">
              <a:spLocks noChangeArrowheads="1"/>
            </p:cNvSpPr>
            <p:nvPr/>
          </p:nvSpPr>
          <p:spPr bwMode="auto">
            <a:xfrm>
              <a:off x="6740576" y="3853636"/>
              <a:ext cx="31764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微软雅黑" panose="020B0503020204020204" pitchFamily="34" charset="-122"/>
                  <a:ea typeface="微软雅黑" panose="020B0503020204020204" pitchFamily="34" charset="-122"/>
                </a:rPr>
                <a:t>S</a:t>
              </a:r>
              <a:endParaRPr lang="zh-CN" altLang="en-US" sz="1800" dirty="0">
                <a:latin typeface="微软雅黑" panose="020B0503020204020204" pitchFamily="34" charset="-122"/>
                <a:ea typeface="微软雅黑" panose="020B0503020204020204" pitchFamily="34" charset="-122"/>
              </a:endParaRPr>
            </a:p>
          </p:txBody>
        </p:sp>
        <p:grpSp>
          <p:nvGrpSpPr>
            <p:cNvPr id="18457" name="Group 75"/>
            <p:cNvGrpSpPr>
              <a:grpSpLocks/>
            </p:cNvGrpSpPr>
            <p:nvPr/>
          </p:nvGrpSpPr>
          <p:grpSpPr bwMode="auto">
            <a:xfrm>
              <a:off x="2113409" y="3873661"/>
              <a:ext cx="4320480" cy="360000"/>
              <a:chOff x="2113409" y="3889103"/>
              <a:chExt cx="4320480" cy="360000"/>
            </a:xfrm>
          </p:grpSpPr>
          <p:sp>
            <p:nvSpPr>
              <p:cNvPr id="53" name="矩形 31"/>
              <p:cNvSpPr/>
              <p:nvPr/>
            </p:nvSpPr>
            <p:spPr bwMode="auto">
              <a:xfrm>
                <a:off x="2113409" y="3889103"/>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1</a:t>
                </a:r>
              </a:p>
            </p:txBody>
          </p:sp>
          <p:sp>
            <p:nvSpPr>
              <p:cNvPr id="54" name="矩形 31"/>
              <p:cNvSpPr/>
              <p:nvPr/>
            </p:nvSpPr>
            <p:spPr bwMode="auto">
              <a:xfrm>
                <a:off x="2652709" y="3889103"/>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0</a:t>
                </a:r>
              </a:p>
            </p:txBody>
          </p:sp>
          <p:sp>
            <p:nvSpPr>
              <p:cNvPr id="70" name="矩形 34"/>
              <p:cNvSpPr/>
              <p:nvPr/>
            </p:nvSpPr>
            <p:spPr bwMode="auto">
              <a:xfrm>
                <a:off x="3202283" y="3889103"/>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S</a:t>
                </a:r>
              </a:p>
            </p:txBody>
          </p:sp>
          <p:sp>
            <p:nvSpPr>
              <p:cNvPr id="71" name="矩形 34"/>
              <p:cNvSpPr/>
              <p:nvPr/>
            </p:nvSpPr>
            <p:spPr bwMode="auto">
              <a:xfrm>
                <a:off x="3740449" y="3889103"/>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S</a:t>
                </a:r>
              </a:p>
            </p:txBody>
          </p:sp>
          <p:sp>
            <p:nvSpPr>
              <p:cNvPr id="72" name="矩形 34"/>
              <p:cNvSpPr/>
              <p:nvPr/>
            </p:nvSpPr>
            <p:spPr bwMode="auto">
              <a:xfrm>
                <a:off x="4273649" y="3889103"/>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P/F</a:t>
                </a:r>
              </a:p>
            </p:txBody>
          </p:sp>
          <p:sp>
            <p:nvSpPr>
              <p:cNvPr id="73" name="矩形 34"/>
              <p:cNvSpPr/>
              <p:nvPr/>
            </p:nvSpPr>
            <p:spPr bwMode="auto">
              <a:xfrm>
                <a:off x="4815805" y="3889103"/>
                <a:ext cx="1618084"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P/F</a:t>
                </a:r>
              </a:p>
            </p:txBody>
          </p:sp>
        </p:grpSp>
      </p:grpSp>
      <p:grpSp>
        <p:nvGrpSpPr>
          <p:cNvPr id="18440" name="Group 81"/>
          <p:cNvGrpSpPr>
            <a:grpSpLocks/>
          </p:cNvGrpSpPr>
          <p:nvPr/>
        </p:nvGrpSpPr>
        <p:grpSpPr bwMode="auto">
          <a:xfrm>
            <a:off x="3494253" y="2820991"/>
            <a:ext cx="5057378" cy="605089"/>
            <a:chOff x="1971087" y="2820392"/>
            <a:chExt cx="5055873" cy="605912"/>
          </a:xfrm>
        </p:grpSpPr>
        <p:sp>
          <p:nvSpPr>
            <p:cNvPr id="18442" name="TextBox 20"/>
            <p:cNvSpPr txBox="1">
              <a:spLocks noChangeArrowheads="1"/>
            </p:cNvSpPr>
            <p:nvPr/>
          </p:nvSpPr>
          <p:spPr bwMode="auto">
            <a:xfrm>
              <a:off x="6771838" y="3045078"/>
              <a:ext cx="255122" cy="3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2000" dirty="0">
                  <a:ea typeface="宋体" panose="02010600030101010101" pitchFamily="2" charset="-122"/>
                </a:rPr>
                <a:t>I</a:t>
              </a:r>
              <a:endParaRPr lang="zh-CN" altLang="en-US" sz="2000" dirty="0">
                <a:ea typeface="宋体" panose="02010600030101010101" pitchFamily="2" charset="-122"/>
              </a:endParaRPr>
            </a:p>
          </p:txBody>
        </p:sp>
        <p:grpSp>
          <p:nvGrpSpPr>
            <p:cNvPr id="18443" name="Group 80"/>
            <p:cNvGrpSpPr>
              <a:grpSpLocks/>
            </p:cNvGrpSpPr>
            <p:nvPr/>
          </p:nvGrpSpPr>
          <p:grpSpPr bwMode="auto">
            <a:xfrm>
              <a:off x="1971087" y="2820392"/>
              <a:ext cx="4462802" cy="605912"/>
              <a:chOff x="1971087" y="2820392"/>
              <a:chExt cx="4462802" cy="605912"/>
            </a:xfrm>
          </p:grpSpPr>
          <p:sp>
            <p:nvSpPr>
              <p:cNvPr id="55" name="矩形 31"/>
              <p:cNvSpPr/>
              <p:nvPr/>
            </p:nvSpPr>
            <p:spPr bwMode="auto">
              <a:xfrm>
                <a:off x="2113409" y="3066304"/>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600" dirty="0">
                    <a:solidFill>
                      <a:schemeClr val="bg1"/>
                    </a:solidFill>
                    <a:latin typeface="Arial" charset="0"/>
                  </a:rPr>
                  <a:t>0</a:t>
                </a:r>
              </a:p>
            </p:txBody>
          </p:sp>
          <p:sp>
            <p:nvSpPr>
              <p:cNvPr id="56" name="矩形 31"/>
              <p:cNvSpPr/>
              <p:nvPr/>
            </p:nvSpPr>
            <p:spPr bwMode="auto">
              <a:xfrm>
                <a:off x="2660330" y="3066304"/>
                <a:ext cx="161332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N(S)</a:t>
                </a:r>
              </a:p>
            </p:txBody>
          </p:sp>
          <p:sp>
            <p:nvSpPr>
              <p:cNvPr id="57" name="矩形 34"/>
              <p:cNvSpPr/>
              <p:nvPr/>
            </p:nvSpPr>
            <p:spPr bwMode="auto">
              <a:xfrm>
                <a:off x="4273649" y="3066304"/>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P/F</a:t>
                </a:r>
              </a:p>
            </p:txBody>
          </p:sp>
          <p:sp>
            <p:nvSpPr>
              <p:cNvPr id="18447" name="TextBox 20"/>
              <p:cNvSpPr txBox="1">
                <a:spLocks noChangeArrowheads="1"/>
              </p:cNvSpPr>
              <p:nvPr/>
            </p:nvSpPr>
            <p:spPr bwMode="auto">
              <a:xfrm>
                <a:off x="1971087"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0</a:t>
                </a:r>
                <a:endParaRPr lang="zh-CN" altLang="en-US" sz="1200">
                  <a:ea typeface="宋体" panose="02010600030101010101" pitchFamily="2" charset="-122"/>
                </a:endParaRPr>
              </a:p>
            </p:txBody>
          </p:sp>
          <p:sp>
            <p:nvSpPr>
              <p:cNvPr id="18448" name="TextBox 20"/>
              <p:cNvSpPr txBox="1">
                <a:spLocks noChangeArrowheads="1"/>
              </p:cNvSpPr>
              <p:nvPr/>
            </p:nvSpPr>
            <p:spPr bwMode="auto">
              <a:xfrm>
                <a:off x="2520051"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1</a:t>
                </a:r>
                <a:endParaRPr lang="zh-CN" altLang="en-US" sz="1200">
                  <a:ea typeface="宋体" panose="02010600030101010101" pitchFamily="2" charset="-122"/>
                </a:endParaRPr>
              </a:p>
            </p:txBody>
          </p:sp>
          <p:sp>
            <p:nvSpPr>
              <p:cNvPr id="18449" name="TextBox 20"/>
              <p:cNvSpPr txBox="1">
                <a:spLocks noChangeArrowheads="1"/>
              </p:cNvSpPr>
              <p:nvPr/>
            </p:nvSpPr>
            <p:spPr bwMode="auto">
              <a:xfrm>
                <a:off x="3068223"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2</a:t>
                </a:r>
                <a:endParaRPr lang="zh-CN" altLang="en-US" sz="1200">
                  <a:ea typeface="宋体" panose="02010600030101010101" pitchFamily="2" charset="-122"/>
                </a:endParaRPr>
              </a:p>
            </p:txBody>
          </p:sp>
          <p:sp>
            <p:nvSpPr>
              <p:cNvPr id="18450" name="TextBox 20"/>
              <p:cNvSpPr txBox="1">
                <a:spLocks noChangeArrowheads="1"/>
              </p:cNvSpPr>
              <p:nvPr/>
            </p:nvSpPr>
            <p:spPr bwMode="auto">
              <a:xfrm>
                <a:off x="3616392"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3</a:t>
                </a:r>
                <a:endParaRPr lang="zh-CN" altLang="en-US" sz="1200">
                  <a:ea typeface="宋体" panose="02010600030101010101" pitchFamily="2" charset="-122"/>
                </a:endParaRPr>
              </a:p>
            </p:txBody>
          </p:sp>
          <p:sp>
            <p:nvSpPr>
              <p:cNvPr id="18451" name="TextBox 20"/>
              <p:cNvSpPr txBox="1">
                <a:spLocks noChangeArrowheads="1"/>
              </p:cNvSpPr>
              <p:nvPr/>
            </p:nvSpPr>
            <p:spPr bwMode="auto">
              <a:xfrm>
                <a:off x="4165356"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4</a:t>
                </a:r>
                <a:endParaRPr lang="zh-CN" altLang="en-US" sz="1200">
                  <a:ea typeface="宋体" panose="02010600030101010101" pitchFamily="2" charset="-122"/>
                </a:endParaRPr>
              </a:p>
            </p:txBody>
          </p:sp>
          <p:sp>
            <p:nvSpPr>
              <p:cNvPr id="18452" name="TextBox 20"/>
              <p:cNvSpPr txBox="1">
                <a:spLocks noChangeArrowheads="1"/>
              </p:cNvSpPr>
              <p:nvPr/>
            </p:nvSpPr>
            <p:spPr bwMode="auto">
              <a:xfrm>
                <a:off x="4714320"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5</a:t>
                </a:r>
                <a:endParaRPr lang="zh-CN" altLang="en-US" sz="1200">
                  <a:ea typeface="宋体" panose="02010600030101010101" pitchFamily="2" charset="-122"/>
                </a:endParaRPr>
              </a:p>
            </p:txBody>
          </p:sp>
          <p:sp>
            <p:nvSpPr>
              <p:cNvPr id="18453" name="TextBox 20"/>
              <p:cNvSpPr txBox="1">
                <a:spLocks noChangeArrowheads="1"/>
              </p:cNvSpPr>
              <p:nvPr/>
            </p:nvSpPr>
            <p:spPr bwMode="auto">
              <a:xfrm>
                <a:off x="5263284"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6</a:t>
                </a:r>
                <a:endParaRPr lang="zh-CN" altLang="en-US" sz="1200">
                  <a:ea typeface="宋体" panose="02010600030101010101" pitchFamily="2" charset="-122"/>
                </a:endParaRPr>
              </a:p>
            </p:txBody>
          </p:sp>
          <p:sp>
            <p:nvSpPr>
              <p:cNvPr id="18454" name="TextBox 20"/>
              <p:cNvSpPr txBox="1">
                <a:spLocks noChangeArrowheads="1"/>
              </p:cNvSpPr>
              <p:nvPr/>
            </p:nvSpPr>
            <p:spPr bwMode="auto">
              <a:xfrm>
                <a:off x="5812251"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7</a:t>
                </a:r>
                <a:endParaRPr lang="zh-CN" altLang="en-US" sz="1200">
                  <a:ea typeface="宋体" panose="02010600030101010101" pitchFamily="2" charset="-122"/>
                </a:endParaRPr>
              </a:p>
            </p:txBody>
          </p:sp>
          <p:sp>
            <p:nvSpPr>
              <p:cNvPr id="74" name="矩形 34"/>
              <p:cNvSpPr/>
              <p:nvPr/>
            </p:nvSpPr>
            <p:spPr bwMode="auto">
              <a:xfrm>
                <a:off x="4815805" y="3066304"/>
                <a:ext cx="1618084"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N(R)</a:t>
                </a:r>
              </a:p>
            </p:txBody>
          </p:sp>
        </p:grpSp>
      </p:grpSp>
    </p:spTree>
    <p:extLst>
      <p:ext uri="{BB962C8B-B14F-4D97-AF65-F5344CB8AC3E}">
        <p14:creationId xmlns:p14="http://schemas.microsoft.com/office/powerpoint/2010/main" val="136687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1314" y="2420939"/>
            <a:ext cx="3228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HDLC</a:t>
            </a:r>
            <a:r>
              <a:rPr lang="zh-CN" altLang="en-US" dirty="0">
                <a:latin typeface="微软雅黑" panose="020B0503020204020204" pitchFamily="34" charset="-122"/>
                <a:ea typeface="微软雅黑" panose="020B0503020204020204" pitchFamily="34" charset="-122"/>
              </a:rPr>
              <a:t>基本配置</a:t>
            </a:r>
          </a:p>
        </p:txBody>
      </p:sp>
      <p:sp>
        <p:nvSpPr>
          <p:cNvPr id="20485" name="Text Box 7"/>
          <p:cNvSpPr txBox="1">
            <a:spLocks noChangeArrowheads="1"/>
          </p:cNvSpPr>
          <p:nvPr/>
        </p:nvSpPr>
        <p:spPr bwMode="auto">
          <a:xfrm>
            <a:off x="4224337" y="2216151"/>
            <a:ext cx="7254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20486" name="Text Box 11"/>
          <p:cNvSpPr txBox="1">
            <a:spLocks noChangeArrowheads="1"/>
          </p:cNvSpPr>
          <p:nvPr/>
        </p:nvSpPr>
        <p:spPr bwMode="auto">
          <a:xfrm>
            <a:off x="3503712" y="1948706"/>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20487" name="Text Box 12"/>
          <p:cNvSpPr txBox="1">
            <a:spLocks noChangeArrowheads="1"/>
          </p:cNvSpPr>
          <p:nvPr/>
        </p:nvSpPr>
        <p:spPr bwMode="auto">
          <a:xfrm>
            <a:off x="7350609" y="1948706"/>
            <a:ext cx="5095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sp>
        <p:nvSpPr>
          <p:cNvPr id="20488" name="AutoShape 28"/>
          <p:cNvSpPr>
            <a:spLocks/>
          </p:cNvSpPr>
          <p:nvPr/>
        </p:nvSpPr>
        <p:spPr bwMode="auto">
          <a:xfrm flipH="1">
            <a:off x="2495550" y="3452808"/>
            <a:ext cx="7416800" cy="1708160"/>
          </a:xfrm>
          <a:prstGeom prst="accentBorderCallout3">
            <a:avLst>
              <a:gd name="adj1" fmla="val 14088"/>
              <a:gd name="adj2" fmla="val 101218"/>
              <a:gd name="adj3" fmla="val 14088"/>
              <a:gd name="adj4" fmla="val 103042"/>
              <a:gd name="adj5" fmla="val -13079"/>
              <a:gd name="adj6" fmla="val 103042"/>
              <a:gd name="adj7" fmla="val -39106"/>
              <a:gd name="adj8" fmla="val 90639"/>
            </a:avLst>
          </a:prstGeom>
          <a:solidFill>
            <a:schemeClr val="bg1">
              <a:lumMod val="85000"/>
            </a:schemeClr>
          </a:solidFill>
          <a:ln w="19050" algn="ctr">
            <a:noFill/>
            <a:miter lim="800000"/>
            <a:headEnd/>
            <a:tailEnd type="arrow" w="med" len="med"/>
          </a:ln>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pt-BR" altLang="zh-CN" sz="1400" dirty="0">
                <a:latin typeface="Courier New" panose="02070309020205020404" pitchFamily="49" charset="0"/>
                <a:ea typeface="微软雅黑" panose="020B0503020204020204" pitchFamily="34" charset="-122"/>
                <a:cs typeface="Courier New" panose="02070309020205020404" pitchFamily="49" charset="0"/>
              </a:rPr>
              <a:t>[RTA]interface Serial 1/0/0 </a:t>
            </a:r>
          </a:p>
          <a:p>
            <a:pPr algn="l">
              <a:lnSpc>
                <a:spcPct val="150000"/>
              </a:lnSpc>
            </a:pPr>
            <a:r>
              <a:rPr lang="pt-BR"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pt-BR"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link-protocol hdlc</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Warning: The encapsulation protocol of the link will be changed. Continue? [Y/N]:y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address 10.0.1.1 30</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0491" name="Text Box 7"/>
          <p:cNvSpPr txBox="1">
            <a:spLocks noChangeArrowheads="1"/>
          </p:cNvSpPr>
          <p:nvPr/>
        </p:nvSpPr>
        <p:spPr bwMode="auto">
          <a:xfrm>
            <a:off x="6529389" y="2205039"/>
            <a:ext cx="719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20492" name="Text Box 11"/>
          <p:cNvSpPr txBox="1">
            <a:spLocks noChangeArrowheads="1"/>
          </p:cNvSpPr>
          <p:nvPr/>
        </p:nvSpPr>
        <p:spPr bwMode="auto">
          <a:xfrm>
            <a:off x="4008512" y="2611439"/>
            <a:ext cx="12954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10.0.1.1/30</a:t>
            </a:r>
            <a:endParaRPr lang="en-US" altLang="zh-CN" sz="1400" dirty="0">
              <a:latin typeface="微软雅黑" panose="020B0503020204020204" pitchFamily="34" charset="-122"/>
              <a:ea typeface="微软雅黑" panose="020B0503020204020204" pitchFamily="34" charset="-122"/>
            </a:endParaRPr>
          </a:p>
        </p:txBody>
      </p:sp>
      <p:pic>
        <p:nvPicPr>
          <p:cNvPr id="14" name="图片 1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32685" y="2242497"/>
            <a:ext cx="791652" cy="580966"/>
          </a:xfrm>
          <a:prstGeom prst="rect">
            <a:avLst/>
          </a:prstGeom>
        </p:spPr>
      </p:pic>
      <p:pic>
        <p:nvPicPr>
          <p:cNvPr id="16" name="图片 1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248525" y="2245050"/>
            <a:ext cx="791652" cy="580966"/>
          </a:xfrm>
          <a:prstGeom prst="rect">
            <a:avLst/>
          </a:prstGeom>
        </p:spPr>
      </p:pic>
    </p:spTree>
    <p:extLst>
      <p:ext uri="{BB962C8B-B14F-4D97-AF65-F5344CB8AC3E}">
        <p14:creationId xmlns:p14="http://schemas.microsoft.com/office/powerpoint/2010/main" val="189294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1314" y="2420939"/>
            <a:ext cx="3228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Line 26"/>
          <p:cNvSpPr>
            <a:spLocks noChangeShapeType="1"/>
          </p:cNvSpPr>
          <p:nvPr/>
        </p:nvSpPr>
        <p:spPr bwMode="auto">
          <a:xfrm>
            <a:off x="3287713" y="2492375"/>
            <a:ext cx="5762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22532" name="标题 1"/>
          <p:cNvSpPr>
            <a:spLocks noGrp="1"/>
          </p:cNvSpPr>
          <p:nvPr>
            <p:ph type="title"/>
          </p:nvPr>
        </p:nvSpPr>
        <p:spPr/>
        <p:txBody>
          <a:bodyPr/>
          <a:lstStyle/>
          <a:p>
            <a:r>
              <a:rPr lang="en-US" altLang="zh-CN"/>
              <a:t>HDLC</a:t>
            </a:r>
            <a:r>
              <a:rPr lang="zh-CN" altLang="en-US"/>
              <a:t>接口地址借用</a:t>
            </a:r>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串行接口可以借用</a:t>
            </a:r>
            <a:r>
              <a:rPr lang="en-US" altLang="zh-CN" dirty="0"/>
              <a:t>Loopback</a:t>
            </a:r>
            <a:r>
              <a:rPr lang="zh-CN" altLang="en-US" dirty="0"/>
              <a:t>接口的</a:t>
            </a:r>
            <a:r>
              <a:rPr lang="en-US" altLang="zh-CN" dirty="0"/>
              <a:t>IP</a:t>
            </a:r>
            <a:r>
              <a:rPr lang="zh-CN" altLang="en-US" dirty="0"/>
              <a:t>地址和对端建立连接。</a:t>
            </a:r>
            <a:endParaRPr lang="en-US" altLang="zh-CN" dirty="0"/>
          </a:p>
          <a:p>
            <a:endParaRPr lang="zh-CN" altLang="en-US" dirty="0"/>
          </a:p>
        </p:txBody>
      </p:sp>
      <p:sp>
        <p:nvSpPr>
          <p:cNvPr id="22534" name="Text Box 11"/>
          <p:cNvSpPr txBox="1">
            <a:spLocks noChangeArrowheads="1"/>
          </p:cNvSpPr>
          <p:nvPr/>
        </p:nvSpPr>
        <p:spPr bwMode="auto">
          <a:xfrm>
            <a:off x="3539716" y="1804690"/>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mn-ea"/>
                <a:ea typeface="+mn-ea"/>
              </a:rPr>
              <a:t>RTA</a:t>
            </a:r>
            <a:endParaRPr lang="en-US" altLang="zh-CN" sz="1400">
              <a:latin typeface="+mn-ea"/>
              <a:ea typeface="+mn-ea"/>
            </a:endParaRPr>
          </a:p>
        </p:txBody>
      </p:sp>
      <p:sp>
        <p:nvSpPr>
          <p:cNvPr id="22535" name="Text Box 12"/>
          <p:cNvSpPr txBox="1">
            <a:spLocks noChangeArrowheads="1"/>
          </p:cNvSpPr>
          <p:nvPr/>
        </p:nvSpPr>
        <p:spPr bwMode="auto">
          <a:xfrm>
            <a:off x="7386613" y="1876698"/>
            <a:ext cx="5095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mn-ea"/>
                <a:ea typeface="+mn-ea"/>
              </a:rPr>
              <a:t>RTB</a:t>
            </a:r>
          </a:p>
        </p:txBody>
      </p:sp>
      <p:sp>
        <p:nvSpPr>
          <p:cNvPr id="22538" name="Text Box 11"/>
          <p:cNvSpPr txBox="1">
            <a:spLocks noChangeArrowheads="1"/>
          </p:cNvSpPr>
          <p:nvPr/>
        </p:nvSpPr>
        <p:spPr bwMode="auto">
          <a:xfrm>
            <a:off x="6096000" y="2595564"/>
            <a:ext cx="12954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mn-ea"/>
                <a:ea typeface="+mn-ea"/>
              </a:rPr>
              <a:t>10.1.1.2/24</a:t>
            </a:r>
            <a:endParaRPr lang="en-US" altLang="zh-CN" sz="1400" dirty="0">
              <a:latin typeface="+mn-ea"/>
              <a:ea typeface="+mn-ea"/>
            </a:endParaRPr>
          </a:p>
        </p:txBody>
      </p:sp>
      <p:sp>
        <p:nvSpPr>
          <p:cNvPr id="22539" name="Line 26"/>
          <p:cNvSpPr>
            <a:spLocks noChangeShapeType="1"/>
          </p:cNvSpPr>
          <p:nvPr/>
        </p:nvSpPr>
        <p:spPr bwMode="auto">
          <a:xfrm>
            <a:off x="3287713" y="2349500"/>
            <a:ext cx="0" cy="287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22540" name="Text Box 7"/>
          <p:cNvSpPr txBox="1">
            <a:spLocks noChangeArrowheads="1"/>
          </p:cNvSpPr>
          <p:nvPr/>
        </p:nvSpPr>
        <p:spPr bwMode="auto">
          <a:xfrm>
            <a:off x="2208215" y="2276475"/>
            <a:ext cx="1079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mn-ea"/>
                <a:ea typeface="+mn-ea"/>
              </a:rPr>
              <a:t>Loopback 0 </a:t>
            </a:r>
          </a:p>
          <a:p>
            <a:pPr>
              <a:spcBef>
                <a:spcPct val="50000"/>
              </a:spcBef>
            </a:pPr>
            <a:r>
              <a:rPr lang="en-US" altLang="zh-CN" sz="1200" dirty="0">
                <a:latin typeface="+mn-ea"/>
                <a:ea typeface="+mn-ea"/>
              </a:rPr>
              <a:t>10.1.1.1/32</a:t>
            </a:r>
          </a:p>
        </p:txBody>
      </p:sp>
      <p:sp>
        <p:nvSpPr>
          <p:cNvPr id="22541" name="AutoShape 28"/>
          <p:cNvSpPr>
            <a:spLocks/>
          </p:cNvSpPr>
          <p:nvPr/>
        </p:nvSpPr>
        <p:spPr bwMode="auto">
          <a:xfrm flipH="1">
            <a:off x="2495550" y="3291226"/>
            <a:ext cx="7416800" cy="2031325"/>
          </a:xfrm>
          <a:prstGeom prst="accentBorderCallout3">
            <a:avLst>
              <a:gd name="adj1" fmla="val 14088"/>
              <a:gd name="adj2" fmla="val 101218"/>
              <a:gd name="adj3" fmla="val 14088"/>
              <a:gd name="adj4" fmla="val 103042"/>
              <a:gd name="adj5" fmla="val -13079"/>
              <a:gd name="adj6" fmla="val 103042"/>
              <a:gd name="adj7" fmla="val -27500"/>
              <a:gd name="adj8" fmla="val 89639"/>
            </a:avLst>
          </a:prstGeom>
          <a:solidFill>
            <a:schemeClr val="bg1">
              <a:lumMod val="85000"/>
            </a:schemeClr>
          </a:solidFill>
          <a:ln w="19050" algn="ctr">
            <a:noFill/>
            <a:miter lim="800000"/>
            <a:headEnd/>
            <a:tailEnd type="arrow" w="med" len="med"/>
          </a:ln>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pt-BR" altLang="zh-CN" sz="1400" dirty="0">
                <a:latin typeface="Courier New" panose="02070309020205020404" pitchFamily="49" charset="0"/>
                <a:ea typeface="+mn-ea"/>
                <a:cs typeface="Courier New" panose="02070309020205020404" pitchFamily="49" charset="0"/>
              </a:rPr>
              <a:t>[RTA]interface Serial 1/0/0 </a:t>
            </a:r>
          </a:p>
          <a:p>
            <a:pPr algn="l">
              <a:lnSpc>
                <a:spcPct val="150000"/>
              </a:lnSpc>
            </a:pPr>
            <a:r>
              <a:rPr lang="pt-BR" altLang="zh-CN" sz="1400" dirty="0">
                <a:latin typeface="Courier New" panose="02070309020205020404" pitchFamily="49" charset="0"/>
                <a:ea typeface="+mn-ea"/>
                <a:cs typeface="Courier New" panose="02070309020205020404" pitchFamily="49" charset="0"/>
              </a:rPr>
              <a:t>[RTA-Serial1/0/0]link-protocol hdlc</a:t>
            </a:r>
            <a:r>
              <a:rPr lang="en-US" altLang="zh-CN" sz="1400" dirty="0">
                <a:latin typeface="Courier New" panose="02070309020205020404" pitchFamily="49" charset="0"/>
                <a:ea typeface="+mn-ea"/>
                <a:cs typeface="Courier New" panose="02070309020205020404" pitchFamily="49" charset="0"/>
              </a:rPr>
              <a:t> </a:t>
            </a:r>
          </a:p>
          <a:p>
            <a:pPr algn="l">
              <a:lnSpc>
                <a:spcPct val="150000"/>
              </a:lnSpc>
            </a:pPr>
            <a:r>
              <a:rPr lang="en-US" altLang="zh-CN" sz="1400" dirty="0">
                <a:latin typeface="Courier New" panose="02070309020205020404" pitchFamily="49" charset="0"/>
                <a:ea typeface="+mn-ea"/>
                <a:cs typeface="Courier New" panose="02070309020205020404" pitchFamily="49" charset="0"/>
              </a:rPr>
              <a:t>Warning: The encapsulation protocol of the link will be changed. Continue? [Y/N]:y </a:t>
            </a:r>
          </a:p>
          <a:p>
            <a:pPr algn="l">
              <a:lnSpc>
                <a:spcPct val="150000"/>
              </a:lnSpc>
            </a:pPr>
            <a:r>
              <a:rPr lang="en-US" altLang="zh-CN" sz="1400" dirty="0">
                <a:latin typeface="Courier New" panose="02070309020205020404" pitchFamily="49" charset="0"/>
                <a:ea typeface="+mn-ea"/>
                <a:cs typeface="Courier New" panose="02070309020205020404" pitchFamily="49" charset="0"/>
              </a:rPr>
              <a:t>[RTA-Serial1/0/0]</a:t>
            </a:r>
            <a:r>
              <a:rPr lang="en-US" altLang="zh-CN" sz="1400" dirty="0" err="1">
                <a:solidFill>
                  <a:srgbClr val="C00000"/>
                </a:solidFill>
                <a:latin typeface="Courier New" panose="02070309020205020404" pitchFamily="49" charset="0"/>
                <a:ea typeface="+mn-ea"/>
                <a:cs typeface="Courier New" panose="02070309020205020404" pitchFamily="49" charset="0"/>
              </a:rPr>
              <a:t>ip</a:t>
            </a:r>
            <a:r>
              <a:rPr lang="en-US" altLang="zh-CN" sz="1400" dirty="0">
                <a:solidFill>
                  <a:srgbClr val="C00000"/>
                </a:solidFill>
                <a:latin typeface="Courier New" panose="02070309020205020404" pitchFamily="49" charset="0"/>
                <a:ea typeface="+mn-ea"/>
                <a:cs typeface="Courier New" panose="02070309020205020404" pitchFamily="49" charset="0"/>
              </a:rPr>
              <a:t> address unnumbered interface </a:t>
            </a:r>
            <a:r>
              <a:rPr lang="en-US" altLang="zh-CN" sz="1400" dirty="0" err="1">
                <a:solidFill>
                  <a:srgbClr val="C00000"/>
                </a:solidFill>
                <a:latin typeface="Courier New" panose="02070309020205020404" pitchFamily="49" charset="0"/>
                <a:ea typeface="+mn-ea"/>
                <a:cs typeface="Courier New" panose="02070309020205020404" pitchFamily="49" charset="0"/>
              </a:rPr>
              <a:t>loopBack</a:t>
            </a:r>
            <a:r>
              <a:rPr lang="en-US" altLang="zh-CN" sz="1400" dirty="0">
                <a:solidFill>
                  <a:srgbClr val="C00000"/>
                </a:solidFill>
                <a:latin typeface="Courier New" panose="02070309020205020404" pitchFamily="49" charset="0"/>
                <a:ea typeface="+mn-ea"/>
                <a:cs typeface="Courier New" panose="02070309020205020404" pitchFamily="49" charset="0"/>
              </a:rPr>
              <a:t> 0</a:t>
            </a:r>
          </a:p>
          <a:p>
            <a:pPr algn="l">
              <a:lnSpc>
                <a:spcPct val="150000"/>
              </a:lnSpc>
            </a:pPr>
            <a:r>
              <a:rPr lang="en-US" altLang="zh-CN" sz="1400" dirty="0">
                <a:latin typeface="Courier New" panose="02070309020205020404" pitchFamily="49" charset="0"/>
                <a:ea typeface="+mn-ea"/>
                <a:cs typeface="Courier New" panose="02070309020205020404" pitchFamily="49" charset="0"/>
              </a:rPr>
              <a:t>[RTA]</a:t>
            </a:r>
            <a:r>
              <a:rPr lang="en-US" altLang="zh-CN" sz="1400" dirty="0" err="1">
                <a:latin typeface="Courier New" panose="02070309020205020404" pitchFamily="49" charset="0"/>
                <a:ea typeface="+mn-ea"/>
                <a:cs typeface="Courier New" panose="02070309020205020404" pitchFamily="49" charset="0"/>
              </a:rPr>
              <a:t>ip</a:t>
            </a:r>
            <a:r>
              <a:rPr lang="en-US" altLang="zh-CN" sz="1400" dirty="0">
                <a:latin typeface="Courier New" panose="02070309020205020404" pitchFamily="49" charset="0"/>
                <a:ea typeface="+mn-ea"/>
                <a:cs typeface="Courier New" panose="02070309020205020404" pitchFamily="49" charset="0"/>
              </a:rPr>
              <a:t> route-static 10.1.1.0 24 Serial 1/0/0 </a:t>
            </a:r>
          </a:p>
        </p:txBody>
      </p:sp>
      <p:sp>
        <p:nvSpPr>
          <p:cNvPr id="20" name="Text Box 11"/>
          <p:cNvSpPr txBox="1">
            <a:spLocks noChangeArrowheads="1"/>
          </p:cNvSpPr>
          <p:nvPr/>
        </p:nvSpPr>
        <p:spPr bwMode="auto">
          <a:xfrm>
            <a:off x="4008512" y="2605089"/>
            <a:ext cx="1295400" cy="185737"/>
          </a:xfrm>
          <a:prstGeom prst="rect">
            <a:avLst/>
          </a:prstGeom>
          <a:noFill/>
          <a:ln w="9525" algn="ctr">
            <a:noFill/>
            <a:miter lim="800000"/>
            <a:headEnd/>
            <a:tailEnd/>
          </a:ln>
        </p:spPr>
        <p:txBody>
          <a:bodyPr lIns="0" tIns="0" rIns="0" bIns="0" anchor="ctr" anchorCtr="1">
            <a:spAutoFit/>
          </a:bodyPr>
          <a:lstStyle/>
          <a:p>
            <a:pPr>
              <a:spcBef>
                <a:spcPct val="50000"/>
              </a:spcBef>
              <a:defRPr/>
            </a:pPr>
            <a:r>
              <a:rPr lang="en-US" altLang="zh-CN" sz="1200" dirty="0">
                <a:latin typeface="+mn-ea"/>
                <a:ea typeface="+mn-ea"/>
              </a:rPr>
              <a:t>10.1.1.1/32</a:t>
            </a:r>
          </a:p>
        </p:txBody>
      </p:sp>
      <p:sp>
        <p:nvSpPr>
          <p:cNvPr id="22544" name="Text Box 7"/>
          <p:cNvSpPr txBox="1">
            <a:spLocks noChangeArrowheads="1"/>
          </p:cNvSpPr>
          <p:nvPr/>
        </p:nvSpPr>
        <p:spPr bwMode="auto">
          <a:xfrm>
            <a:off x="4224337" y="2216151"/>
            <a:ext cx="7191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mn-ea"/>
                <a:ea typeface="+mn-ea"/>
              </a:rPr>
              <a:t>S1/0/0</a:t>
            </a:r>
          </a:p>
        </p:txBody>
      </p:sp>
      <p:sp>
        <p:nvSpPr>
          <p:cNvPr id="22545" name="Text Box 7"/>
          <p:cNvSpPr txBox="1">
            <a:spLocks noChangeArrowheads="1"/>
          </p:cNvSpPr>
          <p:nvPr/>
        </p:nvSpPr>
        <p:spPr bwMode="auto">
          <a:xfrm>
            <a:off x="6558844" y="2205039"/>
            <a:ext cx="6896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mn-ea"/>
                <a:ea typeface="+mn-ea"/>
              </a:rPr>
              <a:t>S1/0/0</a:t>
            </a:r>
          </a:p>
        </p:txBody>
      </p:sp>
      <p:pic>
        <p:nvPicPr>
          <p:cNvPr id="23" name="图片 2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67169" y="2176346"/>
            <a:ext cx="767013" cy="562884"/>
          </a:xfrm>
          <a:prstGeom prst="rect">
            <a:avLst/>
          </a:prstGeom>
        </p:spPr>
      </p:pic>
      <p:pic>
        <p:nvPicPr>
          <p:cNvPr id="25" name="图片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297421" y="2239509"/>
            <a:ext cx="767013" cy="562884"/>
          </a:xfrm>
          <a:prstGeom prst="rect">
            <a:avLst/>
          </a:prstGeom>
        </p:spPr>
      </p:pic>
    </p:spTree>
    <p:extLst>
      <p:ext uri="{BB962C8B-B14F-4D97-AF65-F5344CB8AC3E}">
        <p14:creationId xmlns:p14="http://schemas.microsoft.com/office/powerpoint/2010/main" val="387550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zh-CN" altLang="en-US" dirty="0"/>
              <a:t>配置验证</a:t>
            </a:r>
            <a:endParaRPr lang="en-US" altLang="zh-CN" dirty="0"/>
          </a:p>
        </p:txBody>
      </p:sp>
      <p:sp>
        <p:nvSpPr>
          <p:cNvPr id="24580" name="Rectangle 4"/>
          <p:cNvSpPr>
            <a:spLocks noChangeArrowheads="1"/>
          </p:cNvSpPr>
          <p:nvPr/>
        </p:nvSpPr>
        <p:spPr bwMode="auto">
          <a:xfrm>
            <a:off x="1811524" y="2062832"/>
            <a:ext cx="8549004" cy="2412968"/>
          </a:xfrm>
          <a:prstGeom prst="rect">
            <a:avLst/>
          </a:prstGeom>
          <a:solidFill>
            <a:schemeClr val="bg1">
              <a:lumMod val="85000"/>
            </a:schemeClr>
          </a:solidFill>
          <a:ln w="9525" algn="ctr">
            <a:noFill/>
            <a:miter lim="800000"/>
            <a:headEnd/>
            <a:tailEnd/>
          </a:ln>
          <a:effectLst/>
        </p:spPr>
        <p:txBody>
          <a:bodyPr wrap="square" lIns="0" tIns="0" rIns="0" bIns="0">
            <a:spAutoFit/>
          </a:bodyPr>
          <a:lstStyle>
            <a:lvl1pPr marL="342900" indent="-342900" algn="ctr" defTabSz="784225">
              <a:defRPr sz="2100">
                <a:solidFill>
                  <a:schemeClr val="tx1"/>
                </a:solidFill>
                <a:latin typeface="Arial" panose="020B0604020202020204" pitchFamily="34" charset="0"/>
                <a:ea typeface="MS PGothic" panose="020B0600070205080204" pitchFamily="34" charset="-128"/>
              </a:defRPr>
            </a:lvl1pPr>
            <a:lvl2pPr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lvl="1" algn="l">
              <a:lnSpc>
                <a:spcPct val="140000"/>
              </a:lnSpc>
            </a:pPr>
            <a:r>
              <a:rPr lang="en-US" altLang="zh-CN" sz="1400" dirty="0">
                <a:latin typeface="Courier New" panose="02070309020205020404" pitchFamily="49" charset="0"/>
                <a:ea typeface="宋体" panose="02010600030101010101" pitchFamily="2" charset="-122"/>
              </a:rPr>
              <a:t>[RTA]display </a:t>
            </a:r>
            <a:r>
              <a:rPr lang="en-US" altLang="zh-CN" sz="1400" dirty="0" err="1">
                <a:latin typeface="Courier New" panose="02070309020205020404" pitchFamily="49" charset="0"/>
                <a:ea typeface="宋体" panose="02010600030101010101" pitchFamily="2" charset="-122"/>
              </a:rPr>
              <a:t>ip</a:t>
            </a:r>
            <a:r>
              <a:rPr lang="en-US" altLang="zh-CN" sz="1400" dirty="0">
                <a:latin typeface="Courier New" panose="02070309020205020404" pitchFamily="49" charset="0"/>
                <a:ea typeface="宋体" panose="02010600030101010101" pitchFamily="2" charset="-122"/>
              </a:rPr>
              <a:t> interface brief </a:t>
            </a:r>
          </a:p>
          <a:p>
            <a:pPr lvl="1" algn="l">
              <a:lnSpc>
                <a:spcPct val="140000"/>
              </a:lnSpc>
            </a:pPr>
            <a:r>
              <a:rPr lang="en-US" altLang="zh-CN" sz="1400" dirty="0">
                <a:latin typeface="Courier New" panose="02070309020205020404" pitchFamily="49" charset="0"/>
                <a:ea typeface="宋体" panose="02010600030101010101" pitchFamily="2" charset="-122"/>
              </a:rPr>
              <a:t>*down: administratively down ^down: standby (l): loopback</a:t>
            </a:r>
          </a:p>
          <a:p>
            <a:pPr lvl="1" algn="l">
              <a:lnSpc>
                <a:spcPct val="140000"/>
              </a:lnSpc>
            </a:pPr>
            <a:r>
              <a:rPr lang="en-US" altLang="zh-CN" sz="1400" dirty="0">
                <a:latin typeface="Courier New" panose="02070309020205020404" pitchFamily="49" charset="0"/>
                <a:ea typeface="宋体" panose="02010600030101010101" pitchFamily="2" charset="-122"/>
              </a:rPr>
              <a:t>(s): spoofing</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latin typeface="Courier New" panose="02070309020205020404" pitchFamily="49" charset="0"/>
                <a:ea typeface="宋体" panose="02010600030101010101" pitchFamily="2" charset="-122"/>
              </a:rPr>
              <a:t>Interface                IP Address/Mask    Physical   Protocol  </a:t>
            </a:r>
          </a:p>
          <a:p>
            <a:pPr lvl="1" algn="l">
              <a:lnSpc>
                <a:spcPct val="140000"/>
              </a:lnSpc>
            </a:pPr>
            <a:r>
              <a:rPr lang="en-US" altLang="zh-CN" sz="1400" dirty="0">
                <a:latin typeface="Courier New" panose="02070309020205020404" pitchFamily="49" charset="0"/>
                <a:ea typeface="宋体" panose="02010600030101010101" pitchFamily="2" charset="-122"/>
              </a:rPr>
              <a:t>LoopBack0                </a:t>
            </a:r>
            <a:r>
              <a:rPr lang="en-US" altLang="zh-CN" sz="1400" dirty="0">
                <a:solidFill>
                  <a:srgbClr val="C00000"/>
                </a:solidFill>
                <a:latin typeface="Courier New" panose="02070309020205020404" pitchFamily="49" charset="0"/>
                <a:ea typeface="宋体" panose="02010600030101010101" pitchFamily="2" charset="-122"/>
              </a:rPr>
              <a:t>10.1.1.1/32 </a:t>
            </a:r>
            <a:r>
              <a:rPr lang="en-US" altLang="zh-CN" sz="1400" dirty="0">
                <a:latin typeface="Courier New" panose="02070309020205020404" pitchFamily="49" charset="0"/>
                <a:ea typeface="宋体" panose="02010600030101010101" pitchFamily="2" charset="-122"/>
              </a:rPr>
              <a:t>         up         up(s)     </a:t>
            </a:r>
          </a:p>
          <a:p>
            <a:pPr lvl="1" algn="l">
              <a:lnSpc>
                <a:spcPct val="140000"/>
              </a:lnSpc>
            </a:pPr>
            <a:r>
              <a:rPr lang="en-US" altLang="zh-CN" sz="1400" dirty="0">
                <a:latin typeface="Courier New" panose="02070309020205020404" pitchFamily="49" charset="0"/>
                <a:ea typeface="宋体" panose="02010600030101010101" pitchFamily="2" charset="-122"/>
              </a:rPr>
              <a:t>Serial1/0/0              </a:t>
            </a:r>
            <a:r>
              <a:rPr lang="en-US" altLang="zh-CN" sz="1400" dirty="0">
                <a:solidFill>
                  <a:srgbClr val="C00000"/>
                </a:solidFill>
                <a:latin typeface="Courier New" panose="02070309020205020404" pitchFamily="49" charset="0"/>
                <a:ea typeface="宋体" panose="02010600030101010101" pitchFamily="2" charset="-122"/>
              </a:rPr>
              <a:t>10.1.1.1/32 </a:t>
            </a:r>
            <a:r>
              <a:rPr lang="en-US" altLang="zh-CN" sz="1400" dirty="0">
                <a:latin typeface="Courier New" panose="02070309020205020404" pitchFamily="49" charset="0"/>
                <a:ea typeface="宋体" panose="02010600030101010101" pitchFamily="2" charset="-122"/>
              </a:rPr>
              <a:t>         up         </a:t>
            </a:r>
            <a:r>
              <a:rPr lang="en-US" altLang="zh-CN" sz="1400" dirty="0" err="1">
                <a:latin typeface="Courier New" panose="02070309020205020404" pitchFamily="49" charset="0"/>
                <a:ea typeface="宋体" panose="02010600030101010101" pitchFamily="2" charset="-122"/>
              </a:rPr>
              <a:t>up</a:t>
            </a:r>
            <a:r>
              <a:rPr lang="en-US" altLang="zh-CN" sz="1400" dirty="0">
                <a:latin typeface="Courier New" panose="02070309020205020404" pitchFamily="49" charset="0"/>
                <a:ea typeface="宋体" panose="02010600030101010101" pitchFamily="2" charset="-122"/>
              </a:rPr>
              <a:t>      </a:t>
            </a:r>
          </a:p>
          <a:p>
            <a:pPr lvl="1" algn="l">
              <a:lnSpc>
                <a:spcPct val="140000"/>
              </a:lnSpc>
            </a:pPr>
            <a:r>
              <a:rPr lang="en-US" altLang="zh-CN" sz="1400" dirty="0">
                <a:latin typeface="Courier New" panose="02070309020205020404" pitchFamily="49" charset="0"/>
                <a:ea typeface="宋体" panose="02010600030101010101" pitchFamily="2" charset="-122"/>
              </a:rPr>
              <a:t>Serial1/0/1              unassigned           up         down      </a:t>
            </a:r>
          </a:p>
        </p:txBody>
      </p:sp>
    </p:spTree>
    <p:extLst>
      <p:ext uri="{BB962C8B-B14F-4D97-AF65-F5344CB8AC3E}">
        <p14:creationId xmlns:p14="http://schemas.microsoft.com/office/powerpoint/2010/main" val="3487885424"/>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purl.org/dc/term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64596</TotalTime>
  <Words>4615</Words>
  <Application>Microsoft Office PowerPoint</Application>
  <PresentationFormat>宽屏</PresentationFormat>
  <Paragraphs>475</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FrutigerNext LT Bold</vt:lpstr>
      <vt:lpstr>FrutigerNext LT Light</vt:lpstr>
      <vt:lpstr>FrutigerNext LT Medium</vt:lpstr>
      <vt:lpstr>FrutigerNext LT Regular</vt:lpstr>
      <vt:lpstr>微软雅黑</vt:lpstr>
      <vt:lpstr>Arial</vt:lpstr>
      <vt:lpstr>Courier New</vt:lpstr>
      <vt:lpstr>Wingdings</vt:lpstr>
      <vt:lpstr>培训与认证部-母版</vt:lpstr>
      <vt:lpstr>HDLC&amp;PPP原理与配置</vt:lpstr>
      <vt:lpstr>PowerPoint 演示文稿</vt:lpstr>
      <vt:lpstr>PowerPoint 演示文稿</vt:lpstr>
      <vt:lpstr>串行链路的数据传输方式</vt:lpstr>
      <vt:lpstr>HDLC协议应用</vt:lpstr>
      <vt:lpstr>HDLC帧结构</vt:lpstr>
      <vt:lpstr>HDLC基本配置</vt:lpstr>
      <vt:lpstr>HDLC接口地址借用</vt:lpstr>
      <vt:lpstr>配置验证</vt:lpstr>
      <vt:lpstr>PPP协议应用</vt:lpstr>
      <vt:lpstr>PPP组件</vt:lpstr>
      <vt:lpstr>PPP链路建立过程</vt:lpstr>
      <vt:lpstr>PPP帧格式</vt:lpstr>
      <vt:lpstr>LCP报文</vt:lpstr>
      <vt:lpstr>LCP协商参数</vt:lpstr>
      <vt:lpstr>LCP链路参数协商</vt:lpstr>
      <vt:lpstr>LCP链路参数协商</vt:lpstr>
      <vt:lpstr>LCP链路参数协商</vt:lpstr>
      <vt:lpstr>PPP基本配置</vt:lpstr>
      <vt:lpstr>PPP认证模式-PAP</vt:lpstr>
      <vt:lpstr>PPP认证模式-CHAP</vt:lpstr>
      <vt:lpstr>IPCP静态地址协商</vt:lpstr>
      <vt:lpstr>IPCP动态地址协商</vt:lpstr>
      <vt:lpstr>PAP认证</vt:lpstr>
      <vt:lpstr>配置验证</vt:lpstr>
      <vt:lpstr>配置CHAP认证模式</vt:lpstr>
      <vt:lpstr>配置验证</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Only ~唯若</cp:lastModifiedBy>
  <cp:revision>2486</cp:revision>
  <dcterms:created xsi:type="dcterms:W3CDTF">2003-08-21T06:48:56Z</dcterms:created>
  <dcterms:modified xsi:type="dcterms:W3CDTF">2020-04-21T01:58:26Z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(3)rS0FiNMs54/e/8O2nGY8xUTjEdqBj3F4IgFRX4ZDxqvEF5ZtwKAaMGwzhbIHccEjhMFm3Po7
3lapXDJyKK5zhVGsLeP+5RGiA9LKrmep/TJK3KOJ5GXiQS6K3xK5sk955/bHx0ysGX3XdzlZ
EP1+9Z/vmW+0nzRA8nk/B02Hb6P62Dmi3922eHLPRXdNqNZB7iweXQJFozRnFRGkzuQJpbUE
Zmrn8Gizy2ODSDHsBg</vt:lpwstr>
  </property>
  <property fmtid="{D5CDD505-2E9C-101B-9397-08002B2CF9AE}" pid="18" name="_2015_ms_pID_7253431">
    <vt:lpwstr>rpudV2EQyJbWEstbePzMia7OO6R4YB5rJMIYpxeiN1hV3crqibWK9b
Q7RUDfuwpCAumIKblJlLNjcLJ/ZAM7W8s+E1FbXpnkRUqhQ2U6UMcw1ImKds5BeucjwANV9l
Xzarx91Er3wZDf6S6+lVLkcMN/q+QB11I9LsiHZj+QGn9gBxLLkUGApQPwaQnCJclmLZGUQe
x/tlNAuEzAgEgZ6l3hEBrOxnDkZrP3UJhHki</vt:lpwstr>
  </property>
  <property fmtid="{D5CDD505-2E9C-101B-9397-08002B2CF9AE}" pid="19" name="_2015_ms_pID_7253432">
    <vt:lpwstr>GJnQhMOzsnonsOy42gMVXMOkyvWF7AX3a1do
MFkzrAG9gE9dg7c3RkmitREdYplfOQ==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