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75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0244" autoAdjust="0"/>
  </p:normalViewPr>
  <p:slideViewPr>
    <p:cSldViewPr showGuides="1">
      <p:cViewPr varScale="1">
        <p:scale>
          <a:sx n="77" d="100"/>
          <a:sy n="77" d="100"/>
        </p:scale>
        <p:origin x="1104" y="43"/>
      </p:cViewPr>
      <p:guideLst>
        <p:guide orient="horz" pos="4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8" d="100"/>
          <a:sy n="58" d="100"/>
        </p:scale>
        <p:origin x="3274" y="67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42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b="1" dirty="0">
                <a:ea typeface="宋体" charset="-122"/>
              </a:rPr>
              <a:t>nat static</a:t>
            </a:r>
            <a:r>
              <a:rPr lang="en-US" altLang="zh-CN" dirty="0">
                <a:ea typeface="宋体" charset="-122"/>
              </a:rPr>
              <a:t>  </a:t>
            </a:r>
            <a:r>
              <a:rPr lang="en-US" altLang="zh-CN" b="1" dirty="0">
                <a:ea typeface="宋体" charset="-122"/>
              </a:rPr>
              <a:t>global</a:t>
            </a:r>
            <a:r>
              <a:rPr lang="en-US" altLang="zh-CN" dirty="0">
                <a:ea typeface="宋体" charset="-122"/>
              </a:rPr>
              <a:t> { </a:t>
            </a:r>
            <a:r>
              <a:rPr lang="en-US" altLang="zh-CN" i="1" dirty="0">
                <a:ea typeface="宋体" charset="-122"/>
              </a:rPr>
              <a:t>global-address</a:t>
            </a:r>
            <a:r>
              <a:rPr lang="en-US" altLang="zh-CN" dirty="0">
                <a:ea typeface="宋体" charset="-122"/>
              </a:rPr>
              <a:t>} </a:t>
            </a:r>
            <a:r>
              <a:rPr lang="en-US" altLang="zh-CN" b="1" dirty="0">
                <a:ea typeface="宋体" charset="-122"/>
              </a:rPr>
              <a:t>inside</a:t>
            </a:r>
            <a:r>
              <a:rPr lang="en-US" altLang="zh-CN" dirty="0">
                <a:ea typeface="宋体" charset="-122"/>
              </a:rPr>
              <a:t> {</a:t>
            </a:r>
            <a:r>
              <a:rPr lang="en-US" altLang="zh-CN" i="1" dirty="0">
                <a:ea typeface="宋体" charset="-122"/>
              </a:rPr>
              <a:t>host-address</a:t>
            </a:r>
            <a:r>
              <a:rPr lang="en-US" altLang="zh-CN" dirty="0">
                <a:ea typeface="宋体" charset="-122"/>
              </a:rPr>
              <a:t> } </a:t>
            </a:r>
            <a:r>
              <a:rPr lang="zh-CN" altLang="zh-CN" dirty="0">
                <a:ea typeface="宋体" charset="-122"/>
              </a:rPr>
              <a:t>命令用于创建静态</a:t>
            </a:r>
            <a:r>
              <a:rPr lang="en-US" altLang="zh-CN" dirty="0">
                <a:ea typeface="宋体" charset="-122"/>
              </a:rPr>
              <a:t>NAT</a:t>
            </a:r>
            <a:r>
              <a:rPr lang="zh-CN" altLang="zh-CN" dirty="0">
                <a:ea typeface="宋体" charset="-122"/>
              </a:rPr>
              <a:t>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global</a:t>
            </a:r>
            <a:r>
              <a:rPr lang="zh-CN" altLang="zh-CN" dirty="0"/>
              <a:t>参数用于配置外部</a:t>
            </a:r>
            <a:r>
              <a:rPr lang="zh-CN" altLang="en-US" dirty="0"/>
              <a:t>公网</a:t>
            </a:r>
            <a:r>
              <a:rPr lang="zh-CN" altLang="zh-CN" dirty="0"/>
              <a:t>地址。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inside</a:t>
            </a:r>
            <a:r>
              <a:rPr lang="zh-CN" altLang="zh-CN" dirty="0"/>
              <a:t>参数用于配置内部</a:t>
            </a:r>
            <a:r>
              <a:rPr lang="zh-CN" altLang="en-US" dirty="0"/>
              <a:t>私有地址</a:t>
            </a:r>
            <a:r>
              <a:rPr lang="zh-CN" altLang="zh-CN" dirty="0"/>
              <a:t>。</a:t>
            </a:r>
          </a:p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023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命令</a:t>
            </a:r>
            <a:r>
              <a:rPr lang="en-US" altLang="zh-CN" b="1" dirty="0"/>
              <a:t>display nat static</a:t>
            </a:r>
            <a:r>
              <a:rPr lang="zh-CN" altLang="zh-CN" dirty="0"/>
              <a:t>用于查看静态</a:t>
            </a:r>
            <a:r>
              <a:rPr lang="en-US" altLang="zh-CN" dirty="0"/>
              <a:t>NAT</a:t>
            </a:r>
            <a:r>
              <a:rPr lang="zh-CN" altLang="zh-CN" dirty="0"/>
              <a:t>的配置。</a:t>
            </a:r>
            <a:endParaRPr lang="en-US" altLang="zh-CN" dirty="0"/>
          </a:p>
          <a:p>
            <a:pPr eaLnBrk="1" hangingPunct="1"/>
            <a:r>
              <a:rPr lang="en-US" altLang="zh-CN" dirty="0"/>
              <a:t>Global IP/Port</a:t>
            </a:r>
            <a:r>
              <a:rPr lang="zh-CN" altLang="en-US" dirty="0"/>
              <a:t>表示公网地址和服务端口号。</a:t>
            </a:r>
            <a:endParaRPr lang="en-US" altLang="zh-CN" dirty="0"/>
          </a:p>
          <a:p>
            <a:pPr eaLnBrk="1" hangingPunct="1"/>
            <a:r>
              <a:rPr lang="en-US" altLang="zh-CN" dirty="0"/>
              <a:t>Inside IP/Port</a:t>
            </a:r>
            <a:r>
              <a:rPr lang="zh-CN" altLang="en-US" dirty="0"/>
              <a:t>表示私有地址和服务端口号。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4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/>
              <a:t>nat outbound</a:t>
            </a:r>
            <a:r>
              <a:rPr lang="zh-CN" altLang="en-US" dirty="0"/>
              <a:t>命令用来将一个访问控制列表</a:t>
            </a:r>
            <a:r>
              <a:rPr lang="en-US" altLang="zh-CN" dirty="0"/>
              <a:t>ACL</a:t>
            </a:r>
            <a:r>
              <a:rPr lang="zh-CN" altLang="en-US" dirty="0"/>
              <a:t>和一个地址池关联起来，表示</a:t>
            </a:r>
            <a:r>
              <a:rPr lang="en-US" altLang="zh-CN" dirty="0"/>
              <a:t>ACL</a:t>
            </a:r>
            <a:r>
              <a:rPr lang="zh-CN" altLang="en-US" dirty="0"/>
              <a:t>中规定的地址可以使用地址池进行地址转换。</a:t>
            </a:r>
            <a:r>
              <a:rPr lang="en-US" altLang="zh-CN" dirty="0"/>
              <a:t>ACL</a:t>
            </a:r>
            <a:r>
              <a:rPr lang="zh-CN" altLang="zh-CN" dirty="0"/>
              <a:t>用于指定一个规则，用来过滤特定流量。后续将会介绍有关</a:t>
            </a:r>
            <a:r>
              <a:rPr lang="en-US" altLang="zh-CN" dirty="0"/>
              <a:t>ACL</a:t>
            </a:r>
            <a:r>
              <a:rPr lang="zh-CN" altLang="zh-CN" dirty="0"/>
              <a:t>的详细信息。</a:t>
            </a:r>
            <a:endParaRPr lang="en-US" altLang="zh-CN" dirty="0"/>
          </a:p>
          <a:p>
            <a:pPr eaLnBrk="1" hangingPunct="1"/>
            <a:r>
              <a:rPr lang="en-US" altLang="zh-CN" b="1" dirty="0"/>
              <a:t>nat address-group</a:t>
            </a:r>
            <a:r>
              <a:rPr lang="zh-CN" altLang="en-US" dirty="0"/>
              <a:t>命令用来配置</a:t>
            </a:r>
            <a:r>
              <a:rPr lang="en-US" altLang="zh-CN" dirty="0"/>
              <a:t>NAT</a:t>
            </a:r>
            <a:r>
              <a:rPr lang="zh-CN" altLang="en-US" dirty="0"/>
              <a:t>地址池。</a:t>
            </a:r>
            <a:endParaRPr lang="en-US" altLang="zh-CN" dirty="0"/>
          </a:p>
          <a:p>
            <a:pPr eaLnBrk="1" hangingPunct="1"/>
            <a:r>
              <a:rPr lang="zh-CN" altLang="zh-CN" dirty="0"/>
              <a:t>本示例中使用</a:t>
            </a:r>
            <a:r>
              <a:rPr lang="en-US" altLang="zh-CN" b="1" dirty="0"/>
              <a:t>nat outbound</a:t>
            </a:r>
            <a:r>
              <a:rPr lang="zh-CN" altLang="zh-CN" dirty="0"/>
              <a:t>命令将</a:t>
            </a:r>
            <a:r>
              <a:rPr lang="en-US" altLang="zh-CN" dirty="0"/>
              <a:t>ACL 2000</a:t>
            </a:r>
            <a:r>
              <a:rPr lang="zh-CN" altLang="zh-CN" dirty="0"/>
              <a:t>与待转换的</a:t>
            </a:r>
            <a:r>
              <a:rPr lang="en-US" altLang="zh-CN" dirty="0"/>
              <a:t>192.168.1.0/24</a:t>
            </a:r>
            <a:r>
              <a:rPr lang="zh-CN" altLang="zh-CN" dirty="0"/>
              <a:t>网段的流量关联起来，并使用地址池</a:t>
            </a:r>
            <a:r>
              <a:rPr lang="en-US" altLang="zh-CN" dirty="0"/>
              <a:t>1</a:t>
            </a:r>
            <a:r>
              <a:rPr lang="zh-CN" altLang="zh-CN" dirty="0"/>
              <a:t>（</a:t>
            </a:r>
            <a:r>
              <a:rPr lang="en-US" altLang="zh-CN" b="1" dirty="0"/>
              <a:t>address-group 1</a:t>
            </a:r>
            <a:r>
              <a:rPr lang="zh-CN" altLang="zh-CN" dirty="0"/>
              <a:t>）中的地址进行地址转换。</a:t>
            </a:r>
            <a:r>
              <a:rPr lang="en-US" altLang="zh-CN" b="1" dirty="0"/>
              <a:t>no-pat</a:t>
            </a:r>
            <a:r>
              <a:rPr lang="zh-CN" altLang="en-US" dirty="0"/>
              <a:t>表示只转换数据报文的地址而不转换端口信息。</a:t>
            </a:r>
            <a:endParaRPr lang="zh-CN" altLang="zh-CN" dirty="0"/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76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0800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/>
              <a:t>display nat address-group</a:t>
            </a:r>
            <a:r>
              <a:rPr lang="en-US" altLang="zh-CN" dirty="0"/>
              <a:t> </a:t>
            </a:r>
            <a:r>
              <a:rPr lang="en-US" altLang="zh-CN" i="1" dirty="0"/>
              <a:t>group-index</a:t>
            </a:r>
            <a:r>
              <a:rPr lang="zh-CN" altLang="zh-CN" dirty="0"/>
              <a:t>命令用来查看</a:t>
            </a:r>
            <a:r>
              <a:rPr lang="en-US" altLang="zh-CN" dirty="0"/>
              <a:t>NAT</a:t>
            </a:r>
            <a:r>
              <a:rPr lang="zh-CN" altLang="zh-CN" dirty="0"/>
              <a:t>地址池配置信息。</a:t>
            </a:r>
            <a:endParaRPr lang="en-US" altLang="zh-CN" dirty="0"/>
          </a:p>
          <a:p>
            <a:pPr eaLnBrk="1" hangingPunct="1"/>
            <a:r>
              <a:rPr lang="zh-CN" altLang="zh-CN" dirty="0"/>
              <a:t>命令</a:t>
            </a:r>
            <a:r>
              <a:rPr lang="en-US" altLang="zh-CN" b="1" dirty="0"/>
              <a:t>display nat outbound</a:t>
            </a:r>
            <a:r>
              <a:rPr lang="zh-CN" altLang="zh-CN" dirty="0"/>
              <a:t>用来查看动态</a:t>
            </a:r>
            <a:r>
              <a:rPr lang="en-US" altLang="zh-CN" dirty="0"/>
              <a:t>NAT</a:t>
            </a:r>
            <a:r>
              <a:rPr lang="zh-CN" altLang="zh-CN" dirty="0"/>
              <a:t>配置信息。</a:t>
            </a:r>
            <a:endParaRPr lang="en-US" altLang="zh-CN" dirty="0"/>
          </a:p>
          <a:p>
            <a:pPr eaLnBrk="1" hangingPunct="1"/>
            <a:r>
              <a:rPr lang="zh-CN" altLang="zh-CN" dirty="0"/>
              <a:t>可以用这两条命令验证动态</a:t>
            </a:r>
            <a:r>
              <a:rPr lang="en-US" altLang="zh-CN" dirty="0"/>
              <a:t>NAT</a:t>
            </a:r>
            <a:r>
              <a:rPr lang="zh-CN" altLang="zh-CN" dirty="0"/>
              <a:t>的详细配置。在本示例中，指定接口</a:t>
            </a:r>
            <a:r>
              <a:rPr lang="en-US" altLang="zh-CN" dirty="0"/>
              <a:t>Serial1/0/0</a:t>
            </a:r>
            <a:r>
              <a:rPr lang="zh-CN" altLang="zh-CN" dirty="0"/>
              <a:t>与</a:t>
            </a:r>
            <a:r>
              <a:rPr lang="en-US" altLang="zh-CN" dirty="0"/>
              <a:t>ACL</a:t>
            </a:r>
            <a:r>
              <a:rPr lang="zh-CN" altLang="zh-CN" dirty="0"/>
              <a:t>关联在一起，并定义了用于地址转换的地址池</a:t>
            </a:r>
            <a:r>
              <a:rPr lang="en-US" altLang="zh-CN" dirty="0"/>
              <a:t>1</a:t>
            </a:r>
            <a:r>
              <a:rPr lang="zh-CN" altLang="zh-CN" dirty="0"/>
              <a:t>。参数</a:t>
            </a:r>
            <a:r>
              <a:rPr lang="en-US" altLang="zh-CN" b="1" dirty="0"/>
              <a:t>no-pat</a:t>
            </a:r>
            <a:r>
              <a:rPr lang="zh-CN" altLang="zh-CN" dirty="0"/>
              <a:t>说明没有进行端口地址转换。</a:t>
            </a:r>
          </a:p>
          <a:p>
            <a:pPr eaLnBrk="1" hangingPunct="1"/>
            <a:endParaRPr lang="en-US" altLang="zh-CN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94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/>
              <a:t>nat outbound</a:t>
            </a:r>
            <a:r>
              <a:rPr lang="en-US" altLang="zh-CN" dirty="0"/>
              <a:t> </a:t>
            </a:r>
            <a:r>
              <a:rPr lang="en-US" altLang="zh-CN" i="1" dirty="0" err="1"/>
              <a:t>acl</a:t>
            </a:r>
            <a:r>
              <a:rPr lang="en-US" altLang="zh-CN" i="1" dirty="0"/>
              <a:t>-number</a:t>
            </a:r>
            <a:r>
              <a:rPr lang="zh-CN" altLang="en-US" dirty="0"/>
              <a:t>命令用来配置</a:t>
            </a:r>
            <a:r>
              <a:rPr lang="en-US" altLang="zh-CN" dirty="0"/>
              <a:t>Easy-IP</a:t>
            </a:r>
            <a:r>
              <a:rPr lang="zh-CN" altLang="en-US" dirty="0"/>
              <a:t>地址转换。</a:t>
            </a:r>
            <a:r>
              <a:rPr lang="en-US" altLang="zh-CN" dirty="0"/>
              <a:t>Easy IP</a:t>
            </a:r>
            <a:r>
              <a:rPr lang="zh-CN" altLang="zh-CN" dirty="0"/>
              <a:t>的配置与动态</a:t>
            </a:r>
            <a:r>
              <a:rPr lang="en-US" altLang="zh-CN" dirty="0"/>
              <a:t>NAT</a:t>
            </a:r>
            <a:r>
              <a:rPr lang="zh-CN" altLang="zh-CN" dirty="0"/>
              <a:t>的配置类似，需要定义</a:t>
            </a:r>
            <a:r>
              <a:rPr lang="en-US" altLang="zh-CN" dirty="0"/>
              <a:t>ACL</a:t>
            </a:r>
            <a:r>
              <a:rPr lang="zh-CN" altLang="zh-CN" dirty="0"/>
              <a:t>和</a:t>
            </a:r>
            <a:r>
              <a:rPr lang="en-US" altLang="zh-CN" b="1" dirty="0"/>
              <a:t>nat outbound</a:t>
            </a:r>
            <a:r>
              <a:rPr lang="zh-CN" altLang="zh-CN" dirty="0"/>
              <a:t>命令</a:t>
            </a:r>
            <a:r>
              <a:rPr lang="zh-CN" altLang="en-US" dirty="0"/>
              <a:t>，</a:t>
            </a:r>
            <a:r>
              <a:rPr lang="zh-CN" altLang="zh-CN" dirty="0"/>
              <a:t>主要区别是</a:t>
            </a:r>
            <a:r>
              <a:rPr lang="en-US" altLang="zh-CN" dirty="0"/>
              <a:t>Easy IP</a:t>
            </a:r>
            <a:r>
              <a:rPr lang="zh-CN" altLang="zh-CN" dirty="0"/>
              <a:t>不需要配置地址池，所以</a:t>
            </a:r>
            <a:r>
              <a:rPr lang="en-US" altLang="zh-CN" b="1" dirty="0"/>
              <a:t>nat outbound</a:t>
            </a:r>
            <a:r>
              <a:rPr lang="zh-CN" altLang="zh-CN" dirty="0"/>
              <a:t>命令中不</a:t>
            </a:r>
            <a:r>
              <a:rPr lang="zh-CN" altLang="en-US" dirty="0"/>
              <a:t>需要配置</a:t>
            </a:r>
            <a:r>
              <a:rPr lang="zh-CN" altLang="zh-CN" dirty="0"/>
              <a:t>参数</a:t>
            </a:r>
            <a:r>
              <a:rPr lang="en-US" altLang="zh-CN" b="1" dirty="0"/>
              <a:t>address-group</a:t>
            </a:r>
            <a:r>
              <a:rPr lang="zh-CN" altLang="zh-CN" dirty="0"/>
              <a:t>。</a:t>
            </a:r>
            <a:endParaRPr lang="en-US" altLang="zh-CN" dirty="0"/>
          </a:p>
          <a:p>
            <a:pPr eaLnBrk="1" hangingPunct="1"/>
            <a:r>
              <a:rPr lang="zh-CN" altLang="zh-CN" dirty="0"/>
              <a:t>在本示例中，命令</a:t>
            </a:r>
            <a:r>
              <a:rPr lang="en-US" altLang="zh-CN" b="1" dirty="0"/>
              <a:t>nat outbound 2000</a:t>
            </a:r>
            <a:r>
              <a:rPr lang="zh-CN" altLang="zh-CN" dirty="0"/>
              <a:t>表示</a:t>
            </a:r>
            <a:r>
              <a:rPr lang="zh-CN" altLang="en-US" dirty="0"/>
              <a:t>对</a:t>
            </a:r>
            <a:r>
              <a:rPr lang="en-US" altLang="zh-CN" dirty="0"/>
              <a:t>ACL 2000</a:t>
            </a:r>
            <a:r>
              <a:rPr lang="zh-CN" altLang="zh-CN" dirty="0"/>
              <a:t>定义的地址段</a:t>
            </a:r>
            <a:r>
              <a:rPr lang="zh-CN" altLang="en-US" dirty="0"/>
              <a:t>进行地址转换，并且直接使用</a:t>
            </a:r>
            <a:r>
              <a:rPr lang="en-US" altLang="zh-CN" dirty="0"/>
              <a:t>Serial1/0/0</a:t>
            </a:r>
            <a:r>
              <a:rPr lang="zh-CN" altLang="en-US" dirty="0"/>
              <a:t>接口的</a:t>
            </a:r>
            <a:r>
              <a:rPr lang="en-US" altLang="zh-CN" dirty="0"/>
              <a:t>IP</a:t>
            </a:r>
            <a:r>
              <a:rPr lang="zh-CN" altLang="en-US" dirty="0"/>
              <a:t>地址作为</a:t>
            </a:r>
            <a:r>
              <a:rPr lang="en-US" altLang="zh-CN" dirty="0"/>
              <a:t>NAT</a:t>
            </a:r>
            <a:r>
              <a:rPr lang="zh-CN" altLang="en-US" dirty="0"/>
              <a:t>转换后的地址。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01217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44008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/>
              <a:t>命令</a:t>
            </a:r>
            <a:r>
              <a:rPr lang="en-US" altLang="zh-CN" b="1" dirty="0"/>
              <a:t>display nat outbound</a:t>
            </a:r>
            <a:r>
              <a:rPr lang="zh-CN" altLang="zh-CN" dirty="0"/>
              <a:t>用于查看命令</a:t>
            </a:r>
            <a:r>
              <a:rPr lang="en-US" altLang="zh-CN" b="1" dirty="0"/>
              <a:t>nat outbound</a:t>
            </a:r>
            <a:r>
              <a:rPr lang="zh-CN" altLang="zh-CN" dirty="0"/>
              <a:t>的配置结果。</a:t>
            </a:r>
            <a:endParaRPr lang="en-US" altLang="zh-CN" dirty="0"/>
          </a:p>
          <a:p>
            <a:pPr eaLnBrk="1" hangingPunct="1"/>
            <a:r>
              <a:rPr lang="en-US" altLang="zh-CN" dirty="0"/>
              <a:t>Address-group/IP/Interface</a:t>
            </a:r>
            <a:r>
              <a:rPr lang="zh-CN" altLang="en-US" dirty="0"/>
              <a:t>表项表明</a:t>
            </a:r>
            <a:r>
              <a:rPr lang="zh-CN" altLang="zh-CN" dirty="0"/>
              <a:t>接口和</a:t>
            </a:r>
            <a:r>
              <a:rPr lang="en-US" altLang="zh-CN" dirty="0"/>
              <a:t>ACL</a:t>
            </a:r>
            <a:r>
              <a:rPr lang="zh-CN" altLang="zh-CN" dirty="0"/>
              <a:t>已经关联</a:t>
            </a:r>
            <a:r>
              <a:rPr lang="zh-CN" altLang="en-US" dirty="0"/>
              <a:t>成功，</a:t>
            </a:r>
            <a:r>
              <a:rPr lang="en-US" altLang="zh-CN" dirty="0"/>
              <a:t>type</a:t>
            </a:r>
            <a:r>
              <a:rPr lang="zh-CN" altLang="en-US" dirty="0"/>
              <a:t>表项</a:t>
            </a:r>
            <a:r>
              <a:rPr lang="zh-CN" altLang="zh-CN" dirty="0"/>
              <a:t>表明</a:t>
            </a:r>
            <a:r>
              <a:rPr lang="en-US" altLang="zh-CN" dirty="0"/>
              <a:t>Easy IP</a:t>
            </a:r>
            <a:r>
              <a:rPr lang="zh-CN" altLang="zh-CN" dirty="0"/>
              <a:t>已经配置成功。</a:t>
            </a:r>
          </a:p>
        </p:txBody>
      </p:sp>
    </p:spTree>
    <p:extLst>
      <p:ext uri="{BB962C8B-B14F-4D97-AF65-F5344CB8AC3E}">
        <p14:creationId xmlns:p14="http://schemas.microsoft.com/office/powerpoint/2010/main" val="1843943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/>
              <a:t>nat server</a:t>
            </a:r>
            <a:r>
              <a:rPr lang="en-US" altLang="zh-CN" i="1" dirty="0"/>
              <a:t> </a:t>
            </a:r>
            <a:r>
              <a:rPr lang="en-US" altLang="zh-CN" dirty="0"/>
              <a:t>[ </a:t>
            </a:r>
            <a:r>
              <a:rPr lang="en-US" altLang="zh-CN" b="1" dirty="0"/>
              <a:t>protocol</a:t>
            </a:r>
            <a:r>
              <a:rPr lang="en-US" altLang="zh-CN" i="1" dirty="0"/>
              <a:t> </a:t>
            </a:r>
            <a:r>
              <a:rPr lang="en-US" altLang="zh-CN" dirty="0"/>
              <a:t>{</a:t>
            </a:r>
            <a:r>
              <a:rPr lang="en-US" altLang="zh-CN" i="1" dirty="0"/>
              <a:t>protocol-number</a:t>
            </a:r>
            <a:r>
              <a:rPr lang="en-US" altLang="zh-CN" dirty="0"/>
              <a:t> | </a:t>
            </a:r>
            <a:r>
              <a:rPr lang="en-US" altLang="zh-CN" dirty="0" err="1"/>
              <a:t>icmp</a:t>
            </a:r>
            <a:r>
              <a:rPr lang="en-US" altLang="zh-CN" dirty="0"/>
              <a:t> | </a:t>
            </a:r>
            <a:r>
              <a:rPr lang="en-US" altLang="zh-CN" dirty="0" err="1"/>
              <a:t>tcp</a:t>
            </a:r>
            <a:r>
              <a:rPr lang="en-US" altLang="zh-CN" dirty="0"/>
              <a:t> | </a:t>
            </a:r>
            <a:r>
              <a:rPr lang="en-US" altLang="zh-CN" dirty="0" err="1"/>
              <a:t>udp</a:t>
            </a:r>
            <a:r>
              <a:rPr lang="en-US" altLang="zh-CN" dirty="0"/>
              <a:t>} </a:t>
            </a:r>
            <a:r>
              <a:rPr lang="en-US" altLang="zh-CN" b="1" dirty="0"/>
              <a:t>global</a:t>
            </a:r>
            <a:r>
              <a:rPr lang="en-US" altLang="zh-CN" i="1" dirty="0"/>
              <a:t> </a:t>
            </a:r>
            <a:r>
              <a:rPr lang="en-US" altLang="zh-CN" dirty="0"/>
              <a:t>{ </a:t>
            </a:r>
            <a:r>
              <a:rPr lang="en-US" altLang="zh-CN" i="1" dirty="0"/>
              <a:t>global-address</a:t>
            </a:r>
            <a:r>
              <a:rPr lang="en-US" altLang="zh-CN" dirty="0"/>
              <a:t> | current-interface</a:t>
            </a:r>
            <a:r>
              <a:rPr lang="en-US" altLang="zh-CN" i="1" dirty="0"/>
              <a:t> global-port</a:t>
            </a:r>
            <a:r>
              <a:rPr lang="en-US" altLang="zh-CN" dirty="0"/>
              <a:t>} </a:t>
            </a:r>
            <a:r>
              <a:rPr lang="en-US" altLang="zh-CN" b="1" dirty="0"/>
              <a:t>inside</a:t>
            </a:r>
            <a:r>
              <a:rPr lang="en-US" altLang="zh-CN" i="1" dirty="0"/>
              <a:t> </a:t>
            </a:r>
            <a:r>
              <a:rPr lang="en-US" altLang="zh-CN" dirty="0"/>
              <a:t>{</a:t>
            </a:r>
            <a:r>
              <a:rPr lang="en-US" altLang="zh-CN" i="1" dirty="0"/>
              <a:t>host-address</a:t>
            </a:r>
            <a:r>
              <a:rPr lang="en-US" altLang="zh-CN" dirty="0"/>
              <a:t> </a:t>
            </a:r>
            <a:r>
              <a:rPr lang="en-US" altLang="zh-CN" i="1" dirty="0"/>
              <a:t>host-port </a:t>
            </a:r>
            <a:r>
              <a:rPr lang="en-US" altLang="zh-CN" dirty="0"/>
              <a:t>} </a:t>
            </a:r>
            <a:r>
              <a:rPr lang="en-US" altLang="zh-CN" b="1" dirty="0" err="1"/>
              <a:t>vpn</a:t>
            </a:r>
            <a:r>
              <a:rPr lang="en-US" altLang="zh-CN" b="1" dirty="0"/>
              <a:t>-instance</a:t>
            </a:r>
            <a:r>
              <a:rPr lang="en-US" altLang="zh-CN" i="1" dirty="0"/>
              <a:t> </a:t>
            </a:r>
            <a:r>
              <a:rPr lang="en-US" altLang="zh-CN" i="1" dirty="0" err="1"/>
              <a:t>vpn</a:t>
            </a:r>
            <a:r>
              <a:rPr lang="en-US" altLang="zh-CN" i="1" dirty="0"/>
              <a:t>-instance-name</a:t>
            </a:r>
            <a:r>
              <a:rPr lang="en-US" altLang="zh-CN" dirty="0"/>
              <a:t> </a:t>
            </a:r>
            <a:r>
              <a:rPr lang="en-US" altLang="zh-CN" b="1" dirty="0" err="1"/>
              <a:t>acl</a:t>
            </a:r>
            <a:r>
              <a:rPr lang="en-US" altLang="zh-CN" i="1" dirty="0"/>
              <a:t> </a:t>
            </a:r>
            <a:r>
              <a:rPr lang="en-US" altLang="zh-CN" i="1" dirty="0" err="1"/>
              <a:t>acl</a:t>
            </a:r>
            <a:r>
              <a:rPr lang="en-US" altLang="zh-CN" i="1" dirty="0"/>
              <a:t>-number</a:t>
            </a:r>
            <a:r>
              <a:rPr lang="en-US" altLang="zh-CN" dirty="0"/>
              <a:t> </a:t>
            </a:r>
            <a:r>
              <a:rPr lang="en-US" altLang="zh-CN" b="1" dirty="0"/>
              <a:t>description</a:t>
            </a:r>
            <a:r>
              <a:rPr lang="en-US" altLang="zh-CN" i="1" dirty="0"/>
              <a:t> </a:t>
            </a:r>
            <a:r>
              <a:rPr lang="en-US" altLang="zh-CN" i="1" dirty="0" err="1"/>
              <a:t>description</a:t>
            </a:r>
            <a:r>
              <a:rPr lang="en-US" altLang="zh-CN" dirty="0"/>
              <a:t> ]</a:t>
            </a:r>
            <a:r>
              <a:rPr lang="zh-CN" altLang="en-US" dirty="0"/>
              <a:t>命令用来定义一个内部服务器的映射表，外部用户可以通过公网地址和端口来访问内部服务器</a:t>
            </a:r>
            <a:r>
              <a:rPr lang="zh-CN" altLang="zh-CN" dirty="0"/>
              <a:t>。</a:t>
            </a:r>
            <a:endParaRPr lang="en-US" altLang="zh-CN" dirty="0"/>
          </a:p>
          <a:p>
            <a:pPr eaLnBrk="1" hangingPunct="1"/>
            <a:r>
              <a:rPr lang="zh-CN" altLang="zh-CN" dirty="0"/>
              <a:t>参数</a:t>
            </a:r>
            <a:r>
              <a:rPr lang="en-US" altLang="zh-CN" dirty="0"/>
              <a:t>protocol</a:t>
            </a:r>
            <a:r>
              <a:rPr lang="zh-CN" altLang="zh-CN" dirty="0"/>
              <a:t>指定一个需要地址转换的协议</a:t>
            </a:r>
            <a:r>
              <a:rPr lang="zh-CN" altLang="en-US" dirty="0"/>
              <a:t>；</a:t>
            </a:r>
            <a:endParaRPr lang="en-US" altLang="zh-CN" dirty="0"/>
          </a:p>
          <a:p>
            <a:pPr eaLnBrk="1" hangingPunct="1"/>
            <a:r>
              <a:rPr lang="zh-CN" altLang="zh-CN" dirty="0"/>
              <a:t>参数</a:t>
            </a:r>
            <a:r>
              <a:rPr lang="en-US" altLang="zh-CN" i="1" dirty="0"/>
              <a:t>global-address</a:t>
            </a:r>
            <a:r>
              <a:rPr lang="zh-CN" altLang="zh-CN" dirty="0"/>
              <a:t>指定需要转换的公网地址；</a:t>
            </a:r>
            <a:endParaRPr lang="en-US" altLang="zh-CN" dirty="0"/>
          </a:p>
          <a:p>
            <a:pPr eaLnBrk="1" hangingPunct="1"/>
            <a:r>
              <a:rPr lang="zh-CN" altLang="zh-CN" dirty="0"/>
              <a:t>参数</a:t>
            </a:r>
            <a:r>
              <a:rPr lang="en-US" altLang="zh-CN" dirty="0"/>
              <a:t>inside</a:t>
            </a:r>
            <a:r>
              <a:rPr lang="zh-CN" altLang="zh-CN" dirty="0"/>
              <a:t>指定内网服务器的地址。</a:t>
            </a:r>
            <a:endParaRPr lang="en-US" altLang="zh-CN" dirty="0"/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96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44008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/>
              <a:t>display nat server</a:t>
            </a:r>
            <a:r>
              <a:rPr lang="zh-CN" altLang="zh-CN" dirty="0"/>
              <a:t>命令用于查看详细的</a:t>
            </a:r>
            <a:r>
              <a:rPr lang="en-US" altLang="zh-CN" dirty="0"/>
              <a:t>NAT</a:t>
            </a:r>
            <a:r>
              <a:rPr lang="zh-CN" altLang="zh-CN" dirty="0"/>
              <a:t>服务器配置结果。</a:t>
            </a:r>
            <a:endParaRPr lang="en-US" altLang="zh-CN" dirty="0"/>
          </a:p>
          <a:p>
            <a:pPr eaLnBrk="1" hangingPunct="1"/>
            <a:r>
              <a:rPr lang="zh-CN" altLang="zh-CN" dirty="0"/>
              <a:t>可以通过此命令验证地址转换的接口、全局和内部</a:t>
            </a:r>
            <a:r>
              <a:rPr lang="en-US" altLang="zh-CN" dirty="0"/>
              <a:t>IP</a:t>
            </a:r>
            <a:r>
              <a:rPr lang="zh-CN" altLang="zh-CN" dirty="0"/>
              <a:t>地址以及关联的端口号。在本示例中，全局地址</a:t>
            </a:r>
            <a:r>
              <a:rPr lang="en-US" altLang="zh-CN" dirty="0"/>
              <a:t>202.10.10.1</a:t>
            </a:r>
            <a:r>
              <a:rPr lang="zh-CN" altLang="zh-CN" dirty="0"/>
              <a:t>和关联的端口号</a:t>
            </a:r>
            <a:r>
              <a:rPr lang="en-US" altLang="zh-CN" dirty="0"/>
              <a:t>80</a:t>
            </a:r>
            <a:r>
              <a:rPr lang="zh-CN" altLang="zh-CN" dirty="0"/>
              <a:t>（</a:t>
            </a:r>
            <a:r>
              <a:rPr lang="en-US" altLang="zh-CN" dirty="0"/>
              <a:t>www</a:t>
            </a:r>
            <a:r>
              <a:rPr lang="zh-CN" altLang="zh-CN" dirty="0"/>
              <a:t>）分别被转换成内部服务器地址</a:t>
            </a:r>
            <a:r>
              <a:rPr lang="en-US" altLang="zh-CN" dirty="0"/>
              <a:t>192.168.1.1</a:t>
            </a:r>
            <a:r>
              <a:rPr lang="zh-CN" altLang="zh-CN" dirty="0"/>
              <a:t>和端口号</a:t>
            </a:r>
            <a:r>
              <a:rPr lang="en-US" altLang="zh-CN" dirty="0"/>
              <a:t>8080</a:t>
            </a:r>
            <a:r>
              <a:rPr lang="zh-CN" altLang="zh-CN" dirty="0"/>
              <a:t>。</a:t>
            </a:r>
          </a:p>
          <a:p>
            <a:pPr eaLnBrk="1" hangingPunct="1"/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639651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通过</a:t>
            </a:r>
            <a:r>
              <a:rPr lang="en-US" altLang="zh-CN"/>
              <a:t>NAT</a:t>
            </a:r>
            <a:r>
              <a:rPr lang="zh-CN" altLang="zh-CN"/>
              <a:t>内部服务器配置</a:t>
            </a:r>
            <a:r>
              <a:rPr lang="zh-CN" altLang="en-US"/>
              <a:t>，</a:t>
            </a:r>
            <a:r>
              <a:rPr lang="zh-CN" altLang="zh-CN"/>
              <a:t>将公网地址与一个私网服务器地址绑定，在地址转换后，外网</a:t>
            </a:r>
            <a:r>
              <a:rPr lang="zh-CN" altLang="en-US"/>
              <a:t>主机便可以通过公有地址访问</a:t>
            </a:r>
            <a:r>
              <a:rPr lang="zh-CN" altLang="zh-CN"/>
              <a:t>内网</a:t>
            </a:r>
            <a:r>
              <a:rPr lang="zh-CN" altLang="en-US"/>
              <a:t>服务器</a:t>
            </a:r>
            <a:r>
              <a:rPr lang="zh-CN" altLang="zh-CN"/>
              <a:t>。</a:t>
            </a:r>
            <a:r>
              <a:rPr lang="zh-CN" altLang="en-US"/>
              <a:t>同时，私网地址</a:t>
            </a:r>
            <a:r>
              <a:rPr lang="zh-CN" altLang="zh-CN"/>
              <a:t>用户可以通过服务器的私网地址</a:t>
            </a:r>
            <a:r>
              <a:rPr lang="zh-CN" altLang="en-US"/>
              <a:t>访问内网</a:t>
            </a:r>
            <a:r>
              <a:rPr lang="zh-CN" altLang="zh-CN"/>
              <a:t>服务器。</a:t>
            </a:r>
            <a:endParaRPr lang="en-US" altLang="zh-CN"/>
          </a:p>
          <a:p>
            <a:r>
              <a:rPr lang="en-US" altLang="zh-CN"/>
              <a:t>NAPT</a:t>
            </a:r>
            <a:r>
              <a:rPr lang="zh-CN" altLang="zh-CN"/>
              <a:t>是基于端口的转换，而不是基于</a:t>
            </a:r>
            <a:r>
              <a:rPr lang="en-US" altLang="zh-CN"/>
              <a:t>IP</a:t>
            </a:r>
            <a:r>
              <a:rPr lang="zh-CN" altLang="zh-CN"/>
              <a:t>地址的转换。</a:t>
            </a:r>
            <a:r>
              <a:rPr lang="en-US" altLang="zh-CN"/>
              <a:t>NAPT</a:t>
            </a:r>
            <a:r>
              <a:rPr lang="zh-CN" altLang="en-US"/>
              <a:t>允许多个内部地址映射到同一个公有地址的不同端口。</a:t>
            </a:r>
            <a:endParaRPr lang="en-US" altLang="zh-CN"/>
          </a:p>
          <a:p>
            <a:endParaRPr lang="zh-CN" altLang="zh-CN"/>
          </a:p>
          <a:p>
            <a:endParaRPr lang="zh-CN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43795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9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3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备注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36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随着网络设备</a:t>
            </a:r>
            <a:r>
              <a:rPr lang="zh-CN" altLang="en-US"/>
              <a:t>的</a:t>
            </a:r>
            <a:r>
              <a:rPr lang="zh-CN" altLang="zh-CN"/>
              <a:t>数量不断增长，</a:t>
            </a:r>
            <a:r>
              <a:rPr lang="zh-CN" altLang="en-US"/>
              <a:t>对</a:t>
            </a:r>
            <a:r>
              <a:rPr lang="en-US" altLang="zh-CN"/>
              <a:t>IPv4</a:t>
            </a:r>
            <a:r>
              <a:rPr lang="zh-CN" altLang="zh-CN"/>
              <a:t>地址的需求</a:t>
            </a:r>
            <a:r>
              <a:rPr lang="zh-CN" altLang="en-US"/>
              <a:t>也</a:t>
            </a:r>
            <a:r>
              <a:rPr lang="zh-CN" altLang="zh-CN"/>
              <a:t>不断增</a:t>
            </a:r>
            <a:r>
              <a:rPr lang="zh-CN" altLang="en-US"/>
              <a:t>加</a:t>
            </a:r>
            <a:r>
              <a:rPr lang="zh-CN" altLang="zh-CN"/>
              <a:t>，导致</a:t>
            </a:r>
            <a:r>
              <a:rPr lang="zh-CN" altLang="en-US"/>
              <a:t>可用</a:t>
            </a:r>
            <a:r>
              <a:rPr lang="en-US" altLang="zh-CN"/>
              <a:t>IPv4</a:t>
            </a:r>
            <a:r>
              <a:rPr lang="zh-CN" altLang="zh-CN"/>
              <a:t>地址</a:t>
            </a:r>
            <a:r>
              <a:rPr lang="zh-CN" altLang="en-US"/>
              <a:t>空间</a:t>
            </a:r>
            <a:r>
              <a:rPr lang="zh-CN" altLang="zh-CN"/>
              <a:t>逐渐耗尽。解决</a:t>
            </a:r>
            <a:r>
              <a:rPr lang="en-US" altLang="zh-CN"/>
              <a:t>IPv4</a:t>
            </a:r>
            <a:r>
              <a:rPr lang="zh-CN" altLang="zh-CN"/>
              <a:t>地址枯竭问题的权宜之计是分配可重复使用的各类私网地址段</a:t>
            </a:r>
            <a:r>
              <a:rPr lang="zh-CN" altLang="en-US"/>
              <a:t>给企业内部或家庭使用</a:t>
            </a:r>
            <a:r>
              <a:rPr lang="zh-CN" altLang="zh-CN"/>
              <a:t>。</a:t>
            </a:r>
            <a:r>
              <a:rPr lang="zh-CN" altLang="en-US"/>
              <a:t>但是，私有地址不能在公网中路由，</a:t>
            </a:r>
            <a:r>
              <a:rPr lang="zh-CN" altLang="zh-CN"/>
              <a:t>即私网</a:t>
            </a:r>
            <a:r>
              <a:rPr lang="zh-CN" altLang="en-US"/>
              <a:t>主机不能</a:t>
            </a:r>
            <a:r>
              <a:rPr lang="zh-CN" altLang="zh-CN"/>
              <a:t>与公网</a:t>
            </a:r>
            <a:r>
              <a:rPr lang="zh-CN" altLang="en-US"/>
              <a:t>通信，也不能</a:t>
            </a:r>
            <a:r>
              <a:rPr lang="zh-CN" altLang="zh-CN"/>
              <a:t>通过公网与另外一个私网通信。</a:t>
            </a:r>
            <a:endParaRPr lang="en-US" altLang="zh-CN"/>
          </a:p>
          <a:p>
            <a:r>
              <a:rPr lang="en-US" altLang="zh-CN"/>
              <a:t>NAT</a:t>
            </a:r>
            <a:r>
              <a:rPr lang="zh-CN" altLang="en-US"/>
              <a:t>是将</a:t>
            </a:r>
            <a:r>
              <a:rPr lang="en-US" altLang="zh-CN"/>
              <a:t>IP</a:t>
            </a:r>
            <a:r>
              <a:rPr lang="zh-CN" altLang="en-US"/>
              <a:t>数据报文头部中的</a:t>
            </a:r>
            <a:r>
              <a:rPr lang="en-US" altLang="zh-CN"/>
              <a:t>IP</a:t>
            </a:r>
            <a:r>
              <a:rPr lang="zh-CN" altLang="en-US"/>
              <a:t>地址转换为另一个</a:t>
            </a:r>
            <a:r>
              <a:rPr lang="en-US" altLang="zh-CN"/>
              <a:t>IP</a:t>
            </a:r>
            <a:r>
              <a:rPr lang="zh-CN" altLang="en-US"/>
              <a:t>地址的过程，主要用于实现内部网络（私有</a:t>
            </a:r>
            <a:r>
              <a:rPr lang="en-US" altLang="zh-CN"/>
              <a:t>IP</a:t>
            </a:r>
            <a:r>
              <a:rPr lang="zh-CN" altLang="en-US"/>
              <a:t>地址）访问外部网络（公有</a:t>
            </a:r>
            <a:r>
              <a:rPr lang="en-US" altLang="zh-CN"/>
              <a:t>IP</a:t>
            </a:r>
            <a:r>
              <a:rPr lang="zh-CN" altLang="en-US"/>
              <a:t>地址）的功能。</a:t>
            </a:r>
            <a:r>
              <a:rPr lang="en-US" altLang="zh-CN"/>
              <a:t>NAT</a:t>
            </a:r>
            <a:r>
              <a:rPr lang="zh-CN" altLang="en-US"/>
              <a:t>一般部署在连接内网和外网的网关设备上。</a:t>
            </a:r>
            <a:r>
              <a:rPr lang="zh-CN" altLang="zh-CN"/>
              <a:t>当收到的报文源地址为私网地址、目的地址为公网地址时，</a:t>
            </a:r>
            <a:r>
              <a:rPr lang="en-US" altLang="zh-CN"/>
              <a:t>NAT</a:t>
            </a:r>
            <a:r>
              <a:rPr lang="zh-CN" altLang="en-US"/>
              <a:t>可以</a:t>
            </a:r>
            <a:r>
              <a:rPr lang="zh-CN" altLang="zh-CN"/>
              <a:t>将源私网地址转换成一个公网地址。这样公网目的地就能够收到报文，并做出响应。此外，网关上还</a:t>
            </a:r>
            <a:r>
              <a:rPr lang="zh-CN" altLang="en-US"/>
              <a:t>会</a:t>
            </a:r>
            <a:r>
              <a:rPr lang="zh-CN" altLang="zh-CN"/>
              <a:t>创建一个</a:t>
            </a:r>
            <a:r>
              <a:rPr lang="en-US" altLang="zh-CN"/>
              <a:t>NAT</a:t>
            </a:r>
            <a:r>
              <a:rPr lang="zh-CN" altLang="zh-CN"/>
              <a:t>映射表，以便判断从公网收到的报文应该发往的私网目的地址。</a:t>
            </a:r>
            <a:endParaRPr lang="zh-CN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5269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/>
              <a:t>NAT</a:t>
            </a:r>
            <a:r>
              <a:rPr lang="zh-CN" altLang="zh-CN" dirty="0"/>
              <a:t>的实现方式有多种，适用于不同的场景。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kern="0" dirty="0">
                <a:cs typeface="Arial" charset="0"/>
              </a:rPr>
              <a:t>静态</a:t>
            </a:r>
            <a:r>
              <a:rPr lang="en-US" altLang="zh-CN" kern="0" dirty="0">
                <a:cs typeface="Arial" charset="0"/>
              </a:rPr>
              <a:t>NAT</a:t>
            </a:r>
            <a:r>
              <a:rPr lang="zh-CN" altLang="en-US" kern="0" dirty="0">
                <a:cs typeface="Arial" charset="0"/>
              </a:rPr>
              <a:t>实现了私有地址和公有地址的一对一映射。</a:t>
            </a:r>
            <a:r>
              <a:rPr lang="zh-CN" altLang="zh-CN" dirty="0"/>
              <a:t>如果希望一台主机优先使用某个关联地址，或者想要外部网络使用一个指定的公网地址访问内部服务器时，可以使用静态</a:t>
            </a:r>
            <a:r>
              <a:rPr lang="en-US" altLang="zh-CN" dirty="0"/>
              <a:t>NAT</a:t>
            </a:r>
            <a:r>
              <a:rPr lang="zh-CN" altLang="zh-CN" dirty="0"/>
              <a:t>。</a:t>
            </a:r>
            <a:r>
              <a:rPr lang="zh-CN" altLang="en-US" dirty="0"/>
              <a:t>但是</a:t>
            </a:r>
            <a:r>
              <a:rPr lang="zh-CN" altLang="zh-CN" dirty="0"/>
              <a:t>在大型网络中，这种一对一的</a:t>
            </a:r>
            <a:r>
              <a:rPr lang="en-US" altLang="zh-CN" dirty="0"/>
              <a:t>IP</a:t>
            </a:r>
            <a:r>
              <a:rPr lang="zh-CN" altLang="zh-CN" dirty="0"/>
              <a:t>地址映射无法缓解</a:t>
            </a:r>
            <a:r>
              <a:rPr lang="zh-CN" altLang="en-US" dirty="0"/>
              <a:t>公用</a:t>
            </a:r>
            <a:r>
              <a:rPr lang="zh-CN" altLang="zh-CN" dirty="0"/>
              <a:t>地址短缺的问题。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zh-CN" dirty="0"/>
              <a:t>在本示例中，源地址为</a:t>
            </a:r>
            <a:r>
              <a:rPr lang="en-US" altLang="zh-CN" dirty="0"/>
              <a:t>192.168.1.1</a:t>
            </a:r>
            <a:r>
              <a:rPr lang="zh-CN" altLang="zh-CN" dirty="0"/>
              <a:t>的报文需要发往公网地址</a:t>
            </a:r>
            <a:r>
              <a:rPr lang="en-US" altLang="zh-CN" dirty="0"/>
              <a:t>100.1.1.1</a:t>
            </a:r>
            <a:r>
              <a:rPr lang="zh-CN" altLang="zh-CN" dirty="0"/>
              <a:t>。</a:t>
            </a:r>
            <a:r>
              <a:rPr lang="zh-CN" altLang="en-US" dirty="0"/>
              <a:t>在</a:t>
            </a:r>
            <a:r>
              <a:rPr lang="zh-CN" altLang="zh-CN" dirty="0"/>
              <a:t>网关</a:t>
            </a:r>
            <a:r>
              <a:rPr lang="en-US" altLang="zh-CN" dirty="0"/>
              <a:t>RTA</a:t>
            </a:r>
            <a:r>
              <a:rPr lang="zh-CN" altLang="en-US" dirty="0"/>
              <a:t>上配置了</a:t>
            </a:r>
            <a:r>
              <a:rPr lang="zh-CN" altLang="zh-CN" dirty="0"/>
              <a:t>一</a:t>
            </a:r>
            <a:r>
              <a:rPr lang="zh-CN" altLang="en-US" dirty="0"/>
              <a:t>个</a:t>
            </a:r>
            <a:r>
              <a:rPr lang="zh-CN" altLang="zh-CN" dirty="0"/>
              <a:t>私网地址</a:t>
            </a:r>
            <a:r>
              <a:rPr lang="en-US" altLang="zh-CN" dirty="0"/>
              <a:t>192.168.1.1</a:t>
            </a:r>
            <a:r>
              <a:rPr lang="zh-CN" altLang="zh-CN" dirty="0"/>
              <a:t>到公网地址</a:t>
            </a:r>
            <a:r>
              <a:rPr lang="en-US" altLang="zh-CN" dirty="0"/>
              <a:t>200.10.10.1</a:t>
            </a:r>
            <a:r>
              <a:rPr lang="zh-CN" altLang="zh-CN" dirty="0"/>
              <a:t>的映射。</a:t>
            </a:r>
            <a:r>
              <a:rPr lang="zh-CN" altLang="en-US" dirty="0"/>
              <a:t>当</a:t>
            </a:r>
            <a:r>
              <a:rPr lang="zh-CN" altLang="zh-CN" dirty="0"/>
              <a:t>网关</a:t>
            </a:r>
            <a:r>
              <a:rPr lang="zh-CN" altLang="en-US" dirty="0"/>
              <a:t>收到主机</a:t>
            </a:r>
            <a:r>
              <a:rPr lang="en-US" altLang="zh-CN" dirty="0"/>
              <a:t>A</a:t>
            </a:r>
            <a:r>
              <a:rPr lang="zh-CN" altLang="en-US" dirty="0"/>
              <a:t>发送的数据包后，会</a:t>
            </a:r>
            <a:r>
              <a:rPr lang="zh-CN" altLang="zh-CN" dirty="0"/>
              <a:t>先将报文中的源地址</a:t>
            </a:r>
            <a:r>
              <a:rPr lang="en-US" altLang="zh-CN" dirty="0"/>
              <a:t>192.168.1.1</a:t>
            </a:r>
            <a:r>
              <a:rPr lang="zh-CN" altLang="zh-CN" dirty="0"/>
              <a:t>转换为</a:t>
            </a:r>
            <a:r>
              <a:rPr lang="en-US" altLang="zh-CN" dirty="0"/>
              <a:t>200.10.10.1</a:t>
            </a:r>
            <a:r>
              <a:rPr lang="zh-CN" altLang="zh-CN" dirty="0"/>
              <a:t>，然后转发报文到目的设备。目的设备</a:t>
            </a:r>
            <a:r>
              <a:rPr lang="zh-CN" altLang="en-US" dirty="0"/>
              <a:t>回复的报文</a:t>
            </a:r>
            <a:r>
              <a:rPr lang="zh-CN" altLang="zh-CN" dirty="0"/>
              <a:t>目的地址是</a:t>
            </a:r>
            <a:r>
              <a:rPr lang="en-US" altLang="zh-CN" dirty="0"/>
              <a:t>200.10.10.1</a:t>
            </a:r>
            <a:r>
              <a:rPr lang="zh-CN" altLang="zh-CN" dirty="0"/>
              <a:t>。</a:t>
            </a:r>
            <a:r>
              <a:rPr lang="zh-CN" altLang="en-US" dirty="0"/>
              <a:t>当</a:t>
            </a:r>
            <a:r>
              <a:rPr lang="zh-CN" altLang="zh-CN" dirty="0"/>
              <a:t>网关收到</a:t>
            </a:r>
            <a:r>
              <a:rPr lang="zh-CN" altLang="en-US" dirty="0"/>
              <a:t>回复</a:t>
            </a:r>
            <a:r>
              <a:rPr lang="zh-CN" altLang="zh-CN" dirty="0"/>
              <a:t>报文后，</a:t>
            </a:r>
            <a:r>
              <a:rPr lang="zh-CN" altLang="en-US" dirty="0"/>
              <a:t>也会</a:t>
            </a:r>
            <a:r>
              <a:rPr lang="zh-CN" altLang="zh-CN" dirty="0"/>
              <a:t>执行静态地址转换，将</a:t>
            </a:r>
            <a:r>
              <a:rPr lang="en-US" altLang="zh-CN" dirty="0"/>
              <a:t>200.10.10.1</a:t>
            </a:r>
            <a:r>
              <a:rPr lang="zh-CN" altLang="zh-CN" dirty="0"/>
              <a:t>转换成</a:t>
            </a:r>
            <a:r>
              <a:rPr lang="en-US" altLang="zh-CN" dirty="0"/>
              <a:t>192.168.1.1</a:t>
            </a:r>
            <a:r>
              <a:rPr lang="zh-CN" altLang="zh-CN" dirty="0"/>
              <a:t>，然后转发报文到主机</a:t>
            </a:r>
            <a:r>
              <a:rPr lang="en-US" altLang="zh-CN" dirty="0"/>
              <a:t>A</a:t>
            </a:r>
            <a:r>
              <a:rPr lang="zh-CN" altLang="zh-CN" dirty="0"/>
              <a:t>。</a:t>
            </a:r>
            <a:r>
              <a:rPr lang="zh-CN" altLang="en-US" dirty="0"/>
              <a:t>和主机</a:t>
            </a:r>
            <a:r>
              <a:rPr lang="en-US" altLang="zh-CN" dirty="0"/>
              <a:t>A</a:t>
            </a:r>
            <a:r>
              <a:rPr lang="zh-CN" altLang="en-US" dirty="0"/>
              <a:t>在同一个网络中其他主机，如主机</a:t>
            </a:r>
            <a:r>
              <a:rPr lang="en-US" altLang="zh-CN" dirty="0"/>
              <a:t>B</a:t>
            </a:r>
            <a:r>
              <a:rPr lang="zh-CN" altLang="en-US" dirty="0"/>
              <a:t>，访问公网的过程也需要网关</a:t>
            </a:r>
            <a:r>
              <a:rPr lang="en-US" altLang="zh-CN" dirty="0"/>
              <a:t>RTA</a:t>
            </a:r>
            <a:r>
              <a:rPr lang="zh-CN" altLang="en-US" dirty="0"/>
              <a:t>做静态</a:t>
            </a:r>
            <a:r>
              <a:rPr lang="en-US" altLang="zh-CN" dirty="0"/>
              <a:t>NAT</a:t>
            </a:r>
            <a:r>
              <a:rPr lang="zh-CN" altLang="en-US" dirty="0"/>
              <a:t>转换。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1992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latinLnBrk="0" hangingPunct="1"/>
            <a:r>
              <a:rPr lang="zh-CN" altLang="zh-CN" dirty="0"/>
              <a:t>动态</a:t>
            </a:r>
            <a:r>
              <a:rPr lang="en-US" altLang="zh-CN" dirty="0"/>
              <a:t>NAT</a:t>
            </a:r>
            <a:r>
              <a:rPr lang="zh-CN" altLang="en-US" dirty="0"/>
              <a:t>通过</a:t>
            </a:r>
            <a:r>
              <a:rPr lang="zh-CN" altLang="zh-CN" dirty="0"/>
              <a:t>使用地址池来实现。</a:t>
            </a:r>
            <a:endParaRPr lang="en-US" altLang="zh-CN" dirty="0"/>
          </a:p>
          <a:p>
            <a:pPr eaLnBrk="1" latinLnBrk="0" hangingPunct="1"/>
            <a:r>
              <a:rPr lang="zh-CN" altLang="zh-CN" dirty="0"/>
              <a:t>本示例</a:t>
            </a:r>
            <a:r>
              <a:rPr lang="zh-CN" altLang="en-US" dirty="0"/>
              <a:t>中，当</a:t>
            </a:r>
            <a:r>
              <a:rPr lang="zh-CN" altLang="zh-CN" dirty="0"/>
              <a:t>内部主机</a:t>
            </a:r>
            <a:r>
              <a:rPr lang="en-US" altLang="zh-CN" dirty="0"/>
              <a:t>A</a:t>
            </a:r>
            <a:r>
              <a:rPr lang="zh-CN" altLang="en-US" dirty="0"/>
              <a:t>和主机</a:t>
            </a:r>
            <a:r>
              <a:rPr lang="en-US" altLang="zh-CN" dirty="0"/>
              <a:t>B</a:t>
            </a:r>
            <a:r>
              <a:rPr lang="zh-CN" altLang="zh-CN" dirty="0"/>
              <a:t>需要与公网中的目的</a:t>
            </a:r>
            <a:r>
              <a:rPr lang="zh-CN" altLang="en-US" dirty="0"/>
              <a:t>主机</a:t>
            </a:r>
            <a:r>
              <a:rPr lang="zh-CN" altLang="zh-CN" dirty="0"/>
              <a:t>通信</a:t>
            </a:r>
            <a:r>
              <a:rPr lang="zh-CN" altLang="en-US" dirty="0"/>
              <a:t>时</a:t>
            </a:r>
            <a:r>
              <a:rPr lang="zh-CN" altLang="zh-CN" dirty="0"/>
              <a:t>，</a:t>
            </a:r>
            <a:r>
              <a:rPr lang="zh-CN" altLang="en-US" dirty="0"/>
              <a:t>网关</a:t>
            </a:r>
            <a:r>
              <a:rPr lang="en-US" altLang="zh-CN" dirty="0"/>
              <a:t>RTA</a:t>
            </a:r>
            <a:r>
              <a:rPr lang="zh-CN" altLang="en-US" dirty="0"/>
              <a:t>会从配置的</a:t>
            </a:r>
            <a:r>
              <a:rPr lang="zh-CN" altLang="zh-CN" dirty="0"/>
              <a:t>公网地址池中</a:t>
            </a:r>
            <a:r>
              <a:rPr lang="zh-CN" altLang="en-US" dirty="0"/>
              <a:t>选择一个</a:t>
            </a:r>
            <a:r>
              <a:rPr lang="zh-CN" altLang="zh-CN" dirty="0"/>
              <a:t>未使用的公网地址</a:t>
            </a:r>
            <a:r>
              <a:rPr lang="zh-CN" altLang="en-US" dirty="0"/>
              <a:t>与之做映射</a:t>
            </a:r>
            <a:r>
              <a:rPr lang="zh-CN" altLang="zh-CN" dirty="0"/>
              <a:t>。每台主机都</a:t>
            </a:r>
            <a:r>
              <a:rPr lang="zh-CN" altLang="en-US" dirty="0"/>
              <a:t>会</a:t>
            </a:r>
            <a:r>
              <a:rPr lang="zh-CN" altLang="zh-CN" dirty="0"/>
              <a:t>分配到地址池中的一个唯一地址。当不需要此连接时，</a:t>
            </a:r>
            <a:r>
              <a:rPr lang="zh-CN" altLang="en-US" dirty="0"/>
              <a:t>对应的</a:t>
            </a:r>
            <a:r>
              <a:rPr lang="zh-CN" altLang="zh-CN" dirty="0"/>
              <a:t>地址映射将</a:t>
            </a:r>
            <a:r>
              <a:rPr lang="zh-CN" altLang="en-US" dirty="0"/>
              <a:t>会</a:t>
            </a:r>
            <a:r>
              <a:rPr lang="zh-CN" altLang="zh-CN" dirty="0"/>
              <a:t>被删除，公网地址</a:t>
            </a:r>
            <a:r>
              <a:rPr lang="zh-CN" altLang="en-US" dirty="0"/>
              <a:t>也会被</a:t>
            </a:r>
            <a:r>
              <a:rPr lang="zh-CN" altLang="zh-CN" dirty="0"/>
              <a:t>恢复到地址池中待用。</a:t>
            </a:r>
            <a:r>
              <a:rPr lang="zh-CN" altLang="en-US" dirty="0"/>
              <a:t>当</a:t>
            </a:r>
            <a:r>
              <a:rPr lang="zh-CN" altLang="zh-CN" dirty="0"/>
              <a:t>网关收到</a:t>
            </a:r>
            <a:r>
              <a:rPr lang="zh-CN" altLang="en-US" dirty="0"/>
              <a:t>回复</a:t>
            </a:r>
            <a:r>
              <a:rPr lang="zh-CN" altLang="zh-CN" dirty="0"/>
              <a:t>报文后</a:t>
            </a:r>
            <a:r>
              <a:rPr lang="zh-CN" altLang="en-US" dirty="0"/>
              <a:t>，会根据之前的映射再次进行转换之后转发给对应主机。</a:t>
            </a:r>
            <a:endParaRPr lang="zh-CN" altLang="zh-CN" dirty="0"/>
          </a:p>
          <a:p>
            <a:pPr eaLnBrk="1" latinLnBrk="0" hangingPunct="1"/>
            <a:r>
              <a:rPr lang="zh-CN" altLang="en-US" dirty="0"/>
              <a:t>动态</a:t>
            </a:r>
            <a:r>
              <a:rPr lang="en-US" altLang="zh-CN" dirty="0"/>
              <a:t>NAT</a:t>
            </a:r>
            <a:r>
              <a:rPr lang="zh-CN" altLang="en-US" dirty="0"/>
              <a:t>地址池中的地址用尽以后，只能等待被占用的公用</a:t>
            </a:r>
            <a:r>
              <a:rPr lang="en-US" altLang="zh-CN" dirty="0"/>
              <a:t>IP</a:t>
            </a:r>
            <a:r>
              <a:rPr lang="zh-CN" altLang="en-US" dirty="0"/>
              <a:t>被释放后，其他主机才能使用它来访问公网。</a:t>
            </a:r>
          </a:p>
        </p:txBody>
      </p:sp>
    </p:spTree>
    <p:extLst>
      <p:ext uri="{BB962C8B-B14F-4D97-AF65-F5344CB8AC3E}">
        <p14:creationId xmlns:p14="http://schemas.microsoft.com/office/powerpoint/2010/main" val="932090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96850" indent="-252413" defTabSz="801688" eaLnBrk="1" hangingPunct="1">
              <a:buSzPct val="80000"/>
              <a:buFont typeface="Wingdings" pitchFamily="2" charset="2"/>
              <a:buNone/>
              <a:defRPr/>
            </a:pPr>
            <a:r>
              <a:rPr lang="zh-CN" altLang="en-US" dirty="0"/>
              <a:t>网络地址端口转换</a:t>
            </a:r>
            <a:r>
              <a:rPr lang="en-US" altLang="zh-CN" dirty="0"/>
              <a:t>NAPT</a:t>
            </a:r>
            <a:r>
              <a:rPr lang="zh-CN" altLang="en-US" dirty="0"/>
              <a:t>（</a:t>
            </a:r>
            <a:r>
              <a:rPr lang="en-US" altLang="zh-CN" dirty="0"/>
              <a:t>Network Address Port Translation</a:t>
            </a:r>
            <a:r>
              <a:rPr lang="zh-CN" altLang="en-US" dirty="0"/>
              <a:t>）允许多个内部地址映射到同一个公有地址的不同端口。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本例中，</a:t>
            </a:r>
            <a:r>
              <a:rPr lang="en-US" altLang="zh-CN" dirty="0"/>
              <a:t>RTA</a:t>
            </a:r>
            <a:r>
              <a:rPr lang="zh-CN" altLang="zh-CN" dirty="0"/>
              <a:t>收到一个私网主机</a:t>
            </a:r>
            <a:r>
              <a:rPr lang="zh-CN" altLang="en-US" dirty="0"/>
              <a:t>发送的报文，</a:t>
            </a:r>
            <a:r>
              <a:rPr lang="zh-CN" altLang="zh-CN" dirty="0"/>
              <a:t>源</a:t>
            </a:r>
            <a:r>
              <a:rPr lang="en-US" altLang="zh-CN" dirty="0"/>
              <a:t>IP</a:t>
            </a:r>
            <a:r>
              <a:rPr lang="zh-CN" altLang="zh-CN" dirty="0"/>
              <a:t>地址是</a:t>
            </a:r>
            <a:r>
              <a:rPr lang="en-US" altLang="zh-CN" dirty="0"/>
              <a:t>192.168.1.1</a:t>
            </a:r>
            <a:r>
              <a:rPr lang="zh-CN" altLang="zh-CN" dirty="0"/>
              <a:t>，源端口号是</a:t>
            </a:r>
            <a:r>
              <a:rPr lang="en-US" altLang="zh-CN" dirty="0"/>
              <a:t>1025</a:t>
            </a:r>
            <a:r>
              <a:rPr lang="zh-CN" altLang="en-US" dirty="0"/>
              <a:t>，目的</a:t>
            </a:r>
            <a:r>
              <a:rPr lang="en-US" altLang="zh-CN" dirty="0"/>
              <a:t>IP</a:t>
            </a:r>
            <a:r>
              <a:rPr lang="zh-CN" altLang="en-US" dirty="0"/>
              <a:t>地址是</a:t>
            </a:r>
            <a:r>
              <a:rPr lang="en-US" altLang="zh-CN" dirty="0"/>
              <a:t>100.1.1.1</a:t>
            </a:r>
            <a:r>
              <a:rPr lang="zh-CN" altLang="en-US" dirty="0"/>
              <a:t>，目的端口是</a:t>
            </a:r>
            <a:r>
              <a:rPr lang="en-US" altLang="zh-CN" dirty="0"/>
              <a:t>80</a:t>
            </a:r>
            <a:r>
              <a:rPr lang="zh-CN" altLang="zh-CN" dirty="0"/>
              <a:t>。</a:t>
            </a:r>
            <a:r>
              <a:rPr lang="en-US" altLang="zh-CN" dirty="0"/>
              <a:t>RTA</a:t>
            </a:r>
            <a:r>
              <a:rPr lang="zh-CN" altLang="en-US" dirty="0"/>
              <a:t>会</a:t>
            </a:r>
            <a:r>
              <a:rPr lang="zh-CN" altLang="zh-CN" dirty="0"/>
              <a:t>从</a:t>
            </a:r>
            <a:r>
              <a:rPr lang="zh-CN" altLang="en-US" dirty="0"/>
              <a:t>配置的公网</a:t>
            </a:r>
            <a:r>
              <a:rPr lang="zh-CN" altLang="zh-CN" dirty="0"/>
              <a:t>地址池中选择一个空闲的公网</a:t>
            </a:r>
            <a:r>
              <a:rPr lang="en-US" altLang="zh-CN" dirty="0"/>
              <a:t>IP</a:t>
            </a:r>
            <a:r>
              <a:rPr lang="zh-CN" altLang="zh-CN" dirty="0"/>
              <a:t>地址和端口号，并建立</a:t>
            </a:r>
            <a:r>
              <a:rPr lang="zh-CN" altLang="en-US" dirty="0"/>
              <a:t>相应的</a:t>
            </a:r>
            <a:r>
              <a:rPr lang="en-US" altLang="zh-CN" dirty="0"/>
              <a:t>NAPT</a:t>
            </a:r>
            <a:r>
              <a:rPr lang="zh-CN" altLang="zh-CN" dirty="0"/>
              <a:t>表项。这些</a:t>
            </a:r>
            <a:r>
              <a:rPr lang="en-US" altLang="zh-CN" dirty="0"/>
              <a:t>NAPT</a:t>
            </a:r>
            <a:r>
              <a:rPr lang="zh-CN" altLang="zh-CN" dirty="0"/>
              <a:t>表项指定了报文的</a:t>
            </a:r>
            <a:r>
              <a:rPr lang="zh-CN" altLang="en-US" dirty="0"/>
              <a:t>私网</a:t>
            </a:r>
            <a:r>
              <a:rPr lang="en-US" altLang="zh-CN" dirty="0"/>
              <a:t>IP</a:t>
            </a:r>
            <a:r>
              <a:rPr lang="zh-CN" altLang="zh-CN" dirty="0"/>
              <a:t>地址和端口号与公网</a:t>
            </a:r>
            <a:r>
              <a:rPr lang="en-US" altLang="zh-CN" dirty="0"/>
              <a:t>IP</a:t>
            </a:r>
            <a:r>
              <a:rPr lang="zh-CN" altLang="zh-CN" dirty="0"/>
              <a:t>地址和端口号的映射关系。</a:t>
            </a:r>
            <a:r>
              <a:rPr lang="zh-CN" altLang="en-US" dirty="0"/>
              <a:t>之后，</a:t>
            </a:r>
            <a:r>
              <a:rPr lang="en-US" altLang="zh-CN" dirty="0"/>
              <a:t>RTA</a:t>
            </a:r>
            <a:r>
              <a:rPr lang="zh-CN" altLang="zh-CN" dirty="0"/>
              <a:t>将报文的源</a:t>
            </a:r>
            <a:r>
              <a:rPr lang="en-US" altLang="zh-CN" dirty="0"/>
              <a:t>IP</a:t>
            </a:r>
            <a:r>
              <a:rPr lang="zh-CN" altLang="zh-CN" dirty="0"/>
              <a:t>地址和端口号转换成</a:t>
            </a:r>
            <a:r>
              <a:rPr lang="zh-CN" altLang="en-US" dirty="0"/>
              <a:t>公网地址</a:t>
            </a:r>
            <a:r>
              <a:rPr lang="en-US" altLang="zh-CN" dirty="0"/>
              <a:t>200.10.10.1</a:t>
            </a:r>
            <a:r>
              <a:rPr lang="zh-CN" altLang="zh-CN" dirty="0"/>
              <a:t>和</a:t>
            </a:r>
            <a:r>
              <a:rPr lang="zh-CN" altLang="en-US" dirty="0"/>
              <a:t>端口号</a:t>
            </a:r>
            <a:r>
              <a:rPr lang="en-US" altLang="zh-CN" dirty="0"/>
              <a:t>2843</a:t>
            </a:r>
            <a:r>
              <a:rPr lang="zh-CN" altLang="zh-CN" dirty="0"/>
              <a:t>，并转发报文到公网。</a:t>
            </a:r>
            <a:r>
              <a:rPr lang="zh-CN" altLang="en-US" dirty="0"/>
              <a:t>当</a:t>
            </a:r>
            <a:r>
              <a:rPr lang="zh-CN" altLang="zh-CN" dirty="0"/>
              <a:t>网关</a:t>
            </a:r>
            <a:r>
              <a:rPr lang="en-US" altLang="zh-CN" dirty="0"/>
              <a:t>RTA</a:t>
            </a:r>
            <a:r>
              <a:rPr lang="zh-CN" altLang="zh-CN" dirty="0"/>
              <a:t>收到</a:t>
            </a:r>
            <a:r>
              <a:rPr lang="zh-CN" altLang="en-US" dirty="0"/>
              <a:t>回复</a:t>
            </a:r>
            <a:r>
              <a:rPr lang="zh-CN" altLang="zh-CN" dirty="0"/>
              <a:t>报文后</a:t>
            </a:r>
            <a:r>
              <a:rPr lang="zh-CN" altLang="en-US" dirty="0"/>
              <a:t>，会根据之前的映射表再次进行转换之后转发给主机</a:t>
            </a:r>
            <a:r>
              <a:rPr lang="en-US" altLang="zh-CN" dirty="0"/>
              <a:t>A</a:t>
            </a:r>
            <a:r>
              <a:rPr lang="zh-CN" altLang="en-US" dirty="0"/>
              <a:t>。主机</a:t>
            </a:r>
            <a:r>
              <a:rPr lang="en-US" altLang="zh-CN" dirty="0"/>
              <a:t>B</a:t>
            </a:r>
            <a:r>
              <a:rPr lang="zh-CN" altLang="en-US" dirty="0"/>
              <a:t>同理。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0213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Easy IP</a:t>
            </a:r>
            <a:r>
              <a:rPr lang="zh-CN" altLang="zh-CN" dirty="0"/>
              <a:t>适用于小规模局域网中的主机访问</a:t>
            </a:r>
            <a:r>
              <a:rPr lang="en-US" altLang="zh-CN" dirty="0"/>
              <a:t>Internet</a:t>
            </a:r>
            <a:r>
              <a:rPr lang="zh-CN" altLang="zh-CN" dirty="0"/>
              <a:t>的场景。小规模局域网通常部署在小型的网吧或者办公室中，这些地方内部主机不多，出接口可以通过拨号方式获取一个临时公网</a:t>
            </a:r>
            <a:r>
              <a:rPr lang="en-US" altLang="zh-CN" dirty="0"/>
              <a:t>IP</a:t>
            </a:r>
            <a:r>
              <a:rPr lang="zh-CN" altLang="zh-CN" dirty="0"/>
              <a:t>地址。</a:t>
            </a:r>
            <a:r>
              <a:rPr lang="en-US" altLang="zh-CN" dirty="0"/>
              <a:t>Easy IP</a:t>
            </a:r>
            <a:r>
              <a:rPr lang="zh-CN" altLang="zh-CN" dirty="0"/>
              <a:t>可以实现内部主机使用这个临时公网</a:t>
            </a:r>
            <a:r>
              <a:rPr lang="en-US" altLang="zh-CN" dirty="0"/>
              <a:t>IP</a:t>
            </a:r>
            <a:r>
              <a:rPr lang="zh-CN" altLang="zh-CN" dirty="0"/>
              <a:t>地址访问</a:t>
            </a:r>
            <a:r>
              <a:rPr lang="en-US" altLang="zh-CN" dirty="0"/>
              <a:t>Internet</a:t>
            </a:r>
            <a:r>
              <a:rPr lang="zh-CN" altLang="zh-CN" dirty="0"/>
              <a:t>。</a:t>
            </a:r>
          </a:p>
          <a:p>
            <a:pPr eaLnBrk="1" hangingPunct="1"/>
            <a:r>
              <a:rPr lang="zh-CN" altLang="zh-CN" dirty="0"/>
              <a:t>本示例说明了</a:t>
            </a:r>
            <a:r>
              <a:rPr lang="en-US" altLang="zh-CN" dirty="0"/>
              <a:t>Easy IP</a:t>
            </a:r>
            <a:r>
              <a:rPr lang="zh-CN" altLang="zh-CN" dirty="0"/>
              <a:t>的实现过程。</a:t>
            </a:r>
            <a:r>
              <a:rPr lang="en-US" altLang="zh-CN" dirty="0"/>
              <a:t>RTA</a:t>
            </a:r>
            <a:r>
              <a:rPr lang="zh-CN" altLang="zh-CN" dirty="0"/>
              <a:t>收到一个</a:t>
            </a:r>
            <a:r>
              <a:rPr lang="zh-CN" altLang="en-US" dirty="0"/>
              <a:t>主机</a:t>
            </a:r>
            <a:r>
              <a:rPr lang="en-US" altLang="zh-CN" dirty="0"/>
              <a:t>A</a:t>
            </a:r>
            <a:r>
              <a:rPr lang="zh-CN" altLang="zh-CN" dirty="0"/>
              <a:t>访问公网的请求报文</a:t>
            </a:r>
            <a:r>
              <a:rPr lang="zh-CN" altLang="en-US" dirty="0"/>
              <a:t>，</a:t>
            </a:r>
            <a:r>
              <a:rPr lang="zh-CN" altLang="zh-CN" dirty="0"/>
              <a:t>报文的源</a:t>
            </a:r>
            <a:r>
              <a:rPr lang="en-US" altLang="zh-CN" dirty="0"/>
              <a:t>IP</a:t>
            </a:r>
            <a:r>
              <a:rPr lang="zh-CN" altLang="zh-CN" dirty="0"/>
              <a:t>地址是</a:t>
            </a:r>
            <a:r>
              <a:rPr lang="en-US" altLang="zh-CN" dirty="0"/>
              <a:t>192.168.1.1</a:t>
            </a:r>
            <a:r>
              <a:rPr lang="zh-CN" altLang="zh-CN" dirty="0"/>
              <a:t>，源端口号是</a:t>
            </a:r>
            <a:r>
              <a:rPr lang="en-US" altLang="zh-CN" dirty="0"/>
              <a:t>1025</a:t>
            </a:r>
            <a:r>
              <a:rPr lang="zh-CN" altLang="zh-CN" dirty="0"/>
              <a:t>。</a:t>
            </a:r>
            <a:r>
              <a:rPr lang="en-US" altLang="zh-CN" dirty="0"/>
              <a:t>RTA</a:t>
            </a:r>
            <a:r>
              <a:rPr lang="zh-CN" altLang="en-US" dirty="0"/>
              <a:t>会</a:t>
            </a:r>
            <a:r>
              <a:rPr lang="zh-CN" altLang="zh-CN" dirty="0"/>
              <a:t>建立</a:t>
            </a:r>
            <a:r>
              <a:rPr lang="en-US" altLang="zh-CN" dirty="0"/>
              <a:t>Easy IP</a:t>
            </a:r>
            <a:r>
              <a:rPr lang="zh-CN" altLang="zh-CN" dirty="0"/>
              <a:t>表项，这些表项指定了源</a:t>
            </a:r>
            <a:r>
              <a:rPr lang="en-US" altLang="zh-CN" dirty="0"/>
              <a:t>IP</a:t>
            </a:r>
            <a:r>
              <a:rPr lang="zh-CN" altLang="zh-CN" dirty="0"/>
              <a:t>地址和端口号与</a:t>
            </a:r>
            <a:r>
              <a:rPr lang="zh-CN" altLang="en-US" dirty="0"/>
              <a:t>出接口</a:t>
            </a:r>
            <a:r>
              <a:rPr lang="zh-CN" altLang="zh-CN" dirty="0"/>
              <a:t>的公网</a:t>
            </a:r>
            <a:r>
              <a:rPr lang="en-US" altLang="zh-CN" dirty="0"/>
              <a:t>IP</a:t>
            </a:r>
            <a:r>
              <a:rPr lang="zh-CN" altLang="zh-CN" dirty="0"/>
              <a:t>地址和端口号的映射关系。</a:t>
            </a:r>
            <a:r>
              <a:rPr lang="zh-CN" altLang="en-US" dirty="0"/>
              <a:t>之后，</a:t>
            </a:r>
            <a:r>
              <a:rPr lang="zh-CN" altLang="zh-CN" dirty="0"/>
              <a:t>根据匹配的</a:t>
            </a:r>
            <a:r>
              <a:rPr lang="en-US" altLang="zh-CN" dirty="0"/>
              <a:t>Easy IP</a:t>
            </a:r>
            <a:r>
              <a:rPr lang="zh-CN" altLang="zh-CN" dirty="0"/>
              <a:t>表项，将报文的源</a:t>
            </a:r>
            <a:r>
              <a:rPr lang="en-US" altLang="zh-CN" dirty="0"/>
              <a:t>IP</a:t>
            </a:r>
            <a:r>
              <a:rPr lang="zh-CN" altLang="zh-CN" dirty="0"/>
              <a:t>地址和端口号转换成</a:t>
            </a:r>
            <a:r>
              <a:rPr lang="zh-CN" altLang="en-US" dirty="0"/>
              <a:t>出接口</a:t>
            </a:r>
            <a:r>
              <a:rPr lang="zh-CN" altLang="zh-CN" dirty="0"/>
              <a:t>的</a:t>
            </a:r>
            <a:r>
              <a:rPr lang="en-US" altLang="zh-CN" dirty="0"/>
              <a:t>IP</a:t>
            </a:r>
            <a:r>
              <a:rPr lang="zh-CN" altLang="zh-CN" dirty="0"/>
              <a:t>地址和端口号，并转发报文到公网。报文的源</a:t>
            </a:r>
            <a:r>
              <a:rPr lang="en-US" altLang="zh-CN" dirty="0"/>
              <a:t>IP</a:t>
            </a:r>
            <a:r>
              <a:rPr lang="zh-CN" altLang="zh-CN" dirty="0"/>
              <a:t>地址转换成</a:t>
            </a:r>
            <a:r>
              <a:rPr lang="en-US" altLang="zh-CN" dirty="0"/>
              <a:t>200.10.10.10/24</a:t>
            </a:r>
            <a:r>
              <a:rPr lang="zh-CN" altLang="zh-CN" dirty="0"/>
              <a:t>，相应的端口号是</a:t>
            </a:r>
            <a:r>
              <a:rPr lang="en-US" altLang="zh-CN" dirty="0"/>
              <a:t>2843</a:t>
            </a:r>
            <a:r>
              <a:rPr lang="zh-CN" altLang="zh-CN" dirty="0"/>
              <a:t>。</a:t>
            </a:r>
            <a:endParaRPr lang="en-US" altLang="zh-CN" dirty="0"/>
          </a:p>
          <a:p>
            <a:pPr eaLnBrk="1" hangingPunct="1"/>
            <a:r>
              <a:rPr lang="zh-CN" altLang="zh-CN" dirty="0"/>
              <a:t>路由器收到</a:t>
            </a:r>
            <a:r>
              <a:rPr lang="zh-CN" altLang="en-US" dirty="0"/>
              <a:t>回复</a:t>
            </a:r>
            <a:r>
              <a:rPr lang="zh-CN" altLang="zh-CN" dirty="0"/>
              <a:t>报文后，</a:t>
            </a:r>
            <a:r>
              <a:rPr lang="zh-CN" altLang="en-US" dirty="0"/>
              <a:t>会</a:t>
            </a:r>
            <a:r>
              <a:rPr lang="zh-CN" altLang="zh-CN" dirty="0"/>
              <a:t>根据报文的目的</a:t>
            </a:r>
            <a:r>
              <a:rPr lang="en-US" altLang="zh-CN" dirty="0"/>
              <a:t>IP</a:t>
            </a:r>
            <a:r>
              <a:rPr lang="zh-CN" altLang="zh-CN" dirty="0"/>
              <a:t>地址和端口号，查询</a:t>
            </a:r>
            <a:r>
              <a:rPr lang="en-US" altLang="zh-CN" dirty="0"/>
              <a:t>Easy IP</a:t>
            </a:r>
            <a:r>
              <a:rPr lang="zh-CN" altLang="zh-CN" dirty="0"/>
              <a:t>表项。路由器根据匹配的</a:t>
            </a:r>
            <a:r>
              <a:rPr lang="en-US" altLang="zh-CN" dirty="0"/>
              <a:t>Easy IP</a:t>
            </a:r>
            <a:r>
              <a:rPr lang="zh-CN" altLang="zh-CN" dirty="0"/>
              <a:t>表项，将报文的目的</a:t>
            </a:r>
            <a:r>
              <a:rPr lang="en-US" altLang="zh-CN" dirty="0"/>
              <a:t>IP</a:t>
            </a:r>
            <a:r>
              <a:rPr lang="zh-CN" altLang="zh-CN" dirty="0"/>
              <a:t>地址和端口号转换成私网主机的</a:t>
            </a:r>
            <a:r>
              <a:rPr lang="en-US" altLang="zh-CN" dirty="0"/>
              <a:t>IP</a:t>
            </a:r>
            <a:r>
              <a:rPr lang="zh-CN" altLang="zh-CN" dirty="0"/>
              <a:t>地址和端口号，并转发报文到主机。</a:t>
            </a:r>
          </a:p>
        </p:txBody>
      </p:sp>
    </p:spTree>
    <p:extLst>
      <p:ext uri="{BB962C8B-B14F-4D97-AF65-F5344CB8AC3E}">
        <p14:creationId xmlns:p14="http://schemas.microsoft.com/office/powerpoint/2010/main" val="1171163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NAT</a:t>
            </a:r>
            <a:r>
              <a:rPr lang="zh-CN" altLang="en-US" dirty="0"/>
              <a:t>在使内网用户访问公网的同时，也</a:t>
            </a:r>
            <a:r>
              <a:rPr lang="zh-CN" altLang="zh-CN" dirty="0"/>
              <a:t>屏蔽</a:t>
            </a:r>
            <a:r>
              <a:rPr lang="zh-CN" altLang="en-US" dirty="0"/>
              <a:t>了</a:t>
            </a:r>
            <a:r>
              <a:rPr lang="zh-CN" altLang="zh-CN" dirty="0"/>
              <a:t>公网用户访问私网主机</a:t>
            </a:r>
            <a:r>
              <a:rPr lang="zh-CN" altLang="en-US" dirty="0"/>
              <a:t>的需求</a:t>
            </a:r>
            <a:r>
              <a:rPr lang="zh-CN" altLang="zh-CN" dirty="0"/>
              <a:t>。当一个私网需要向公网用户提供</a:t>
            </a:r>
            <a:r>
              <a:rPr lang="en-US" altLang="zh-CN" dirty="0"/>
              <a:t>Web</a:t>
            </a:r>
            <a:r>
              <a:rPr lang="zh-CN" altLang="zh-CN" dirty="0"/>
              <a:t>和</a:t>
            </a:r>
            <a:r>
              <a:rPr lang="en-US" altLang="zh-CN" dirty="0"/>
              <a:t>SFTP</a:t>
            </a:r>
            <a:r>
              <a:rPr lang="zh-CN" altLang="zh-CN" dirty="0"/>
              <a:t>服务时，私网中的服务器必须随时可供公网用户访问。</a:t>
            </a:r>
          </a:p>
          <a:p>
            <a:pPr eaLnBrk="1" hangingPunct="1"/>
            <a:r>
              <a:rPr lang="en-US" altLang="zh-CN" dirty="0"/>
              <a:t>NAT</a:t>
            </a:r>
            <a:r>
              <a:rPr lang="zh-CN" altLang="zh-CN" dirty="0"/>
              <a:t>服务器可以实现这个需求</a:t>
            </a:r>
            <a:r>
              <a:rPr lang="zh-CN" altLang="en-US" dirty="0"/>
              <a:t>，但是需要配置服务器</a:t>
            </a:r>
            <a:r>
              <a:rPr lang="zh-CN" altLang="zh-CN" dirty="0"/>
              <a:t>私网</a:t>
            </a:r>
            <a:r>
              <a:rPr lang="en-US" altLang="zh-CN" dirty="0"/>
              <a:t>IP</a:t>
            </a:r>
            <a:r>
              <a:rPr lang="zh-CN" altLang="zh-CN" dirty="0"/>
              <a:t>地址和端口号</a:t>
            </a:r>
            <a:r>
              <a:rPr lang="zh-CN" altLang="en-US" dirty="0"/>
              <a:t>转换为</a:t>
            </a:r>
            <a:r>
              <a:rPr lang="zh-CN" altLang="zh-CN" dirty="0"/>
              <a:t>公网</a:t>
            </a:r>
            <a:r>
              <a:rPr lang="en-US" altLang="zh-CN" dirty="0"/>
              <a:t>IP</a:t>
            </a:r>
            <a:r>
              <a:rPr lang="zh-CN" altLang="zh-CN" dirty="0"/>
              <a:t>地址和端口号</a:t>
            </a:r>
            <a:r>
              <a:rPr lang="zh-CN" altLang="en-US" dirty="0"/>
              <a:t>并发布出去</a:t>
            </a:r>
            <a:r>
              <a:rPr lang="zh-CN" altLang="zh-CN" dirty="0"/>
              <a:t>。路由器在收到一个公网主机的请求报文后，根据报文的目的</a:t>
            </a:r>
            <a:r>
              <a:rPr lang="en-US" altLang="zh-CN" dirty="0"/>
              <a:t>IP</a:t>
            </a:r>
            <a:r>
              <a:rPr lang="zh-CN" altLang="zh-CN" dirty="0"/>
              <a:t>地址和端口号查询地址转换表项。路由器根据匹配的地址转换表项，将报文的目的</a:t>
            </a:r>
            <a:r>
              <a:rPr lang="en-US" altLang="zh-CN" dirty="0"/>
              <a:t>IP</a:t>
            </a:r>
            <a:r>
              <a:rPr lang="zh-CN" altLang="zh-CN" dirty="0"/>
              <a:t>地址和端口号转换成私网</a:t>
            </a:r>
            <a:r>
              <a:rPr lang="en-US" altLang="zh-CN" dirty="0"/>
              <a:t>IP</a:t>
            </a:r>
            <a:r>
              <a:rPr lang="zh-CN" altLang="zh-CN" dirty="0"/>
              <a:t>地址和端口号，并转发报文到私网中的服务器。</a:t>
            </a:r>
          </a:p>
          <a:p>
            <a:pPr eaLnBrk="1" hangingPunct="1"/>
            <a:r>
              <a:rPr lang="zh-CN" altLang="en-US" dirty="0"/>
              <a:t>本例中，主机</a:t>
            </a:r>
            <a:r>
              <a:rPr lang="en-US" altLang="zh-CN" dirty="0"/>
              <a:t>C</a:t>
            </a:r>
            <a:r>
              <a:rPr lang="zh-CN" altLang="en-US" dirty="0"/>
              <a:t>需要访问私网服务器，发送报文的</a:t>
            </a:r>
            <a:r>
              <a:rPr lang="zh-CN" altLang="zh-CN" dirty="0"/>
              <a:t>目的</a:t>
            </a:r>
            <a:r>
              <a:rPr lang="en-US" altLang="zh-CN" dirty="0"/>
              <a:t>IP</a:t>
            </a:r>
            <a:r>
              <a:rPr lang="zh-CN" altLang="zh-CN" dirty="0"/>
              <a:t>地址是</a:t>
            </a:r>
            <a:r>
              <a:rPr lang="en-US" altLang="zh-CN" dirty="0"/>
              <a:t>200.10.10.1</a:t>
            </a:r>
            <a:r>
              <a:rPr lang="zh-CN" altLang="zh-CN" dirty="0"/>
              <a:t>，</a:t>
            </a:r>
            <a:r>
              <a:rPr lang="zh-CN" altLang="en-US" dirty="0"/>
              <a:t>目的</a:t>
            </a:r>
            <a:r>
              <a:rPr lang="zh-CN" altLang="zh-CN" dirty="0"/>
              <a:t>端口号是</a:t>
            </a:r>
            <a:r>
              <a:rPr lang="en-US" altLang="zh-CN" dirty="0"/>
              <a:t>80</a:t>
            </a:r>
            <a:r>
              <a:rPr lang="zh-CN" altLang="zh-CN" dirty="0"/>
              <a:t>。</a:t>
            </a:r>
            <a:r>
              <a:rPr lang="en-US" altLang="zh-CN" dirty="0"/>
              <a:t>RTA</a:t>
            </a:r>
            <a:r>
              <a:rPr lang="zh-CN" altLang="en-US" dirty="0"/>
              <a:t>收到此报文后会查找地址转换表项，并将</a:t>
            </a:r>
            <a:r>
              <a:rPr lang="zh-CN" altLang="zh-CN" dirty="0"/>
              <a:t>目的</a:t>
            </a:r>
            <a:r>
              <a:rPr lang="en-US" altLang="zh-CN" dirty="0"/>
              <a:t>IP</a:t>
            </a:r>
            <a:r>
              <a:rPr lang="zh-CN" altLang="zh-CN" dirty="0"/>
              <a:t>地址转换成</a:t>
            </a:r>
            <a:r>
              <a:rPr lang="en-US" altLang="zh-CN" dirty="0"/>
              <a:t>192.168.1.1</a:t>
            </a:r>
            <a:r>
              <a:rPr lang="zh-CN" altLang="zh-CN" dirty="0"/>
              <a:t>，</a:t>
            </a:r>
            <a:r>
              <a:rPr lang="zh-CN" altLang="en-US" dirty="0"/>
              <a:t>目的</a:t>
            </a:r>
            <a:r>
              <a:rPr lang="zh-CN" altLang="zh-CN" dirty="0"/>
              <a:t>端口号保持不变。</a:t>
            </a:r>
            <a:r>
              <a:rPr lang="zh-CN" altLang="en-US" dirty="0"/>
              <a:t>服务器收到报文后会进行响应，</a:t>
            </a:r>
            <a:r>
              <a:rPr lang="en-US" altLang="zh-CN" dirty="0"/>
              <a:t>RTA</a:t>
            </a:r>
            <a:r>
              <a:rPr lang="zh-CN" altLang="zh-CN" dirty="0"/>
              <a:t>收到私网服务器发来的响应报文后，根据报文的源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en-US" altLang="zh-CN" dirty="0"/>
              <a:t>192.168.1.1</a:t>
            </a:r>
            <a:r>
              <a:rPr lang="zh-CN" altLang="zh-CN" dirty="0"/>
              <a:t>和端口号</a:t>
            </a:r>
            <a:r>
              <a:rPr lang="en-US" altLang="zh-CN" dirty="0"/>
              <a:t>80</a:t>
            </a:r>
            <a:r>
              <a:rPr lang="zh-CN" altLang="zh-CN" dirty="0"/>
              <a:t>查询地址转换表项。然后</a:t>
            </a:r>
            <a:r>
              <a:rPr lang="zh-CN" altLang="en-US" dirty="0"/>
              <a:t>，</a:t>
            </a:r>
            <a:r>
              <a:rPr lang="zh-CN" altLang="zh-CN" dirty="0"/>
              <a:t>路由器根据匹配的地址转换表项，将报文的源</a:t>
            </a:r>
            <a:r>
              <a:rPr lang="en-US" altLang="zh-CN" dirty="0"/>
              <a:t>IP</a:t>
            </a:r>
            <a:r>
              <a:rPr lang="zh-CN" altLang="zh-CN" dirty="0"/>
              <a:t>地址和端口号转换成公网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en-US" altLang="zh-CN" dirty="0"/>
              <a:t>200.10.10.1</a:t>
            </a:r>
            <a:r>
              <a:rPr lang="zh-CN" altLang="zh-CN" dirty="0"/>
              <a:t>和端口号</a:t>
            </a:r>
            <a:r>
              <a:rPr lang="en-US" altLang="zh-CN" dirty="0"/>
              <a:t>80</a:t>
            </a:r>
            <a:r>
              <a:rPr lang="zh-CN" altLang="zh-CN" dirty="0"/>
              <a:t>，并转发报文到目的公网主机。</a:t>
            </a:r>
          </a:p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9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此版式用于每一节的总结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007533" y="6205539"/>
            <a:ext cx="2609408" cy="263648"/>
          </a:xfrm>
          <a:prstGeom prst="rect">
            <a:avLst/>
          </a:prstGeom>
          <a:noFill/>
          <a:ln>
            <a:noFill/>
          </a:ln>
        </p:spPr>
        <p:txBody>
          <a:bodyPr wrap="none" lIns="78220" tIns="39109" rIns="78220" bIns="39109">
            <a:spAutoFit/>
          </a:bodyPr>
          <a:lstStyle>
            <a:lvl1pPr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dirty="0"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000" dirty="0">
              <a:ea typeface="MS PGothic" pitchFamily="34" charset="-128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lIns="91440" tIns="45720" rIns="91440" bIns="45720"/>
          <a:lstStyle>
            <a:lvl1pPr defTabSz="914400" eaLnBrk="1" hangingPunct="1">
              <a:lnSpc>
                <a:spcPct val="100000"/>
              </a:lnSpc>
              <a:defRPr kumimoji="1" sz="1400">
                <a:solidFill>
                  <a:srgbClr val="808080"/>
                </a:solidFill>
                <a:latin typeface="FrutigerNext LT Bold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944106"/>
      </p:ext>
    </p:extLst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516467" y="1393826"/>
            <a:ext cx="10572751" cy="4195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ACDEFCCB-B0B6-4CB6-A542-E5945A6BD3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903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2" y="1393478"/>
            <a:ext cx="5183716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393478"/>
            <a:ext cx="5185833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A1704BFD-35B1-4C03-859F-82A169925E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39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92830"/>
      </p:ext>
    </p:extLst>
  </p:cSld>
  <p:clrMapOvr>
    <a:masterClrMapping/>
  </p:clrMapOvr>
  <p:transition advClick="0" advTm="8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79" r:id="rId20"/>
    <p:sldLayoutId id="2147483880" r:id="rId21"/>
    <p:sldLayoutId id="2147483881" r:id="rId22"/>
  </p:sldLayoutIdLst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/>
              <a:t>网络地址转换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73870"/>
      </p:ext>
    </p:extLst>
  </p:cSld>
  <p:clrMapOvr>
    <a:masterClrMapping/>
  </p:clrMapOvr>
  <p:transition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3"/>
          <p:cNvSpPr>
            <a:spLocks noChangeShapeType="1"/>
          </p:cNvSpPr>
          <p:nvPr/>
        </p:nvSpPr>
        <p:spPr bwMode="auto">
          <a:xfrm flipH="1" flipV="1">
            <a:off x="3159126" y="2184401"/>
            <a:ext cx="15843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15365" name="AutoShape 28"/>
          <p:cNvSpPr>
            <a:spLocks/>
          </p:cNvSpPr>
          <p:nvPr/>
        </p:nvSpPr>
        <p:spPr bwMode="auto">
          <a:xfrm>
            <a:off x="2279651" y="4313324"/>
            <a:ext cx="7345363" cy="2032000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13440"/>
              <a:gd name="adj6" fmla="val 103106"/>
              <a:gd name="adj7" fmla="val -40162"/>
              <a:gd name="adj8" fmla="val 60222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[RTA]interface GigabitEthernet0/0/1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[RTA-GigabitEthernet0/0/1]ip address 192.168.1.254 24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[RTA-GigabitEthernet0/0/1]interface Serial1/0/0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[RTA-Serial1/0/0]ip address 200.10.10.2 24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[RTA-Serial1/0/0]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nat static global 202.10.10.1 inside 192.168.1.1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[RTA-Serial1/0/0]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nat static global 202.10.10.2 inside 192.168.1.2</a:t>
            </a:r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 flipV="1">
            <a:off x="3216275" y="2997201"/>
            <a:ext cx="15827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7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797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Line 6"/>
          <p:cNvSpPr>
            <a:spLocks noChangeShapeType="1"/>
          </p:cNvSpPr>
          <p:nvPr/>
        </p:nvSpPr>
        <p:spPr bwMode="auto">
          <a:xfrm flipH="1">
            <a:off x="4872039" y="305276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2" name="TextBox 94"/>
          <p:cNvSpPr txBox="1">
            <a:spLocks noChangeArrowheads="1"/>
          </p:cNvSpPr>
          <p:nvPr/>
        </p:nvSpPr>
        <p:spPr bwMode="auto">
          <a:xfrm>
            <a:off x="4549775" y="2501901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3" name="TextBox 94"/>
          <p:cNvSpPr txBox="1">
            <a:spLocks noChangeArrowheads="1"/>
          </p:cNvSpPr>
          <p:nvPr/>
        </p:nvSpPr>
        <p:spPr bwMode="auto">
          <a:xfrm>
            <a:off x="6124575" y="251618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4"/>
          <p:cNvSpPr txBox="1">
            <a:spLocks noChangeArrowheads="1"/>
          </p:cNvSpPr>
          <p:nvPr/>
        </p:nvSpPr>
        <p:spPr bwMode="auto">
          <a:xfrm>
            <a:off x="6682558" y="3152001"/>
            <a:ext cx="673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S1/0/0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8" name="TextBox 94"/>
          <p:cNvSpPr txBox="1">
            <a:spLocks noChangeArrowheads="1"/>
          </p:cNvSpPr>
          <p:nvPr/>
        </p:nvSpPr>
        <p:spPr bwMode="auto">
          <a:xfrm>
            <a:off x="5375920" y="315200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G0/0/1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9" name="TextBox 94"/>
          <p:cNvSpPr txBox="1">
            <a:spLocks noChangeArrowheads="1"/>
          </p:cNvSpPr>
          <p:nvPr/>
        </p:nvSpPr>
        <p:spPr bwMode="auto">
          <a:xfrm>
            <a:off x="2678113" y="1497013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0" name="TextBox 94"/>
          <p:cNvSpPr txBox="1">
            <a:spLocks noChangeArrowheads="1"/>
          </p:cNvSpPr>
          <p:nvPr/>
        </p:nvSpPr>
        <p:spPr bwMode="auto">
          <a:xfrm>
            <a:off x="2695576" y="3003551"/>
            <a:ext cx="593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1" name="矩形 43"/>
          <p:cNvSpPr>
            <a:spLocks noChangeArrowheads="1"/>
          </p:cNvSpPr>
          <p:nvPr/>
        </p:nvSpPr>
        <p:spPr bwMode="auto">
          <a:xfrm>
            <a:off x="2459596" y="2539933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192.168.1.1/24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382" name="矩形 43"/>
          <p:cNvSpPr>
            <a:spLocks noChangeArrowheads="1"/>
          </p:cNvSpPr>
          <p:nvPr/>
        </p:nvSpPr>
        <p:spPr bwMode="auto">
          <a:xfrm>
            <a:off x="2424113" y="3997326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192.168.1.2/24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383" name="TextBox 94"/>
          <p:cNvSpPr txBox="1">
            <a:spLocks noChangeArrowheads="1"/>
          </p:cNvSpPr>
          <p:nvPr/>
        </p:nvSpPr>
        <p:spPr bwMode="auto">
          <a:xfrm>
            <a:off x="8789989" y="35004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100.1.1.1/24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4" name="TextBox 94"/>
          <p:cNvSpPr txBox="1">
            <a:spLocks noChangeArrowheads="1"/>
          </p:cNvSpPr>
          <p:nvPr/>
        </p:nvSpPr>
        <p:spPr bwMode="auto">
          <a:xfrm>
            <a:off x="9120188" y="24209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75" y="2796120"/>
            <a:ext cx="735511" cy="539766"/>
          </a:xfrm>
          <a:prstGeom prst="rect">
            <a:avLst/>
          </a:prstGeom>
        </p:spPr>
      </p:pic>
      <p:pic>
        <p:nvPicPr>
          <p:cNvPr id="26" name="图片 25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2845" y="2764678"/>
            <a:ext cx="704208" cy="576170"/>
          </a:xfrm>
          <a:prstGeom prst="rect">
            <a:avLst/>
          </a:prstGeom>
        </p:spPr>
      </p:pic>
      <p:pic>
        <p:nvPicPr>
          <p:cNvPr id="27" name="图片 26" descr="P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90684" y="1832642"/>
            <a:ext cx="783461" cy="601697"/>
          </a:xfrm>
          <a:prstGeom prst="rect">
            <a:avLst/>
          </a:prstGeom>
        </p:spPr>
      </p:pic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87105" y="3338089"/>
            <a:ext cx="783461" cy="601697"/>
          </a:xfrm>
          <a:prstGeom prst="rect">
            <a:avLst/>
          </a:prstGeom>
        </p:spPr>
      </p:pic>
      <p:pic>
        <p:nvPicPr>
          <p:cNvPr id="29" name="图片 28" descr="internet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5448" y="2704822"/>
            <a:ext cx="1370991" cy="695882"/>
          </a:xfrm>
          <a:prstGeom prst="rect">
            <a:avLst/>
          </a:prstGeom>
        </p:spPr>
      </p:pic>
      <p:pic>
        <p:nvPicPr>
          <p:cNvPr id="30" name="图片 29" descr="P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30082" y="2779442"/>
            <a:ext cx="783461" cy="6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8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配置验证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1700213"/>
            <a:ext cx="7488238" cy="35544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[RTA]display nat static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Static Nat Information: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Interface  : Serial1/0/0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Global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202.10.10.1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/----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Inside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192.168.1.1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/----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Global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202.10.10.2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/----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Inside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192.168.1.2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/----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……</a:t>
            </a:r>
          </a:p>
          <a:p>
            <a:pPr defTabSz="784225">
              <a:lnSpc>
                <a:spcPct val="15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Total :    2</a:t>
            </a:r>
          </a:p>
        </p:txBody>
      </p:sp>
    </p:spTree>
    <p:extLst>
      <p:ext uri="{BB962C8B-B14F-4D97-AF65-F5344CB8AC3E}">
        <p14:creationId xmlns:p14="http://schemas.microsoft.com/office/powerpoint/2010/main" val="113407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3"/>
          <p:cNvSpPr>
            <a:spLocks noChangeShapeType="1"/>
          </p:cNvSpPr>
          <p:nvPr/>
        </p:nvSpPr>
        <p:spPr bwMode="auto">
          <a:xfrm flipH="1" flipV="1">
            <a:off x="3159126" y="2184401"/>
            <a:ext cx="15843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NAT</a:t>
            </a:r>
            <a:r>
              <a:rPr lang="zh-CN" altLang="en-US"/>
              <a:t>配置</a:t>
            </a:r>
            <a:endParaRPr lang="zh-CN" altLang="en-US" dirty="0"/>
          </a:p>
        </p:txBody>
      </p:sp>
      <p:graphicFrame>
        <p:nvGraphicFramePr>
          <p:cNvPr id="27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64490"/>
              </p:ext>
            </p:extLst>
          </p:nvPr>
        </p:nvGraphicFramePr>
        <p:xfrm>
          <a:off x="4367214" y="1557338"/>
          <a:ext cx="1584325" cy="82275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192.168.1.1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9" marR="91449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192.168.1.2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9" marR="91449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……</a:t>
                      </a:r>
                    </a:p>
                  </a:txBody>
                  <a:tcPr marL="91449" marR="91449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35707"/>
              </p:ext>
            </p:extLst>
          </p:nvPr>
        </p:nvGraphicFramePr>
        <p:xfrm>
          <a:off x="6743700" y="1557338"/>
          <a:ext cx="1728788" cy="82275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rPr>
                        <a:t>200.10.10.1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72" marR="91472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rPr>
                        <a:t>200.10.10.2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72" marR="91472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……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72" marR="91472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33" name="AutoShape 28"/>
          <p:cNvSpPr>
            <a:spLocks/>
          </p:cNvSpPr>
          <p:nvPr/>
        </p:nvSpPr>
        <p:spPr bwMode="auto">
          <a:xfrm>
            <a:off x="2279651" y="4268789"/>
            <a:ext cx="7345363" cy="1901825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9889"/>
              <a:gd name="adj6" fmla="val 103051"/>
              <a:gd name="adj7" fmla="val -47491"/>
              <a:gd name="adj8" fmla="val 63185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[RTA]nat address-group 1 200.10.10.1 200.10.10.200 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acl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2000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[RTA-acl-basic-2000]rule 5 permit source 192.168.1.0 0.0.0.255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[RTA-acl-basic-2000]quit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[RTA]interface serial1/0/0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[RTA-Serial1/0/0]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nat outbound 2000 address-group 1 no-pat</a:t>
            </a:r>
          </a:p>
        </p:txBody>
      </p:sp>
      <p:sp>
        <p:nvSpPr>
          <p:cNvPr id="17434" name="Line 3"/>
          <p:cNvSpPr>
            <a:spLocks noChangeShapeType="1"/>
          </p:cNvSpPr>
          <p:nvPr/>
        </p:nvSpPr>
        <p:spPr bwMode="auto">
          <a:xfrm flipV="1">
            <a:off x="3216275" y="2997201"/>
            <a:ext cx="15827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17435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797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7" name="Line 6"/>
          <p:cNvSpPr>
            <a:spLocks noChangeShapeType="1"/>
          </p:cNvSpPr>
          <p:nvPr/>
        </p:nvSpPr>
        <p:spPr bwMode="auto">
          <a:xfrm flipH="1">
            <a:off x="4872039" y="305276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7440" name="TextBox 94"/>
          <p:cNvSpPr txBox="1">
            <a:spLocks noChangeArrowheads="1"/>
          </p:cNvSpPr>
          <p:nvPr/>
        </p:nvSpPr>
        <p:spPr bwMode="auto">
          <a:xfrm>
            <a:off x="4549775" y="2501901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7441" name="TextBox 94"/>
          <p:cNvSpPr txBox="1">
            <a:spLocks noChangeArrowheads="1"/>
          </p:cNvSpPr>
          <p:nvPr/>
        </p:nvSpPr>
        <p:spPr bwMode="auto">
          <a:xfrm>
            <a:off x="6124575" y="251618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RTA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7444" name="TextBox 94"/>
          <p:cNvSpPr txBox="1">
            <a:spLocks noChangeArrowheads="1"/>
          </p:cNvSpPr>
          <p:nvPr/>
        </p:nvSpPr>
        <p:spPr bwMode="auto">
          <a:xfrm>
            <a:off x="6682558" y="3115997"/>
            <a:ext cx="673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S1/0/0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7446" name="TextBox 94"/>
          <p:cNvSpPr txBox="1">
            <a:spLocks noChangeArrowheads="1"/>
          </p:cNvSpPr>
          <p:nvPr/>
        </p:nvSpPr>
        <p:spPr bwMode="auto">
          <a:xfrm>
            <a:off x="5375920" y="305435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G0/0/1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7447" name="TextBox 94"/>
          <p:cNvSpPr txBox="1">
            <a:spLocks noChangeArrowheads="1"/>
          </p:cNvSpPr>
          <p:nvPr/>
        </p:nvSpPr>
        <p:spPr bwMode="auto">
          <a:xfrm>
            <a:off x="2678113" y="1497013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7448" name="TextBox 94"/>
          <p:cNvSpPr txBox="1">
            <a:spLocks noChangeArrowheads="1"/>
          </p:cNvSpPr>
          <p:nvPr/>
        </p:nvSpPr>
        <p:spPr bwMode="auto">
          <a:xfrm>
            <a:off x="2695576" y="3003551"/>
            <a:ext cx="593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7449" name="矩形 43"/>
          <p:cNvSpPr>
            <a:spLocks noChangeArrowheads="1"/>
          </p:cNvSpPr>
          <p:nvPr/>
        </p:nvSpPr>
        <p:spPr bwMode="auto">
          <a:xfrm>
            <a:off x="2495550" y="2503929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192.168.1.1/24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7450" name="矩形 43"/>
          <p:cNvSpPr>
            <a:spLocks noChangeArrowheads="1"/>
          </p:cNvSpPr>
          <p:nvPr/>
        </p:nvSpPr>
        <p:spPr bwMode="auto">
          <a:xfrm>
            <a:off x="2424113" y="3997326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192.168.1.2/24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7451" name="TextBox 94"/>
          <p:cNvSpPr txBox="1">
            <a:spLocks noChangeArrowheads="1"/>
          </p:cNvSpPr>
          <p:nvPr/>
        </p:nvSpPr>
        <p:spPr bwMode="auto">
          <a:xfrm>
            <a:off x="8905290" y="35004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7452" name="TextBox 94"/>
          <p:cNvSpPr txBox="1">
            <a:spLocks noChangeArrowheads="1"/>
          </p:cNvSpPr>
          <p:nvPr/>
        </p:nvSpPr>
        <p:spPr bwMode="auto">
          <a:xfrm>
            <a:off x="9120188" y="24209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2823" y="1874906"/>
            <a:ext cx="806898" cy="619697"/>
          </a:xfrm>
          <a:prstGeom prst="rect">
            <a:avLst/>
          </a:prstGeom>
        </p:spPr>
      </p:pic>
      <p:pic>
        <p:nvPicPr>
          <p:cNvPr id="29" name="图片 2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9688" y="3329564"/>
            <a:ext cx="806898" cy="619697"/>
          </a:xfrm>
          <a:prstGeom prst="rect">
            <a:avLst/>
          </a:prstGeom>
        </p:spPr>
      </p:pic>
      <p:pic>
        <p:nvPicPr>
          <p:cNvPr id="30" name="图片 29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2845" y="2764678"/>
            <a:ext cx="704208" cy="576170"/>
          </a:xfrm>
          <a:prstGeom prst="rect">
            <a:avLst/>
          </a:prstGeom>
        </p:spPr>
      </p:pic>
      <p:pic>
        <p:nvPicPr>
          <p:cNvPr id="31" name="图片 30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75" y="2796120"/>
            <a:ext cx="735511" cy="539766"/>
          </a:xfrm>
          <a:prstGeom prst="rect">
            <a:avLst/>
          </a:prstGeom>
        </p:spPr>
      </p:pic>
      <p:pic>
        <p:nvPicPr>
          <p:cNvPr id="32" name="图片 31" descr="internet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5448" y="2704822"/>
            <a:ext cx="1370991" cy="695882"/>
          </a:xfrm>
          <a:prstGeom prst="rect">
            <a:avLst/>
          </a:prstGeom>
        </p:spPr>
      </p:pic>
      <p:pic>
        <p:nvPicPr>
          <p:cNvPr id="33" name="图片 32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2233" y="2721871"/>
            <a:ext cx="806898" cy="6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3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配置验证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1568451"/>
            <a:ext cx="7272338" cy="45243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[RTA]display nat address-group 1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NAT Address-Group Information: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--------------------------------------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Index   Start-address      End-address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1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 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200.10.10.1        200.10.10.200</a:t>
            </a:r>
          </a:p>
          <a:p>
            <a:pPr defTabSz="784225">
              <a:lnSpc>
                <a:spcPct val="150000"/>
              </a:lnSpc>
              <a:defRPr/>
            </a:pPr>
            <a:endParaRPr lang="en-US" altLang="zh-CN" sz="1400" dirty="0">
              <a:solidFill>
                <a:srgbClr val="C00000"/>
              </a:solidFill>
              <a:latin typeface="Courier New" pitchFamily="49" charset="0"/>
              <a:ea typeface="宋体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[RTA]display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nat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outbound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NAT Outbound Information: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----------------------------------------------------------------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Interface         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Acl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 Address-group/IP/Interface      Type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----------------------------------------------------------------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 Serial1/0/0       2000 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                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 1         no-pat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----------------------------------------------------------------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Total : 1</a:t>
            </a:r>
          </a:p>
        </p:txBody>
      </p:sp>
    </p:spTree>
    <p:extLst>
      <p:ext uri="{BB962C8B-B14F-4D97-AF65-F5344CB8AC3E}">
        <p14:creationId xmlns:p14="http://schemas.microsoft.com/office/powerpoint/2010/main" val="80535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Easy IP</a:t>
            </a:r>
            <a:r>
              <a:rPr lang="zh-CN" altLang="en-US" dirty="0"/>
              <a:t>配置</a:t>
            </a:r>
          </a:p>
        </p:txBody>
      </p:sp>
      <p:sp>
        <p:nvSpPr>
          <p:cNvPr id="19460" name="AutoShape 28"/>
          <p:cNvSpPr>
            <a:spLocks/>
          </p:cNvSpPr>
          <p:nvPr/>
        </p:nvSpPr>
        <p:spPr bwMode="auto">
          <a:xfrm>
            <a:off x="2279651" y="4508500"/>
            <a:ext cx="7345363" cy="1600200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13981"/>
              <a:gd name="adj6" fmla="val 103083"/>
              <a:gd name="adj7" fmla="val -66736"/>
              <a:gd name="adj8" fmla="val 59690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acl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2000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[RTA-acl-basic-2000]rule 5 permit source 192.168.1.0 0.0.0.255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[RTA-acl-basic-2000]quit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[RTA]interface serial1/0/0</a:t>
            </a: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[RTA-Serial1/0/0]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nat outbound 2000</a:t>
            </a:r>
          </a:p>
        </p:txBody>
      </p:sp>
      <p:sp>
        <p:nvSpPr>
          <p:cNvPr id="19461" name="TextBox 94"/>
          <p:cNvSpPr txBox="1">
            <a:spLocks noChangeArrowheads="1"/>
          </p:cNvSpPr>
          <p:nvPr/>
        </p:nvSpPr>
        <p:spPr bwMode="auto">
          <a:xfrm>
            <a:off x="6567938" y="2732902"/>
            <a:ext cx="10134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200.10.10.1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9462" name="Line 3"/>
          <p:cNvSpPr>
            <a:spLocks noChangeShapeType="1"/>
          </p:cNvSpPr>
          <p:nvPr/>
        </p:nvSpPr>
        <p:spPr bwMode="auto">
          <a:xfrm flipH="1" flipV="1">
            <a:off x="2927350" y="2332039"/>
            <a:ext cx="1816100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9463" name="TextBox 94"/>
          <p:cNvSpPr txBox="1">
            <a:spLocks noChangeArrowheads="1"/>
          </p:cNvSpPr>
          <p:nvPr/>
        </p:nvSpPr>
        <p:spPr bwMode="auto">
          <a:xfrm>
            <a:off x="4549775" y="2846389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9464" name="Line 3"/>
          <p:cNvSpPr>
            <a:spLocks noChangeShapeType="1"/>
          </p:cNvSpPr>
          <p:nvPr/>
        </p:nvSpPr>
        <p:spPr bwMode="auto">
          <a:xfrm flipV="1">
            <a:off x="2855913" y="2979738"/>
            <a:ext cx="19431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19465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62276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Line 6"/>
          <p:cNvSpPr>
            <a:spLocks noChangeShapeType="1"/>
          </p:cNvSpPr>
          <p:nvPr/>
        </p:nvSpPr>
        <p:spPr bwMode="auto">
          <a:xfrm flipH="1">
            <a:off x="4872039" y="3035300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9470" name="TextBox 94"/>
          <p:cNvSpPr txBox="1">
            <a:spLocks noChangeArrowheads="1"/>
          </p:cNvSpPr>
          <p:nvPr/>
        </p:nvSpPr>
        <p:spPr bwMode="auto">
          <a:xfrm>
            <a:off x="4549775" y="2484438"/>
            <a:ext cx="528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9471" name="TextBox 94"/>
          <p:cNvSpPr txBox="1">
            <a:spLocks noChangeArrowheads="1"/>
          </p:cNvSpPr>
          <p:nvPr/>
        </p:nvSpPr>
        <p:spPr bwMode="auto">
          <a:xfrm>
            <a:off x="6024564" y="2433639"/>
            <a:ext cx="477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RTA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9473" name="TextBox 94"/>
          <p:cNvSpPr txBox="1">
            <a:spLocks noChangeArrowheads="1"/>
          </p:cNvSpPr>
          <p:nvPr/>
        </p:nvSpPr>
        <p:spPr bwMode="auto">
          <a:xfrm>
            <a:off x="9049306" y="35004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100.1.1.1/24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9474" name="TextBox 94"/>
          <p:cNvSpPr txBox="1">
            <a:spLocks noChangeArrowheads="1"/>
          </p:cNvSpPr>
          <p:nvPr/>
        </p:nvSpPr>
        <p:spPr bwMode="auto">
          <a:xfrm>
            <a:off x="6574546" y="3079993"/>
            <a:ext cx="673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S1/0/0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9477" name="TextBox 94"/>
          <p:cNvSpPr txBox="1">
            <a:spLocks noChangeArrowheads="1"/>
          </p:cNvSpPr>
          <p:nvPr/>
        </p:nvSpPr>
        <p:spPr bwMode="auto">
          <a:xfrm>
            <a:off x="2390776" y="1527176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9478" name="TextBox 94"/>
          <p:cNvSpPr txBox="1">
            <a:spLocks noChangeArrowheads="1"/>
          </p:cNvSpPr>
          <p:nvPr/>
        </p:nvSpPr>
        <p:spPr bwMode="auto">
          <a:xfrm>
            <a:off x="2406651" y="3033714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9479" name="矩形 43"/>
          <p:cNvSpPr>
            <a:spLocks noChangeArrowheads="1"/>
          </p:cNvSpPr>
          <p:nvPr/>
        </p:nvSpPr>
        <p:spPr bwMode="auto">
          <a:xfrm>
            <a:off x="2208213" y="2516188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192.168.1.1/24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9480" name="矩形 43"/>
          <p:cNvSpPr>
            <a:spLocks noChangeArrowheads="1"/>
          </p:cNvSpPr>
          <p:nvPr/>
        </p:nvSpPr>
        <p:spPr bwMode="auto">
          <a:xfrm>
            <a:off x="2185988" y="4027488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192.168.1.2/24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9481" name="TextBox 94"/>
          <p:cNvSpPr txBox="1">
            <a:spLocks noChangeArrowheads="1"/>
          </p:cNvSpPr>
          <p:nvPr/>
        </p:nvSpPr>
        <p:spPr bwMode="auto">
          <a:xfrm>
            <a:off x="9201162" y="24209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27" name="图片 2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6502" y="1932444"/>
            <a:ext cx="806898" cy="619697"/>
          </a:xfrm>
          <a:prstGeom prst="rect">
            <a:avLst/>
          </a:prstGeom>
        </p:spPr>
      </p:pic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6502" y="3392730"/>
            <a:ext cx="806898" cy="619697"/>
          </a:xfrm>
          <a:prstGeom prst="rect">
            <a:avLst/>
          </a:prstGeom>
        </p:spPr>
      </p:pic>
      <p:pic>
        <p:nvPicPr>
          <p:cNvPr id="29" name="图片 2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47" y="2807486"/>
            <a:ext cx="735511" cy="539766"/>
          </a:xfrm>
          <a:prstGeom prst="rect">
            <a:avLst/>
          </a:prstGeom>
        </p:spPr>
      </p:pic>
      <p:pic>
        <p:nvPicPr>
          <p:cNvPr id="30" name="图片 29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9701" y="2781221"/>
            <a:ext cx="703721" cy="575771"/>
          </a:xfrm>
          <a:prstGeom prst="rect">
            <a:avLst/>
          </a:prstGeom>
        </p:spPr>
      </p:pic>
      <p:pic>
        <p:nvPicPr>
          <p:cNvPr id="31" name="图片 30" descr="internet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02564" y="2682632"/>
            <a:ext cx="1468932" cy="745594"/>
          </a:xfrm>
          <a:prstGeom prst="rect">
            <a:avLst/>
          </a:prstGeom>
        </p:spPr>
      </p:pic>
      <p:pic>
        <p:nvPicPr>
          <p:cNvPr id="32" name="图片 3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3691" y="2762250"/>
            <a:ext cx="806898" cy="6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配置验证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2355131"/>
            <a:ext cx="7488238" cy="25860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[RTA]display nat outbound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NAT Outbound Information: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---------------------------------------------------------------------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Interface        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Acl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 Address-group/IP/Interface      Type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---------------------------------------------------------------------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Serial1/0/0       2000      200.10.10.1                  </a:t>
            </a:r>
            <a:r>
              <a:rPr lang="en-US" altLang="zh-CN" sz="140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easyip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---------------------------------------------------------------------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Total : 1</a:t>
            </a:r>
          </a:p>
        </p:txBody>
      </p:sp>
    </p:spTree>
    <p:extLst>
      <p:ext uri="{BB962C8B-B14F-4D97-AF65-F5344CB8AC3E}">
        <p14:creationId xmlns:p14="http://schemas.microsoft.com/office/powerpoint/2010/main" val="287387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6"/>
          <p:cNvSpPr>
            <a:spLocks noChangeShapeType="1"/>
          </p:cNvSpPr>
          <p:nvPr/>
        </p:nvSpPr>
        <p:spPr bwMode="auto">
          <a:xfrm flipH="1" flipV="1">
            <a:off x="3381375" y="2478088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21507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1" y="23955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服务器配置</a:t>
            </a:r>
            <a:endParaRPr lang="zh-CN" altLang="en-US" dirty="0"/>
          </a:p>
        </p:txBody>
      </p:sp>
      <p:sp>
        <p:nvSpPr>
          <p:cNvPr id="21510" name="TextBox 94"/>
          <p:cNvSpPr txBox="1">
            <a:spLocks noChangeArrowheads="1"/>
          </p:cNvSpPr>
          <p:nvPr/>
        </p:nvSpPr>
        <p:spPr bwMode="auto">
          <a:xfrm>
            <a:off x="2640013" y="2924176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192.168.1.1/24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1511" name="AutoShape 28"/>
          <p:cNvSpPr>
            <a:spLocks/>
          </p:cNvSpPr>
          <p:nvPr/>
        </p:nvSpPr>
        <p:spPr bwMode="auto">
          <a:xfrm flipH="1">
            <a:off x="2423592" y="4077072"/>
            <a:ext cx="7345362" cy="2030413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7306"/>
              <a:gd name="adj6" fmla="val 102847"/>
              <a:gd name="adj7" fmla="val -61444"/>
              <a:gd name="adj8" fmla="val 57500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[RTA]interface GigabitEthernet0/0/1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[RTA-GigabitEthernet0/0/1]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address 192.168.1.254 24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[RTA-GigabitEthernet0/0/1]interface Serial1/0/0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[RTA-Serial1/0/0]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address 200.10.10.2 24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[RTA-Serial1/0/0]</a:t>
            </a:r>
            <a:r>
              <a:rPr lang="pt-BR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nat server protocol tcp global 202.10.10.1 www inside 192.168.1.1 8080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515" name="TextBox 94"/>
          <p:cNvSpPr txBox="1">
            <a:spLocks noChangeArrowheads="1"/>
          </p:cNvSpPr>
          <p:nvPr/>
        </p:nvSpPr>
        <p:spPr bwMode="auto">
          <a:xfrm>
            <a:off x="2855913" y="1844676"/>
            <a:ext cx="6461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服务器</a:t>
            </a:r>
          </a:p>
        </p:txBody>
      </p:sp>
      <p:sp>
        <p:nvSpPr>
          <p:cNvPr id="21517" name="TextBox 94"/>
          <p:cNvSpPr txBox="1">
            <a:spLocks noChangeArrowheads="1"/>
          </p:cNvSpPr>
          <p:nvPr/>
        </p:nvSpPr>
        <p:spPr bwMode="auto">
          <a:xfrm>
            <a:off x="4943872" y="2539933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G0/0/1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518" name="TextBox 94"/>
          <p:cNvSpPr txBox="1">
            <a:spLocks noChangeArrowheads="1"/>
          </p:cNvSpPr>
          <p:nvPr/>
        </p:nvSpPr>
        <p:spPr bwMode="auto">
          <a:xfrm>
            <a:off x="6250510" y="2539933"/>
            <a:ext cx="673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S1/0/0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1519" name="TextBox 94"/>
          <p:cNvSpPr txBox="1">
            <a:spLocks noChangeArrowheads="1"/>
          </p:cNvSpPr>
          <p:nvPr/>
        </p:nvSpPr>
        <p:spPr bwMode="auto">
          <a:xfrm>
            <a:off x="5715000" y="1916832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RTA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520" name="TextBox 94"/>
          <p:cNvSpPr txBox="1">
            <a:spLocks noChangeArrowheads="1"/>
          </p:cNvSpPr>
          <p:nvPr/>
        </p:nvSpPr>
        <p:spPr bwMode="auto">
          <a:xfrm>
            <a:off x="8616950" y="28908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521" name="TextBox 94"/>
          <p:cNvSpPr txBox="1">
            <a:spLocks noChangeArrowheads="1"/>
          </p:cNvSpPr>
          <p:nvPr/>
        </p:nvSpPr>
        <p:spPr bwMode="auto">
          <a:xfrm>
            <a:off x="8947150" y="18113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19" name="图片 1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46" y="2225668"/>
            <a:ext cx="735511" cy="539766"/>
          </a:xfrm>
          <a:prstGeom prst="rect">
            <a:avLst/>
          </a:prstGeom>
        </p:spPr>
      </p:pic>
      <p:pic>
        <p:nvPicPr>
          <p:cNvPr id="20" name="图片 19" descr="通用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0184" y="2199057"/>
            <a:ext cx="761627" cy="623149"/>
          </a:xfrm>
          <a:prstGeom prst="rect">
            <a:avLst/>
          </a:prstGeom>
        </p:spPr>
      </p:pic>
      <p:pic>
        <p:nvPicPr>
          <p:cNvPr id="21" name="图片 20" descr="internet-蓝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76030" y="2120426"/>
            <a:ext cx="1453085" cy="737551"/>
          </a:xfrm>
          <a:prstGeom prst="rect">
            <a:avLst/>
          </a:prstGeom>
        </p:spPr>
      </p:pic>
      <p:pic>
        <p:nvPicPr>
          <p:cNvPr id="22" name="图片 21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3283" y="2120164"/>
            <a:ext cx="866476" cy="6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6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配置验证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1773238"/>
            <a:ext cx="7488238" cy="35544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[RTA]display nat server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Nat Server Information: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Interface  : Serial1/0/0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Global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202.10.10.1/80(www)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Inside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192.168.1.1/8080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Protocol : 6(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tcp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)  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VPN instance-name  : ----                            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Acl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number         : ----</a:t>
            </a: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Description : ----</a:t>
            </a:r>
          </a:p>
          <a:p>
            <a:pPr defTabSz="784225">
              <a:lnSpc>
                <a:spcPct val="15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Total :    1</a:t>
            </a:r>
          </a:p>
        </p:txBody>
      </p:sp>
    </p:spTree>
    <p:extLst>
      <p:ext uri="{BB962C8B-B14F-4D97-AF65-F5344CB8AC3E}">
        <p14:creationId xmlns:p14="http://schemas.microsoft.com/office/powerpoint/2010/main" val="299584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zh-CN" altLang="en-US"/>
              <a:t>哪种</a:t>
            </a:r>
            <a:r>
              <a:rPr lang="en-US" altLang="zh-CN"/>
              <a:t>NAT</a:t>
            </a:r>
            <a:r>
              <a:rPr lang="zh-CN" altLang="en-US"/>
              <a:t>转换允许服务器既能被内部访问又能被外部访问？</a:t>
            </a:r>
            <a:endParaRPr lang="en-US" altLang="zh-CN"/>
          </a:p>
          <a:p>
            <a:pPr lvl="1"/>
            <a:r>
              <a:rPr lang="en-US" altLang="zh-CN"/>
              <a:t>NAPT</a:t>
            </a:r>
            <a:r>
              <a:rPr lang="zh-CN" altLang="en-US"/>
              <a:t>有什么功能和特点？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970056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282162"/>
      </p:ext>
    </p:extLst>
  </p:cSld>
  <p:clrMapOvr>
    <a:masterClrMapping/>
  </p:clrMapOvr>
  <p:transition advClick="0" advTm="8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随着</a:t>
            </a:r>
            <a:r>
              <a:rPr lang="en-US" altLang="zh-CN"/>
              <a:t>Internet</a:t>
            </a:r>
            <a:r>
              <a:rPr lang="zh-CN" altLang="en-US"/>
              <a:t>的发展和网络应用的增多，</a:t>
            </a:r>
            <a:r>
              <a:rPr lang="en-US" altLang="zh-CN"/>
              <a:t>IPv4</a:t>
            </a:r>
            <a:r>
              <a:rPr lang="zh-CN" altLang="en-US"/>
              <a:t>地址枯竭已经成为制约网络发展的瓶颈。尽管</a:t>
            </a:r>
            <a:r>
              <a:rPr lang="en-US" altLang="zh-CN"/>
              <a:t>IPv6</a:t>
            </a:r>
            <a:r>
              <a:rPr lang="zh-CN" altLang="en-US"/>
              <a:t>可以从根本上解决</a:t>
            </a:r>
            <a:r>
              <a:rPr lang="en-US" altLang="zh-CN"/>
              <a:t>IPv4</a:t>
            </a:r>
            <a:r>
              <a:rPr lang="zh-CN" altLang="en-US"/>
              <a:t>地址空间不足的问题，但目前众多的网络设备和网络应用仍是基于</a:t>
            </a:r>
            <a:r>
              <a:rPr lang="en-US" altLang="zh-CN"/>
              <a:t>IPv4</a:t>
            </a:r>
            <a:r>
              <a:rPr lang="zh-CN" altLang="en-US"/>
              <a:t>的，因此在</a:t>
            </a:r>
            <a:r>
              <a:rPr lang="en-US" altLang="zh-CN"/>
              <a:t>IPv6</a:t>
            </a:r>
            <a:r>
              <a:rPr lang="zh-CN" altLang="en-US"/>
              <a:t>广泛应用之前，一些过渡技术的使用是解决这个问题的主要技术手段。</a:t>
            </a:r>
            <a:endParaRPr lang="en-US" altLang="zh-CN"/>
          </a:p>
          <a:p>
            <a:r>
              <a:rPr lang="zh-CN" altLang="en-US"/>
              <a:t>网络地址转换技术</a:t>
            </a:r>
            <a:r>
              <a:rPr lang="en-US" altLang="zh-CN"/>
              <a:t>NAT</a:t>
            </a:r>
            <a:r>
              <a:rPr lang="zh-CN" altLang="en-US"/>
              <a:t>（</a:t>
            </a:r>
            <a:r>
              <a:rPr lang="en-US" altLang="zh-CN"/>
              <a:t>Network Address Translation</a:t>
            </a:r>
            <a:r>
              <a:rPr lang="zh-CN" altLang="en-US"/>
              <a:t>）主要用于实现位于内部网络的主机访问外部网络的功能。当局域网内的主机需要访问外部网络时，通过</a:t>
            </a:r>
            <a:r>
              <a:rPr lang="en-US" altLang="zh-CN"/>
              <a:t>NAT</a:t>
            </a:r>
            <a:r>
              <a:rPr lang="zh-CN" altLang="en-US"/>
              <a:t>技术可以将其私网地址转换为公网地址，并且多个私网用户可以共用一个公网地址，这样既可保证网络互通，又节省了公网地址。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38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学完本课程后，您将能够：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NAT</a:t>
            </a:r>
            <a:r>
              <a:rPr lang="zh-CN" altLang="en-US" dirty="0"/>
              <a:t>的工作原理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NAT</a:t>
            </a:r>
            <a:r>
              <a:rPr lang="zh-CN" altLang="en-US" dirty="0"/>
              <a:t>的基本配置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74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3"/>
          <p:cNvSpPr>
            <a:spLocks noChangeShapeType="1"/>
          </p:cNvSpPr>
          <p:nvPr/>
        </p:nvSpPr>
        <p:spPr bwMode="auto">
          <a:xfrm flipH="1" flipV="1">
            <a:off x="3159126" y="2184400"/>
            <a:ext cx="1497013" cy="81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 flipV="1">
            <a:off x="3216275" y="2997201"/>
            <a:ext cx="15827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922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应用场景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413296"/>
            <a:ext cx="10560048" cy="46800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企业或家庭所使用的网络为私有网络，使用的是私有地址；运营商维护的网络为公共网络，使用的是公有地址。私有地址不能在公网中路由。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一般部署在连接内网和外网的网关设备上。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222" name="TextBox 94"/>
          <p:cNvSpPr txBox="1">
            <a:spLocks noChangeArrowheads="1"/>
          </p:cNvSpPr>
          <p:nvPr/>
        </p:nvSpPr>
        <p:spPr bwMode="auto">
          <a:xfrm>
            <a:off x="5165725" y="1908176"/>
            <a:ext cx="901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+mn-ea"/>
                <a:ea typeface="+mn-ea"/>
              </a:rPr>
              <a:t>私有网络</a:t>
            </a:r>
          </a:p>
        </p:txBody>
      </p:sp>
      <p:sp>
        <p:nvSpPr>
          <p:cNvPr id="9223" name="TextBox 94"/>
          <p:cNvSpPr txBox="1">
            <a:spLocks noChangeArrowheads="1"/>
          </p:cNvSpPr>
          <p:nvPr/>
        </p:nvSpPr>
        <p:spPr bwMode="auto">
          <a:xfrm>
            <a:off x="6816725" y="1908176"/>
            <a:ext cx="901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+mn-ea"/>
                <a:ea typeface="+mn-ea"/>
              </a:rPr>
              <a:t>公共网络</a:t>
            </a:r>
          </a:p>
        </p:txBody>
      </p:sp>
      <p:sp>
        <p:nvSpPr>
          <p:cNvPr id="9224" name="TextBox 94"/>
          <p:cNvSpPr txBox="1">
            <a:spLocks noChangeArrowheads="1"/>
          </p:cNvSpPr>
          <p:nvPr/>
        </p:nvSpPr>
        <p:spPr bwMode="auto">
          <a:xfrm>
            <a:off x="6672263" y="274320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200.10.10.0/24</a:t>
            </a:r>
            <a:endParaRPr lang="zh-CN" altLang="en-US" sz="1200">
              <a:latin typeface="+mn-ea"/>
              <a:ea typeface="+mn-ea"/>
            </a:endParaRPr>
          </a:p>
        </p:txBody>
      </p:sp>
      <p:cxnSp>
        <p:nvCxnSpPr>
          <p:cNvPr id="9225" name="直接箭头连接符 29"/>
          <p:cNvCxnSpPr>
            <a:cxnSpLocks noChangeShapeType="1"/>
          </p:cNvCxnSpPr>
          <p:nvPr/>
        </p:nvCxnSpPr>
        <p:spPr bwMode="auto">
          <a:xfrm>
            <a:off x="6383338" y="1916114"/>
            <a:ext cx="0" cy="280828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6" name="TextBox 94"/>
          <p:cNvSpPr txBox="1">
            <a:spLocks noChangeArrowheads="1"/>
          </p:cNvSpPr>
          <p:nvPr/>
        </p:nvSpPr>
        <p:spPr bwMode="auto">
          <a:xfrm>
            <a:off x="4549775" y="2863851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pic>
        <p:nvPicPr>
          <p:cNvPr id="9227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797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9" name="Line 6"/>
          <p:cNvSpPr>
            <a:spLocks noChangeShapeType="1"/>
          </p:cNvSpPr>
          <p:nvPr/>
        </p:nvSpPr>
        <p:spPr bwMode="auto">
          <a:xfrm flipH="1">
            <a:off x="4872039" y="305276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9232" name="TextBox 94"/>
          <p:cNvSpPr txBox="1">
            <a:spLocks noChangeArrowheads="1"/>
          </p:cNvSpPr>
          <p:nvPr/>
        </p:nvSpPr>
        <p:spPr bwMode="auto">
          <a:xfrm>
            <a:off x="4549775" y="2501901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SWA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233" name="TextBox 94"/>
          <p:cNvSpPr txBox="1">
            <a:spLocks noChangeArrowheads="1"/>
          </p:cNvSpPr>
          <p:nvPr/>
        </p:nvSpPr>
        <p:spPr bwMode="auto">
          <a:xfrm>
            <a:off x="2495550" y="256540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192.168.1.1/24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234" name="TextBox 94"/>
          <p:cNvSpPr txBox="1">
            <a:spLocks noChangeArrowheads="1"/>
          </p:cNvSpPr>
          <p:nvPr/>
        </p:nvSpPr>
        <p:spPr bwMode="auto">
          <a:xfrm>
            <a:off x="2495550" y="407670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192.168.1.2/24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238" name="TextBox 94"/>
          <p:cNvSpPr txBox="1">
            <a:spLocks noChangeArrowheads="1"/>
          </p:cNvSpPr>
          <p:nvPr/>
        </p:nvSpPr>
        <p:spPr bwMode="auto">
          <a:xfrm>
            <a:off x="5976939" y="2492376"/>
            <a:ext cx="477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RTA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239" name="TextBox 94"/>
          <p:cNvSpPr txBox="1">
            <a:spLocks noChangeArrowheads="1"/>
          </p:cNvSpPr>
          <p:nvPr/>
        </p:nvSpPr>
        <p:spPr bwMode="auto">
          <a:xfrm>
            <a:off x="2678113" y="1557339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240" name="TextBox 94"/>
          <p:cNvSpPr txBox="1">
            <a:spLocks noChangeArrowheads="1"/>
          </p:cNvSpPr>
          <p:nvPr/>
        </p:nvSpPr>
        <p:spPr bwMode="auto">
          <a:xfrm>
            <a:off x="2751139" y="2997201"/>
            <a:ext cx="593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B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32" name="图片 3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16" y="2878140"/>
            <a:ext cx="735511" cy="539766"/>
          </a:xfrm>
          <a:prstGeom prst="rect">
            <a:avLst/>
          </a:prstGeom>
        </p:spPr>
      </p:pic>
      <p:pic>
        <p:nvPicPr>
          <p:cNvPr id="33" name="图片 32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67838" y="2809900"/>
            <a:ext cx="702326" cy="574630"/>
          </a:xfrm>
          <a:prstGeom prst="rect">
            <a:avLst/>
          </a:prstGeom>
        </p:spPr>
      </p:pic>
      <p:pic>
        <p:nvPicPr>
          <p:cNvPr id="34" name="图片 33" descr="P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89210" y="1875337"/>
            <a:ext cx="854084" cy="655936"/>
          </a:xfrm>
          <a:prstGeom prst="rect">
            <a:avLst/>
          </a:prstGeom>
        </p:spPr>
      </p:pic>
      <p:pic>
        <p:nvPicPr>
          <p:cNvPr id="35" name="图片 34" descr="P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48729" y="3390990"/>
            <a:ext cx="854084" cy="655936"/>
          </a:xfrm>
          <a:prstGeom prst="rect">
            <a:avLst/>
          </a:prstGeom>
        </p:spPr>
      </p:pic>
      <p:pic>
        <p:nvPicPr>
          <p:cNvPr id="36" name="图片 35" descr="internet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17375" y="2749754"/>
            <a:ext cx="1569299" cy="79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0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</a:t>
            </a:r>
            <a:r>
              <a:rPr lang="en-US" altLang="zh-CN"/>
              <a:t>NAT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</a:t>
            </a:r>
            <a:r>
              <a:rPr lang="en-US" altLang="zh-CN" dirty="0"/>
              <a:t>NAT</a:t>
            </a:r>
            <a:r>
              <a:rPr lang="zh-CN" altLang="en-US" dirty="0"/>
              <a:t>实现了私有地址和公有地址的一对一映射。</a:t>
            </a:r>
            <a:endParaRPr lang="en-US" altLang="zh-CN" dirty="0"/>
          </a:p>
          <a:p>
            <a:r>
              <a:rPr lang="zh-CN" altLang="en-US" dirty="0"/>
              <a:t>一个公网</a:t>
            </a:r>
            <a:r>
              <a:rPr lang="en-US" altLang="zh-CN" dirty="0"/>
              <a:t>IP</a:t>
            </a:r>
            <a:r>
              <a:rPr lang="zh-CN" altLang="en-US" dirty="0"/>
              <a:t>只会分配给唯一且固定的内网主机。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0244" name="组合 29"/>
          <p:cNvGrpSpPr>
            <a:grpSpLocks/>
          </p:cNvGrpSpPr>
          <p:nvPr/>
        </p:nvGrpSpPr>
        <p:grpSpPr bwMode="auto">
          <a:xfrm>
            <a:off x="6527800" y="1996943"/>
            <a:ext cx="2305050" cy="267760"/>
            <a:chOff x="4859338" y="2433504"/>
            <a:chExt cx="2305050" cy="267760"/>
          </a:xfrm>
        </p:grpSpPr>
        <p:sp>
          <p:nvSpPr>
            <p:cNvPr id="10290" name="Rectangle 14"/>
            <p:cNvSpPr>
              <a:spLocks noChangeArrowheads="1"/>
            </p:cNvSpPr>
            <p:nvPr/>
          </p:nvSpPr>
          <p:spPr bwMode="auto">
            <a:xfrm>
              <a:off x="4859338" y="2437473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>
                  <a:latin typeface="+mn-ea"/>
                  <a:ea typeface="+mn-ea"/>
                </a:rPr>
                <a:t>S:200.10.10.1</a:t>
              </a:r>
            </a:p>
          </p:txBody>
        </p:sp>
        <p:sp>
          <p:nvSpPr>
            <p:cNvPr id="10291" name="Rectangle 15"/>
            <p:cNvSpPr>
              <a:spLocks noChangeArrowheads="1"/>
            </p:cNvSpPr>
            <p:nvPr/>
          </p:nvSpPr>
          <p:spPr bwMode="auto">
            <a:xfrm>
              <a:off x="6011863" y="2433504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>
                  <a:latin typeface="+mn-ea"/>
                  <a:ea typeface="+mn-ea"/>
                </a:rPr>
                <a:t>D:100.1.1.1</a:t>
              </a:r>
              <a:endParaRPr kumimoji="1" lang="en-US" altLang="zh-CN" sz="1100" b="1">
                <a:latin typeface="+mn-ea"/>
                <a:ea typeface="+mn-ea"/>
              </a:endParaRPr>
            </a:p>
          </p:txBody>
        </p:sp>
      </p:grpSp>
      <p:cxnSp>
        <p:nvCxnSpPr>
          <p:cNvPr id="10245" name="直接箭头连接符 29"/>
          <p:cNvCxnSpPr>
            <a:cxnSpLocks noChangeShapeType="1"/>
          </p:cNvCxnSpPr>
          <p:nvPr/>
        </p:nvCxnSpPr>
        <p:spPr bwMode="auto">
          <a:xfrm>
            <a:off x="5880101" y="5089525"/>
            <a:ext cx="1008063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46" name="组合 27"/>
          <p:cNvGrpSpPr>
            <a:grpSpLocks/>
          </p:cNvGrpSpPr>
          <p:nvPr/>
        </p:nvGrpSpPr>
        <p:grpSpPr bwMode="auto">
          <a:xfrm>
            <a:off x="4008438" y="4673659"/>
            <a:ext cx="2303462" cy="265006"/>
            <a:chOff x="2484438" y="4024350"/>
            <a:chExt cx="2303462" cy="264664"/>
          </a:xfrm>
        </p:grpSpPr>
        <p:sp>
          <p:nvSpPr>
            <p:cNvPr id="10288" name="Rectangle 14"/>
            <p:cNvSpPr>
              <a:spLocks noChangeArrowheads="1"/>
            </p:cNvSpPr>
            <p:nvPr/>
          </p:nvSpPr>
          <p:spPr bwMode="auto">
            <a:xfrm>
              <a:off x="2484438" y="4025563"/>
              <a:ext cx="1150937" cy="26345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D:192.168.1.2</a:t>
              </a:r>
            </a:p>
          </p:txBody>
        </p:sp>
        <p:sp>
          <p:nvSpPr>
            <p:cNvPr id="10289" name="Rectangle 15"/>
            <p:cNvSpPr>
              <a:spLocks noChangeArrowheads="1"/>
            </p:cNvSpPr>
            <p:nvPr/>
          </p:nvSpPr>
          <p:spPr bwMode="auto">
            <a:xfrm>
              <a:off x="3635375" y="4024350"/>
              <a:ext cx="1152525" cy="26345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S:100.1.1.1</a:t>
              </a:r>
              <a:endParaRPr kumimoji="1" lang="en-US" altLang="zh-CN" sz="1100" b="1" dirty="0">
                <a:latin typeface="+mn-ea"/>
                <a:ea typeface="+mn-ea"/>
              </a:endParaRPr>
            </a:p>
          </p:txBody>
        </p:sp>
      </p:grpSp>
      <p:grpSp>
        <p:nvGrpSpPr>
          <p:cNvPr id="10247" name="组合 28"/>
          <p:cNvGrpSpPr>
            <a:grpSpLocks/>
          </p:cNvGrpSpPr>
          <p:nvPr/>
        </p:nvGrpSpPr>
        <p:grpSpPr bwMode="auto">
          <a:xfrm>
            <a:off x="6599238" y="4675054"/>
            <a:ext cx="2305050" cy="263791"/>
            <a:chOff x="5148263" y="4025404"/>
            <a:chExt cx="2305050" cy="263791"/>
          </a:xfrm>
        </p:grpSpPr>
        <p:sp>
          <p:nvSpPr>
            <p:cNvPr id="10286" name="Rectangle 14"/>
            <p:cNvSpPr>
              <a:spLocks noChangeArrowheads="1"/>
            </p:cNvSpPr>
            <p:nvPr/>
          </p:nvSpPr>
          <p:spPr bwMode="auto">
            <a:xfrm>
              <a:off x="6300788" y="4025404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S:100.1.1.1</a:t>
              </a:r>
            </a:p>
          </p:txBody>
        </p:sp>
        <p:sp>
          <p:nvSpPr>
            <p:cNvPr id="10287" name="Rectangle 15"/>
            <p:cNvSpPr>
              <a:spLocks noChangeArrowheads="1"/>
            </p:cNvSpPr>
            <p:nvPr/>
          </p:nvSpPr>
          <p:spPr bwMode="auto">
            <a:xfrm>
              <a:off x="5148263" y="4025404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D:200.10.10.2</a:t>
              </a:r>
              <a:endParaRPr kumimoji="1" lang="en-US" altLang="zh-CN" sz="1100" b="1" dirty="0">
                <a:latin typeface="+mn-ea"/>
                <a:ea typeface="+mn-ea"/>
              </a:endParaRPr>
            </a:p>
          </p:txBody>
        </p:sp>
      </p:grpSp>
      <p:sp>
        <p:nvSpPr>
          <p:cNvPr id="10248" name="Line 3"/>
          <p:cNvSpPr>
            <a:spLocks noChangeShapeType="1"/>
          </p:cNvSpPr>
          <p:nvPr/>
        </p:nvSpPr>
        <p:spPr bwMode="auto">
          <a:xfrm flipH="1" flipV="1">
            <a:off x="3159126" y="2635251"/>
            <a:ext cx="15843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cxnSp>
        <p:nvCxnSpPr>
          <p:cNvPr id="10249" name="直接箭头连接符 29"/>
          <p:cNvCxnSpPr>
            <a:cxnSpLocks noChangeShapeType="1"/>
          </p:cNvCxnSpPr>
          <p:nvPr/>
        </p:nvCxnSpPr>
        <p:spPr bwMode="auto">
          <a:xfrm>
            <a:off x="5735638" y="2420938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TextBox 94"/>
          <p:cNvSpPr txBox="1">
            <a:spLocks noChangeArrowheads="1"/>
          </p:cNvSpPr>
          <p:nvPr/>
        </p:nvSpPr>
        <p:spPr bwMode="auto">
          <a:xfrm>
            <a:off x="4549775" y="3314701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0251" name="Line 3"/>
          <p:cNvSpPr>
            <a:spLocks noChangeShapeType="1"/>
          </p:cNvSpPr>
          <p:nvPr/>
        </p:nvSpPr>
        <p:spPr bwMode="auto">
          <a:xfrm flipV="1">
            <a:off x="3216275" y="3448051"/>
            <a:ext cx="15827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10252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343058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4" name="Line 6"/>
          <p:cNvSpPr>
            <a:spLocks noChangeShapeType="1"/>
          </p:cNvSpPr>
          <p:nvPr/>
        </p:nvSpPr>
        <p:spPr bwMode="auto">
          <a:xfrm flipH="1">
            <a:off x="4872039" y="350361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0257" name="TextBox 94"/>
          <p:cNvSpPr txBox="1">
            <a:spLocks noChangeArrowheads="1"/>
          </p:cNvSpPr>
          <p:nvPr/>
        </p:nvSpPr>
        <p:spPr bwMode="auto">
          <a:xfrm>
            <a:off x="4549775" y="2924944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0258" name="TextBox 94"/>
          <p:cNvSpPr txBox="1">
            <a:spLocks noChangeArrowheads="1"/>
          </p:cNvSpPr>
          <p:nvPr/>
        </p:nvSpPr>
        <p:spPr bwMode="auto">
          <a:xfrm>
            <a:off x="6124575" y="296703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RTA</a:t>
            </a:r>
            <a:endParaRPr lang="zh-CN" altLang="en-US" sz="1200">
              <a:latin typeface="+mn-ea"/>
              <a:ea typeface="+mn-ea"/>
            </a:endParaRPr>
          </a:p>
        </p:txBody>
      </p:sp>
      <p:grpSp>
        <p:nvGrpSpPr>
          <p:cNvPr id="10262" name="Group 57"/>
          <p:cNvGrpSpPr>
            <a:grpSpLocks/>
          </p:cNvGrpSpPr>
          <p:nvPr/>
        </p:nvGrpSpPr>
        <p:grpSpPr bwMode="auto">
          <a:xfrm>
            <a:off x="3937001" y="2003648"/>
            <a:ext cx="2303463" cy="270324"/>
            <a:chOff x="2412454" y="1931358"/>
            <a:chExt cx="2303462" cy="271188"/>
          </a:xfrm>
        </p:grpSpPr>
        <p:sp>
          <p:nvSpPr>
            <p:cNvPr id="10284" name="Rectangle 14"/>
            <p:cNvSpPr>
              <a:spLocks noChangeArrowheads="1"/>
            </p:cNvSpPr>
            <p:nvPr/>
          </p:nvSpPr>
          <p:spPr bwMode="auto">
            <a:xfrm>
              <a:off x="2412454" y="1931358"/>
              <a:ext cx="1150937" cy="264635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S:192.168.1.1</a:t>
              </a:r>
            </a:p>
          </p:txBody>
        </p:sp>
        <p:sp>
          <p:nvSpPr>
            <p:cNvPr id="10285" name="Rectangle 15"/>
            <p:cNvSpPr>
              <a:spLocks noChangeArrowheads="1"/>
            </p:cNvSpPr>
            <p:nvPr/>
          </p:nvSpPr>
          <p:spPr bwMode="auto">
            <a:xfrm>
              <a:off x="3563391" y="1937912"/>
              <a:ext cx="1152525" cy="264634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D:100.1.1.1</a:t>
              </a:r>
              <a:endParaRPr kumimoji="1" lang="en-US" altLang="zh-CN" sz="1100" b="1" dirty="0">
                <a:latin typeface="+mn-ea"/>
                <a:ea typeface="+mn-ea"/>
              </a:endParaRPr>
            </a:p>
          </p:txBody>
        </p:sp>
      </p:grpSp>
      <p:sp>
        <p:nvSpPr>
          <p:cNvPr id="10264" name="TextBox 94"/>
          <p:cNvSpPr txBox="1">
            <a:spLocks noChangeArrowheads="1"/>
          </p:cNvSpPr>
          <p:nvPr/>
        </p:nvSpPr>
        <p:spPr bwMode="auto">
          <a:xfrm>
            <a:off x="2678113" y="2008188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0265" name="TextBox 94"/>
          <p:cNvSpPr txBox="1">
            <a:spLocks noChangeArrowheads="1"/>
          </p:cNvSpPr>
          <p:nvPr/>
        </p:nvSpPr>
        <p:spPr bwMode="auto">
          <a:xfrm>
            <a:off x="2695576" y="3514726"/>
            <a:ext cx="593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grpSp>
        <p:nvGrpSpPr>
          <p:cNvPr id="10266" name="组合 29"/>
          <p:cNvGrpSpPr>
            <a:grpSpLocks/>
          </p:cNvGrpSpPr>
          <p:nvPr/>
        </p:nvGrpSpPr>
        <p:grpSpPr bwMode="auto">
          <a:xfrm>
            <a:off x="6526213" y="2565268"/>
            <a:ext cx="2305050" cy="267760"/>
            <a:chOff x="4859338" y="2433504"/>
            <a:chExt cx="2305050" cy="267760"/>
          </a:xfrm>
        </p:grpSpPr>
        <p:sp>
          <p:nvSpPr>
            <p:cNvPr id="10282" name="Rectangle 14"/>
            <p:cNvSpPr>
              <a:spLocks noChangeArrowheads="1"/>
            </p:cNvSpPr>
            <p:nvPr/>
          </p:nvSpPr>
          <p:spPr bwMode="auto">
            <a:xfrm>
              <a:off x="4859338" y="2437473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D:200.10.10.1</a:t>
              </a:r>
            </a:p>
          </p:txBody>
        </p:sp>
        <p:sp>
          <p:nvSpPr>
            <p:cNvPr id="10283" name="Rectangle 15"/>
            <p:cNvSpPr>
              <a:spLocks noChangeArrowheads="1"/>
            </p:cNvSpPr>
            <p:nvPr/>
          </p:nvSpPr>
          <p:spPr bwMode="auto">
            <a:xfrm>
              <a:off x="6011863" y="2433504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S:100.1.1.1</a:t>
              </a:r>
            </a:p>
          </p:txBody>
        </p:sp>
      </p:grpSp>
      <p:cxnSp>
        <p:nvCxnSpPr>
          <p:cNvPr id="10267" name="直接箭头连接符 29"/>
          <p:cNvCxnSpPr>
            <a:cxnSpLocks noChangeShapeType="1"/>
          </p:cNvCxnSpPr>
          <p:nvPr/>
        </p:nvCxnSpPr>
        <p:spPr bwMode="auto">
          <a:xfrm>
            <a:off x="5734051" y="2989263"/>
            <a:ext cx="1008063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68" name="Group 57"/>
          <p:cNvGrpSpPr>
            <a:grpSpLocks/>
          </p:cNvGrpSpPr>
          <p:nvPr/>
        </p:nvGrpSpPr>
        <p:grpSpPr bwMode="auto">
          <a:xfrm>
            <a:off x="3935413" y="2571967"/>
            <a:ext cx="2303462" cy="270331"/>
            <a:chOff x="2412454" y="1931351"/>
            <a:chExt cx="2303462" cy="271195"/>
          </a:xfrm>
        </p:grpSpPr>
        <p:sp>
          <p:nvSpPr>
            <p:cNvPr id="10280" name="Rectangle 14"/>
            <p:cNvSpPr>
              <a:spLocks noChangeArrowheads="1"/>
            </p:cNvSpPr>
            <p:nvPr/>
          </p:nvSpPr>
          <p:spPr bwMode="auto">
            <a:xfrm>
              <a:off x="2412454" y="1931351"/>
              <a:ext cx="1150937" cy="264635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D:192.168.1.1</a:t>
              </a:r>
            </a:p>
          </p:txBody>
        </p:sp>
        <p:sp>
          <p:nvSpPr>
            <p:cNvPr id="10281" name="Rectangle 15"/>
            <p:cNvSpPr>
              <a:spLocks noChangeArrowheads="1"/>
            </p:cNvSpPr>
            <p:nvPr/>
          </p:nvSpPr>
          <p:spPr bwMode="auto">
            <a:xfrm>
              <a:off x="3563391" y="1937912"/>
              <a:ext cx="1152525" cy="264634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S:100.1.1.1</a:t>
              </a:r>
              <a:endParaRPr kumimoji="1" lang="en-US" altLang="zh-CN" sz="1100" b="1" dirty="0">
                <a:latin typeface="+mn-ea"/>
                <a:ea typeface="+mn-ea"/>
              </a:endParaRPr>
            </a:p>
          </p:txBody>
        </p:sp>
      </p:grpSp>
      <p:grpSp>
        <p:nvGrpSpPr>
          <p:cNvPr id="10269" name="组合 29"/>
          <p:cNvGrpSpPr>
            <a:grpSpLocks/>
          </p:cNvGrpSpPr>
          <p:nvPr/>
        </p:nvGrpSpPr>
        <p:grpSpPr bwMode="auto">
          <a:xfrm>
            <a:off x="6599238" y="4067836"/>
            <a:ext cx="2305050" cy="272522"/>
            <a:chOff x="4859338" y="2437474"/>
            <a:chExt cx="2305050" cy="272521"/>
          </a:xfrm>
        </p:grpSpPr>
        <p:sp>
          <p:nvSpPr>
            <p:cNvPr id="10278" name="Rectangle 14"/>
            <p:cNvSpPr>
              <a:spLocks noChangeArrowheads="1"/>
            </p:cNvSpPr>
            <p:nvPr/>
          </p:nvSpPr>
          <p:spPr bwMode="auto">
            <a:xfrm>
              <a:off x="4859338" y="2437474"/>
              <a:ext cx="1152525" cy="263790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S:200.10.10.2</a:t>
              </a:r>
            </a:p>
          </p:txBody>
        </p:sp>
        <p:sp>
          <p:nvSpPr>
            <p:cNvPr id="10279" name="Rectangle 15"/>
            <p:cNvSpPr>
              <a:spLocks noChangeArrowheads="1"/>
            </p:cNvSpPr>
            <p:nvPr/>
          </p:nvSpPr>
          <p:spPr bwMode="auto">
            <a:xfrm>
              <a:off x="6011863" y="2446205"/>
              <a:ext cx="1152525" cy="263790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>
                  <a:latin typeface="+mn-ea"/>
                  <a:ea typeface="+mn-ea"/>
                </a:rPr>
                <a:t>D:100.1.1.1</a:t>
              </a:r>
              <a:endParaRPr kumimoji="1" lang="en-US" altLang="zh-CN" sz="1100" b="1">
                <a:latin typeface="+mn-ea"/>
                <a:ea typeface="+mn-ea"/>
              </a:endParaRPr>
            </a:p>
          </p:txBody>
        </p:sp>
      </p:grpSp>
      <p:cxnSp>
        <p:nvCxnSpPr>
          <p:cNvPr id="10270" name="直接箭头连接符 29"/>
          <p:cNvCxnSpPr>
            <a:cxnSpLocks noChangeShapeType="1"/>
          </p:cNvCxnSpPr>
          <p:nvPr/>
        </p:nvCxnSpPr>
        <p:spPr bwMode="auto">
          <a:xfrm>
            <a:off x="5880101" y="4513263"/>
            <a:ext cx="1008063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71" name="Group 57"/>
          <p:cNvGrpSpPr>
            <a:grpSpLocks/>
          </p:cNvGrpSpPr>
          <p:nvPr/>
        </p:nvGrpSpPr>
        <p:grpSpPr bwMode="auto">
          <a:xfrm>
            <a:off x="4008438" y="4070573"/>
            <a:ext cx="2303462" cy="270324"/>
            <a:chOff x="2412454" y="1931358"/>
            <a:chExt cx="2303462" cy="271188"/>
          </a:xfrm>
        </p:grpSpPr>
        <p:sp>
          <p:nvSpPr>
            <p:cNvPr id="10276" name="Rectangle 14"/>
            <p:cNvSpPr>
              <a:spLocks noChangeArrowheads="1"/>
            </p:cNvSpPr>
            <p:nvPr/>
          </p:nvSpPr>
          <p:spPr bwMode="auto">
            <a:xfrm>
              <a:off x="2412454" y="1931358"/>
              <a:ext cx="1150937" cy="264635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S:192.168.1.2</a:t>
              </a:r>
            </a:p>
          </p:txBody>
        </p:sp>
        <p:sp>
          <p:nvSpPr>
            <p:cNvPr id="10277" name="Rectangle 15"/>
            <p:cNvSpPr>
              <a:spLocks noChangeArrowheads="1"/>
            </p:cNvSpPr>
            <p:nvPr/>
          </p:nvSpPr>
          <p:spPr bwMode="auto">
            <a:xfrm>
              <a:off x="3563391" y="1937912"/>
              <a:ext cx="1152525" cy="264634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>
                  <a:latin typeface="+mn-ea"/>
                  <a:ea typeface="+mn-ea"/>
                </a:rPr>
                <a:t>D:100.1.1.1</a:t>
              </a:r>
              <a:endParaRPr kumimoji="1" lang="en-US" altLang="zh-CN" sz="1100" b="1">
                <a:latin typeface="+mn-ea"/>
                <a:ea typeface="+mn-ea"/>
              </a:endParaRPr>
            </a:p>
          </p:txBody>
        </p:sp>
      </p:grpSp>
      <p:sp>
        <p:nvSpPr>
          <p:cNvPr id="10272" name="矩形 43"/>
          <p:cNvSpPr>
            <a:spLocks noChangeArrowheads="1"/>
          </p:cNvSpPr>
          <p:nvPr/>
        </p:nvSpPr>
        <p:spPr bwMode="auto">
          <a:xfrm>
            <a:off x="2495550" y="299720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192.168.1.1/24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273" name="矩形 43"/>
          <p:cNvSpPr>
            <a:spLocks noChangeArrowheads="1"/>
          </p:cNvSpPr>
          <p:nvPr/>
        </p:nvSpPr>
        <p:spPr bwMode="auto">
          <a:xfrm>
            <a:off x="2424113" y="450850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192.168.1.2/24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274" name="TextBox 94"/>
          <p:cNvSpPr txBox="1">
            <a:spLocks noChangeArrowheads="1"/>
          </p:cNvSpPr>
          <p:nvPr/>
        </p:nvSpPr>
        <p:spPr bwMode="auto">
          <a:xfrm>
            <a:off x="9013302" y="394408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0275" name="TextBox 94"/>
          <p:cNvSpPr txBox="1">
            <a:spLocks noChangeArrowheads="1"/>
          </p:cNvSpPr>
          <p:nvPr/>
        </p:nvSpPr>
        <p:spPr bwMode="auto">
          <a:xfrm>
            <a:off x="9237166" y="2767014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57" name="图片 5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5682" y="2344559"/>
            <a:ext cx="823989" cy="632823"/>
          </a:xfrm>
          <a:prstGeom prst="rect">
            <a:avLst/>
          </a:prstGeom>
        </p:spPr>
      </p:pic>
      <p:pic>
        <p:nvPicPr>
          <p:cNvPr id="58" name="图片 5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0086" y="3830144"/>
            <a:ext cx="823989" cy="632823"/>
          </a:xfrm>
          <a:prstGeom prst="rect">
            <a:avLst/>
          </a:prstGeom>
        </p:spPr>
      </p:pic>
      <p:pic>
        <p:nvPicPr>
          <p:cNvPr id="59" name="图片 58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69417" y="3195076"/>
            <a:ext cx="739725" cy="605229"/>
          </a:xfrm>
          <a:prstGeom prst="rect">
            <a:avLst/>
          </a:prstGeom>
        </p:spPr>
      </p:pic>
      <p:pic>
        <p:nvPicPr>
          <p:cNvPr id="60" name="图片 59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14" y="3234536"/>
            <a:ext cx="735511" cy="539766"/>
          </a:xfrm>
          <a:prstGeom prst="rect">
            <a:avLst/>
          </a:prstGeom>
        </p:spPr>
      </p:pic>
      <p:pic>
        <p:nvPicPr>
          <p:cNvPr id="61" name="图片 60" descr="internet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68540" y="3144375"/>
            <a:ext cx="1521846" cy="772452"/>
          </a:xfrm>
          <a:prstGeom prst="rect">
            <a:avLst/>
          </a:prstGeom>
        </p:spPr>
      </p:pic>
      <p:pic>
        <p:nvPicPr>
          <p:cNvPr id="62" name="图片 6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09991" y="3196163"/>
            <a:ext cx="823989" cy="6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NAT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160748"/>
            <a:ext cx="10560048" cy="46800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</a:t>
            </a:r>
            <a:r>
              <a:rPr lang="en-US" altLang="zh-CN" dirty="0"/>
              <a:t>NAT</a:t>
            </a:r>
            <a:r>
              <a:rPr lang="zh-CN" altLang="en-US" dirty="0"/>
              <a:t>基于地址池来实现私有地址和公有地址的转换。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7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56862"/>
              </p:ext>
            </p:extLst>
          </p:nvPr>
        </p:nvGraphicFramePr>
        <p:xfrm>
          <a:off x="6059401" y="3569569"/>
          <a:ext cx="1728787" cy="1371599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9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200.10.10.0/24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1471" marR="91471" marT="45737" marB="4573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200.10.10.1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71" marR="91471" marT="45737" marB="4573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200.10.10.2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71" marR="91471" marT="45737" marB="4573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……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71" marR="91471" marT="45737" marB="4573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80" name="Rectangle 14"/>
          <p:cNvSpPr>
            <a:spLocks noChangeArrowheads="1"/>
          </p:cNvSpPr>
          <p:nvPr/>
        </p:nvSpPr>
        <p:spPr bwMode="auto">
          <a:xfrm>
            <a:off x="6456364" y="1630363"/>
            <a:ext cx="1152525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S:200.10.10.1</a:t>
            </a:r>
          </a:p>
        </p:txBody>
      </p:sp>
      <p:sp>
        <p:nvSpPr>
          <p:cNvPr id="11281" name="Rectangle 15"/>
          <p:cNvSpPr>
            <a:spLocks noChangeArrowheads="1"/>
          </p:cNvSpPr>
          <p:nvPr/>
        </p:nvSpPr>
        <p:spPr bwMode="auto">
          <a:xfrm>
            <a:off x="7608889" y="1628775"/>
            <a:ext cx="1152525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D:100.1.1.1</a:t>
            </a:r>
            <a:endParaRPr kumimoji="1" lang="en-US" altLang="zh-CN" sz="1200" b="1" dirty="0">
              <a:latin typeface="+mn-ea"/>
              <a:ea typeface="+mn-ea"/>
            </a:endParaRPr>
          </a:p>
        </p:txBody>
      </p:sp>
      <p:sp>
        <p:nvSpPr>
          <p:cNvPr id="11282" name="Rectangle 14"/>
          <p:cNvSpPr>
            <a:spLocks noChangeArrowheads="1"/>
          </p:cNvSpPr>
          <p:nvPr/>
        </p:nvSpPr>
        <p:spPr bwMode="auto">
          <a:xfrm>
            <a:off x="3863976" y="2062163"/>
            <a:ext cx="1152525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S:192.168.1.2</a:t>
            </a:r>
          </a:p>
        </p:txBody>
      </p:sp>
      <p:sp>
        <p:nvSpPr>
          <p:cNvPr id="11283" name="Rectangle 15"/>
          <p:cNvSpPr>
            <a:spLocks noChangeArrowheads="1"/>
          </p:cNvSpPr>
          <p:nvPr/>
        </p:nvSpPr>
        <p:spPr bwMode="auto">
          <a:xfrm>
            <a:off x="5016501" y="2062163"/>
            <a:ext cx="1152525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D:100.1.1.1</a:t>
            </a:r>
            <a:endParaRPr kumimoji="1" lang="en-US" altLang="zh-CN" sz="1200" b="1" dirty="0">
              <a:latin typeface="+mn-ea"/>
              <a:ea typeface="+mn-ea"/>
            </a:endParaRPr>
          </a:p>
        </p:txBody>
      </p:sp>
      <p:sp>
        <p:nvSpPr>
          <p:cNvPr id="11284" name="Rectangle 14"/>
          <p:cNvSpPr>
            <a:spLocks noChangeArrowheads="1"/>
          </p:cNvSpPr>
          <p:nvPr/>
        </p:nvSpPr>
        <p:spPr bwMode="auto">
          <a:xfrm>
            <a:off x="7604125" y="2062163"/>
            <a:ext cx="1150938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D:100.1.1.1</a:t>
            </a:r>
          </a:p>
        </p:txBody>
      </p:sp>
      <p:sp>
        <p:nvSpPr>
          <p:cNvPr id="11285" name="Rectangle 15"/>
          <p:cNvSpPr>
            <a:spLocks noChangeArrowheads="1"/>
          </p:cNvSpPr>
          <p:nvPr/>
        </p:nvSpPr>
        <p:spPr bwMode="auto">
          <a:xfrm>
            <a:off x="6456364" y="2062163"/>
            <a:ext cx="1152525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S:200.10.10.2</a:t>
            </a:r>
            <a:endParaRPr kumimoji="1" lang="en-US" altLang="zh-CN" sz="1200" b="1" dirty="0">
              <a:latin typeface="+mn-ea"/>
              <a:ea typeface="+mn-ea"/>
            </a:endParaRPr>
          </a:p>
        </p:txBody>
      </p:sp>
      <p:sp>
        <p:nvSpPr>
          <p:cNvPr id="11286" name="Line 3"/>
          <p:cNvSpPr>
            <a:spLocks noChangeShapeType="1"/>
          </p:cNvSpPr>
          <p:nvPr/>
        </p:nvSpPr>
        <p:spPr bwMode="auto">
          <a:xfrm flipH="1" flipV="1">
            <a:off x="3159126" y="2184401"/>
            <a:ext cx="15843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cxnSp>
        <p:nvCxnSpPr>
          <p:cNvPr id="11287" name="直接箭头连接符 29"/>
          <p:cNvCxnSpPr>
            <a:cxnSpLocks noChangeShapeType="1"/>
          </p:cNvCxnSpPr>
          <p:nvPr/>
        </p:nvCxnSpPr>
        <p:spPr bwMode="auto">
          <a:xfrm>
            <a:off x="5834063" y="2503488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8" name="TextBox 94"/>
          <p:cNvSpPr txBox="1">
            <a:spLocks noChangeArrowheads="1"/>
          </p:cNvSpPr>
          <p:nvPr/>
        </p:nvSpPr>
        <p:spPr bwMode="auto">
          <a:xfrm>
            <a:off x="4549775" y="2863851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1289" name="Line 3"/>
          <p:cNvSpPr>
            <a:spLocks noChangeShapeType="1"/>
          </p:cNvSpPr>
          <p:nvPr/>
        </p:nvSpPr>
        <p:spPr bwMode="auto">
          <a:xfrm flipV="1">
            <a:off x="3216275" y="2997201"/>
            <a:ext cx="15827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11290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797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2" name="Line 6"/>
          <p:cNvSpPr>
            <a:spLocks noChangeShapeType="1"/>
          </p:cNvSpPr>
          <p:nvPr/>
        </p:nvSpPr>
        <p:spPr bwMode="auto">
          <a:xfrm flipH="1">
            <a:off x="4872039" y="305276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1295" name="TextBox 94"/>
          <p:cNvSpPr txBox="1">
            <a:spLocks noChangeArrowheads="1"/>
          </p:cNvSpPr>
          <p:nvPr/>
        </p:nvSpPr>
        <p:spPr bwMode="auto">
          <a:xfrm>
            <a:off x="4549775" y="2501901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SWA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296" name="TextBox 94"/>
          <p:cNvSpPr txBox="1">
            <a:spLocks noChangeArrowheads="1"/>
          </p:cNvSpPr>
          <p:nvPr/>
        </p:nvSpPr>
        <p:spPr bwMode="auto">
          <a:xfrm>
            <a:off x="6124575" y="251618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RTA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300" name="Rectangle 14"/>
          <p:cNvSpPr>
            <a:spLocks noChangeArrowheads="1"/>
          </p:cNvSpPr>
          <p:nvPr/>
        </p:nvSpPr>
        <p:spPr bwMode="auto">
          <a:xfrm>
            <a:off x="3863975" y="1628776"/>
            <a:ext cx="1150938" cy="27781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S:192.168.1.1</a:t>
            </a:r>
          </a:p>
        </p:txBody>
      </p:sp>
      <p:sp>
        <p:nvSpPr>
          <p:cNvPr id="11301" name="Rectangle 15"/>
          <p:cNvSpPr>
            <a:spLocks noChangeArrowheads="1"/>
          </p:cNvSpPr>
          <p:nvPr/>
        </p:nvSpPr>
        <p:spPr bwMode="auto">
          <a:xfrm>
            <a:off x="5014914" y="1639019"/>
            <a:ext cx="1152525" cy="27781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D:100.1.1.1</a:t>
            </a:r>
            <a:endParaRPr kumimoji="1" lang="en-US" altLang="zh-CN" sz="1200" b="1" dirty="0">
              <a:latin typeface="+mn-ea"/>
              <a:ea typeface="+mn-ea"/>
            </a:endParaRPr>
          </a:p>
        </p:txBody>
      </p:sp>
      <p:sp>
        <p:nvSpPr>
          <p:cNvPr id="11303" name="TextBox 94"/>
          <p:cNvSpPr txBox="1">
            <a:spLocks noChangeArrowheads="1"/>
          </p:cNvSpPr>
          <p:nvPr/>
        </p:nvSpPr>
        <p:spPr bwMode="auto">
          <a:xfrm>
            <a:off x="2678113" y="1544638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1304" name="TextBox 94"/>
          <p:cNvSpPr txBox="1">
            <a:spLocks noChangeArrowheads="1"/>
          </p:cNvSpPr>
          <p:nvPr/>
        </p:nvSpPr>
        <p:spPr bwMode="auto">
          <a:xfrm>
            <a:off x="2695576" y="3051176"/>
            <a:ext cx="593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1305" name="矩形 43"/>
          <p:cNvSpPr>
            <a:spLocks noChangeArrowheads="1"/>
          </p:cNvSpPr>
          <p:nvPr/>
        </p:nvSpPr>
        <p:spPr bwMode="auto">
          <a:xfrm>
            <a:off x="2495550" y="253365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192.168.1.1/24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306" name="矩形 43"/>
          <p:cNvSpPr>
            <a:spLocks noChangeArrowheads="1"/>
          </p:cNvSpPr>
          <p:nvPr/>
        </p:nvSpPr>
        <p:spPr bwMode="auto">
          <a:xfrm>
            <a:off x="2424113" y="404495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192.168.1.2/24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307" name="TextBox 94"/>
          <p:cNvSpPr txBox="1">
            <a:spLocks noChangeArrowheads="1"/>
          </p:cNvSpPr>
          <p:nvPr/>
        </p:nvSpPr>
        <p:spPr bwMode="auto">
          <a:xfrm>
            <a:off x="8789989" y="35004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308" name="TextBox 94"/>
          <p:cNvSpPr txBox="1">
            <a:spLocks noChangeArrowheads="1"/>
          </p:cNvSpPr>
          <p:nvPr/>
        </p:nvSpPr>
        <p:spPr bwMode="auto">
          <a:xfrm>
            <a:off x="9120188" y="24209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41" name="图片 4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00707" y="3357563"/>
            <a:ext cx="783461" cy="601697"/>
          </a:xfrm>
          <a:prstGeom prst="rect">
            <a:avLst/>
          </a:prstGeom>
        </p:spPr>
      </p:pic>
      <p:pic>
        <p:nvPicPr>
          <p:cNvPr id="42" name="图片 4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0490" y="1853390"/>
            <a:ext cx="783461" cy="601697"/>
          </a:xfrm>
          <a:prstGeom prst="rect">
            <a:avLst/>
          </a:prstGeom>
        </p:spPr>
      </p:pic>
      <p:pic>
        <p:nvPicPr>
          <p:cNvPr id="43" name="图片 4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87" y="2792414"/>
            <a:ext cx="735511" cy="539766"/>
          </a:xfrm>
          <a:prstGeom prst="rect">
            <a:avLst/>
          </a:prstGeom>
        </p:spPr>
      </p:pic>
      <p:pic>
        <p:nvPicPr>
          <p:cNvPr id="44" name="图片 43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11273" y="2765803"/>
            <a:ext cx="726470" cy="594385"/>
          </a:xfrm>
          <a:prstGeom prst="rect">
            <a:avLst/>
          </a:prstGeom>
        </p:spPr>
      </p:pic>
      <p:pic>
        <p:nvPicPr>
          <p:cNvPr id="45" name="图片 44" descr="internet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08560" y="2702985"/>
            <a:ext cx="1430357" cy="726015"/>
          </a:xfrm>
          <a:prstGeom prst="rect">
            <a:avLst/>
          </a:prstGeom>
        </p:spPr>
      </p:pic>
      <p:pic>
        <p:nvPicPr>
          <p:cNvPr id="46" name="图片 4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20188" y="2775040"/>
            <a:ext cx="783461" cy="6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1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NAPT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701328"/>
            <a:ext cx="10560048" cy="4680000"/>
          </a:xfrm>
        </p:spPr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网络地址端口转换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允许多个内部地址映射到同一个公有地址的不同端口。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85047"/>
              </p:ext>
            </p:extLst>
          </p:nvPr>
        </p:nvGraphicFramePr>
        <p:xfrm>
          <a:off x="6240463" y="3727588"/>
          <a:ext cx="2087562" cy="1249584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208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200.10.10.0/24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charset="0"/>
                      </a:endParaRPr>
                    </a:p>
                  </a:txBody>
                  <a:tcPr marL="91411" marR="91411" marT="45708" marB="457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200.10.10.1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：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2843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11" marR="91411" marT="45708" marB="457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200.10.10.1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：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2844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11" marR="91411" marT="45708" marB="457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……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11" marR="91411" marT="45708" marB="457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04" name="Line 3"/>
          <p:cNvSpPr>
            <a:spLocks noChangeShapeType="1"/>
          </p:cNvSpPr>
          <p:nvPr/>
        </p:nvSpPr>
        <p:spPr bwMode="auto">
          <a:xfrm flipH="1" flipV="1">
            <a:off x="2927350" y="2205039"/>
            <a:ext cx="1816100" cy="70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05" name="直接箭头连接符 29"/>
          <p:cNvCxnSpPr>
            <a:cxnSpLocks noChangeShapeType="1"/>
          </p:cNvCxnSpPr>
          <p:nvPr/>
        </p:nvCxnSpPr>
        <p:spPr bwMode="auto">
          <a:xfrm>
            <a:off x="5834063" y="2492375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6" name="TextBox 94"/>
          <p:cNvSpPr txBox="1">
            <a:spLocks noChangeArrowheads="1"/>
          </p:cNvSpPr>
          <p:nvPr/>
        </p:nvSpPr>
        <p:spPr bwMode="auto">
          <a:xfrm>
            <a:off x="4549775" y="2863851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7" name="Line 3"/>
          <p:cNvSpPr>
            <a:spLocks noChangeShapeType="1"/>
          </p:cNvSpPr>
          <p:nvPr/>
        </p:nvSpPr>
        <p:spPr bwMode="auto">
          <a:xfrm flipV="1">
            <a:off x="3000375" y="2997200"/>
            <a:ext cx="1798638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308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797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0" name="Line 6"/>
          <p:cNvSpPr>
            <a:spLocks noChangeShapeType="1"/>
          </p:cNvSpPr>
          <p:nvPr/>
        </p:nvSpPr>
        <p:spPr bwMode="auto">
          <a:xfrm flipH="1">
            <a:off x="4872039" y="305276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3" name="TextBox 94"/>
          <p:cNvSpPr txBox="1">
            <a:spLocks noChangeArrowheads="1"/>
          </p:cNvSpPr>
          <p:nvPr/>
        </p:nvSpPr>
        <p:spPr bwMode="auto">
          <a:xfrm>
            <a:off x="4549775" y="2501901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4" name="TextBox 94"/>
          <p:cNvSpPr txBox="1">
            <a:spLocks noChangeArrowheads="1"/>
          </p:cNvSpPr>
          <p:nvPr/>
        </p:nvSpPr>
        <p:spPr bwMode="auto">
          <a:xfrm>
            <a:off x="6124575" y="251618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9" name="TextBox 94"/>
          <p:cNvSpPr txBox="1">
            <a:spLocks noChangeArrowheads="1"/>
          </p:cNvSpPr>
          <p:nvPr/>
        </p:nvSpPr>
        <p:spPr bwMode="auto">
          <a:xfrm>
            <a:off x="2390776" y="1544638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0" name="TextBox 94"/>
          <p:cNvSpPr txBox="1">
            <a:spLocks noChangeArrowheads="1"/>
          </p:cNvSpPr>
          <p:nvPr/>
        </p:nvSpPr>
        <p:spPr bwMode="auto">
          <a:xfrm>
            <a:off x="2406651" y="3051176"/>
            <a:ext cx="595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1" name="矩形 43"/>
          <p:cNvSpPr>
            <a:spLocks noChangeArrowheads="1"/>
          </p:cNvSpPr>
          <p:nvPr/>
        </p:nvSpPr>
        <p:spPr bwMode="auto">
          <a:xfrm>
            <a:off x="2208213" y="253365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192.168.1.1/24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322" name="矩形 43"/>
          <p:cNvSpPr>
            <a:spLocks noChangeArrowheads="1"/>
          </p:cNvSpPr>
          <p:nvPr/>
        </p:nvSpPr>
        <p:spPr bwMode="auto">
          <a:xfrm>
            <a:off x="2135188" y="4088105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192.168.1.2/24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323" name="Rectangle 14"/>
          <p:cNvSpPr>
            <a:spLocks noChangeArrowheads="1"/>
          </p:cNvSpPr>
          <p:nvPr/>
        </p:nvSpPr>
        <p:spPr bwMode="auto">
          <a:xfrm>
            <a:off x="3359150" y="2062163"/>
            <a:ext cx="1657350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S:192.168.1.2:1028</a:t>
            </a:r>
          </a:p>
        </p:txBody>
      </p:sp>
      <p:sp>
        <p:nvSpPr>
          <p:cNvPr id="12324" name="Rectangle 15"/>
          <p:cNvSpPr>
            <a:spLocks noChangeArrowheads="1"/>
          </p:cNvSpPr>
          <p:nvPr/>
        </p:nvSpPr>
        <p:spPr bwMode="auto">
          <a:xfrm>
            <a:off x="5016501" y="2062163"/>
            <a:ext cx="1223963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D:100.1.1.1:80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5" name="Rectangle 14"/>
          <p:cNvSpPr>
            <a:spLocks noChangeArrowheads="1"/>
          </p:cNvSpPr>
          <p:nvPr/>
        </p:nvSpPr>
        <p:spPr bwMode="auto">
          <a:xfrm>
            <a:off x="3359151" y="1628776"/>
            <a:ext cx="1655763" cy="27781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S:192.168.1.1:1025</a:t>
            </a:r>
          </a:p>
        </p:txBody>
      </p:sp>
      <p:sp>
        <p:nvSpPr>
          <p:cNvPr id="12326" name="Rectangle 15"/>
          <p:cNvSpPr>
            <a:spLocks noChangeArrowheads="1"/>
          </p:cNvSpPr>
          <p:nvPr/>
        </p:nvSpPr>
        <p:spPr bwMode="auto">
          <a:xfrm>
            <a:off x="5016501" y="1627188"/>
            <a:ext cx="1222375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D:100.1.1.1:80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7" name="Rectangle 14"/>
          <p:cNvSpPr>
            <a:spLocks noChangeArrowheads="1"/>
          </p:cNvSpPr>
          <p:nvPr/>
        </p:nvSpPr>
        <p:spPr bwMode="auto">
          <a:xfrm>
            <a:off x="6527800" y="2049463"/>
            <a:ext cx="1657350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S:200.10.10.1:2844</a:t>
            </a:r>
          </a:p>
        </p:txBody>
      </p:sp>
      <p:sp>
        <p:nvSpPr>
          <p:cNvPr id="12328" name="Rectangle 15"/>
          <p:cNvSpPr>
            <a:spLocks noChangeArrowheads="1"/>
          </p:cNvSpPr>
          <p:nvPr/>
        </p:nvSpPr>
        <p:spPr bwMode="auto">
          <a:xfrm>
            <a:off x="8185151" y="2049463"/>
            <a:ext cx="12239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D:100.1.1.1:80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9" name="Rectangle 14"/>
          <p:cNvSpPr>
            <a:spLocks noChangeArrowheads="1"/>
          </p:cNvSpPr>
          <p:nvPr/>
        </p:nvSpPr>
        <p:spPr bwMode="auto">
          <a:xfrm>
            <a:off x="6527801" y="1616075"/>
            <a:ext cx="16557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S:200.10.10.1:2843</a:t>
            </a:r>
          </a:p>
        </p:txBody>
      </p:sp>
      <p:sp>
        <p:nvSpPr>
          <p:cNvPr id="12330" name="Rectangle 15"/>
          <p:cNvSpPr>
            <a:spLocks noChangeArrowheads="1"/>
          </p:cNvSpPr>
          <p:nvPr/>
        </p:nvSpPr>
        <p:spPr bwMode="auto">
          <a:xfrm>
            <a:off x="8183563" y="1616076"/>
            <a:ext cx="1223962" cy="27781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D:100.1.1.1:80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31" name="TextBox 94"/>
          <p:cNvSpPr txBox="1">
            <a:spLocks noChangeArrowheads="1"/>
          </p:cNvSpPr>
          <p:nvPr/>
        </p:nvSpPr>
        <p:spPr bwMode="auto">
          <a:xfrm>
            <a:off x="8789989" y="34750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100.1.1.1/24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32" name="TextBox 94"/>
          <p:cNvSpPr txBox="1">
            <a:spLocks noChangeArrowheads="1"/>
          </p:cNvSpPr>
          <p:nvPr/>
        </p:nvSpPr>
        <p:spPr bwMode="auto">
          <a:xfrm>
            <a:off x="9120188" y="23955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43412" y="1854333"/>
            <a:ext cx="896173" cy="688260"/>
          </a:xfrm>
          <a:prstGeom prst="rect">
            <a:avLst/>
          </a:prstGeom>
        </p:spPr>
      </p:pic>
      <p:pic>
        <p:nvPicPr>
          <p:cNvPr id="40" name="图片 3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47665" y="3382991"/>
            <a:ext cx="896173" cy="688260"/>
          </a:xfrm>
          <a:prstGeom prst="rect">
            <a:avLst/>
          </a:prstGeom>
        </p:spPr>
      </p:pic>
      <p:pic>
        <p:nvPicPr>
          <p:cNvPr id="41" name="图片 40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38" y="2819393"/>
            <a:ext cx="735511" cy="539766"/>
          </a:xfrm>
          <a:prstGeom prst="rect">
            <a:avLst/>
          </a:prstGeom>
        </p:spPr>
      </p:pic>
      <p:pic>
        <p:nvPicPr>
          <p:cNvPr id="42" name="图片 41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83844" y="2786749"/>
            <a:ext cx="739725" cy="605229"/>
          </a:xfrm>
          <a:prstGeom prst="rect">
            <a:avLst/>
          </a:prstGeom>
        </p:spPr>
      </p:pic>
      <p:pic>
        <p:nvPicPr>
          <p:cNvPr id="43" name="图片 42" descr="internet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08560" y="2702985"/>
            <a:ext cx="1430357" cy="726015"/>
          </a:xfrm>
          <a:prstGeom prst="rect">
            <a:avLst/>
          </a:prstGeom>
        </p:spPr>
      </p:pic>
      <p:pic>
        <p:nvPicPr>
          <p:cNvPr id="44" name="图片 4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31028" y="2708434"/>
            <a:ext cx="896173" cy="68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2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Easy IP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016732"/>
            <a:ext cx="10560048" cy="46800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Easy IP</a:t>
            </a:r>
            <a:r>
              <a:rPr lang="zh-CN" altLang="en-US" dirty="0"/>
              <a:t>允许将多个内部地址映射到网关出接口地址上的不同端口。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3316" name="TextBox 94"/>
          <p:cNvSpPr txBox="1">
            <a:spLocks noChangeArrowheads="1"/>
          </p:cNvSpPr>
          <p:nvPr/>
        </p:nvSpPr>
        <p:spPr bwMode="auto">
          <a:xfrm>
            <a:off x="6583758" y="3104964"/>
            <a:ext cx="13484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200.10.10.10/24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3317" name="Line 3"/>
          <p:cNvSpPr>
            <a:spLocks noChangeShapeType="1"/>
          </p:cNvSpPr>
          <p:nvPr/>
        </p:nvSpPr>
        <p:spPr bwMode="auto">
          <a:xfrm flipH="1" flipV="1">
            <a:off x="2927350" y="2822576"/>
            <a:ext cx="1816100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3318" name="TextBox 94"/>
          <p:cNvSpPr txBox="1">
            <a:spLocks noChangeArrowheads="1"/>
          </p:cNvSpPr>
          <p:nvPr/>
        </p:nvSpPr>
        <p:spPr bwMode="auto">
          <a:xfrm>
            <a:off x="4549775" y="3336926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3319" name="Line 3"/>
          <p:cNvSpPr>
            <a:spLocks noChangeShapeType="1"/>
          </p:cNvSpPr>
          <p:nvPr/>
        </p:nvSpPr>
        <p:spPr bwMode="auto">
          <a:xfrm flipV="1">
            <a:off x="2855913" y="3470276"/>
            <a:ext cx="19431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13320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3452814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Line 6"/>
          <p:cNvSpPr>
            <a:spLocks noChangeShapeType="1"/>
          </p:cNvSpPr>
          <p:nvPr/>
        </p:nvSpPr>
        <p:spPr bwMode="auto">
          <a:xfrm flipH="1">
            <a:off x="4872039" y="3525838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3325" name="TextBox 94"/>
          <p:cNvSpPr txBox="1">
            <a:spLocks noChangeArrowheads="1"/>
          </p:cNvSpPr>
          <p:nvPr/>
        </p:nvSpPr>
        <p:spPr bwMode="auto">
          <a:xfrm>
            <a:off x="4549775" y="2974976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3326" name="TextBox 94"/>
          <p:cNvSpPr txBox="1">
            <a:spLocks noChangeArrowheads="1"/>
          </p:cNvSpPr>
          <p:nvPr/>
        </p:nvSpPr>
        <p:spPr bwMode="auto">
          <a:xfrm>
            <a:off x="6024564" y="2924176"/>
            <a:ext cx="477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RTA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3328" name="TextBox 94"/>
          <p:cNvSpPr txBox="1">
            <a:spLocks noChangeArrowheads="1"/>
          </p:cNvSpPr>
          <p:nvPr/>
        </p:nvSpPr>
        <p:spPr bwMode="auto">
          <a:xfrm>
            <a:off x="6610550" y="3620053"/>
            <a:ext cx="673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S1/0/0</a:t>
            </a:r>
            <a:endParaRPr lang="zh-CN" altLang="en-US" sz="1200" dirty="0">
              <a:latin typeface="+mn-ea"/>
              <a:ea typeface="+mn-ea"/>
            </a:endParaRPr>
          </a:p>
        </p:txBody>
      </p:sp>
      <p:cxnSp>
        <p:nvCxnSpPr>
          <p:cNvPr id="13330" name="直接箭头连接符 29"/>
          <p:cNvCxnSpPr>
            <a:cxnSpLocks noChangeShapeType="1"/>
          </p:cNvCxnSpPr>
          <p:nvPr/>
        </p:nvCxnSpPr>
        <p:spPr bwMode="auto">
          <a:xfrm>
            <a:off x="5834063" y="2781300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1" name="Rectangle 14"/>
          <p:cNvSpPr>
            <a:spLocks noChangeArrowheads="1"/>
          </p:cNvSpPr>
          <p:nvPr/>
        </p:nvSpPr>
        <p:spPr bwMode="auto">
          <a:xfrm>
            <a:off x="3359150" y="2349500"/>
            <a:ext cx="1657350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S:192.168.1.2:1028</a:t>
            </a:r>
          </a:p>
        </p:txBody>
      </p:sp>
      <p:sp>
        <p:nvSpPr>
          <p:cNvPr id="13332" name="Rectangle 15"/>
          <p:cNvSpPr>
            <a:spLocks noChangeArrowheads="1"/>
          </p:cNvSpPr>
          <p:nvPr/>
        </p:nvSpPr>
        <p:spPr bwMode="auto">
          <a:xfrm>
            <a:off x="5016501" y="2349500"/>
            <a:ext cx="12239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D:100.1.1.1:80</a:t>
            </a:r>
            <a:endParaRPr kumimoji="1" lang="en-US" altLang="zh-CN" sz="1200" b="1">
              <a:latin typeface="+mn-ea"/>
              <a:ea typeface="+mn-ea"/>
            </a:endParaRPr>
          </a:p>
        </p:txBody>
      </p:sp>
      <p:sp>
        <p:nvSpPr>
          <p:cNvPr id="13333" name="Rectangle 14"/>
          <p:cNvSpPr>
            <a:spLocks noChangeArrowheads="1"/>
          </p:cNvSpPr>
          <p:nvPr/>
        </p:nvSpPr>
        <p:spPr bwMode="auto">
          <a:xfrm>
            <a:off x="3359151" y="1916113"/>
            <a:ext cx="16557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S:192.168.1.1:1025</a:t>
            </a:r>
          </a:p>
        </p:txBody>
      </p:sp>
      <p:sp>
        <p:nvSpPr>
          <p:cNvPr id="13334" name="Rectangle 15"/>
          <p:cNvSpPr>
            <a:spLocks noChangeArrowheads="1"/>
          </p:cNvSpPr>
          <p:nvPr/>
        </p:nvSpPr>
        <p:spPr bwMode="auto">
          <a:xfrm>
            <a:off x="5016501" y="1916113"/>
            <a:ext cx="1222375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D:100.1.1.1:80</a:t>
            </a:r>
            <a:endParaRPr kumimoji="1" lang="en-US" altLang="zh-CN" sz="1200" b="1">
              <a:latin typeface="+mn-ea"/>
              <a:ea typeface="+mn-ea"/>
            </a:endParaRPr>
          </a:p>
        </p:txBody>
      </p:sp>
      <p:sp>
        <p:nvSpPr>
          <p:cNvPr id="13335" name="Rectangle 14"/>
          <p:cNvSpPr>
            <a:spLocks noChangeArrowheads="1"/>
          </p:cNvSpPr>
          <p:nvPr/>
        </p:nvSpPr>
        <p:spPr bwMode="auto">
          <a:xfrm>
            <a:off x="6527800" y="2338388"/>
            <a:ext cx="1657350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S:200.10.10.10:2844</a:t>
            </a:r>
          </a:p>
        </p:txBody>
      </p:sp>
      <p:sp>
        <p:nvSpPr>
          <p:cNvPr id="13336" name="Rectangle 15"/>
          <p:cNvSpPr>
            <a:spLocks noChangeArrowheads="1"/>
          </p:cNvSpPr>
          <p:nvPr/>
        </p:nvSpPr>
        <p:spPr bwMode="auto">
          <a:xfrm>
            <a:off x="8185151" y="2338388"/>
            <a:ext cx="1223963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D:100.1.1.1:80</a:t>
            </a:r>
            <a:endParaRPr kumimoji="1" lang="en-US" altLang="zh-CN" sz="1200" b="1">
              <a:latin typeface="+mn-ea"/>
              <a:ea typeface="+mn-ea"/>
            </a:endParaRPr>
          </a:p>
        </p:txBody>
      </p:sp>
      <p:sp>
        <p:nvSpPr>
          <p:cNvPr id="13337" name="Rectangle 14"/>
          <p:cNvSpPr>
            <a:spLocks noChangeArrowheads="1"/>
          </p:cNvSpPr>
          <p:nvPr/>
        </p:nvSpPr>
        <p:spPr bwMode="auto">
          <a:xfrm>
            <a:off x="6527801" y="1905001"/>
            <a:ext cx="1655763" cy="27781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S:200.10.10.10:2843</a:t>
            </a:r>
          </a:p>
        </p:txBody>
      </p:sp>
      <p:sp>
        <p:nvSpPr>
          <p:cNvPr id="13338" name="Rectangle 15"/>
          <p:cNvSpPr>
            <a:spLocks noChangeArrowheads="1"/>
          </p:cNvSpPr>
          <p:nvPr/>
        </p:nvSpPr>
        <p:spPr bwMode="auto">
          <a:xfrm>
            <a:off x="8183563" y="1903413"/>
            <a:ext cx="1223962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D:100.1.1.1:80</a:t>
            </a:r>
            <a:endParaRPr kumimoji="1" lang="en-US" altLang="zh-CN" sz="1200" b="1">
              <a:latin typeface="+mn-ea"/>
              <a:ea typeface="+mn-ea"/>
            </a:endParaRPr>
          </a:p>
        </p:txBody>
      </p:sp>
      <p:sp>
        <p:nvSpPr>
          <p:cNvPr id="13341" name="TextBox 94"/>
          <p:cNvSpPr txBox="1">
            <a:spLocks noChangeArrowheads="1"/>
          </p:cNvSpPr>
          <p:nvPr/>
        </p:nvSpPr>
        <p:spPr bwMode="auto">
          <a:xfrm>
            <a:off x="2390776" y="2019301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3342" name="TextBox 94"/>
          <p:cNvSpPr txBox="1">
            <a:spLocks noChangeArrowheads="1"/>
          </p:cNvSpPr>
          <p:nvPr/>
        </p:nvSpPr>
        <p:spPr bwMode="auto">
          <a:xfrm>
            <a:off x="2406651" y="3525839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3343" name="矩形 43"/>
          <p:cNvSpPr>
            <a:spLocks noChangeArrowheads="1"/>
          </p:cNvSpPr>
          <p:nvPr/>
        </p:nvSpPr>
        <p:spPr bwMode="auto">
          <a:xfrm>
            <a:off x="2135560" y="3079993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192.168.1.1/24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344" name="矩形 43"/>
          <p:cNvSpPr>
            <a:spLocks noChangeArrowheads="1"/>
          </p:cNvSpPr>
          <p:nvPr/>
        </p:nvSpPr>
        <p:spPr bwMode="auto">
          <a:xfrm>
            <a:off x="2135188" y="4519613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192.168.1.2/24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345" name="TextBox 94"/>
          <p:cNvSpPr txBox="1">
            <a:spLocks noChangeArrowheads="1"/>
          </p:cNvSpPr>
          <p:nvPr/>
        </p:nvSpPr>
        <p:spPr bwMode="auto">
          <a:xfrm>
            <a:off x="9049306" y="3943351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3346" name="TextBox 94"/>
          <p:cNvSpPr txBox="1">
            <a:spLocks noChangeArrowheads="1"/>
          </p:cNvSpPr>
          <p:nvPr/>
        </p:nvSpPr>
        <p:spPr bwMode="auto">
          <a:xfrm>
            <a:off x="9273170" y="2863851"/>
            <a:ext cx="6032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40" name="图片 3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28438" y="2386371"/>
            <a:ext cx="896173" cy="688260"/>
          </a:xfrm>
          <a:prstGeom prst="rect">
            <a:avLst/>
          </a:prstGeom>
        </p:spPr>
      </p:pic>
      <p:pic>
        <p:nvPicPr>
          <p:cNvPr id="41" name="图片 4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19150" y="3823063"/>
            <a:ext cx="896173" cy="688260"/>
          </a:xfrm>
          <a:prstGeom prst="rect">
            <a:avLst/>
          </a:prstGeom>
        </p:spPr>
      </p:pic>
      <p:pic>
        <p:nvPicPr>
          <p:cNvPr id="43" name="图片 42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4215" y="3238304"/>
            <a:ext cx="739725" cy="605229"/>
          </a:xfrm>
          <a:prstGeom prst="rect">
            <a:avLst/>
          </a:prstGeom>
        </p:spPr>
      </p:pic>
      <p:pic>
        <p:nvPicPr>
          <p:cNvPr id="44" name="图片 43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508" y="3282943"/>
            <a:ext cx="735511" cy="539766"/>
          </a:xfrm>
          <a:prstGeom prst="rect">
            <a:avLst/>
          </a:prstGeom>
        </p:spPr>
      </p:pic>
      <p:pic>
        <p:nvPicPr>
          <p:cNvPr id="45" name="图片 44" descr="internet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5563" y="3189818"/>
            <a:ext cx="1430357" cy="726015"/>
          </a:xfrm>
          <a:prstGeom prst="rect">
            <a:avLst/>
          </a:prstGeom>
        </p:spPr>
      </p:pic>
      <p:pic>
        <p:nvPicPr>
          <p:cNvPr id="46" name="图片 4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5351" y="3207913"/>
            <a:ext cx="896173" cy="68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5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052736"/>
            <a:ext cx="10560048" cy="4680000"/>
          </a:xfrm>
        </p:spPr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可以使外网用户访问内网服务器。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 flipH="1" flipV="1">
            <a:off x="3790950" y="3770313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TextBox 94"/>
          <p:cNvSpPr txBox="1">
            <a:spLocks noChangeArrowheads="1"/>
          </p:cNvSpPr>
          <p:nvPr/>
        </p:nvSpPr>
        <p:spPr bwMode="auto">
          <a:xfrm>
            <a:off x="3265488" y="3136901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14343" name="Rectangle 14"/>
          <p:cNvSpPr>
            <a:spLocks noChangeArrowheads="1"/>
          </p:cNvSpPr>
          <p:nvPr/>
        </p:nvSpPr>
        <p:spPr bwMode="auto">
          <a:xfrm>
            <a:off x="3287713" y="1700213"/>
            <a:ext cx="1655762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D:192.168.1.100:80</a:t>
            </a:r>
          </a:p>
        </p:txBody>
      </p:sp>
      <p:sp>
        <p:nvSpPr>
          <p:cNvPr id="14344" name="Rectangle 14"/>
          <p:cNvSpPr>
            <a:spLocks noChangeArrowheads="1"/>
          </p:cNvSpPr>
          <p:nvPr/>
        </p:nvSpPr>
        <p:spPr bwMode="auto">
          <a:xfrm>
            <a:off x="6526213" y="1701800"/>
            <a:ext cx="1439862" cy="287338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D:200.10.10.1:80</a:t>
            </a:r>
          </a:p>
        </p:txBody>
      </p:sp>
      <p:cxnSp>
        <p:nvCxnSpPr>
          <p:cNvPr id="14345" name="直接箭头连接符 29"/>
          <p:cNvCxnSpPr>
            <a:cxnSpLocks noChangeShapeType="1"/>
          </p:cNvCxnSpPr>
          <p:nvPr/>
        </p:nvCxnSpPr>
        <p:spPr bwMode="auto">
          <a:xfrm>
            <a:off x="5519738" y="2205038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TextBox 94"/>
          <p:cNvSpPr txBox="1">
            <a:spLocks noChangeArrowheads="1"/>
          </p:cNvSpPr>
          <p:nvPr/>
        </p:nvSpPr>
        <p:spPr bwMode="auto">
          <a:xfrm>
            <a:off x="3792538" y="3497264"/>
            <a:ext cx="1438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192.168.1.100/24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7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3700464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TextBox 94"/>
          <p:cNvSpPr txBox="1">
            <a:spLocks noChangeArrowheads="1"/>
          </p:cNvSpPr>
          <p:nvPr/>
        </p:nvSpPr>
        <p:spPr bwMode="auto">
          <a:xfrm>
            <a:off x="5880100" y="3213101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3" name="Rectangle 14"/>
          <p:cNvSpPr>
            <a:spLocks noChangeArrowheads="1"/>
          </p:cNvSpPr>
          <p:nvPr/>
        </p:nvSpPr>
        <p:spPr bwMode="auto">
          <a:xfrm>
            <a:off x="7967663" y="1700213"/>
            <a:ext cx="1441450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S:100.1.1.1:2844</a:t>
            </a:r>
          </a:p>
        </p:txBody>
      </p:sp>
      <p:sp>
        <p:nvSpPr>
          <p:cNvPr id="14354" name="Rectangle 14"/>
          <p:cNvSpPr>
            <a:spLocks noChangeArrowheads="1"/>
          </p:cNvSpPr>
          <p:nvPr/>
        </p:nvSpPr>
        <p:spPr bwMode="auto">
          <a:xfrm>
            <a:off x="4943476" y="1700213"/>
            <a:ext cx="14398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S:100.1.1.1:2844</a:t>
            </a:r>
          </a:p>
        </p:txBody>
      </p:sp>
      <p:sp>
        <p:nvSpPr>
          <p:cNvPr id="14355" name="Rectangle 14"/>
          <p:cNvSpPr>
            <a:spLocks noChangeArrowheads="1"/>
          </p:cNvSpPr>
          <p:nvPr/>
        </p:nvSpPr>
        <p:spPr bwMode="auto">
          <a:xfrm>
            <a:off x="3287713" y="2565400"/>
            <a:ext cx="1655762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S:192.168.1.100:80</a:t>
            </a:r>
          </a:p>
        </p:txBody>
      </p:sp>
      <p:sp>
        <p:nvSpPr>
          <p:cNvPr id="14356" name="Rectangle 14"/>
          <p:cNvSpPr>
            <a:spLocks noChangeArrowheads="1"/>
          </p:cNvSpPr>
          <p:nvPr/>
        </p:nvSpPr>
        <p:spPr bwMode="auto">
          <a:xfrm>
            <a:off x="6526213" y="2565400"/>
            <a:ext cx="1439862" cy="287338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S:200.10.10.1:80</a:t>
            </a:r>
          </a:p>
        </p:txBody>
      </p:sp>
      <p:cxnSp>
        <p:nvCxnSpPr>
          <p:cNvPr id="14357" name="直接箭头连接符 29"/>
          <p:cNvCxnSpPr>
            <a:cxnSpLocks noChangeShapeType="1"/>
          </p:cNvCxnSpPr>
          <p:nvPr/>
        </p:nvCxnSpPr>
        <p:spPr bwMode="auto">
          <a:xfrm>
            <a:off x="5519738" y="3068638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Rectangle 14"/>
          <p:cNvSpPr>
            <a:spLocks noChangeArrowheads="1"/>
          </p:cNvSpPr>
          <p:nvPr/>
        </p:nvSpPr>
        <p:spPr bwMode="auto">
          <a:xfrm>
            <a:off x="7967663" y="2565400"/>
            <a:ext cx="1441450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D:100.1.1.1:2844</a:t>
            </a:r>
          </a:p>
        </p:txBody>
      </p:sp>
      <p:sp>
        <p:nvSpPr>
          <p:cNvPr id="14359" name="Rectangle 14"/>
          <p:cNvSpPr>
            <a:spLocks noChangeArrowheads="1"/>
          </p:cNvSpPr>
          <p:nvPr/>
        </p:nvSpPr>
        <p:spPr bwMode="auto">
          <a:xfrm>
            <a:off x="4943476" y="2565400"/>
            <a:ext cx="14398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D:100.1.1.1:2844</a:t>
            </a:r>
          </a:p>
        </p:txBody>
      </p:sp>
      <p:sp>
        <p:nvSpPr>
          <p:cNvPr id="14360" name="TextBox 94"/>
          <p:cNvSpPr txBox="1">
            <a:spLocks noChangeArrowheads="1"/>
          </p:cNvSpPr>
          <p:nvPr/>
        </p:nvSpPr>
        <p:spPr bwMode="auto">
          <a:xfrm>
            <a:off x="9049306" y="4232276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100.1.1.1/24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1" name="TextBox 94"/>
          <p:cNvSpPr txBox="1">
            <a:spLocks noChangeArrowheads="1"/>
          </p:cNvSpPr>
          <p:nvPr/>
        </p:nvSpPr>
        <p:spPr bwMode="auto">
          <a:xfrm>
            <a:off x="9309174" y="3152776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75" y="3518686"/>
            <a:ext cx="735511" cy="539766"/>
          </a:xfrm>
          <a:prstGeom prst="rect">
            <a:avLst/>
          </a:prstGeom>
        </p:spPr>
      </p:pic>
      <p:pic>
        <p:nvPicPr>
          <p:cNvPr id="32" name="图片 31" descr="internet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45450" y="3407305"/>
            <a:ext cx="1430357" cy="726015"/>
          </a:xfrm>
          <a:prstGeom prst="rect">
            <a:avLst/>
          </a:prstGeom>
        </p:spPr>
      </p:pic>
      <p:pic>
        <p:nvPicPr>
          <p:cNvPr id="33" name="图片 32" descr="P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84477" y="3429001"/>
            <a:ext cx="896173" cy="688260"/>
          </a:xfrm>
          <a:prstGeom prst="rect">
            <a:avLst/>
          </a:prstGeom>
        </p:spPr>
      </p:pic>
      <p:pic>
        <p:nvPicPr>
          <p:cNvPr id="34" name="图片 33" descr="通用服务器-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80725" y="3504782"/>
            <a:ext cx="685896" cy="5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43751"/>
      </p:ext>
    </p:extLst>
  </p:cSld>
  <p:clrMapOvr>
    <a:masterClrMapping/>
  </p:clrMapOvr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E3093B-232B-4C15-AB25-7F1FBE134870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64722</TotalTime>
  <Words>2897</Words>
  <Application>Microsoft Office PowerPoint</Application>
  <PresentationFormat>宽屏</PresentationFormat>
  <Paragraphs>334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微软雅黑</vt:lpstr>
      <vt:lpstr>Arial</vt:lpstr>
      <vt:lpstr>Courier New</vt:lpstr>
      <vt:lpstr>FrutigerNext LT Bold</vt:lpstr>
      <vt:lpstr>FrutigerNext LT Light</vt:lpstr>
      <vt:lpstr>FrutigerNext LT Medium</vt:lpstr>
      <vt:lpstr>FrutigerNext LT Regular</vt:lpstr>
      <vt:lpstr>Wingdings</vt:lpstr>
      <vt:lpstr>培训与认证部-母版</vt:lpstr>
      <vt:lpstr>网络地址转换</vt:lpstr>
      <vt:lpstr>PowerPoint 演示文稿</vt:lpstr>
      <vt:lpstr>PowerPoint 演示文稿</vt:lpstr>
      <vt:lpstr>NAT应用场景</vt:lpstr>
      <vt:lpstr>静态NAT</vt:lpstr>
      <vt:lpstr>动态NAT</vt:lpstr>
      <vt:lpstr>NAPT</vt:lpstr>
      <vt:lpstr>Easy IP</vt:lpstr>
      <vt:lpstr>NAT服务器</vt:lpstr>
      <vt:lpstr>静态NAT配置</vt:lpstr>
      <vt:lpstr>配置验证</vt:lpstr>
      <vt:lpstr>动态NAT配置</vt:lpstr>
      <vt:lpstr>配置验证</vt:lpstr>
      <vt:lpstr>Easy IP配置</vt:lpstr>
      <vt:lpstr>配置验证</vt:lpstr>
      <vt:lpstr>NAT服务器配置</vt:lpstr>
      <vt:lpstr>配置验证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Only ~唯若</cp:lastModifiedBy>
  <cp:revision>2489</cp:revision>
  <dcterms:created xsi:type="dcterms:W3CDTF">2003-08-21T06:48:56Z</dcterms:created>
  <dcterms:modified xsi:type="dcterms:W3CDTF">2020-04-21T02:18:08Z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(3)Sncut8XVrNIHPFJqtXegFSOIFwgiLBeehOb5KB3Cealay1P9isZ4WhOUbe4WudzJGzqtZKy4
IgDlxdaO70mQO+bhAAc0YVA9hxpEAg1l+yJyTBldQ0om5zAbnbuOdev852cX1FkLWowB0Xtv
AAw70NYCNJtVvsQir09Q7p6VlX74FjMhAR+8QI6twkbh7uItL/x05bnYP6vHhEevq50E+17s
MULYFpUNymxXDpalNM</vt:lpwstr>
  </property>
  <property fmtid="{D5CDD505-2E9C-101B-9397-08002B2CF9AE}" pid="18" name="_2015_ms_pID_7253431">
    <vt:lpwstr>qqxdTolhQLVLqMAAfnPr51eRSc9+izlcENS3b0MhcjlSN8qHGO5+sg
4MpmXEafUEYrylAokrUM+FCt+BJ6sn7EpBF01kedgtR+pD+A+Y+nDE8j28608I01/zek4A8C
/wOrkCtV/N8y3TBxl/JM3osjcPyu4ITAMgDwP7/A+BfHc0GO0+JkwsVhMhAAg2rK7jnE138S
6Dwef2rr1mv+sQ9XNgn2+espdycDDmO36/NB</vt:lpwstr>
  </property>
  <property fmtid="{D5CDD505-2E9C-101B-9397-08002B2CF9AE}" pid="19" name="_2015_ms_pID_7253432">
    <vt:lpwstr>3qrZAPJxEsnvtcbnqc3iij1/u9wUIwQFeuvm
WImBPyU6He9hXmKiPz5aF8+zSY8cbw==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