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0"/>
  </p:notesMasterIdLst>
  <p:handoutMasterIdLst>
    <p:handoutMasterId r:id="rId21"/>
  </p:handoutMasterIdLst>
  <p:sldIdLst>
    <p:sldId id="256" r:id="rId5"/>
    <p:sldId id="257" r:id="rId6"/>
    <p:sldId id="271"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0244" autoAdjust="0"/>
  </p:normalViewPr>
  <p:slideViewPr>
    <p:cSldViewPr showGuides="1">
      <p:cViewPr varScale="1">
        <p:scale>
          <a:sx n="56" d="100"/>
          <a:sy n="56" d="100"/>
        </p:scale>
        <p:origin x="53" y="302"/>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1" d="100"/>
          <a:sy n="51" d="100"/>
        </p:scale>
        <p:origin x="1344" y="4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7546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584200" y="765175"/>
            <a:ext cx="5930900" cy="3336925"/>
          </a:xfrm>
          <a:ln/>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基本</a:t>
            </a:r>
            <a:r>
              <a:rPr lang="en-US" altLang="zh-CN" dirty="0"/>
              <a:t>ACL</a:t>
            </a:r>
            <a:r>
              <a:rPr lang="zh-CN" altLang="en-US" dirty="0"/>
              <a:t>可以依据源</a:t>
            </a:r>
            <a:r>
              <a:rPr lang="en-US" altLang="zh-CN" dirty="0"/>
              <a:t>IP</a:t>
            </a:r>
            <a:r>
              <a:rPr lang="zh-CN" altLang="en-US" dirty="0"/>
              <a:t>地址进行报文过滤，而高级</a:t>
            </a:r>
            <a:r>
              <a:rPr lang="en-US" altLang="zh-CN" dirty="0"/>
              <a:t>ACL</a:t>
            </a:r>
            <a:r>
              <a:rPr lang="zh-CN" altLang="en-US" dirty="0"/>
              <a:t>能够依据源</a:t>
            </a:r>
            <a:r>
              <a:rPr lang="en-US" altLang="zh-CN" dirty="0"/>
              <a:t>/</a:t>
            </a:r>
            <a:r>
              <a:rPr lang="zh-CN" altLang="en-US" dirty="0"/>
              <a:t>目的</a:t>
            </a:r>
            <a:r>
              <a:rPr lang="en-US" altLang="zh-CN" dirty="0"/>
              <a:t>IP</a:t>
            </a:r>
            <a:r>
              <a:rPr lang="zh-CN" altLang="en-US" dirty="0"/>
              <a:t>地址、源</a:t>
            </a:r>
            <a:r>
              <a:rPr lang="en-US" altLang="zh-CN" dirty="0"/>
              <a:t>/</a:t>
            </a:r>
            <a:r>
              <a:rPr lang="zh-CN" altLang="en-US" dirty="0"/>
              <a:t>目的端口号、网络层及传输层协议以及</a:t>
            </a:r>
            <a:r>
              <a:rPr lang="en-US" altLang="zh-CN" dirty="0"/>
              <a:t>IP</a:t>
            </a:r>
            <a:r>
              <a:rPr lang="zh-CN" altLang="en-US" dirty="0"/>
              <a:t>流量分类和</a:t>
            </a:r>
            <a:r>
              <a:rPr lang="en-US" altLang="zh-CN" dirty="0"/>
              <a:t>TCP</a:t>
            </a:r>
            <a:r>
              <a:rPr lang="zh-CN" altLang="en-US" dirty="0"/>
              <a:t>标记值等各种参数（</a:t>
            </a:r>
            <a:r>
              <a:rPr lang="en-US" altLang="zh-CN" dirty="0"/>
              <a:t>SYN|ACK|FIN</a:t>
            </a:r>
            <a:r>
              <a:rPr lang="zh-CN" altLang="en-US" dirty="0"/>
              <a:t>等）进行报文过滤。</a:t>
            </a:r>
            <a:endParaRPr lang="en-US" altLang="zh-CN" dirty="0"/>
          </a:p>
          <a:p>
            <a:pPr eaLnBrk="1" hangingPunct="1"/>
            <a:r>
              <a:rPr lang="zh-CN" altLang="en-US" dirty="0"/>
              <a:t>本示例中，</a:t>
            </a:r>
            <a:r>
              <a:rPr lang="en-US" altLang="zh-CN" dirty="0"/>
              <a:t>RTA</a:t>
            </a:r>
            <a:r>
              <a:rPr lang="zh-CN" altLang="en-US" dirty="0"/>
              <a:t>上定义了高级</a:t>
            </a:r>
            <a:r>
              <a:rPr lang="en-US" altLang="zh-CN" dirty="0"/>
              <a:t>ACL3000</a:t>
            </a:r>
            <a:r>
              <a:rPr lang="zh-CN" altLang="en-US" dirty="0"/>
              <a:t>，其中第一条规则“</a:t>
            </a:r>
            <a:r>
              <a:rPr lang="en-US" altLang="zh-CN" dirty="0"/>
              <a:t>rule deny </a:t>
            </a:r>
            <a:r>
              <a:rPr lang="en-US" altLang="zh-CN" dirty="0" err="1"/>
              <a:t>tcp</a:t>
            </a:r>
            <a:r>
              <a:rPr lang="en-US" altLang="zh-CN" dirty="0"/>
              <a:t> source 192.168.1.0 0.0.0.255 destination 172.16.10.1 0.0.0.0 destination-port </a:t>
            </a:r>
            <a:r>
              <a:rPr lang="en-US" altLang="zh-CN" dirty="0" err="1"/>
              <a:t>eq</a:t>
            </a:r>
            <a:r>
              <a:rPr lang="en-US" altLang="zh-CN" dirty="0"/>
              <a:t> 21</a:t>
            </a:r>
            <a:r>
              <a:rPr lang="zh-CN" altLang="en-US" dirty="0"/>
              <a:t>”用于限制源地址范围是</a:t>
            </a:r>
            <a:r>
              <a:rPr lang="en-US" altLang="zh-CN" dirty="0"/>
              <a:t>192.168.1.0/24</a:t>
            </a:r>
            <a:r>
              <a:rPr lang="zh-CN" altLang="en-US" dirty="0"/>
              <a:t>，目的</a:t>
            </a:r>
            <a:r>
              <a:rPr lang="en-US" altLang="zh-CN" dirty="0"/>
              <a:t>IP</a:t>
            </a:r>
            <a:r>
              <a:rPr lang="zh-CN" altLang="en-US" dirty="0"/>
              <a:t>地址为</a:t>
            </a:r>
            <a:r>
              <a:rPr lang="en-US" altLang="zh-CN" dirty="0"/>
              <a:t>172.16.10.1</a:t>
            </a:r>
            <a:r>
              <a:rPr lang="zh-CN" altLang="en-US" dirty="0"/>
              <a:t>，目的端口号为</a:t>
            </a:r>
            <a:r>
              <a:rPr lang="en-US" altLang="zh-CN" dirty="0"/>
              <a:t>21</a:t>
            </a:r>
            <a:r>
              <a:rPr lang="zh-CN" altLang="en-US" dirty="0"/>
              <a:t>的所有</a:t>
            </a:r>
            <a:r>
              <a:rPr lang="en-US" altLang="zh-CN" dirty="0"/>
              <a:t>TCP</a:t>
            </a:r>
            <a:r>
              <a:rPr lang="zh-CN" altLang="en-US" dirty="0"/>
              <a:t>报文；第二条规则“</a:t>
            </a:r>
            <a:r>
              <a:rPr lang="en-US" altLang="zh-CN" dirty="0"/>
              <a:t>rule deny </a:t>
            </a:r>
            <a:r>
              <a:rPr lang="en-US" altLang="zh-CN" dirty="0" err="1"/>
              <a:t>tcp</a:t>
            </a:r>
            <a:r>
              <a:rPr lang="en-US" altLang="zh-CN" dirty="0"/>
              <a:t> source 192.168.2.0 0.0.0.255 destination 172.16.10.2 0.0.0.0 </a:t>
            </a:r>
            <a:r>
              <a:rPr lang="zh-CN" altLang="en-US" dirty="0"/>
              <a:t>”用于限制源地址范围是</a:t>
            </a:r>
            <a:r>
              <a:rPr lang="en-US" altLang="zh-CN" dirty="0"/>
              <a:t>192.168.2.0/24</a:t>
            </a:r>
            <a:r>
              <a:rPr lang="zh-CN" altLang="en-US" dirty="0"/>
              <a:t>，目的地址是</a:t>
            </a:r>
            <a:r>
              <a:rPr lang="en-US" altLang="zh-CN" dirty="0"/>
              <a:t>172.16.10.2</a:t>
            </a:r>
            <a:r>
              <a:rPr lang="zh-CN" altLang="en-US" dirty="0"/>
              <a:t>的所有</a:t>
            </a:r>
            <a:r>
              <a:rPr lang="en-US" altLang="zh-CN" dirty="0"/>
              <a:t>TCP</a:t>
            </a:r>
            <a:r>
              <a:rPr lang="zh-CN" altLang="en-US" dirty="0"/>
              <a:t>报文；第三条规则“</a:t>
            </a:r>
            <a:r>
              <a:rPr lang="en-US" altLang="zh-CN" dirty="0"/>
              <a:t>rule permit ip</a:t>
            </a:r>
            <a:r>
              <a:rPr lang="zh-CN" altLang="en-US" dirty="0"/>
              <a:t>”用于匹配所有</a:t>
            </a:r>
            <a:r>
              <a:rPr lang="en-US" altLang="zh-CN" dirty="0"/>
              <a:t>IP</a:t>
            </a:r>
            <a:r>
              <a:rPr lang="zh-CN" altLang="en-US" dirty="0"/>
              <a:t>报文，并对报文执行允许动作。</a:t>
            </a:r>
            <a:endParaRPr lang="en-US" altLang="zh-CN" dirty="0"/>
          </a:p>
        </p:txBody>
      </p:sp>
    </p:spTree>
    <p:extLst>
      <p:ext uri="{BB962C8B-B14F-4D97-AF65-F5344CB8AC3E}">
        <p14:creationId xmlns:p14="http://schemas.microsoft.com/office/powerpoint/2010/main" val="1899803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a:ln/>
        </p:spPr>
      </p:sp>
      <p:sp>
        <p:nvSpPr>
          <p:cNvPr id="3174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执行</a:t>
            </a:r>
            <a:r>
              <a:rPr lang="en-US" altLang="zh-CN" b="1" dirty="0"/>
              <a:t>display acl </a:t>
            </a:r>
            <a:r>
              <a:rPr lang="en-US" altLang="zh-CN" i="1" dirty="0"/>
              <a:t>&lt;acl-number&gt;</a:t>
            </a:r>
            <a:r>
              <a:rPr lang="zh-CN" altLang="en-US" dirty="0"/>
              <a:t>命令可以验证配置的高级</a:t>
            </a:r>
            <a:r>
              <a:rPr lang="en-US" altLang="zh-CN" dirty="0"/>
              <a:t>ACL</a:t>
            </a:r>
            <a:r>
              <a:rPr lang="zh-CN" altLang="en-US" dirty="0"/>
              <a:t>。</a:t>
            </a:r>
            <a:endParaRPr lang="en-US" altLang="zh-CN" dirty="0"/>
          </a:p>
          <a:p>
            <a:pPr eaLnBrk="1" hangingPunct="1"/>
            <a:r>
              <a:rPr lang="zh-CN" altLang="en-US" dirty="0"/>
              <a:t>显示信息表明：</a:t>
            </a:r>
            <a:r>
              <a:rPr lang="en-US" altLang="zh-CN" dirty="0"/>
              <a:t>RTA</a:t>
            </a:r>
            <a:r>
              <a:rPr lang="zh-CN" altLang="en-US" dirty="0"/>
              <a:t>上一共配置了</a:t>
            </a:r>
            <a:r>
              <a:rPr lang="en-US" altLang="zh-CN" dirty="0"/>
              <a:t>3</a:t>
            </a:r>
            <a:r>
              <a:rPr lang="zh-CN" altLang="en-US" dirty="0"/>
              <a:t>条高级</a:t>
            </a:r>
            <a:r>
              <a:rPr lang="en-US" altLang="zh-CN" dirty="0"/>
              <a:t>ACL</a:t>
            </a:r>
            <a:r>
              <a:rPr lang="zh-CN" altLang="en-US" dirty="0"/>
              <a:t>规则。第一条规则用于拒绝来自源</a:t>
            </a:r>
            <a:r>
              <a:rPr lang="en-US" altLang="zh-CN" dirty="0"/>
              <a:t>IP</a:t>
            </a:r>
            <a:r>
              <a:rPr lang="zh-CN" altLang="en-US" dirty="0"/>
              <a:t>地址</a:t>
            </a:r>
            <a:r>
              <a:rPr lang="en-US" altLang="zh-CN" dirty="0"/>
              <a:t>192.168.1.0/24</a:t>
            </a:r>
            <a:r>
              <a:rPr lang="zh-CN" altLang="en-US" dirty="0"/>
              <a:t>，目的</a:t>
            </a:r>
            <a:r>
              <a:rPr lang="en-US" altLang="zh-CN" dirty="0"/>
              <a:t>IP</a:t>
            </a:r>
            <a:r>
              <a:rPr lang="zh-CN" altLang="en-US" dirty="0"/>
              <a:t>地址为</a:t>
            </a:r>
            <a:r>
              <a:rPr lang="en-US" altLang="zh-CN" dirty="0"/>
              <a:t>172.16.10.1</a:t>
            </a:r>
            <a:r>
              <a:rPr lang="zh-CN" altLang="en-US" dirty="0"/>
              <a:t>，目的端口为</a:t>
            </a:r>
            <a:r>
              <a:rPr lang="en-US" altLang="zh-CN" dirty="0"/>
              <a:t>21</a:t>
            </a:r>
            <a:r>
              <a:rPr lang="zh-CN" altLang="en-US" dirty="0"/>
              <a:t>（</a:t>
            </a:r>
            <a:r>
              <a:rPr lang="en-US" altLang="zh-CN" dirty="0"/>
              <a:t>SFTP</a:t>
            </a:r>
            <a:r>
              <a:rPr lang="zh-CN" altLang="en-US" dirty="0"/>
              <a:t>）的</a:t>
            </a:r>
            <a:r>
              <a:rPr lang="en-US" altLang="zh-CN" dirty="0"/>
              <a:t>TCP</a:t>
            </a:r>
            <a:r>
              <a:rPr lang="zh-CN" altLang="en-US" dirty="0"/>
              <a:t>报文；第二条规则用于拒绝来自源</a:t>
            </a:r>
            <a:r>
              <a:rPr lang="en-US" altLang="zh-CN" dirty="0"/>
              <a:t>IP</a:t>
            </a:r>
            <a:r>
              <a:rPr lang="zh-CN" altLang="en-US" dirty="0"/>
              <a:t>地址</a:t>
            </a:r>
            <a:r>
              <a:rPr lang="en-US" altLang="zh-CN" dirty="0"/>
              <a:t>192.168.2.0/24</a:t>
            </a:r>
            <a:r>
              <a:rPr lang="zh-CN" altLang="en-US" dirty="0"/>
              <a:t>，目的</a:t>
            </a:r>
            <a:r>
              <a:rPr lang="en-US" altLang="zh-CN" dirty="0"/>
              <a:t>IP</a:t>
            </a:r>
            <a:r>
              <a:rPr lang="zh-CN" altLang="en-US" dirty="0"/>
              <a:t>地址为</a:t>
            </a:r>
            <a:r>
              <a:rPr lang="en-US" altLang="zh-CN" dirty="0"/>
              <a:t>172.16.10.2</a:t>
            </a:r>
            <a:r>
              <a:rPr lang="zh-CN" altLang="en-US" dirty="0"/>
              <a:t>的所有</a:t>
            </a:r>
            <a:r>
              <a:rPr lang="en-US" altLang="zh-CN" dirty="0"/>
              <a:t>TCP</a:t>
            </a:r>
            <a:r>
              <a:rPr lang="zh-CN" altLang="en-US" dirty="0"/>
              <a:t>报文；第三条规则允许所有</a:t>
            </a:r>
            <a:r>
              <a:rPr lang="en-US" altLang="zh-CN" dirty="0"/>
              <a:t>IP</a:t>
            </a:r>
            <a:r>
              <a:rPr lang="zh-CN" altLang="en-US" dirty="0"/>
              <a:t>报文通过。</a:t>
            </a:r>
            <a:endParaRPr lang="en-US" altLang="zh-CN" dirty="0"/>
          </a:p>
        </p:txBody>
      </p:sp>
    </p:spTree>
    <p:extLst>
      <p:ext uri="{BB962C8B-B14F-4D97-AF65-F5344CB8AC3E}">
        <p14:creationId xmlns:p14="http://schemas.microsoft.com/office/powerpoint/2010/main" val="500958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584200" y="765175"/>
            <a:ext cx="5930900" cy="3336925"/>
          </a:xfrm>
          <a:ln/>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ACL</a:t>
            </a:r>
            <a:r>
              <a:rPr lang="zh-CN" altLang="en-US" dirty="0"/>
              <a:t>还可用于网络地址转换操作，以便在存在多个地址池的情况下，确定哪些内网地址是通过哪些特定外网地址池进行地址转换的。例如，某企业网络作为客户连接到多个服务供应商网络，企业网络内的用户位于不同的网段</a:t>
            </a:r>
            <a:r>
              <a:rPr lang="en-US" altLang="zh-CN" dirty="0"/>
              <a:t>/</a:t>
            </a:r>
            <a:r>
              <a:rPr lang="zh-CN" altLang="en-US" dirty="0"/>
              <a:t>子网，他们期望分别通过某个特定的地址组进行地址转换来实现报文转发。这种情况极有可能发生在连接不同服务供应商网络的路由器上行端口。</a:t>
            </a:r>
            <a:endParaRPr lang="en-US" altLang="zh-CN" dirty="0"/>
          </a:p>
          <a:p>
            <a:pPr eaLnBrk="1" hangingPunct="1"/>
            <a:r>
              <a:rPr lang="zh-CN" altLang="en-US" dirty="0"/>
              <a:t>本示例中，要求</a:t>
            </a:r>
            <a:r>
              <a:rPr lang="en-US" altLang="zh-CN" dirty="0"/>
              <a:t>192.168.1.0/24</a:t>
            </a:r>
            <a:r>
              <a:rPr lang="zh-CN" altLang="en-US" dirty="0"/>
              <a:t>中的主机使用地址池</a:t>
            </a:r>
            <a:r>
              <a:rPr lang="en-US" altLang="zh-CN" dirty="0"/>
              <a:t>1</a:t>
            </a:r>
            <a:r>
              <a:rPr lang="zh-CN" altLang="en-US" dirty="0"/>
              <a:t>中的公网地址进行地址转换，而</a:t>
            </a:r>
            <a:r>
              <a:rPr lang="en-US" altLang="zh-CN" dirty="0"/>
              <a:t>192.168.2.0/24</a:t>
            </a:r>
            <a:r>
              <a:rPr lang="zh-CN" altLang="en-US" dirty="0"/>
              <a:t>中的主机使用地址池</a:t>
            </a:r>
            <a:r>
              <a:rPr lang="en-US" altLang="zh-CN" dirty="0"/>
              <a:t>2</a:t>
            </a:r>
            <a:r>
              <a:rPr lang="zh-CN" altLang="en-US" dirty="0"/>
              <a:t>中的公网地址进行地址转换。</a:t>
            </a:r>
            <a:endParaRPr lang="en-US" altLang="zh-CN" dirty="0"/>
          </a:p>
        </p:txBody>
      </p:sp>
    </p:spTree>
    <p:extLst>
      <p:ext uri="{BB962C8B-B14F-4D97-AF65-F5344CB8AC3E}">
        <p14:creationId xmlns:p14="http://schemas.microsoft.com/office/powerpoint/2010/main" val="293526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584200" y="765175"/>
            <a:ext cx="5930900" cy="3336925"/>
          </a:xfrm>
          <a:ln/>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执行</a:t>
            </a:r>
            <a:r>
              <a:rPr lang="en-US" altLang="zh-CN" b="1" dirty="0"/>
              <a:t>nat outbound </a:t>
            </a:r>
            <a:r>
              <a:rPr lang="en-US" altLang="zh-CN" i="1" dirty="0"/>
              <a:t>&lt;acl-number&gt; </a:t>
            </a:r>
            <a:r>
              <a:rPr lang="en-US" altLang="zh-CN" b="1" dirty="0"/>
              <a:t>address-group</a:t>
            </a:r>
            <a:r>
              <a:rPr lang="en-US" altLang="zh-CN" dirty="0"/>
              <a:t> </a:t>
            </a:r>
            <a:r>
              <a:rPr lang="en-US" altLang="zh-CN" i="1" dirty="0"/>
              <a:t>&lt;address-group number&gt;</a:t>
            </a:r>
            <a:r>
              <a:rPr lang="zh-CN" altLang="en-US" dirty="0"/>
              <a:t>命令，可以将</a:t>
            </a:r>
            <a:r>
              <a:rPr lang="en-US" altLang="zh-CN" dirty="0"/>
              <a:t>NAT</a:t>
            </a:r>
            <a:r>
              <a:rPr lang="zh-CN" altLang="en-US" dirty="0"/>
              <a:t>与</a:t>
            </a:r>
            <a:r>
              <a:rPr lang="en-US" altLang="zh-CN" dirty="0"/>
              <a:t>ACL</a:t>
            </a:r>
            <a:r>
              <a:rPr lang="zh-CN" altLang="en-US" dirty="0"/>
              <a:t>绑定。</a:t>
            </a:r>
            <a:endParaRPr lang="en-US" altLang="zh-CN" dirty="0"/>
          </a:p>
          <a:p>
            <a:pPr eaLnBrk="1" hangingPunct="1"/>
            <a:r>
              <a:rPr lang="zh-CN" altLang="en-US" dirty="0"/>
              <a:t>本示例中，私网</a:t>
            </a:r>
            <a:r>
              <a:rPr lang="en-US" altLang="zh-CN" dirty="0"/>
              <a:t>192.168.1.0/24</a:t>
            </a:r>
            <a:r>
              <a:rPr lang="zh-CN" altLang="en-US" dirty="0"/>
              <a:t>将使用地址池</a:t>
            </a:r>
            <a:r>
              <a:rPr lang="en-US" altLang="zh-CN" dirty="0"/>
              <a:t>220.110.10.8-220.110.10.15</a:t>
            </a:r>
            <a:r>
              <a:rPr lang="zh-CN" altLang="en-US" dirty="0"/>
              <a:t>进行地址转换，私网</a:t>
            </a:r>
            <a:r>
              <a:rPr lang="en-US" altLang="zh-CN" dirty="0"/>
              <a:t>192.168.2.0/24</a:t>
            </a:r>
            <a:r>
              <a:rPr lang="zh-CN" altLang="en-US" dirty="0"/>
              <a:t>将使用地址池</a:t>
            </a:r>
            <a:r>
              <a:rPr lang="en-US" altLang="zh-CN" dirty="0"/>
              <a:t>202.115.60.1-202.115.60.30</a:t>
            </a:r>
            <a:r>
              <a:rPr lang="zh-CN" altLang="en-US" dirty="0"/>
              <a:t>进行地址转换。</a:t>
            </a:r>
          </a:p>
        </p:txBody>
      </p:sp>
    </p:spTree>
    <p:extLst>
      <p:ext uri="{BB962C8B-B14F-4D97-AF65-F5344CB8AC3E}">
        <p14:creationId xmlns:p14="http://schemas.microsoft.com/office/powerpoint/2010/main" val="1449825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p:txBody>
          <a:bodyPr/>
          <a:lstStyle/>
          <a:p>
            <a:r>
              <a:rPr lang="en-US" altLang="zh-CN"/>
              <a:t>1.</a:t>
            </a:r>
            <a:r>
              <a:rPr lang="zh-CN" altLang="en-US"/>
              <a:t>高级</a:t>
            </a:r>
            <a:r>
              <a:rPr lang="en-US" altLang="zh-CN"/>
              <a:t>ACL</a:t>
            </a:r>
            <a:r>
              <a:rPr lang="zh-CN" altLang="en-US"/>
              <a:t>可以基于源</a:t>
            </a:r>
            <a:r>
              <a:rPr lang="en-US" altLang="zh-CN"/>
              <a:t>/</a:t>
            </a:r>
            <a:r>
              <a:rPr lang="zh-CN" altLang="en-US"/>
              <a:t>目的</a:t>
            </a:r>
            <a:r>
              <a:rPr lang="en-US" altLang="zh-CN"/>
              <a:t>IP</a:t>
            </a:r>
            <a:r>
              <a:rPr lang="zh-CN" altLang="en-US"/>
              <a:t>地址，源</a:t>
            </a:r>
            <a:r>
              <a:rPr lang="en-US" altLang="zh-CN"/>
              <a:t>/</a:t>
            </a:r>
            <a:r>
              <a:rPr lang="zh-CN" altLang="en-US"/>
              <a:t>目的端口号，协议类型以及</a:t>
            </a:r>
            <a:r>
              <a:rPr lang="en-US" altLang="zh-CN"/>
              <a:t>IP</a:t>
            </a:r>
            <a:r>
              <a:rPr lang="zh-CN" altLang="en-US"/>
              <a:t>流量分类和</a:t>
            </a:r>
            <a:r>
              <a:rPr lang="en-US" altLang="zh-CN"/>
              <a:t>TCP</a:t>
            </a:r>
            <a:r>
              <a:rPr lang="zh-CN" altLang="en-US"/>
              <a:t>标记值（</a:t>
            </a:r>
            <a:r>
              <a:rPr lang="en-US" altLang="zh-CN"/>
              <a:t>SYN|ACK|FIN</a:t>
            </a:r>
            <a:r>
              <a:rPr lang="zh-CN" altLang="en-US"/>
              <a:t>等）等参数来定义规则。</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220199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584200" y="765175"/>
            <a:ext cx="5930900" cy="3336925"/>
          </a:xfrm>
          <a:ln/>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90665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8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301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Notes Placeholder 2"/>
          <p:cNvSpPr>
            <a:spLocks noGrp="1"/>
          </p:cNvSpPr>
          <p:nvPr>
            <p:ph type="body" idx="1"/>
          </p:nvPr>
        </p:nvSpPr>
        <p:spPr/>
        <p:txBody>
          <a:bodyPr/>
          <a:lstStyle/>
          <a:p>
            <a:r>
              <a:rPr lang="en-US" altLang="zh-CN"/>
              <a:t>ACL</a:t>
            </a:r>
            <a:r>
              <a:rPr lang="zh-CN" altLang="en-US"/>
              <a:t>是由一系列规则组成的集合。设备可以通过这些规则对数据包进行分类，并对不同类型的报文进行不同的处理。</a:t>
            </a:r>
            <a:endParaRPr lang="en-US" altLang="zh-CN"/>
          </a:p>
          <a:p>
            <a:r>
              <a:rPr lang="zh-CN" altLang="zh-CN"/>
              <a:t>本示例中，</a:t>
            </a:r>
            <a:r>
              <a:rPr lang="zh-CN" altLang="en-US"/>
              <a:t>网关</a:t>
            </a:r>
            <a:r>
              <a:rPr lang="en-US" altLang="zh-CN"/>
              <a:t>RTA</a:t>
            </a:r>
            <a:r>
              <a:rPr lang="zh-CN" altLang="en-US"/>
              <a:t>允许</a:t>
            </a:r>
            <a:r>
              <a:rPr lang="en-US" altLang="zh-CN"/>
              <a:t>192.168.1.0/24</a:t>
            </a:r>
            <a:r>
              <a:rPr lang="zh-CN" altLang="zh-CN"/>
              <a:t>中的主机可以访问外网，</a:t>
            </a:r>
            <a:r>
              <a:rPr lang="zh-CN" altLang="en-US"/>
              <a:t>也就是</a:t>
            </a:r>
            <a:r>
              <a:rPr lang="en-US" altLang="zh-CN"/>
              <a:t>Internet</a:t>
            </a:r>
            <a:r>
              <a:rPr lang="zh-CN" altLang="zh-CN"/>
              <a:t>；而</a:t>
            </a:r>
            <a:r>
              <a:rPr lang="en-US" altLang="zh-CN"/>
              <a:t>192.168.2.0/24</a:t>
            </a:r>
            <a:r>
              <a:rPr lang="zh-CN" altLang="zh-CN"/>
              <a:t>中的主机</a:t>
            </a:r>
            <a:r>
              <a:rPr lang="zh-CN" altLang="en-US"/>
              <a:t>则被禁止</a:t>
            </a:r>
            <a:r>
              <a:rPr lang="zh-CN" altLang="zh-CN"/>
              <a:t>访问</a:t>
            </a:r>
            <a:r>
              <a:rPr lang="en-US" altLang="zh-CN"/>
              <a:t>Internet</a:t>
            </a:r>
            <a:r>
              <a:rPr lang="zh-CN" altLang="zh-CN"/>
              <a:t>。对于服务器</a:t>
            </a:r>
            <a:r>
              <a:rPr lang="en-US" altLang="zh-CN"/>
              <a:t>A</a:t>
            </a:r>
            <a:r>
              <a:rPr lang="zh-CN" altLang="zh-CN"/>
              <a:t>而言，</a:t>
            </a:r>
            <a:r>
              <a:rPr lang="zh-CN" altLang="en-US"/>
              <a:t>情况</a:t>
            </a:r>
            <a:r>
              <a:rPr lang="zh-CN" altLang="zh-CN"/>
              <a:t>则相反。网关允许</a:t>
            </a:r>
            <a:r>
              <a:rPr lang="en-US" altLang="zh-CN"/>
              <a:t>192.168.2.0/24</a:t>
            </a:r>
            <a:r>
              <a:rPr lang="zh-CN" altLang="zh-CN"/>
              <a:t>中的主机访问服务器</a:t>
            </a:r>
            <a:r>
              <a:rPr lang="en-US" altLang="zh-CN"/>
              <a:t>A</a:t>
            </a:r>
            <a:r>
              <a:rPr lang="zh-CN" altLang="zh-CN"/>
              <a:t>，但却</a:t>
            </a:r>
            <a:r>
              <a:rPr lang="zh-CN" altLang="en-US"/>
              <a:t>禁止</a:t>
            </a:r>
            <a:r>
              <a:rPr lang="en-US" altLang="zh-CN"/>
              <a:t>192.168.1.0/24</a:t>
            </a:r>
            <a:r>
              <a:rPr lang="zh-CN" altLang="zh-CN"/>
              <a:t>中的主机访问服务器</a:t>
            </a:r>
            <a:r>
              <a:rPr lang="en-US" altLang="zh-CN"/>
              <a:t>A</a:t>
            </a:r>
            <a:r>
              <a:rPr lang="zh-CN" altLang="zh-CN"/>
              <a:t>。</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10404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584200" y="765175"/>
            <a:ext cx="5930900" cy="3336925"/>
          </a:xfrm>
          <a:ln/>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a:t>设备</a:t>
            </a:r>
            <a:r>
              <a:rPr lang="zh-CN" altLang="en-US" dirty="0"/>
              <a:t>可以</a:t>
            </a:r>
            <a:r>
              <a:rPr lang="zh-CN" altLang="zh-CN" dirty="0"/>
              <a:t>依据</a:t>
            </a:r>
            <a:r>
              <a:rPr lang="en-US" altLang="zh-CN" dirty="0"/>
              <a:t>ACL</a:t>
            </a:r>
            <a:r>
              <a:rPr lang="zh-CN" altLang="en-US" dirty="0"/>
              <a:t>中定义</a:t>
            </a:r>
            <a:r>
              <a:rPr lang="zh-CN" altLang="zh-CN" dirty="0"/>
              <a:t>的条件（例如源</a:t>
            </a:r>
            <a:r>
              <a:rPr lang="en-US" altLang="zh-CN" dirty="0"/>
              <a:t>IP</a:t>
            </a:r>
            <a:r>
              <a:rPr lang="zh-CN" altLang="zh-CN" dirty="0"/>
              <a:t>地址）</a:t>
            </a:r>
            <a:r>
              <a:rPr lang="zh-CN" altLang="en-US" dirty="0"/>
              <a:t>来匹配</a:t>
            </a:r>
            <a:r>
              <a:rPr lang="zh-CN" altLang="zh-CN" dirty="0"/>
              <a:t>入方向的数据，</a:t>
            </a:r>
            <a:r>
              <a:rPr lang="zh-CN" altLang="en-US" dirty="0"/>
              <a:t>并对</a:t>
            </a:r>
            <a:r>
              <a:rPr lang="zh-CN" altLang="zh-CN" dirty="0"/>
              <a:t>匹配</a:t>
            </a:r>
            <a:r>
              <a:rPr lang="zh-CN" altLang="en-US" dirty="0"/>
              <a:t>了条件的</a:t>
            </a:r>
            <a:r>
              <a:rPr lang="zh-CN" altLang="zh-CN" dirty="0"/>
              <a:t>数据执行相应的动作。在本示例所述场景中，</a:t>
            </a:r>
            <a:r>
              <a:rPr lang="en-US" altLang="zh-CN" dirty="0"/>
              <a:t>RTA</a:t>
            </a:r>
            <a:r>
              <a:rPr lang="zh-CN" altLang="en-US" dirty="0"/>
              <a:t>依据所定义的</a:t>
            </a:r>
            <a:r>
              <a:rPr lang="en-US" altLang="zh-CN" dirty="0"/>
              <a:t>ACL</a:t>
            </a:r>
            <a:r>
              <a:rPr lang="zh-CN" altLang="en-US" dirty="0"/>
              <a:t>而匹配到的感兴趣流量来自</a:t>
            </a:r>
            <a:r>
              <a:rPr lang="en-US" altLang="zh-CN" dirty="0"/>
              <a:t>192.168.2.0/24</a:t>
            </a:r>
            <a:r>
              <a:rPr lang="zh-CN" altLang="en-US" dirty="0"/>
              <a:t>网络，</a:t>
            </a:r>
            <a:r>
              <a:rPr lang="en-US" altLang="zh-CN" dirty="0"/>
              <a:t>RTA</a:t>
            </a:r>
            <a:r>
              <a:rPr lang="zh-CN" altLang="en-US" dirty="0"/>
              <a:t>会</a:t>
            </a:r>
            <a:r>
              <a:rPr lang="zh-CN" altLang="zh-CN" dirty="0"/>
              <a:t>对</a:t>
            </a:r>
            <a:r>
              <a:rPr lang="zh-CN" altLang="en-US" dirty="0"/>
              <a:t>这些</a:t>
            </a:r>
            <a:r>
              <a:rPr lang="zh-CN" altLang="zh-CN" dirty="0"/>
              <a:t>感兴趣流量进行加密（虚拟局域网</a:t>
            </a:r>
            <a:r>
              <a:rPr lang="en-US" altLang="zh-CN" dirty="0"/>
              <a:t>VPN</a:t>
            </a:r>
            <a:r>
              <a:rPr lang="zh-CN" altLang="zh-CN" dirty="0"/>
              <a:t>中会进行介绍）</a:t>
            </a:r>
            <a:r>
              <a:rPr lang="zh-CN" altLang="en-US" dirty="0"/>
              <a:t>之后再转发</a:t>
            </a:r>
            <a:r>
              <a:rPr lang="zh-CN" altLang="zh-CN" dirty="0"/>
              <a:t>。</a:t>
            </a:r>
            <a:endParaRPr lang="en-US" altLang="zh-CN" dirty="0"/>
          </a:p>
        </p:txBody>
      </p:sp>
    </p:spTree>
    <p:extLst>
      <p:ext uri="{BB962C8B-B14F-4D97-AF65-F5344CB8AC3E}">
        <p14:creationId xmlns:p14="http://schemas.microsoft.com/office/powerpoint/2010/main" val="349774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584200" y="765175"/>
            <a:ext cx="5930900" cy="3336925"/>
          </a:xfrm>
          <a:ln/>
        </p:spPr>
      </p:sp>
      <p:sp>
        <p:nvSpPr>
          <p:cNvPr id="26627" name="Notes Placeholder 2"/>
          <p:cNvSpPr>
            <a:spLocks noGrp="1"/>
          </p:cNvSpPr>
          <p:nvPr>
            <p:ph type="body" idx="1"/>
          </p:nvPr>
        </p:nvSpPr>
        <p:spPr bwMode="auto"/>
        <p:txBody>
          <a:bodyPr wrap="square" numCol="1" anchor="t" anchorCtr="0" compatLnSpc="1">
            <a:prstTxWarp prst="textNoShape">
              <a:avLst/>
            </a:prstTxWarp>
          </a:bodyPr>
          <a:lstStyle/>
          <a:p>
            <a:pPr eaLnBrk="1" hangingPunct="1">
              <a:defRPr/>
            </a:pPr>
            <a:r>
              <a:rPr lang="zh-CN" altLang="en-US" dirty="0"/>
              <a:t>根据不同的划分规则，</a:t>
            </a:r>
            <a:r>
              <a:rPr lang="en-US" altLang="zh-CN" dirty="0"/>
              <a:t>ACL</a:t>
            </a:r>
            <a:r>
              <a:rPr lang="zh-CN" altLang="en-US" dirty="0"/>
              <a:t>可以有不同的分类。最常见的三种分类是基本</a:t>
            </a:r>
            <a:r>
              <a:rPr lang="en-US" altLang="zh-CN" dirty="0"/>
              <a:t>ACL</a:t>
            </a:r>
            <a:r>
              <a:rPr lang="zh-CN" altLang="en-US" dirty="0"/>
              <a:t>、高级</a:t>
            </a:r>
            <a:r>
              <a:rPr lang="en-US" altLang="zh-CN" dirty="0"/>
              <a:t>ACL</a:t>
            </a:r>
            <a:r>
              <a:rPr lang="zh-CN" altLang="en-US" dirty="0"/>
              <a:t>和二层</a:t>
            </a:r>
            <a:r>
              <a:rPr lang="en-US" altLang="zh-CN" dirty="0"/>
              <a:t>ACL</a:t>
            </a:r>
            <a:r>
              <a:rPr lang="zh-CN" altLang="en-US" dirty="0"/>
              <a:t>。</a:t>
            </a:r>
            <a:endParaRPr lang="en-US" altLang="zh-CN" dirty="0"/>
          </a:p>
          <a:p>
            <a:pPr marL="228600" indent="-228600" eaLnBrk="1" hangingPunct="1">
              <a:buFont typeface="+mj-lt"/>
              <a:buAutoNum type="arabicPeriod"/>
              <a:defRPr/>
            </a:pPr>
            <a:r>
              <a:rPr lang="zh-CN" altLang="en-US" dirty="0"/>
              <a:t>基本</a:t>
            </a:r>
            <a:r>
              <a:rPr lang="en-US" altLang="zh-CN" dirty="0"/>
              <a:t>ACL</a:t>
            </a:r>
            <a:r>
              <a:rPr lang="zh-CN" altLang="en-US" dirty="0"/>
              <a:t>可以使用报文的源</a:t>
            </a:r>
            <a:r>
              <a:rPr lang="en-US" altLang="zh-CN" dirty="0"/>
              <a:t>IP</a:t>
            </a:r>
            <a:r>
              <a:rPr lang="zh-CN" altLang="en-US" dirty="0"/>
              <a:t>地址、分片标记和时间段信息来匹配报文，其编号取值范围是</a:t>
            </a:r>
            <a:r>
              <a:rPr lang="en-US" altLang="zh-CN" dirty="0"/>
              <a:t>2000-2999</a:t>
            </a:r>
            <a:r>
              <a:rPr lang="zh-CN" altLang="en-US" dirty="0"/>
              <a:t>。</a:t>
            </a:r>
            <a:endParaRPr lang="en-US" altLang="zh-CN" dirty="0"/>
          </a:p>
          <a:p>
            <a:pPr marL="228600" indent="-228600" eaLnBrk="1" hangingPunct="1">
              <a:buFont typeface="+mj-lt"/>
              <a:buAutoNum type="arabicPeriod"/>
              <a:defRPr/>
            </a:pPr>
            <a:r>
              <a:rPr lang="zh-CN" altLang="en-US" dirty="0"/>
              <a:t>高级</a:t>
            </a:r>
            <a:r>
              <a:rPr lang="en-US" altLang="zh-CN" dirty="0"/>
              <a:t>ACL</a:t>
            </a:r>
            <a:r>
              <a:rPr lang="zh-CN" altLang="en-US" dirty="0"/>
              <a:t>可以使用报文的源</a:t>
            </a:r>
            <a:r>
              <a:rPr lang="en-US" altLang="zh-CN" dirty="0"/>
              <a:t>/</a:t>
            </a:r>
            <a:r>
              <a:rPr lang="zh-CN" altLang="en-US" dirty="0"/>
              <a:t>目的</a:t>
            </a:r>
            <a:r>
              <a:rPr lang="en-US" altLang="zh-CN" dirty="0"/>
              <a:t>IP</a:t>
            </a:r>
            <a:r>
              <a:rPr lang="zh-CN" altLang="en-US" dirty="0"/>
              <a:t>地址、源</a:t>
            </a:r>
            <a:r>
              <a:rPr lang="en-US" altLang="zh-CN" dirty="0"/>
              <a:t>/</a:t>
            </a:r>
            <a:r>
              <a:rPr lang="zh-CN" altLang="en-US" dirty="0"/>
              <a:t>目的端口号以及协议类型等信息来匹配报文。高级</a:t>
            </a:r>
            <a:r>
              <a:rPr lang="en-US" altLang="zh-CN" dirty="0"/>
              <a:t>ACL</a:t>
            </a:r>
            <a:r>
              <a:rPr lang="zh-CN" altLang="en-US" dirty="0"/>
              <a:t>可以定义比基本</a:t>
            </a:r>
            <a:r>
              <a:rPr lang="en-US" altLang="zh-CN" dirty="0"/>
              <a:t>ACL</a:t>
            </a:r>
            <a:r>
              <a:rPr lang="zh-CN" altLang="en-US" dirty="0"/>
              <a:t>更准确、更丰富、更灵活的规则，其编号取值范围是</a:t>
            </a:r>
            <a:r>
              <a:rPr lang="en-US" altLang="zh-CN" dirty="0"/>
              <a:t>3000-3999</a:t>
            </a:r>
            <a:r>
              <a:rPr lang="zh-CN" altLang="en-US" dirty="0"/>
              <a:t>。</a:t>
            </a:r>
            <a:endParaRPr lang="en-US" altLang="zh-CN" dirty="0"/>
          </a:p>
          <a:p>
            <a:pPr marL="228600" indent="-228600" eaLnBrk="1" hangingPunct="1">
              <a:buFont typeface="+mj-lt"/>
              <a:buAutoNum type="arabicPeriod"/>
              <a:defRPr/>
            </a:pPr>
            <a:r>
              <a:rPr lang="zh-CN" altLang="en-US" dirty="0"/>
              <a:t>二层</a:t>
            </a:r>
            <a:r>
              <a:rPr lang="en-US" altLang="zh-CN" dirty="0"/>
              <a:t>ACL</a:t>
            </a:r>
            <a:r>
              <a:rPr lang="zh-CN" altLang="en-US" dirty="0"/>
              <a:t>可以使用源</a:t>
            </a:r>
            <a:r>
              <a:rPr lang="en-US" altLang="zh-CN" dirty="0"/>
              <a:t>/</a:t>
            </a:r>
            <a:r>
              <a:rPr lang="zh-CN" altLang="en-US" dirty="0"/>
              <a:t>目的</a:t>
            </a:r>
            <a:r>
              <a:rPr lang="en-US" altLang="zh-CN" dirty="0"/>
              <a:t>MAC</a:t>
            </a:r>
            <a:r>
              <a:rPr lang="zh-CN" altLang="en-US" dirty="0"/>
              <a:t>地址以及二层协议类型等二层信息来匹配报文，其编号取值范围是</a:t>
            </a:r>
            <a:r>
              <a:rPr lang="en-US" altLang="zh-CN" dirty="0"/>
              <a:t>4000-4999</a:t>
            </a:r>
            <a:r>
              <a:rPr lang="zh-CN" altLang="en-US" dirty="0"/>
              <a:t>。</a:t>
            </a:r>
            <a:endParaRPr lang="en-US" altLang="zh-CN" dirty="0"/>
          </a:p>
        </p:txBody>
      </p:sp>
    </p:spTree>
    <p:extLst>
      <p:ext uri="{BB962C8B-B14F-4D97-AF65-F5344CB8AC3E}">
        <p14:creationId xmlns:p14="http://schemas.microsoft.com/office/powerpoint/2010/main" val="2599475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Notes Placeholder 2"/>
          <p:cNvSpPr>
            <a:spLocks noGrp="1"/>
          </p:cNvSpPr>
          <p:nvPr>
            <p:ph type="body" idx="1"/>
          </p:nvPr>
        </p:nvSpPr>
        <p:spPr/>
        <p:txBody>
          <a:bodyPr/>
          <a:lstStyle/>
          <a:p>
            <a:r>
              <a:rPr lang="zh-CN" altLang="en-US"/>
              <a:t>一个</a:t>
            </a:r>
            <a:r>
              <a:rPr lang="en-US" altLang="zh-CN"/>
              <a:t>ACL</a:t>
            </a:r>
            <a:r>
              <a:rPr lang="zh-CN" altLang="en-US"/>
              <a:t>可以由多条“</a:t>
            </a:r>
            <a:r>
              <a:rPr lang="en-US" altLang="zh-CN"/>
              <a:t>deny</a:t>
            </a:r>
            <a:r>
              <a:rPr lang="zh-CN" altLang="en-US"/>
              <a:t> </a:t>
            </a:r>
            <a:r>
              <a:rPr lang="en-US" altLang="zh-CN"/>
              <a:t>| permit</a:t>
            </a:r>
            <a:r>
              <a:rPr lang="zh-CN" altLang="en-US"/>
              <a:t>”语句组成，每一条语句描述了一条规则。设备收到数据流量后，会逐条匹配</a:t>
            </a:r>
            <a:r>
              <a:rPr lang="en-US" altLang="zh-CN"/>
              <a:t>ACL</a:t>
            </a:r>
            <a:r>
              <a:rPr lang="zh-CN" altLang="en-US"/>
              <a:t>规则，看其是否匹配。如果不匹配，则匹配下一条。一旦找到一条匹配的规则，则执行规则中定义的动作，并不再继续与后续规则进行匹配。如果找不到匹配的规则，则设备不对报文进行任何处理。需要注意的是，</a:t>
            </a:r>
            <a:r>
              <a:rPr lang="en-US" altLang="zh-CN"/>
              <a:t>ACL</a:t>
            </a:r>
            <a:r>
              <a:rPr lang="zh-CN" altLang="en-US"/>
              <a:t>中定义的这些规则可能存在重复或矛盾的地方。规则的匹配顺序决定了规则的优先级，</a:t>
            </a:r>
            <a:r>
              <a:rPr lang="en-US" altLang="zh-CN"/>
              <a:t>ACL</a:t>
            </a:r>
            <a:r>
              <a:rPr lang="zh-CN" altLang="en-US"/>
              <a:t>通过设置规则的优先级来处理规则之间重复或矛盾的情形。</a:t>
            </a:r>
            <a:endParaRPr lang="en-US" altLang="zh-CN"/>
          </a:p>
          <a:p>
            <a:r>
              <a:rPr lang="en-US" altLang="zh-CN"/>
              <a:t>ARG3</a:t>
            </a:r>
            <a:r>
              <a:rPr lang="zh-CN" altLang="en-US"/>
              <a:t>系列路由器支持两种匹配顺序：配置顺序和自动排序。</a:t>
            </a:r>
            <a:endParaRPr lang="en-US" altLang="zh-CN"/>
          </a:p>
          <a:p>
            <a:r>
              <a:rPr lang="zh-CN" altLang="en-US"/>
              <a:t>配置顺序按</a:t>
            </a:r>
            <a:r>
              <a:rPr lang="en-US" altLang="zh-CN"/>
              <a:t>ACL</a:t>
            </a:r>
            <a:r>
              <a:rPr lang="zh-CN" altLang="en-US"/>
              <a:t>规则编号（</a:t>
            </a:r>
            <a:r>
              <a:rPr lang="en-US" altLang="zh-CN"/>
              <a:t>rule-id</a:t>
            </a:r>
            <a:r>
              <a:rPr lang="zh-CN" altLang="en-US"/>
              <a:t>）从小到大的顺序进行匹配。设备会在创建</a:t>
            </a:r>
            <a:r>
              <a:rPr lang="en-US" altLang="zh-CN"/>
              <a:t>ACL</a:t>
            </a:r>
            <a:r>
              <a:rPr lang="zh-CN" altLang="en-US"/>
              <a:t>的过程中自动为每一条规则分配一个编号，规则编号决定了规则被匹配的顺序。例如，如果将步长设定为</a:t>
            </a:r>
            <a:r>
              <a:rPr lang="en-US" altLang="zh-CN"/>
              <a:t>5</a:t>
            </a:r>
            <a:r>
              <a:rPr lang="zh-CN" altLang="en-US"/>
              <a:t>，则规则编号将按照</a:t>
            </a:r>
            <a:r>
              <a:rPr lang="en-US" altLang="zh-CN"/>
              <a:t>5</a:t>
            </a:r>
            <a:r>
              <a:rPr lang="zh-CN" altLang="en-US"/>
              <a:t>、</a:t>
            </a:r>
            <a:r>
              <a:rPr lang="en-US" altLang="zh-CN"/>
              <a:t>10</a:t>
            </a:r>
            <a:r>
              <a:rPr lang="zh-CN" altLang="en-US"/>
              <a:t>、</a:t>
            </a:r>
            <a:r>
              <a:rPr lang="en-US" altLang="zh-CN"/>
              <a:t>15…</a:t>
            </a:r>
            <a:r>
              <a:rPr lang="zh-CN" altLang="en-US"/>
              <a:t>这样的规律自动分配。如果步长设定为</a:t>
            </a:r>
            <a:r>
              <a:rPr lang="en-US" altLang="zh-CN"/>
              <a:t>2</a:t>
            </a:r>
            <a:r>
              <a:rPr lang="zh-CN" altLang="en-US"/>
              <a:t>，则规则编号将按照</a:t>
            </a:r>
            <a:r>
              <a:rPr lang="en-US" altLang="zh-CN"/>
              <a:t>2</a:t>
            </a:r>
            <a:r>
              <a:rPr lang="zh-CN" altLang="en-US"/>
              <a:t>、</a:t>
            </a:r>
            <a:r>
              <a:rPr lang="en-US" altLang="zh-CN"/>
              <a:t>4</a:t>
            </a:r>
            <a:r>
              <a:rPr lang="zh-CN" altLang="en-US"/>
              <a:t>、</a:t>
            </a:r>
            <a:r>
              <a:rPr lang="en-US" altLang="zh-CN"/>
              <a:t>6</a:t>
            </a:r>
            <a:r>
              <a:rPr lang="zh-CN" altLang="en-US"/>
              <a:t>、</a:t>
            </a:r>
            <a:r>
              <a:rPr lang="en-US" altLang="zh-CN"/>
              <a:t>8…</a:t>
            </a:r>
            <a:r>
              <a:rPr lang="zh-CN" altLang="en-US"/>
              <a:t>这样的规律自动分配。通过设置步长，使规则之间留有一定的空间，用户可以在已存在的两个规则之间插入新的规则。路由器匹配规则时默认采用配置顺序。另外，</a:t>
            </a:r>
            <a:r>
              <a:rPr lang="en-US" altLang="zh-CN"/>
              <a:t>ARG3</a:t>
            </a:r>
            <a:r>
              <a:rPr lang="zh-CN" altLang="en-US"/>
              <a:t>系列路由器默认规则编号的步长是</a:t>
            </a:r>
            <a:r>
              <a:rPr lang="en-US" altLang="zh-CN"/>
              <a:t>5</a:t>
            </a:r>
            <a:r>
              <a:rPr lang="zh-CN" altLang="en-US"/>
              <a:t>。</a:t>
            </a:r>
            <a:endParaRPr lang="en-US" altLang="zh-CN"/>
          </a:p>
          <a:p>
            <a:r>
              <a:rPr lang="zh-CN" altLang="en-US"/>
              <a:t>自动排序使用“深度优先”的原则进行匹配，即根据规则的精确度排序。</a:t>
            </a:r>
            <a:endParaRPr lang="en-US" altLang="zh-CN"/>
          </a:p>
          <a:p>
            <a:r>
              <a:rPr lang="zh-CN" altLang="en-US"/>
              <a:t>本示例中，</a:t>
            </a:r>
            <a:r>
              <a:rPr lang="en-US" altLang="zh-CN"/>
              <a:t>RTA</a:t>
            </a:r>
            <a:r>
              <a:rPr lang="zh-CN" altLang="en-US"/>
              <a:t>收到了来自两个网络的报文。默认情况下，</a:t>
            </a:r>
            <a:r>
              <a:rPr lang="en-US" altLang="zh-CN"/>
              <a:t>RTA</a:t>
            </a:r>
            <a:r>
              <a:rPr lang="zh-CN" altLang="en-US"/>
              <a:t>会依据</a:t>
            </a:r>
            <a:r>
              <a:rPr lang="en-US" altLang="zh-CN"/>
              <a:t>ACL</a:t>
            </a:r>
            <a:r>
              <a:rPr lang="zh-CN" altLang="en-US"/>
              <a:t>的配置顺序来匹配这些报文。网络</a:t>
            </a:r>
            <a:r>
              <a:rPr lang="en-US" altLang="zh-CN"/>
              <a:t>172.16.0.0/24</a:t>
            </a:r>
            <a:r>
              <a:rPr lang="zh-CN" altLang="en-US"/>
              <a:t>发送的数据流量将被</a:t>
            </a:r>
            <a:r>
              <a:rPr lang="en-US" altLang="zh-CN"/>
              <a:t>RTA</a:t>
            </a:r>
            <a:r>
              <a:rPr lang="zh-CN" altLang="en-US"/>
              <a:t>上配置的</a:t>
            </a:r>
            <a:r>
              <a:rPr lang="en-US" altLang="zh-CN"/>
              <a:t>ACL2000</a:t>
            </a:r>
            <a:r>
              <a:rPr lang="zh-CN" altLang="en-US"/>
              <a:t>的规则</a:t>
            </a:r>
            <a:r>
              <a:rPr lang="en-US" altLang="zh-CN"/>
              <a:t>15</a:t>
            </a:r>
            <a:r>
              <a:rPr lang="zh-CN" altLang="en-US"/>
              <a:t>匹配，因此会被拒绝。而来自网络</a:t>
            </a:r>
            <a:r>
              <a:rPr lang="en-US" altLang="zh-CN"/>
              <a:t>172.17.0.0/24</a:t>
            </a:r>
            <a:r>
              <a:rPr lang="zh-CN" altLang="en-US"/>
              <a:t>的报文不能匹配访问控制列表中的任何规则，因此</a:t>
            </a:r>
            <a:r>
              <a:rPr lang="en-US" altLang="zh-CN"/>
              <a:t>RTA</a:t>
            </a:r>
            <a:r>
              <a:rPr lang="zh-CN" altLang="en-US"/>
              <a:t>对报文不做任何处理，而是正常转发。</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1366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584200" y="765175"/>
            <a:ext cx="5930900" cy="3336925"/>
          </a:xfrm>
          <a:ln/>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dirty="0"/>
              <a:t>acl</a:t>
            </a:r>
            <a:r>
              <a:rPr lang="en-US" altLang="zh-CN" dirty="0"/>
              <a:t> [ </a:t>
            </a:r>
            <a:r>
              <a:rPr lang="en-US" altLang="zh-CN" b="1" dirty="0"/>
              <a:t>number</a:t>
            </a:r>
            <a:r>
              <a:rPr lang="en-US" altLang="zh-CN" dirty="0"/>
              <a:t> ] </a:t>
            </a:r>
            <a:r>
              <a:rPr lang="zh-CN" altLang="en-US" dirty="0"/>
              <a:t>命令用来创建一个</a:t>
            </a:r>
            <a:r>
              <a:rPr lang="en-US" altLang="zh-CN" dirty="0"/>
              <a:t>ACL</a:t>
            </a:r>
            <a:r>
              <a:rPr lang="zh-CN" altLang="en-US" dirty="0"/>
              <a:t>，并进入</a:t>
            </a:r>
            <a:r>
              <a:rPr lang="en-US" altLang="zh-CN" dirty="0"/>
              <a:t>ACL</a:t>
            </a:r>
            <a:r>
              <a:rPr lang="zh-CN" altLang="en-US" dirty="0"/>
              <a:t>视图。</a:t>
            </a:r>
            <a:endParaRPr lang="en-US" altLang="zh-CN" dirty="0"/>
          </a:p>
          <a:p>
            <a:pPr eaLnBrk="1" hangingPunct="1"/>
            <a:r>
              <a:rPr lang="en-US" altLang="zh-CN" b="1" dirty="0"/>
              <a:t>rule</a:t>
            </a:r>
            <a:r>
              <a:rPr lang="en-US" altLang="zh-CN" dirty="0"/>
              <a:t> [ </a:t>
            </a:r>
            <a:r>
              <a:rPr lang="en-US" altLang="zh-CN" i="1" dirty="0"/>
              <a:t>rule-id</a:t>
            </a:r>
            <a:r>
              <a:rPr lang="en-US" altLang="zh-CN" dirty="0"/>
              <a:t> ] { </a:t>
            </a:r>
            <a:r>
              <a:rPr lang="en-US" altLang="zh-CN" b="1" dirty="0"/>
              <a:t>deny</a:t>
            </a:r>
            <a:r>
              <a:rPr lang="en-US" altLang="zh-CN" dirty="0"/>
              <a:t> | </a:t>
            </a:r>
            <a:r>
              <a:rPr lang="en-US" altLang="zh-CN" b="1" dirty="0"/>
              <a:t>permit</a:t>
            </a:r>
            <a:r>
              <a:rPr lang="en-US" altLang="zh-CN" dirty="0"/>
              <a:t> }  </a:t>
            </a:r>
            <a:r>
              <a:rPr lang="en-US" altLang="zh-CN" b="1" dirty="0"/>
              <a:t>source</a:t>
            </a:r>
            <a:r>
              <a:rPr lang="en-US" altLang="zh-CN" dirty="0"/>
              <a:t> { </a:t>
            </a:r>
            <a:r>
              <a:rPr lang="en-US" altLang="zh-CN" i="1" dirty="0"/>
              <a:t>source-address source-wildcard</a:t>
            </a:r>
            <a:r>
              <a:rPr lang="en-US" altLang="zh-CN" dirty="0"/>
              <a:t> | </a:t>
            </a:r>
            <a:r>
              <a:rPr lang="en-US" altLang="zh-CN" b="1" dirty="0"/>
              <a:t>any</a:t>
            </a:r>
            <a:r>
              <a:rPr lang="en-US" altLang="zh-CN" dirty="0"/>
              <a:t> } </a:t>
            </a:r>
            <a:r>
              <a:rPr lang="zh-CN" altLang="en-US" dirty="0"/>
              <a:t>命令用来增加或修改</a:t>
            </a:r>
            <a:r>
              <a:rPr lang="en-US" altLang="zh-CN" dirty="0"/>
              <a:t>ACL</a:t>
            </a:r>
            <a:r>
              <a:rPr lang="zh-CN" altLang="en-US" dirty="0"/>
              <a:t>的规则。</a:t>
            </a:r>
            <a:r>
              <a:rPr lang="en-US" altLang="zh-CN" b="1" dirty="0"/>
              <a:t>deny</a:t>
            </a:r>
            <a:r>
              <a:rPr lang="zh-CN" altLang="en-US" dirty="0"/>
              <a:t>用来指定拒绝符合条件的数据包，</a:t>
            </a:r>
            <a:r>
              <a:rPr lang="en-US" altLang="zh-CN" b="1" dirty="0"/>
              <a:t>permit</a:t>
            </a:r>
            <a:r>
              <a:rPr lang="zh-CN" altLang="en-US" dirty="0"/>
              <a:t>用来指定允许符合条件的数据包，</a:t>
            </a:r>
            <a:r>
              <a:rPr lang="en-US" altLang="zh-CN" b="1" dirty="0"/>
              <a:t>source</a:t>
            </a:r>
            <a:r>
              <a:rPr lang="zh-CN" altLang="en-US" dirty="0"/>
              <a:t>用来指定</a:t>
            </a:r>
            <a:r>
              <a:rPr lang="en-US" altLang="zh-CN" dirty="0"/>
              <a:t>ACL</a:t>
            </a:r>
            <a:r>
              <a:rPr lang="zh-CN" altLang="en-US" dirty="0"/>
              <a:t>规则匹配报文的源地址信息，</a:t>
            </a:r>
            <a:r>
              <a:rPr lang="en-US" altLang="zh-CN" b="1" dirty="0"/>
              <a:t>any</a:t>
            </a:r>
            <a:r>
              <a:rPr lang="zh-CN" altLang="en-US" dirty="0"/>
              <a:t>表示任意源地址。</a:t>
            </a:r>
          </a:p>
          <a:p>
            <a:pPr eaLnBrk="1" hangingPunct="1"/>
            <a:r>
              <a:rPr lang="en-US" altLang="zh-CN" b="1" dirty="0"/>
              <a:t>traffic-filter</a:t>
            </a:r>
            <a:r>
              <a:rPr lang="en-US" altLang="zh-CN" dirty="0"/>
              <a:t> { </a:t>
            </a:r>
            <a:r>
              <a:rPr lang="en-US" altLang="zh-CN" b="1" dirty="0"/>
              <a:t>inbound</a:t>
            </a:r>
            <a:r>
              <a:rPr lang="en-US" altLang="zh-CN" dirty="0"/>
              <a:t> | </a:t>
            </a:r>
            <a:r>
              <a:rPr lang="en-US" altLang="zh-CN" b="1" dirty="0"/>
              <a:t>outbound</a:t>
            </a:r>
            <a:r>
              <a:rPr lang="en-US" altLang="zh-CN" dirty="0"/>
              <a:t> }</a:t>
            </a:r>
            <a:r>
              <a:rPr lang="en-US" altLang="zh-CN" b="1" dirty="0"/>
              <a:t>acl</a:t>
            </a:r>
            <a:r>
              <a:rPr lang="en-US" altLang="zh-CN" dirty="0"/>
              <a:t>{ </a:t>
            </a:r>
            <a:r>
              <a:rPr lang="en-US" altLang="zh-CN" i="1" dirty="0"/>
              <a:t>acl-number</a:t>
            </a:r>
            <a:r>
              <a:rPr lang="en-US" altLang="zh-CN" dirty="0"/>
              <a:t> }</a:t>
            </a:r>
            <a:r>
              <a:rPr lang="zh-CN" altLang="en-US" dirty="0"/>
              <a:t>命令用来在接口上配置基于</a:t>
            </a:r>
            <a:r>
              <a:rPr lang="en-US" altLang="zh-CN" dirty="0"/>
              <a:t>ACL</a:t>
            </a:r>
            <a:r>
              <a:rPr lang="zh-CN" altLang="en-US" dirty="0"/>
              <a:t>对报文进行过滤。</a:t>
            </a:r>
            <a:endParaRPr lang="en-US" altLang="zh-CN" dirty="0"/>
          </a:p>
          <a:p>
            <a:pPr eaLnBrk="1" hangingPunct="1"/>
            <a:r>
              <a:rPr lang="zh-CN" altLang="en-US" dirty="0"/>
              <a:t>本示例中，主机</a:t>
            </a:r>
            <a:r>
              <a:rPr lang="en-US" altLang="zh-CN" dirty="0"/>
              <a:t>A</a:t>
            </a:r>
            <a:r>
              <a:rPr lang="zh-CN" altLang="en-US" dirty="0"/>
              <a:t>发送的流量到达</a:t>
            </a:r>
            <a:r>
              <a:rPr lang="en-US" altLang="zh-CN" dirty="0"/>
              <a:t>RTA</a:t>
            </a:r>
            <a:r>
              <a:rPr lang="zh-CN" altLang="en-US" dirty="0"/>
              <a:t>后，会匹配</a:t>
            </a:r>
            <a:r>
              <a:rPr lang="en-US" altLang="zh-CN" dirty="0"/>
              <a:t>ACL2000</a:t>
            </a:r>
            <a:r>
              <a:rPr lang="zh-CN" altLang="en-US" dirty="0"/>
              <a:t>中创建的规则</a:t>
            </a:r>
            <a:r>
              <a:rPr lang="en-US" altLang="zh-CN" dirty="0"/>
              <a:t>rule deny source 192.168.1.0 0.0.0.255</a:t>
            </a:r>
          </a:p>
          <a:p>
            <a:pPr eaLnBrk="1" hangingPunct="1"/>
            <a:r>
              <a:rPr lang="zh-CN" altLang="en-US" dirty="0"/>
              <a:t>，因而将被拒绝继续转发到</a:t>
            </a:r>
            <a:r>
              <a:rPr lang="en-US" altLang="zh-CN" dirty="0"/>
              <a:t>Internet</a:t>
            </a:r>
            <a:r>
              <a:rPr lang="zh-CN" altLang="en-US" dirty="0"/>
              <a:t>。主机</a:t>
            </a:r>
            <a:r>
              <a:rPr lang="en-US" altLang="zh-CN" dirty="0"/>
              <a:t>B</a:t>
            </a:r>
            <a:r>
              <a:rPr lang="zh-CN" altLang="en-US" dirty="0"/>
              <a:t>发送的流量不匹配任何规则，所以会被</a:t>
            </a:r>
            <a:r>
              <a:rPr lang="en-US" altLang="zh-CN" dirty="0"/>
              <a:t>RTA</a:t>
            </a:r>
            <a:r>
              <a:rPr lang="zh-CN" altLang="en-US" dirty="0"/>
              <a:t>正常转发到</a:t>
            </a:r>
            <a:r>
              <a:rPr lang="en-US" altLang="zh-CN" dirty="0"/>
              <a:t>Internet</a:t>
            </a:r>
            <a:r>
              <a:rPr lang="zh-CN" altLang="en-US" dirty="0"/>
              <a:t>。</a:t>
            </a:r>
            <a:endParaRPr lang="en-US" altLang="zh-CN" dirty="0"/>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3864580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a:ln/>
        </p:spPr>
      </p:sp>
      <p:sp>
        <p:nvSpPr>
          <p:cNvPr id="29699"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执行</a:t>
            </a:r>
            <a:r>
              <a:rPr lang="en-US" altLang="zh-CN" b="1" dirty="0"/>
              <a:t>display acl </a:t>
            </a:r>
            <a:r>
              <a:rPr lang="en-US" altLang="zh-CN" i="1" dirty="0"/>
              <a:t>&lt;acl-number&gt;</a:t>
            </a:r>
            <a:r>
              <a:rPr lang="zh-CN" altLang="en-US" dirty="0"/>
              <a:t>命令可以验证配置的基本</a:t>
            </a:r>
            <a:r>
              <a:rPr lang="en-US" altLang="zh-CN" dirty="0"/>
              <a:t>ACL</a:t>
            </a:r>
            <a:r>
              <a:rPr lang="zh-CN" altLang="en-US" dirty="0"/>
              <a:t>。</a:t>
            </a:r>
            <a:endParaRPr lang="en-US" altLang="zh-CN" dirty="0"/>
          </a:p>
          <a:p>
            <a:pPr eaLnBrk="1" hangingPunct="1"/>
            <a:r>
              <a:rPr lang="zh-CN" altLang="en-US" dirty="0"/>
              <a:t>本例中，所配置的</a:t>
            </a:r>
            <a:r>
              <a:rPr lang="en-US" altLang="zh-CN" dirty="0"/>
              <a:t>ACL</a:t>
            </a:r>
            <a:r>
              <a:rPr lang="zh-CN" altLang="en-US" dirty="0"/>
              <a:t>只有一条规则，即拒绝源</a:t>
            </a:r>
            <a:r>
              <a:rPr lang="en-US" altLang="zh-CN" dirty="0"/>
              <a:t>IP</a:t>
            </a:r>
            <a:r>
              <a:rPr lang="zh-CN" altLang="en-US" dirty="0"/>
              <a:t>地址在</a:t>
            </a:r>
            <a:r>
              <a:rPr lang="en-US" altLang="zh-CN" dirty="0"/>
              <a:t>192.168.1.0/24</a:t>
            </a:r>
            <a:r>
              <a:rPr lang="zh-CN" altLang="en-US" dirty="0"/>
              <a:t>范围的所有</a:t>
            </a:r>
            <a:r>
              <a:rPr lang="en-US" altLang="zh-CN" dirty="0"/>
              <a:t>IP</a:t>
            </a:r>
            <a:r>
              <a:rPr lang="zh-CN" altLang="en-US" dirty="0"/>
              <a:t>报文。</a:t>
            </a:r>
            <a:endParaRPr lang="en-US" altLang="zh-CN" dirty="0"/>
          </a:p>
          <a:p>
            <a:pPr eaLnBrk="1" hangingPunct="1"/>
            <a:r>
              <a:rPr lang="zh-CN" altLang="en-US" dirty="0"/>
              <a:t>执行</a:t>
            </a:r>
            <a:r>
              <a:rPr lang="en-US" altLang="zh-CN" b="1" dirty="0"/>
              <a:t>display traffic-filter applied-record</a:t>
            </a:r>
            <a:r>
              <a:rPr lang="zh-CN" altLang="en-US" dirty="0"/>
              <a:t>命令可以查看设备上所有基于</a:t>
            </a:r>
            <a:r>
              <a:rPr lang="en-US" altLang="zh-CN" dirty="0"/>
              <a:t>ACL</a:t>
            </a:r>
            <a:r>
              <a:rPr lang="zh-CN" altLang="en-US" dirty="0"/>
              <a:t>进行报文过滤的应用信息，这些信息可以帮助用户了解报文过滤的配置情况并核对其是否正确，同时也有助于进行相关的故障诊断与排查。</a:t>
            </a:r>
          </a:p>
        </p:txBody>
      </p:sp>
    </p:spTree>
    <p:extLst>
      <p:ext uri="{BB962C8B-B14F-4D97-AF65-F5344CB8AC3E}">
        <p14:creationId xmlns:p14="http://schemas.microsoft.com/office/powerpoint/2010/main" val="218820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4"/>
            <a:ext cx="12192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7"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90151" y="5578476"/>
            <a:ext cx="1094316"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a:spLocks noChangeArrowheads="1"/>
          </p:cNvSpPr>
          <p:nvPr userDrawn="1"/>
        </p:nvSpPr>
        <p:spPr bwMode="auto">
          <a:xfrm>
            <a:off x="1007533" y="6205539"/>
            <a:ext cx="2609408" cy="263648"/>
          </a:xfrm>
          <a:prstGeom prst="rect">
            <a:avLst/>
          </a:prstGeom>
          <a:noFill/>
          <a:ln>
            <a:noFill/>
          </a:ln>
        </p:spPr>
        <p:txBody>
          <a:bodyPr wrap="none" lIns="78220" tIns="39109" rIns="78220" bIns="39109">
            <a:spAutoFit/>
          </a:bodyPr>
          <a:lstStyle>
            <a:lvl1pPr defTabSz="784225" eaLnBrk="0" hangingPunct="0">
              <a:defRPr>
                <a:solidFill>
                  <a:schemeClr val="tx1"/>
                </a:solidFill>
                <a:latin typeface="Arial" charset="0"/>
                <a:ea typeface="宋体" charset="-122"/>
              </a:defRPr>
            </a:lvl1pPr>
            <a:lvl2pPr marL="742950" indent="-285750" defTabSz="784225" eaLnBrk="0" hangingPunct="0">
              <a:defRPr>
                <a:solidFill>
                  <a:schemeClr val="tx1"/>
                </a:solidFill>
                <a:latin typeface="Arial" charset="0"/>
                <a:ea typeface="宋体" charset="-122"/>
              </a:defRPr>
            </a:lvl2pPr>
            <a:lvl3pPr marL="1143000" indent="-228600" defTabSz="784225" eaLnBrk="0" hangingPunct="0">
              <a:defRPr>
                <a:solidFill>
                  <a:schemeClr val="tx1"/>
                </a:solidFill>
                <a:latin typeface="Arial" charset="0"/>
                <a:ea typeface="宋体" charset="-122"/>
              </a:defRPr>
            </a:lvl3pPr>
            <a:lvl4pPr marL="1600200" indent="-228600" defTabSz="784225" eaLnBrk="0" hangingPunct="0">
              <a:defRPr>
                <a:solidFill>
                  <a:schemeClr val="tx1"/>
                </a:solidFill>
                <a:latin typeface="Arial" charset="0"/>
                <a:ea typeface="宋体" charset="-122"/>
              </a:defRPr>
            </a:lvl4pPr>
            <a:lvl5pPr marL="2057400" indent="-228600" defTabSz="784225" eaLnBrk="0" hangingPunct="0">
              <a:defRPr>
                <a:solidFill>
                  <a:schemeClr val="tx1"/>
                </a:solidFill>
                <a:latin typeface="Arial" charset="0"/>
                <a:ea typeface="宋体" charset="-122"/>
              </a:defRPr>
            </a:lvl5pPr>
            <a:lvl6pPr marL="2514600" indent="-228600" defTabSz="784225" eaLnBrk="0" fontAlgn="base" hangingPunct="0">
              <a:spcBef>
                <a:spcPct val="0"/>
              </a:spcBef>
              <a:spcAft>
                <a:spcPct val="0"/>
              </a:spcAft>
              <a:defRPr>
                <a:solidFill>
                  <a:schemeClr val="tx1"/>
                </a:solidFill>
                <a:latin typeface="Arial" charset="0"/>
                <a:ea typeface="宋体" charset="-122"/>
              </a:defRPr>
            </a:lvl6pPr>
            <a:lvl7pPr marL="2971800" indent="-228600" defTabSz="784225" eaLnBrk="0" fontAlgn="base" hangingPunct="0">
              <a:spcBef>
                <a:spcPct val="0"/>
              </a:spcBef>
              <a:spcAft>
                <a:spcPct val="0"/>
              </a:spcAft>
              <a:defRPr>
                <a:solidFill>
                  <a:schemeClr val="tx1"/>
                </a:solidFill>
                <a:latin typeface="Arial" charset="0"/>
                <a:ea typeface="宋体" charset="-122"/>
              </a:defRPr>
            </a:lvl7pPr>
            <a:lvl8pPr marL="3429000" indent="-228600" defTabSz="784225" eaLnBrk="0" fontAlgn="base" hangingPunct="0">
              <a:spcBef>
                <a:spcPct val="0"/>
              </a:spcBef>
              <a:spcAft>
                <a:spcPct val="0"/>
              </a:spcAft>
              <a:defRPr>
                <a:solidFill>
                  <a:schemeClr val="tx1"/>
                </a:solidFill>
                <a:latin typeface="Arial" charset="0"/>
                <a:ea typeface="宋体" charset="-122"/>
              </a:defRPr>
            </a:lvl8pPr>
            <a:lvl9pPr marL="3886200" indent="-228600" defTabSz="784225"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200" dirty="0">
                <a:latin typeface="FrutigerNext LT Bold" charset="0"/>
                <a:ea typeface="MS PGothic" pitchFamily="34" charset="-128"/>
              </a:rPr>
              <a:t>HUAWEI TECHNOLOGIES CO., LTD.</a:t>
            </a:r>
            <a:endParaRPr lang="en-US" altLang="zh-CN" sz="1000" dirty="0">
              <a:ea typeface="MS PGothic" pitchFamily="34" charset="-128"/>
            </a:endParaRPr>
          </a:p>
        </p:txBody>
      </p:sp>
      <p:sp>
        <p:nvSpPr>
          <p:cNvPr id="6" name="Title 3"/>
          <p:cNvSpPr>
            <a:spLocks noGrp="1"/>
          </p:cNvSpPr>
          <p:nvPr>
            <p:ph type="title"/>
          </p:nvPr>
        </p:nvSpPr>
        <p:spPr>
          <a:xfrm>
            <a:off x="1007534" y="2263775"/>
            <a:ext cx="7584017" cy="579438"/>
          </a:xfrm>
        </p:spPr>
        <p:txBody>
          <a:bodyPr/>
          <a:lstStyle/>
          <a:p>
            <a:r>
              <a:rPr lang="en-US" dirty="0"/>
              <a:t>Click to edit Master title style</a:t>
            </a:r>
          </a:p>
        </p:txBody>
      </p:sp>
      <p:sp>
        <p:nvSpPr>
          <p:cNvPr id="7" name="日期占位符 6"/>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defTabSz="914400" eaLnBrk="1" hangingPunct="1">
              <a:lnSpc>
                <a:spcPct val="100000"/>
              </a:lnSpc>
              <a:defRPr kumimoji="1" sz="1400">
                <a:solidFill>
                  <a:srgbClr val="808080"/>
                </a:solidFill>
                <a:latin typeface="FrutigerNext LT Bold" charset="0"/>
              </a:defRPr>
            </a:lvl1pPr>
          </a:lstStyle>
          <a:p>
            <a:pPr>
              <a:defRPr/>
            </a:pPr>
            <a:endParaRPr lang="en-US" altLang="zh-CN"/>
          </a:p>
        </p:txBody>
      </p:sp>
    </p:spTree>
    <p:extLst>
      <p:ext uri="{BB962C8B-B14F-4D97-AF65-F5344CB8AC3E}">
        <p14:creationId xmlns:p14="http://schemas.microsoft.com/office/powerpoint/2010/main" val="70238353"/>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5" name="Rectangle 3"/>
          <p:cNvSpPr>
            <a:spLocks noGrp="1" noChangeArrowheads="1"/>
          </p:cNvSpPr>
          <p:nvPr>
            <p:ph type="body" idx="11"/>
          </p:nvPr>
        </p:nvSpPr>
        <p:spPr>
          <a:xfrm>
            <a:off x="516467" y="1393826"/>
            <a:ext cx="10572751" cy="41957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76"/>
          <p:cNvSpPr>
            <a:spLocks noGrp="1" noChangeArrowheads="1"/>
          </p:cNvSpPr>
          <p:nvPr>
            <p:ph type="sldNum" sz="quarter" idx="12"/>
          </p:nvPr>
        </p:nvSpPr>
        <p:spPr>
          <a:xfrm>
            <a:off x="8128000" y="6524626"/>
            <a:ext cx="2025651" cy="333375"/>
          </a:xfrm>
          <a:prstGeom prst="rect">
            <a:avLst/>
          </a:prstGeom>
          <a:ln/>
        </p:spPr>
        <p:txBody>
          <a:bodyPr/>
          <a:lstStyle>
            <a:lvl1pPr>
              <a:defRPr/>
            </a:lvl1pPr>
          </a:lstStyle>
          <a:p>
            <a:r>
              <a:rPr lang="en-US" altLang="zh-CN"/>
              <a:t>Page </a:t>
            </a:r>
            <a:fld id="{DE485296-66A9-41BB-AF22-3729AD2FED2F}" type="slidenum">
              <a:rPr lang="en-US" altLang="zh-CN"/>
              <a:pPr/>
              <a:t>‹#›</a:t>
            </a:fld>
            <a:endParaRPr lang="en-US" altLang="zh-CN"/>
          </a:p>
        </p:txBody>
      </p:sp>
    </p:spTree>
    <p:extLst>
      <p:ext uri="{BB962C8B-B14F-4D97-AF65-F5344CB8AC3E}">
        <p14:creationId xmlns:p14="http://schemas.microsoft.com/office/powerpoint/2010/main" val="4052968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7382" y="1393478"/>
            <a:ext cx="5183716"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56868" y="1393478"/>
            <a:ext cx="5185833"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6"/>
          <p:cNvSpPr>
            <a:spLocks noGrp="1" noChangeArrowheads="1"/>
          </p:cNvSpPr>
          <p:nvPr>
            <p:ph type="sldNum" sz="quarter" idx="10"/>
          </p:nvPr>
        </p:nvSpPr>
        <p:spPr>
          <a:xfrm>
            <a:off x="8128000" y="6524626"/>
            <a:ext cx="2025651" cy="333375"/>
          </a:xfrm>
          <a:prstGeom prst="rect">
            <a:avLst/>
          </a:prstGeom>
          <a:ln/>
        </p:spPr>
        <p:txBody>
          <a:bodyPr/>
          <a:lstStyle>
            <a:lvl1pPr>
              <a:defRPr/>
            </a:lvl1pPr>
          </a:lstStyle>
          <a:p>
            <a:r>
              <a:rPr lang="en-US" altLang="zh-CN"/>
              <a:t>Page </a:t>
            </a:r>
            <a:fld id="{7619FA1C-62FA-45F7-A8ED-61744699D1C8}" type="slidenum">
              <a:rPr lang="en-US" altLang="zh-CN"/>
              <a:pPr/>
              <a:t>‹#›</a:t>
            </a:fld>
            <a:endParaRPr lang="en-US" altLang="zh-CN"/>
          </a:p>
        </p:txBody>
      </p:sp>
    </p:spTree>
    <p:extLst>
      <p:ext uri="{BB962C8B-B14F-4D97-AF65-F5344CB8AC3E}">
        <p14:creationId xmlns:p14="http://schemas.microsoft.com/office/powerpoint/2010/main" val="3420341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36758"/>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 id="2147483879" r:id="rId20"/>
    <p:sldLayoutId id="2147483880" r:id="rId21"/>
    <p:sldLayoutId id="2147483881" r:id="rId22"/>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zh-CN" altLang="en-US"/>
              <a:t>访问控制列表</a:t>
            </a: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372176444"/>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高级</a:t>
            </a:r>
            <a:r>
              <a:rPr lang="en-US" altLang="zh-CN">
                <a:latin typeface="微软雅黑" panose="020B0503020204020204" pitchFamily="34" charset="-122"/>
                <a:ea typeface="微软雅黑" panose="020B0503020204020204" pitchFamily="34" charset="-122"/>
              </a:rPr>
              <a:t>ACL</a:t>
            </a:r>
            <a:r>
              <a:rPr lang="zh-CN" altLang="en-US">
                <a:latin typeface="微软雅黑" panose="020B0503020204020204" pitchFamily="34" charset="-122"/>
                <a:ea typeface="微软雅黑" panose="020B0503020204020204" pitchFamily="34" charset="-122"/>
              </a:rPr>
              <a:t>配置</a:t>
            </a:r>
            <a:endParaRPr lang="en-US" altLang="zh-CN" dirty="0">
              <a:latin typeface="微软雅黑" panose="020B0503020204020204" pitchFamily="34" charset="-122"/>
              <a:ea typeface="微软雅黑" panose="020B0503020204020204" pitchFamily="34" charset="-122"/>
            </a:endParaRPr>
          </a:p>
        </p:txBody>
      </p:sp>
      <p:grpSp>
        <p:nvGrpSpPr>
          <p:cNvPr id="15364" name="组合 27"/>
          <p:cNvGrpSpPr>
            <a:grpSpLocks/>
          </p:cNvGrpSpPr>
          <p:nvPr/>
        </p:nvGrpSpPr>
        <p:grpSpPr bwMode="auto">
          <a:xfrm>
            <a:off x="2428876" y="1517650"/>
            <a:ext cx="7555556" cy="2656400"/>
            <a:chOff x="904875" y="1517650"/>
            <a:chExt cx="7555566" cy="2694591"/>
          </a:xfrm>
        </p:grpSpPr>
        <p:cxnSp>
          <p:nvCxnSpPr>
            <p:cNvPr id="15366" name="直接连接符 26"/>
            <p:cNvCxnSpPr>
              <a:cxnSpLocks noChangeShapeType="1"/>
            </p:cNvCxnSpPr>
            <p:nvPr/>
          </p:nvCxnSpPr>
          <p:spPr bwMode="auto">
            <a:xfrm flipV="1">
              <a:off x="6372225" y="24923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67" name="直接连接符 26"/>
            <p:cNvCxnSpPr>
              <a:cxnSpLocks noChangeShapeType="1"/>
            </p:cNvCxnSpPr>
            <p:nvPr/>
          </p:nvCxnSpPr>
          <p:spPr bwMode="auto">
            <a:xfrm>
              <a:off x="6372225" y="3141663"/>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68" name="直接连接符 26"/>
            <p:cNvCxnSpPr>
              <a:cxnSpLocks noChangeShapeType="1"/>
            </p:cNvCxnSpPr>
            <p:nvPr/>
          </p:nvCxnSpPr>
          <p:spPr bwMode="auto">
            <a:xfrm>
              <a:off x="1619250" y="24796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69" name="直接连接符 26"/>
            <p:cNvCxnSpPr>
              <a:cxnSpLocks noChangeShapeType="1"/>
            </p:cNvCxnSpPr>
            <p:nvPr/>
          </p:nvCxnSpPr>
          <p:spPr bwMode="auto">
            <a:xfrm flipV="1">
              <a:off x="1619250" y="31273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70" name="直接连接符 46"/>
            <p:cNvCxnSpPr>
              <a:cxnSpLocks noChangeShapeType="1"/>
            </p:cNvCxnSpPr>
            <p:nvPr/>
          </p:nvCxnSpPr>
          <p:spPr bwMode="auto">
            <a:xfrm>
              <a:off x="5059363" y="3054350"/>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71" name="直接连接符 45"/>
            <p:cNvCxnSpPr>
              <a:cxnSpLocks noChangeShapeType="1"/>
            </p:cNvCxnSpPr>
            <p:nvPr/>
          </p:nvCxnSpPr>
          <p:spPr bwMode="auto">
            <a:xfrm>
              <a:off x="3043238" y="3054350"/>
              <a:ext cx="18288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374" name="TextBox 94"/>
            <p:cNvSpPr txBox="1">
              <a:spLocks noChangeArrowheads="1"/>
            </p:cNvSpPr>
            <p:nvPr/>
          </p:nvSpPr>
          <p:spPr bwMode="auto">
            <a:xfrm>
              <a:off x="4452938" y="2393950"/>
              <a:ext cx="478273"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5378" name="TextBox 94"/>
            <p:cNvSpPr txBox="1">
              <a:spLocks noChangeArrowheads="1"/>
            </p:cNvSpPr>
            <p:nvPr/>
          </p:nvSpPr>
          <p:spPr bwMode="auto">
            <a:xfrm>
              <a:off x="6397625" y="1925638"/>
              <a:ext cx="1258680"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172.16.10.1/24</a:t>
              </a:r>
              <a:endParaRPr lang="zh-CN" altLang="en-US" sz="1200">
                <a:latin typeface="微软雅黑" panose="020B0503020204020204" pitchFamily="34" charset="-122"/>
                <a:ea typeface="微软雅黑" panose="020B0503020204020204" pitchFamily="34" charset="-122"/>
              </a:endParaRPr>
            </a:p>
          </p:txBody>
        </p:sp>
        <p:sp>
          <p:nvSpPr>
            <p:cNvPr id="15379" name="TextBox 94"/>
            <p:cNvSpPr txBox="1">
              <a:spLocks noChangeArrowheads="1"/>
            </p:cNvSpPr>
            <p:nvPr/>
          </p:nvSpPr>
          <p:spPr bwMode="auto">
            <a:xfrm>
              <a:off x="6300199" y="3785174"/>
              <a:ext cx="1258680"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172.16.10.2/24</a:t>
              </a:r>
              <a:endParaRPr lang="zh-CN" altLang="en-US" sz="1200" dirty="0">
                <a:latin typeface="微软雅黑" panose="020B0503020204020204" pitchFamily="34" charset="-122"/>
                <a:ea typeface="微软雅黑" panose="020B0503020204020204" pitchFamily="34" charset="-122"/>
              </a:endParaRPr>
            </a:p>
          </p:txBody>
        </p:sp>
        <p:sp>
          <p:nvSpPr>
            <p:cNvPr id="15380" name="TextBox 94"/>
            <p:cNvSpPr txBox="1">
              <a:spLocks noChangeArrowheads="1"/>
            </p:cNvSpPr>
            <p:nvPr/>
          </p:nvSpPr>
          <p:spPr bwMode="auto">
            <a:xfrm>
              <a:off x="7379247" y="1663700"/>
              <a:ext cx="1081194"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SFTP </a:t>
              </a:r>
              <a:r>
                <a:rPr lang="zh-CN" altLang="en-US" sz="1200" dirty="0">
                  <a:latin typeface="微软雅黑" panose="020B0503020204020204" pitchFamily="34" charset="-122"/>
                  <a:ea typeface="微软雅黑" panose="020B0503020204020204" pitchFamily="34" charset="-122"/>
                </a:rPr>
                <a:t>服务器</a:t>
              </a:r>
            </a:p>
          </p:txBody>
        </p:sp>
        <p:sp>
          <p:nvSpPr>
            <p:cNvPr id="15381" name="TextBox 94"/>
            <p:cNvSpPr txBox="1">
              <a:spLocks noChangeArrowheads="1"/>
            </p:cNvSpPr>
            <p:nvPr/>
          </p:nvSpPr>
          <p:spPr bwMode="auto">
            <a:xfrm>
              <a:off x="7431078" y="3081338"/>
              <a:ext cx="954108"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私有服务器</a:t>
              </a:r>
            </a:p>
          </p:txBody>
        </p:sp>
        <p:sp>
          <p:nvSpPr>
            <p:cNvPr id="15382" name="TextBox 94"/>
            <p:cNvSpPr txBox="1">
              <a:spLocks noChangeArrowheads="1"/>
            </p:cNvSpPr>
            <p:nvPr/>
          </p:nvSpPr>
          <p:spPr bwMode="auto">
            <a:xfrm>
              <a:off x="5078413" y="2805113"/>
              <a:ext cx="826653"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G0/0/0</a:t>
              </a:r>
              <a:endParaRPr lang="zh-CN" altLang="en-US" sz="1200" dirty="0">
                <a:latin typeface="微软雅黑" panose="020B0503020204020204" pitchFamily="34" charset="-122"/>
                <a:ea typeface="微软雅黑" panose="020B0503020204020204" pitchFamily="34" charset="-122"/>
              </a:endParaRPr>
            </a:p>
          </p:txBody>
        </p:sp>
        <p:sp>
          <p:nvSpPr>
            <p:cNvPr id="15385" name="TextBox 94"/>
            <p:cNvSpPr txBox="1">
              <a:spLocks noChangeArrowheads="1"/>
            </p:cNvSpPr>
            <p:nvPr/>
          </p:nvSpPr>
          <p:spPr bwMode="auto">
            <a:xfrm>
              <a:off x="904875" y="2640013"/>
              <a:ext cx="1258680"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192.168.1.1/24</a:t>
              </a:r>
              <a:endParaRPr lang="zh-CN" altLang="en-US" sz="1200">
                <a:latin typeface="微软雅黑" panose="020B0503020204020204" pitchFamily="34" charset="-122"/>
                <a:ea typeface="微软雅黑" panose="020B0503020204020204" pitchFamily="34" charset="-122"/>
              </a:endParaRPr>
            </a:p>
          </p:txBody>
        </p:sp>
        <p:sp>
          <p:nvSpPr>
            <p:cNvPr id="15386" name="TextBox 94"/>
            <p:cNvSpPr txBox="1">
              <a:spLocks noChangeArrowheads="1"/>
            </p:cNvSpPr>
            <p:nvPr/>
          </p:nvSpPr>
          <p:spPr bwMode="auto">
            <a:xfrm>
              <a:off x="904875" y="3931260"/>
              <a:ext cx="1258680"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192.168.2.1/24</a:t>
              </a:r>
              <a:endParaRPr lang="zh-CN" altLang="en-US" sz="1200" dirty="0">
                <a:latin typeface="微软雅黑" panose="020B0503020204020204" pitchFamily="34" charset="-122"/>
                <a:ea typeface="微软雅黑" panose="020B0503020204020204" pitchFamily="34" charset="-122"/>
              </a:endParaRPr>
            </a:p>
          </p:txBody>
        </p:sp>
        <p:sp>
          <p:nvSpPr>
            <p:cNvPr id="15387" name="TextBox 94"/>
            <p:cNvSpPr txBox="1">
              <a:spLocks noChangeArrowheads="1"/>
            </p:cNvSpPr>
            <p:nvPr/>
          </p:nvSpPr>
          <p:spPr bwMode="auto">
            <a:xfrm>
              <a:off x="1302682" y="1517650"/>
              <a:ext cx="601448"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5388" name="TextBox 94"/>
            <p:cNvSpPr txBox="1">
              <a:spLocks noChangeArrowheads="1"/>
            </p:cNvSpPr>
            <p:nvPr/>
          </p:nvSpPr>
          <p:spPr bwMode="auto">
            <a:xfrm>
              <a:off x="1239976" y="2937644"/>
              <a:ext cx="595036"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B</a:t>
              </a:r>
              <a:endParaRPr lang="zh-CN" altLang="en-US" sz="1200">
                <a:latin typeface="微软雅黑" panose="020B0503020204020204" pitchFamily="34" charset="-122"/>
                <a:ea typeface="微软雅黑" panose="020B0503020204020204" pitchFamily="34" charset="-122"/>
              </a:endParaRPr>
            </a:p>
          </p:txBody>
        </p:sp>
      </p:grpSp>
      <p:sp>
        <p:nvSpPr>
          <p:cNvPr id="29" name="Rectangle 4"/>
          <p:cNvSpPr>
            <a:spLocks noChangeArrowheads="1"/>
          </p:cNvSpPr>
          <p:nvPr/>
        </p:nvSpPr>
        <p:spPr bwMode="auto">
          <a:xfrm>
            <a:off x="2279650" y="4170364"/>
            <a:ext cx="7704138" cy="2111375"/>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 3000</a:t>
            </a:r>
          </a:p>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[RTA-acl-adv-3000]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rule deny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tcp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source 192.168.1.0 0.0.0.255 destination 172.16.10.1 0.0.0.0 destination-port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eq</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21</a:t>
            </a:r>
          </a:p>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[RTA-acl-adv-3000]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rule deny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tcp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source 192.168.2.0 0.0.0.255 destination 172.16.10.2 0.0.0.0 </a:t>
            </a:r>
          </a:p>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[RTA-acl-adv-3000]rule permit ip</a:t>
            </a:r>
          </a:p>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 0/0/0]traffic-filter outbound acl 3000</a:t>
            </a:r>
          </a:p>
        </p:txBody>
      </p:sp>
      <p:pic>
        <p:nvPicPr>
          <p:cNvPr id="30" name="图片 29" descr="PC.png"/>
          <p:cNvPicPr>
            <a:picLocks noChangeAspect="1"/>
          </p:cNvPicPr>
          <p:nvPr/>
        </p:nvPicPr>
        <p:blipFill>
          <a:blip r:embed="rId3" cstate="print"/>
          <a:stretch>
            <a:fillRect/>
          </a:stretch>
        </p:blipFill>
        <p:spPr>
          <a:xfrm>
            <a:off x="2616594" y="1938629"/>
            <a:ext cx="883242" cy="678329"/>
          </a:xfrm>
          <a:prstGeom prst="rect">
            <a:avLst/>
          </a:prstGeom>
        </p:spPr>
      </p:pic>
      <p:pic>
        <p:nvPicPr>
          <p:cNvPr id="31" name="图片 30" descr="PC.png"/>
          <p:cNvPicPr>
            <a:picLocks noChangeAspect="1"/>
          </p:cNvPicPr>
          <p:nvPr/>
        </p:nvPicPr>
        <p:blipFill>
          <a:blip r:embed="rId3" cstate="print"/>
          <a:stretch>
            <a:fillRect/>
          </a:stretch>
        </p:blipFill>
        <p:spPr>
          <a:xfrm>
            <a:off x="2679700" y="3201484"/>
            <a:ext cx="883242" cy="678329"/>
          </a:xfrm>
          <a:prstGeom prst="rect">
            <a:avLst/>
          </a:prstGeom>
        </p:spPr>
      </p:pic>
      <p:pic>
        <p:nvPicPr>
          <p:cNvPr id="32" name="图片 31" descr="接入交换机.png"/>
          <p:cNvPicPr>
            <a:picLocks noChangeAspect="1"/>
          </p:cNvPicPr>
          <p:nvPr/>
        </p:nvPicPr>
        <p:blipFill>
          <a:blip r:embed="rId4" cstate="print"/>
          <a:stretch>
            <a:fillRect/>
          </a:stretch>
        </p:blipFill>
        <p:spPr>
          <a:xfrm>
            <a:off x="4261656" y="2638104"/>
            <a:ext cx="797713" cy="652674"/>
          </a:xfrm>
          <a:prstGeom prst="rect">
            <a:avLst/>
          </a:prstGeom>
        </p:spPr>
      </p:pic>
      <p:pic>
        <p:nvPicPr>
          <p:cNvPr id="33" name="图片 3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797297" y="2728942"/>
            <a:ext cx="837120" cy="614333"/>
          </a:xfrm>
          <a:prstGeom prst="rect">
            <a:avLst/>
          </a:prstGeom>
        </p:spPr>
      </p:pic>
      <p:pic>
        <p:nvPicPr>
          <p:cNvPr id="34" name="图片 33" descr="接入交换机.png"/>
          <p:cNvPicPr>
            <a:picLocks noChangeAspect="1"/>
          </p:cNvPicPr>
          <p:nvPr/>
        </p:nvPicPr>
        <p:blipFill>
          <a:blip r:embed="rId4" cstate="print"/>
          <a:stretch>
            <a:fillRect/>
          </a:stretch>
        </p:blipFill>
        <p:spPr>
          <a:xfrm>
            <a:off x="7603547" y="2704707"/>
            <a:ext cx="797713" cy="652674"/>
          </a:xfrm>
          <a:prstGeom prst="rect">
            <a:avLst/>
          </a:prstGeom>
        </p:spPr>
      </p:pic>
      <p:pic>
        <p:nvPicPr>
          <p:cNvPr id="35" name="图片 34" descr="FTP服务器-蓝.png"/>
          <p:cNvPicPr>
            <a:picLocks noChangeAspect="1"/>
          </p:cNvPicPr>
          <p:nvPr/>
        </p:nvPicPr>
        <p:blipFill>
          <a:blip r:embed="rId6" cstate="print"/>
          <a:stretch>
            <a:fillRect/>
          </a:stretch>
        </p:blipFill>
        <p:spPr>
          <a:xfrm>
            <a:off x="9120901" y="2153035"/>
            <a:ext cx="758157" cy="620310"/>
          </a:xfrm>
          <a:prstGeom prst="rect">
            <a:avLst/>
          </a:prstGeom>
        </p:spPr>
      </p:pic>
      <p:pic>
        <p:nvPicPr>
          <p:cNvPr id="36" name="图片 35" descr="通用服务器-蓝.png"/>
          <p:cNvPicPr>
            <a:picLocks noChangeAspect="1"/>
          </p:cNvPicPr>
          <p:nvPr/>
        </p:nvPicPr>
        <p:blipFill>
          <a:blip r:embed="rId7" cstate="print"/>
          <a:stretch>
            <a:fillRect/>
          </a:stretch>
        </p:blipFill>
        <p:spPr>
          <a:xfrm>
            <a:off x="9120300" y="3384366"/>
            <a:ext cx="759358" cy="621293"/>
          </a:xfrm>
          <a:prstGeom prst="rect">
            <a:avLst/>
          </a:prstGeom>
        </p:spPr>
      </p:pic>
    </p:spTree>
    <p:extLst>
      <p:ext uri="{BB962C8B-B14F-4D97-AF65-F5344CB8AC3E}">
        <p14:creationId xmlns:p14="http://schemas.microsoft.com/office/powerpoint/2010/main" val="20271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zh-CN" altLang="en-US"/>
              <a:t>配置验证</a:t>
            </a:r>
          </a:p>
        </p:txBody>
      </p:sp>
      <p:sp>
        <p:nvSpPr>
          <p:cNvPr id="22" name="Rectangle 4"/>
          <p:cNvSpPr>
            <a:spLocks noChangeArrowheads="1"/>
          </p:cNvSpPr>
          <p:nvPr/>
        </p:nvSpPr>
        <p:spPr bwMode="auto">
          <a:xfrm>
            <a:off x="2279650" y="1773238"/>
            <a:ext cx="7704138" cy="23241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lvl="1" defTabSz="784225">
              <a:spcBef>
                <a:spcPts val="1200"/>
              </a:spcBef>
              <a:defRPr/>
            </a:pPr>
            <a:r>
              <a:rPr lang="en-US" altLang="zh-CN" sz="1400" dirty="0">
                <a:latin typeface="Courier New" pitchFamily="49" charset="0"/>
                <a:ea typeface="宋体" pitchFamily="2" charset="-122"/>
              </a:rPr>
              <a:t>[RTA]display acl 3000</a:t>
            </a:r>
          </a:p>
          <a:p>
            <a:pPr marL="180000" lvl="1" defTabSz="784225">
              <a:spcBef>
                <a:spcPts val="600"/>
              </a:spcBef>
              <a:defRPr/>
            </a:pPr>
            <a:r>
              <a:rPr lang="en-US" altLang="zh-CN" sz="1400" dirty="0">
                <a:latin typeface="Courier New" pitchFamily="49" charset="0"/>
                <a:ea typeface="宋体" pitchFamily="2" charset="-122"/>
              </a:rPr>
              <a:t>Advanced ACL 3000, 3 rules</a:t>
            </a:r>
          </a:p>
          <a:p>
            <a:pPr marL="180000" lvl="1" defTabSz="784225">
              <a:spcBef>
                <a:spcPts val="600"/>
              </a:spcBef>
              <a:defRPr/>
            </a:pPr>
            <a:r>
              <a:rPr lang="en-US" altLang="zh-CN" sz="1400" dirty="0" err="1">
                <a:latin typeface="Courier New" pitchFamily="49" charset="0"/>
                <a:ea typeface="宋体" pitchFamily="2" charset="-122"/>
              </a:rPr>
              <a:t>Acl's</a:t>
            </a:r>
            <a:r>
              <a:rPr lang="en-US" altLang="zh-CN" sz="1400" dirty="0">
                <a:latin typeface="Courier New" pitchFamily="49" charset="0"/>
                <a:ea typeface="宋体" pitchFamily="2" charset="-122"/>
              </a:rPr>
              <a:t> step is 5</a:t>
            </a:r>
          </a:p>
          <a:p>
            <a:pPr marL="180000" lvl="1" defTabSz="784225">
              <a:spcBef>
                <a:spcPts val="600"/>
              </a:spcBef>
              <a:defRPr/>
            </a:pPr>
            <a:r>
              <a:rPr lang="en-US" altLang="zh-CN" sz="1400" dirty="0">
                <a:latin typeface="Courier New" pitchFamily="49" charset="0"/>
                <a:ea typeface="宋体" pitchFamily="2" charset="-122"/>
              </a:rPr>
              <a:t>rule 5 deny </a:t>
            </a:r>
            <a:r>
              <a:rPr lang="en-US" altLang="zh-CN" sz="1400" dirty="0" err="1">
                <a:latin typeface="Courier New" pitchFamily="49" charset="0"/>
                <a:ea typeface="宋体" pitchFamily="2" charset="-122"/>
              </a:rPr>
              <a:t>tcp</a:t>
            </a:r>
            <a:r>
              <a:rPr lang="en-US" altLang="zh-CN" sz="1400" dirty="0">
                <a:latin typeface="Courier New" pitchFamily="49" charset="0"/>
                <a:ea typeface="宋体" pitchFamily="2" charset="-122"/>
              </a:rPr>
              <a:t> source 192.168.1.0 0.0.0.255 destination 172.16.10.1 0 destination-port </a:t>
            </a:r>
            <a:r>
              <a:rPr lang="en-US" altLang="zh-CN" sz="1400" dirty="0" err="1">
                <a:latin typeface="Courier New" pitchFamily="49" charset="0"/>
                <a:ea typeface="宋体" pitchFamily="2" charset="-122"/>
              </a:rPr>
              <a:t>eq</a:t>
            </a:r>
            <a:r>
              <a:rPr lang="en-US" altLang="zh-CN" sz="1400" dirty="0">
                <a:latin typeface="Courier New" pitchFamily="49" charset="0"/>
                <a:ea typeface="宋体" pitchFamily="2" charset="-122"/>
              </a:rPr>
              <a:t> </a:t>
            </a:r>
            <a:r>
              <a:rPr lang="en-US" altLang="zh-CN" sz="1400" dirty="0" err="1">
                <a:latin typeface="Courier New" pitchFamily="49" charset="0"/>
                <a:ea typeface="宋体" pitchFamily="2" charset="-122"/>
              </a:rPr>
              <a:t>sftp</a:t>
            </a:r>
            <a:r>
              <a:rPr lang="en-US" altLang="zh-CN" sz="1400" dirty="0">
                <a:latin typeface="Courier New" pitchFamily="49" charset="0"/>
                <a:ea typeface="宋体" pitchFamily="2" charset="-122"/>
              </a:rPr>
              <a:t> </a:t>
            </a:r>
          </a:p>
          <a:p>
            <a:pPr marL="180000" lvl="1" defTabSz="784225">
              <a:spcBef>
                <a:spcPts val="600"/>
              </a:spcBef>
              <a:defRPr/>
            </a:pPr>
            <a:r>
              <a:rPr lang="en-US" altLang="zh-CN" sz="1400" dirty="0">
                <a:latin typeface="Courier New" pitchFamily="49" charset="0"/>
                <a:ea typeface="宋体" pitchFamily="2" charset="-122"/>
              </a:rPr>
              <a:t>rule 10 deny </a:t>
            </a:r>
            <a:r>
              <a:rPr lang="en-US" altLang="zh-CN" sz="1400" dirty="0" err="1">
                <a:latin typeface="Courier New" pitchFamily="49" charset="0"/>
                <a:ea typeface="宋体" pitchFamily="2" charset="-122"/>
              </a:rPr>
              <a:t>tcp</a:t>
            </a:r>
            <a:r>
              <a:rPr lang="en-US" altLang="zh-CN" sz="1400" dirty="0">
                <a:latin typeface="Courier New" pitchFamily="49" charset="0"/>
                <a:ea typeface="宋体" pitchFamily="2" charset="-122"/>
              </a:rPr>
              <a:t> source 192.168.2.0 0.0.0.255 destination 172.16.10.2 0 </a:t>
            </a:r>
          </a:p>
          <a:p>
            <a:pPr marL="180000" lvl="1" defTabSz="784225">
              <a:spcBef>
                <a:spcPts val="600"/>
              </a:spcBef>
              <a:defRPr/>
            </a:pPr>
            <a:r>
              <a:rPr lang="en-US" altLang="zh-CN" sz="1400" dirty="0">
                <a:latin typeface="Courier New" pitchFamily="49" charset="0"/>
                <a:ea typeface="宋体" pitchFamily="2" charset="-122"/>
              </a:rPr>
              <a:t>rule 15 permit </a:t>
            </a:r>
            <a:r>
              <a:rPr lang="en-US" altLang="zh-CN" sz="1400" dirty="0" err="1">
                <a:latin typeface="Courier New" pitchFamily="49" charset="0"/>
                <a:ea typeface="宋体" pitchFamily="2" charset="-122"/>
              </a:rPr>
              <a:t>ip</a:t>
            </a:r>
            <a:r>
              <a:rPr lang="en-US" altLang="zh-CN" sz="1400" dirty="0">
                <a:latin typeface="Courier New" pitchFamily="49" charset="0"/>
                <a:ea typeface="宋体" pitchFamily="2" charset="-122"/>
              </a:rPr>
              <a:t> </a:t>
            </a:r>
          </a:p>
          <a:p>
            <a:pPr lvl="1" defTabSz="784225">
              <a:defRPr/>
            </a:pPr>
            <a:endParaRPr lang="en-US" altLang="zh-CN" sz="1400" dirty="0">
              <a:latin typeface="Courier New" pitchFamily="49" charset="0"/>
              <a:ea typeface="宋体" pitchFamily="2" charset="-122"/>
            </a:endParaRPr>
          </a:p>
        </p:txBody>
      </p:sp>
      <p:sp>
        <p:nvSpPr>
          <p:cNvPr id="7" name="Rectangle 4"/>
          <p:cNvSpPr>
            <a:spLocks noChangeArrowheads="1"/>
          </p:cNvSpPr>
          <p:nvPr/>
        </p:nvSpPr>
        <p:spPr bwMode="auto">
          <a:xfrm>
            <a:off x="2279650" y="4365626"/>
            <a:ext cx="7704138" cy="1292225"/>
          </a:xfrm>
          <a:prstGeom prst="rect">
            <a:avLst/>
          </a:prstGeom>
          <a:solidFill>
            <a:schemeClr val="bg1">
              <a:lumMod val="85000"/>
            </a:schemeClr>
          </a:solidFill>
          <a:ln w="9525" algn="ctr">
            <a:noFill/>
            <a:miter lim="800000"/>
            <a:headEnd/>
            <a:tailEnd/>
          </a:ln>
          <a:effectLst/>
        </p:spPr>
        <p:txBody>
          <a:bodyPr lIns="0" tIns="0" rIns="0" bIns="0">
            <a:spAutoFit/>
          </a:bodyPr>
          <a:lstStyle/>
          <a:p>
            <a:pPr defTabSz="784225">
              <a:defRPr/>
            </a:pPr>
            <a:r>
              <a:rPr lang="en-US" altLang="zh-CN" sz="1400" dirty="0">
                <a:latin typeface="Courier New" pitchFamily="49" charset="0"/>
                <a:ea typeface="宋体" pitchFamily="2" charset="-122"/>
              </a:rPr>
              <a:t> [RTA]display  traffic-filter applied-record </a:t>
            </a:r>
          </a:p>
          <a:p>
            <a:pPr defTabSz="784225">
              <a:defRPr/>
            </a:pPr>
            <a:r>
              <a:rPr lang="en-US" altLang="zh-CN" sz="1400" dirty="0">
                <a:latin typeface="Courier New" pitchFamily="49" charset="0"/>
                <a:ea typeface="宋体" pitchFamily="2" charset="-122"/>
              </a:rPr>
              <a:t> -----------------------------------------------------------</a:t>
            </a:r>
          </a:p>
          <a:p>
            <a:pPr defTabSz="784225">
              <a:defRPr/>
            </a:pPr>
            <a:r>
              <a:rPr lang="en-US" altLang="zh-CN" sz="1400" dirty="0">
                <a:latin typeface="Courier New" pitchFamily="49" charset="0"/>
                <a:ea typeface="宋体" pitchFamily="2" charset="-122"/>
              </a:rPr>
              <a:t> Interface                   Direction  </a:t>
            </a:r>
            <a:r>
              <a:rPr lang="en-US" altLang="zh-CN" sz="1400" dirty="0" err="1">
                <a:latin typeface="Courier New" pitchFamily="49" charset="0"/>
                <a:ea typeface="宋体" pitchFamily="2" charset="-122"/>
              </a:rPr>
              <a:t>AppliedRecord</a:t>
            </a:r>
            <a:r>
              <a:rPr lang="en-US" altLang="zh-CN" sz="1400" dirty="0">
                <a:latin typeface="Courier New" pitchFamily="49" charset="0"/>
                <a:ea typeface="宋体" pitchFamily="2" charset="-122"/>
              </a:rPr>
              <a:t>       </a:t>
            </a:r>
          </a:p>
          <a:p>
            <a:pPr defTabSz="784225">
              <a:defRPr/>
            </a:pPr>
            <a:r>
              <a:rPr lang="en-US" altLang="zh-CN" sz="1400" dirty="0">
                <a:latin typeface="Courier New" pitchFamily="49" charset="0"/>
                <a:ea typeface="宋体" pitchFamily="2" charset="-122"/>
              </a:rPr>
              <a:t> -----------------------------------------------------------</a:t>
            </a:r>
          </a:p>
          <a:p>
            <a:pPr defTabSz="784225">
              <a:defRPr/>
            </a:pPr>
            <a:r>
              <a:rPr lang="en-US" altLang="zh-CN" sz="1400" dirty="0">
                <a:latin typeface="Courier New" pitchFamily="49" charset="0"/>
                <a:ea typeface="宋体" pitchFamily="2" charset="-122"/>
              </a:rPr>
              <a:t> GigabitEthernet0/0/0        outbound   </a:t>
            </a:r>
            <a:r>
              <a:rPr lang="en-US" altLang="zh-CN" sz="1400" dirty="0">
                <a:solidFill>
                  <a:srgbClr val="C00000"/>
                </a:solidFill>
                <a:latin typeface="Courier New" pitchFamily="49" charset="0"/>
                <a:ea typeface="宋体" pitchFamily="2" charset="-122"/>
              </a:rPr>
              <a:t>acl 3000</a:t>
            </a:r>
          </a:p>
          <a:p>
            <a:pPr defTabSz="784225">
              <a:defRPr/>
            </a:pPr>
            <a:r>
              <a:rPr lang="en-US" altLang="zh-CN" sz="1400" dirty="0">
                <a:latin typeface="Courier New" pitchFamily="49" charset="0"/>
                <a:ea typeface="宋体" pitchFamily="2" charset="-122"/>
              </a:rPr>
              <a:t> -----------------------------------------------------------</a:t>
            </a:r>
          </a:p>
        </p:txBody>
      </p:sp>
    </p:spTree>
    <p:extLst>
      <p:ext uri="{BB962C8B-B14F-4D97-AF65-F5344CB8AC3E}">
        <p14:creationId xmlns:p14="http://schemas.microsoft.com/office/powerpoint/2010/main" val="315362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a:t>ACL</a:t>
            </a:r>
            <a:r>
              <a:rPr lang="zh-CN" altLang="en-US"/>
              <a:t>应用</a:t>
            </a:r>
            <a:r>
              <a:rPr lang="en-US" altLang="zh-CN"/>
              <a:t>-NAT</a:t>
            </a:r>
            <a:endParaRPr lang="en-US" altLang="zh-CN" dirty="0"/>
          </a:p>
        </p:txBody>
      </p:sp>
      <p:sp>
        <p:nvSpPr>
          <p:cNvPr id="4" name="文本占位符 3"/>
          <p:cNvSpPr>
            <a:spLocks noGrp="1"/>
          </p:cNvSpPr>
          <p:nvPr>
            <p:ph type="body" sz="quarter" idx="10"/>
          </p:nvPr>
        </p:nvSpPr>
        <p:spPr/>
        <p:txBody>
          <a:bodyPr/>
          <a:lstStyle/>
          <a:p>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en-US" altLang="zh-CN" sz="2100" dirty="0"/>
          </a:p>
          <a:p>
            <a:r>
              <a:rPr lang="zh-CN" altLang="en-US" sz="2100" dirty="0"/>
              <a:t>本例要求通过</a:t>
            </a:r>
            <a:r>
              <a:rPr lang="en-US" altLang="zh-CN" sz="2100" dirty="0"/>
              <a:t>ACL</a:t>
            </a:r>
            <a:r>
              <a:rPr lang="zh-CN" altLang="en-US" sz="2100" dirty="0"/>
              <a:t>来实现主机</a:t>
            </a:r>
            <a:r>
              <a:rPr lang="en-US" altLang="zh-CN" sz="2100" dirty="0"/>
              <a:t>A</a:t>
            </a:r>
            <a:r>
              <a:rPr lang="zh-CN" altLang="en-US" sz="2100" dirty="0"/>
              <a:t>和主机</a:t>
            </a:r>
            <a:r>
              <a:rPr lang="en-US" altLang="zh-CN" sz="2100" dirty="0"/>
              <a:t>B</a:t>
            </a:r>
            <a:r>
              <a:rPr lang="zh-CN" altLang="en-US" sz="2100" dirty="0"/>
              <a:t>分别使用不同的公网地址池来进行</a:t>
            </a:r>
            <a:r>
              <a:rPr lang="en-US" altLang="zh-CN" sz="2100" dirty="0"/>
              <a:t>NAT</a:t>
            </a:r>
            <a:r>
              <a:rPr lang="zh-CN" altLang="en-US" sz="2100" dirty="0"/>
              <a:t>转换。</a:t>
            </a:r>
            <a:endParaRPr lang="en-US" altLang="zh-CN" sz="2100" dirty="0"/>
          </a:p>
          <a:p>
            <a:endParaRPr lang="zh-CN" altLang="en-US" dirty="0"/>
          </a:p>
        </p:txBody>
      </p:sp>
      <p:cxnSp>
        <p:nvCxnSpPr>
          <p:cNvPr id="17412" name="直接连接符 26"/>
          <p:cNvCxnSpPr>
            <a:cxnSpLocks noChangeShapeType="1"/>
          </p:cNvCxnSpPr>
          <p:nvPr/>
        </p:nvCxnSpPr>
        <p:spPr bwMode="auto">
          <a:xfrm>
            <a:off x="3138489" y="2719388"/>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413" name="直接连接符 26"/>
          <p:cNvCxnSpPr>
            <a:cxnSpLocks noChangeShapeType="1"/>
          </p:cNvCxnSpPr>
          <p:nvPr/>
        </p:nvCxnSpPr>
        <p:spPr bwMode="auto">
          <a:xfrm flipV="1">
            <a:off x="3216275" y="3367089"/>
            <a:ext cx="1290638" cy="78263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414" name="直接连接符 45"/>
          <p:cNvCxnSpPr>
            <a:cxnSpLocks noChangeShapeType="1"/>
          </p:cNvCxnSpPr>
          <p:nvPr/>
        </p:nvCxnSpPr>
        <p:spPr bwMode="auto">
          <a:xfrm>
            <a:off x="4562475" y="3294063"/>
            <a:ext cx="18288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7416" name="TextBox 94"/>
          <p:cNvSpPr txBox="1">
            <a:spLocks noChangeArrowheads="1"/>
          </p:cNvSpPr>
          <p:nvPr/>
        </p:nvSpPr>
        <p:spPr bwMode="auto">
          <a:xfrm>
            <a:off x="5972175" y="2633664"/>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17419" name="TextBox 94"/>
          <p:cNvSpPr txBox="1">
            <a:spLocks noChangeArrowheads="1"/>
          </p:cNvSpPr>
          <p:nvPr/>
        </p:nvSpPr>
        <p:spPr bwMode="auto">
          <a:xfrm>
            <a:off x="2424113" y="2935977"/>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192.168.1.1/24</a:t>
            </a:r>
            <a:endParaRPr lang="zh-CN" altLang="en-US" sz="1200" dirty="0">
              <a:latin typeface="+mn-ea"/>
              <a:ea typeface="+mn-ea"/>
            </a:endParaRPr>
          </a:p>
        </p:txBody>
      </p:sp>
      <p:sp>
        <p:nvSpPr>
          <p:cNvPr id="17420" name="TextBox 94"/>
          <p:cNvSpPr txBox="1">
            <a:spLocks noChangeArrowheads="1"/>
          </p:cNvSpPr>
          <p:nvPr/>
        </p:nvSpPr>
        <p:spPr bwMode="auto">
          <a:xfrm>
            <a:off x="2424113" y="4665664"/>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192.168.2.1/24</a:t>
            </a:r>
            <a:endParaRPr lang="zh-CN" altLang="en-US" sz="1200">
              <a:latin typeface="+mn-ea"/>
              <a:ea typeface="+mn-ea"/>
            </a:endParaRPr>
          </a:p>
        </p:txBody>
      </p:sp>
      <p:sp>
        <p:nvSpPr>
          <p:cNvPr id="17421" name="TextBox 94"/>
          <p:cNvSpPr txBox="1">
            <a:spLocks noChangeArrowheads="1"/>
          </p:cNvSpPr>
          <p:nvPr/>
        </p:nvSpPr>
        <p:spPr bwMode="auto">
          <a:xfrm>
            <a:off x="2782888" y="1855857"/>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7422" name="TextBox 94"/>
          <p:cNvSpPr txBox="1">
            <a:spLocks noChangeArrowheads="1"/>
          </p:cNvSpPr>
          <p:nvPr/>
        </p:nvSpPr>
        <p:spPr bwMode="auto">
          <a:xfrm>
            <a:off x="2759076" y="3537012"/>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cxnSp>
        <p:nvCxnSpPr>
          <p:cNvPr id="17423" name="直接连接符 46"/>
          <p:cNvCxnSpPr>
            <a:cxnSpLocks noChangeShapeType="1"/>
          </p:cNvCxnSpPr>
          <p:nvPr/>
        </p:nvCxnSpPr>
        <p:spPr bwMode="auto">
          <a:xfrm>
            <a:off x="6578601" y="3294063"/>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7424" name="TextBox 94"/>
          <p:cNvSpPr txBox="1">
            <a:spLocks noChangeArrowheads="1"/>
          </p:cNvSpPr>
          <p:nvPr/>
        </p:nvSpPr>
        <p:spPr bwMode="auto">
          <a:xfrm>
            <a:off x="6597651" y="3044826"/>
            <a:ext cx="8858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G0/0/0</a:t>
            </a:r>
            <a:endParaRPr lang="zh-CN" altLang="en-US" sz="1200">
              <a:latin typeface="+mn-ea"/>
              <a:ea typeface="+mn-ea"/>
            </a:endParaRPr>
          </a:p>
        </p:txBody>
      </p:sp>
      <p:graphicFrame>
        <p:nvGraphicFramePr>
          <p:cNvPr id="29" name="表格 8"/>
          <p:cNvGraphicFramePr>
            <a:graphicFrameLocks noGrp="1"/>
          </p:cNvGraphicFramePr>
          <p:nvPr>
            <p:extLst>
              <p:ext uri="{D42A27DB-BD31-4B8C-83A1-F6EECF244321}">
                <p14:modId xmlns:p14="http://schemas.microsoft.com/office/powerpoint/2010/main" val="362709829"/>
              </p:ext>
            </p:extLst>
          </p:nvPr>
        </p:nvGraphicFramePr>
        <p:xfrm>
          <a:off x="6542089" y="3807988"/>
          <a:ext cx="1728787" cy="1097176"/>
        </p:xfrm>
        <a:graphic>
          <a:graphicData uri="http://schemas.openxmlformats.org/drawingml/2006/table">
            <a:tbl>
              <a:tblPr firstRow="1" bandCol="1">
                <a:tableStyleId>{5C22544A-7EE6-4342-B048-85BDC9FD1C3A}</a:tableStyleId>
              </a:tblPr>
              <a:tblGrid>
                <a:gridCol w="1728787">
                  <a:extLst>
                    <a:ext uri="{9D8B030D-6E8A-4147-A177-3AD203B41FA5}">
                      <a16:colId xmlns:a16="http://schemas.microsoft.com/office/drawing/2014/main" val="20000"/>
                    </a:ext>
                  </a:extLst>
                </a:gridCol>
              </a:tblGrid>
              <a:tr h="274241">
                <a:tc>
                  <a:txBody>
                    <a:bodyPr/>
                    <a:lstStyle/>
                    <a:p>
                      <a:pPr marL="0" algn="ctr" defTabSz="914400" rtl="0" eaLnBrk="1" latinLnBrk="0" hangingPunct="1"/>
                      <a:r>
                        <a:rPr lang="zh-CN" altLang="en-US" sz="1200" b="0" kern="1200" dirty="0">
                          <a:solidFill>
                            <a:schemeClr val="bg1"/>
                          </a:solidFill>
                          <a:latin typeface="+mn-ea"/>
                          <a:ea typeface="+mn-ea"/>
                          <a:cs typeface="Arial" charset="0"/>
                        </a:rPr>
                        <a:t>地址池</a:t>
                      </a:r>
                      <a:r>
                        <a:rPr lang="en-US" altLang="zh-CN" sz="1200" b="0" kern="1200" dirty="0">
                          <a:solidFill>
                            <a:schemeClr val="bg1"/>
                          </a:solidFill>
                          <a:latin typeface="+mn-ea"/>
                          <a:ea typeface="+mn-ea"/>
                          <a:cs typeface="Arial" charset="0"/>
                        </a:rPr>
                        <a:t>2</a:t>
                      </a:r>
                    </a:p>
                  </a:txBody>
                  <a:tcPr marL="91471" marR="91471"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2742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latin typeface="+mn-ea"/>
                          <a:ea typeface="+mn-ea"/>
                          <a:cs typeface="Arial" charset="0"/>
                        </a:rPr>
                        <a:t>202.115.60.1</a:t>
                      </a:r>
                    </a:p>
                  </a:txBody>
                  <a:tcPr marL="91471" marR="91471"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241">
                <a:tc>
                  <a:txBody>
                    <a:bodyPr/>
                    <a:lstStyle/>
                    <a:p>
                      <a:pPr marL="0" algn="ctr" defTabSz="914400" rtl="0" eaLnBrk="1" latinLnBrk="0" hangingPunct="1"/>
                      <a:r>
                        <a:rPr lang="en-US" altLang="zh-CN" sz="1200" b="0" kern="1200" dirty="0">
                          <a:solidFill>
                            <a:schemeClr val="tx1"/>
                          </a:solidFill>
                          <a:latin typeface="+mn-ea"/>
                          <a:ea typeface="+mn-ea"/>
                          <a:cs typeface="Arial" charset="0"/>
                        </a:rPr>
                        <a:t>……</a:t>
                      </a:r>
                      <a:endParaRPr lang="en-US" altLang="zh-CN" sz="1200" b="0" kern="1200" dirty="0">
                        <a:solidFill>
                          <a:schemeClr val="tx1"/>
                        </a:solidFill>
                        <a:latin typeface="+mn-ea"/>
                        <a:ea typeface="+mn-ea"/>
                        <a:cs typeface="Arial" pitchFamily="34" charset="0"/>
                      </a:endParaRPr>
                    </a:p>
                  </a:txBody>
                  <a:tcPr marL="91471" marR="91471"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2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latin typeface="+mn-ea"/>
                          <a:ea typeface="+mn-ea"/>
                          <a:cs typeface="Arial" charset="0"/>
                        </a:rPr>
                        <a:t>202.115.60.30</a:t>
                      </a:r>
                      <a:endParaRPr lang="en-US" altLang="zh-CN" sz="1200" b="0" kern="1200" dirty="0">
                        <a:solidFill>
                          <a:schemeClr val="tx1"/>
                        </a:solidFill>
                        <a:latin typeface="+mn-ea"/>
                        <a:ea typeface="+mn-ea"/>
                        <a:cs typeface="Arial" pitchFamily="34" charset="0"/>
                      </a:endParaRPr>
                    </a:p>
                  </a:txBody>
                  <a:tcPr marL="91471" marR="91471"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0" name="表格 8"/>
          <p:cNvGraphicFramePr>
            <a:graphicFrameLocks noGrp="1"/>
          </p:cNvGraphicFramePr>
          <p:nvPr>
            <p:extLst>
              <p:ext uri="{D42A27DB-BD31-4B8C-83A1-F6EECF244321}">
                <p14:modId xmlns:p14="http://schemas.microsoft.com/office/powerpoint/2010/main" val="1467658155"/>
              </p:ext>
            </p:extLst>
          </p:nvPr>
        </p:nvGraphicFramePr>
        <p:xfrm>
          <a:off x="6527800" y="1557338"/>
          <a:ext cx="1728788" cy="1097176"/>
        </p:xfrm>
        <a:graphic>
          <a:graphicData uri="http://schemas.openxmlformats.org/drawingml/2006/table">
            <a:tbl>
              <a:tblPr firstRow="1" bandCol="1">
                <a:tableStyleId>{5C22544A-7EE6-4342-B048-85BDC9FD1C3A}</a:tableStyleId>
              </a:tblPr>
              <a:tblGrid>
                <a:gridCol w="1728788">
                  <a:extLst>
                    <a:ext uri="{9D8B030D-6E8A-4147-A177-3AD203B41FA5}">
                      <a16:colId xmlns:a16="http://schemas.microsoft.com/office/drawing/2014/main" val="20000"/>
                    </a:ext>
                  </a:extLst>
                </a:gridCol>
              </a:tblGrid>
              <a:tr h="274241">
                <a:tc>
                  <a:txBody>
                    <a:bodyPr/>
                    <a:lstStyle/>
                    <a:p>
                      <a:pPr marL="0" algn="ctr" defTabSz="914400" rtl="0" eaLnBrk="1" latinLnBrk="0" hangingPunct="1"/>
                      <a:r>
                        <a:rPr lang="zh-CN" altLang="en-US" sz="1200" b="0" kern="1200" dirty="0">
                          <a:solidFill>
                            <a:schemeClr val="bg1"/>
                          </a:solidFill>
                          <a:latin typeface="+mn-ea"/>
                          <a:ea typeface="+mn-ea"/>
                          <a:cs typeface="Arial" charset="0"/>
                        </a:rPr>
                        <a:t>地址池</a:t>
                      </a:r>
                      <a:r>
                        <a:rPr lang="en-US" altLang="zh-CN" sz="1200" b="0" kern="1200" dirty="0">
                          <a:solidFill>
                            <a:schemeClr val="bg1"/>
                          </a:solidFill>
                          <a:latin typeface="+mn-ea"/>
                          <a:ea typeface="+mn-ea"/>
                          <a:cs typeface="Arial" charset="0"/>
                        </a:rPr>
                        <a:t>1</a:t>
                      </a:r>
                    </a:p>
                  </a:txBody>
                  <a:tcPr marL="91472" marR="91472"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274241">
                <a:tc>
                  <a:txBody>
                    <a:bodyPr/>
                    <a:lstStyle/>
                    <a:p>
                      <a:pPr marL="0" algn="ctr" defTabSz="914400" rtl="0" eaLnBrk="1" latinLnBrk="0" hangingPunct="1"/>
                      <a:r>
                        <a:rPr lang="en-US" altLang="zh-CN" sz="1200" b="0" kern="1200" dirty="0">
                          <a:solidFill>
                            <a:schemeClr val="tx1"/>
                          </a:solidFill>
                          <a:latin typeface="+mn-ea"/>
                          <a:ea typeface="+mn-ea"/>
                          <a:cs typeface="Arial" charset="0"/>
                        </a:rPr>
                        <a:t>202.110.10.8</a:t>
                      </a:r>
                    </a:p>
                  </a:txBody>
                  <a:tcPr marL="91472" marR="91472"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241">
                <a:tc>
                  <a:txBody>
                    <a:bodyPr/>
                    <a:lstStyle/>
                    <a:p>
                      <a:pPr marL="0" algn="ctr" defTabSz="914400" rtl="0" eaLnBrk="1" latinLnBrk="0" hangingPunct="1"/>
                      <a:r>
                        <a:rPr lang="en-US" altLang="zh-CN" sz="1200" b="0" kern="1200" dirty="0">
                          <a:solidFill>
                            <a:schemeClr val="tx1"/>
                          </a:solidFill>
                          <a:latin typeface="+mn-ea"/>
                          <a:ea typeface="+mn-ea"/>
                          <a:cs typeface="Arial" charset="0"/>
                        </a:rPr>
                        <a:t>……</a:t>
                      </a:r>
                      <a:endParaRPr lang="en-US" altLang="zh-CN" sz="1200" b="0" kern="1200" dirty="0">
                        <a:solidFill>
                          <a:schemeClr val="tx1"/>
                        </a:solidFill>
                        <a:latin typeface="+mn-ea"/>
                        <a:ea typeface="+mn-ea"/>
                        <a:cs typeface="Arial" pitchFamily="34" charset="0"/>
                      </a:endParaRPr>
                    </a:p>
                  </a:txBody>
                  <a:tcPr marL="91472" marR="91472"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2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mn-ea"/>
                          <a:ea typeface="+mn-ea"/>
                          <a:cs typeface="Arial" charset="0"/>
                        </a:rPr>
                        <a:t>200.110.10.15</a:t>
                      </a:r>
                      <a:endParaRPr lang="en-US" altLang="zh-CN" sz="1200" b="0" kern="1200" dirty="0">
                        <a:solidFill>
                          <a:schemeClr val="tx1"/>
                        </a:solidFill>
                        <a:latin typeface="+mn-ea"/>
                        <a:ea typeface="+mn-ea"/>
                        <a:cs typeface="Arial" pitchFamily="34" charset="0"/>
                      </a:endParaRPr>
                    </a:p>
                  </a:txBody>
                  <a:tcPr marL="91472" marR="91472"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28" name="图片 27" descr="PC.png"/>
          <p:cNvPicPr>
            <a:picLocks noChangeAspect="1"/>
          </p:cNvPicPr>
          <p:nvPr/>
        </p:nvPicPr>
        <p:blipFill>
          <a:blip r:embed="rId3" cstate="print"/>
          <a:stretch>
            <a:fillRect/>
          </a:stretch>
        </p:blipFill>
        <p:spPr>
          <a:xfrm>
            <a:off x="2633660" y="2260602"/>
            <a:ext cx="854084" cy="655936"/>
          </a:xfrm>
          <a:prstGeom prst="rect">
            <a:avLst/>
          </a:prstGeom>
        </p:spPr>
      </p:pic>
      <p:pic>
        <p:nvPicPr>
          <p:cNvPr id="31" name="图片 30" descr="PC.png"/>
          <p:cNvPicPr>
            <a:picLocks noChangeAspect="1"/>
          </p:cNvPicPr>
          <p:nvPr/>
        </p:nvPicPr>
        <p:blipFill>
          <a:blip r:embed="rId3" cstate="print"/>
          <a:stretch>
            <a:fillRect/>
          </a:stretch>
        </p:blipFill>
        <p:spPr>
          <a:xfrm>
            <a:off x="2656569" y="3911482"/>
            <a:ext cx="854084" cy="655936"/>
          </a:xfrm>
          <a:prstGeom prst="rect">
            <a:avLst/>
          </a:prstGeom>
        </p:spPr>
      </p:pic>
      <p:pic>
        <p:nvPicPr>
          <p:cNvPr id="32" name="图片 31" descr="接入交换机.png"/>
          <p:cNvPicPr>
            <a:picLocks noChangeAspect="1"/>
          </p:cNvPicPr>
          <p:nvPr/>
        </p:nvPicPr>
        <p:blipFill>
          <a:blip r:embed="rId4" cstate="print"/>
          <a:stretch>
            <a:fillRect/>
          </a:stretch>
        </p:blipFill>
        <p:spPr>
          <a:xfrm>
            <a:off x="4420328" y="3000999"/>
            <a:ext cx="702326" cy="574630"/>
          </a:xfrm>
          <a:prstGeom prst="rect">
            <a:avLst/>
          </a:prstGeom>
        </p:spPr>
      </p:pic>
      <p:pic>
        <p:nvPicPr>
          <p:cNvPr id="33" name="图片 3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893785" y="3058319"/>
            <a:ext cx="735511" cy="539766"/>
          </a:xfrm>
          <a:prstGeom prst="rect">
            <a:avLst/>
          </a:prstGeom>
        </p:spPr>
      </p:pic>
      <p:pic>
        <p:nvPicPr>
          <p:cNvPr id="34" name="图片 33" descr="internet-蓝.png"/>
          <p:cNvPicPr>
            <a:picLocks noChangeAspect="1"/>
          </p:cNvPicPr>
          <p:nvPr/>
        </p:nvPicPr>
        <p:blipFill>
          <a:blip r:embed="rId6" cstate="print"/>
          <a:stretch>
            <a:fillRect/>
          </a:stretch>
        </p:blipFill>
        <p:spPr>
          <a:xfrm>
            <a:off x="8082525" y="2836802"/>
            <a:ext cx="1569299" cy="796538"/>
          </a:xfrm>
          <a:prstGeom prst="rect">
            <a:avLst/>
          </a:prstGeom>
        </p:spPr>
      </p:pic>
    </p:spTree>
    <p:extLst>
      <p:ext uri="{BB962C8B-B14F-4D97-AF65-F5344CB8AC3E}">
        <p14:creationId xmlns:p14="http://schemas.microsoft.com/office/powerpoint/2010/main" val="45604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r>
              <a:rPr lang="en-US" altLang="zh-CN"/>
              <a:t>ACL</a:t>
            </a:r>
            <a:r>
              <a:rPr lang="zh-CN" altLang="en-US"/>
              <a:t>应用</a:t>
            </a:r>
            <a:r>
              <a:rPr lang="en-US" altLang="zh-CN"/>
              <a:t>-NAT</a:t>
            </a:r>
            <a:endParaRPr lang="en-US" altLang="zh-CN" dirty="0"/>
          </a:p>
        </p:txBody>
      </p:sp>
      <p:sp>
        <p:nvSpPr>
          <p:cNvPr id="7" name="Rectangle 4"/>
          <p:cNvSpPr>
            <a:spLocks noChangeArrowheads="1"/>
          </p:cNvSpPr>
          <p:nvPr/>
        </p:nvSpPr>
        <p:spPr bwMode="auto">
          <a:xfrm>
            <a:off x="2279650" y="2176884"/>
            <a:ext cx="7704138" cy="29083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lnSpc>
                <a:spcPct val="150000"/>
              </a:lnSpc>
              <a:defRPr/>
            </a:pPr>
            <a:r>
              <a:rPr lang="en-US" altLang="zh-CN" sz="1400" dirty="0">
                <a:latin typeface="Courier New" pitchFamily="49" charset="0"/>
                <a:ea typeface="宋体" pitchFamily="2" charset="-122"/>
              </a:rPr>
              <a:t>[RTA]</a:t>
            </a:r>
            <a:r>
              <a:rPr lang="en-US" altLang="zh-CN" sz="1400" dirty="0" err="1">
                <a:latin typeface="Courier New" pitchFamily="49" charset="0"/>
                <a:ea typeface="宋体" pitchFamily="2" charset="-122"/>
              </a:rPr>
              <a:t>nat</a:t>
            </a:r>
            <a:r>
              <a:rPr lang="en-US" altLang="zh-CN" sz="1400" dirty="0">
                <a:latin typeface="Courier New" pitchFamily="49" charset="0"/>
                <a:ea typeface="宋体" pitchFamily="2" charset="-122"/>
              </a:rPr>
              <a:t> address-group 1 202.110.10.8 202.110.10.15 </a:t>
            </a:r>
          </a:p>
          <a:p>
            <a:pPr marL="180000" defTabSz="784225">
              <a:lnSpc>
                <a:spcPct val="150000"/>
              </a:lnSpc>
              <a:defRPr/>
            </a:pPr>
            <a:r>
              <a:rPr lang="en-US" altLang="zh-CN" sz="1400" dirty="0">
                <a:latin typeface="Courier New" pitchFamily="49" charset="0"/>
                <a:ea typeface="宋体" pitchFamily="2" charset="-122"/>
              </a:rPr>
              <a:t>[RTA]</a:t>
            </a:r>
            <a:r>
              <a:rPr lang="en-US" altLang="zh-CN" sz="1400" dirty="0" err="1">
                <a:latin typeface="Courier New" pitchFamily="49" charset="0"/>
                <a:ea typeface="宋体" pitchFamily="2" charset="-122"/>
              </a:rPr>
              <a:t>nat</a:t>
            </a:r>
            <a:r>
              <a:rPr lang="en-US" altLang="zh-CN" sz="1400" dirty="0">
                <a:latin typeface="Courier New" pitchFamily="49" charset="0"/>
                <a:ea typeface="宋体" pitchFamily="2" charset="-122"/>
              </a:rPr>
              <a:t> address-group 2 202.115.60.1 202.115.60.30</a:t>
            </a:r>
          </a:p>
          <a:p>
            <a:pPr marL="180000" defTabSz="784225">
              <a:lnSpc>
                <a:spcPct val="150000"/>
              </a:lnSpc>
              <a:defRPr/>
            </a:pPr>
            <a:r>
              <a:rPr lang="en-US" altLang="zh-CN" sz="1400" dirty="0">
                <a:latin typeface="Courier New" pitchFamily="49" charset="0"/>
                <a:ea typeface="宋体" pitchFamily="2" charset="-122"/>
              </a:rPr>
              <a:t>[RTA]acl 2000</a:t>
            </a:r>
          </a:p>
          <a:p>
            <a:pPr marL="180000" defTabSz="784225">
              <a:lnSpc>
                <a:spcPct val="150000"/>
              </a:lnSpc>
              <a:defRPr/>
            </a:pPr>
            <a:r>
              <a:rPr lang="en-US" altLang="zh-CN" sz="1400" dirty="0">
                <a:latin typeface="Courier New" pitchFamily="49" charset="0"/>
                <a:ea typeface="宋体" pitchFamily="2" charset="-122"/>
              </a:rPr>
              <a:t>[RTA-acl-basic-2000]rule permit source 192.168.1.0 0.0.0.255</a:t>
            </a:r>
          </a:p>
          <a:p>
            <a:pPr marL="180000" defTabSz="784225">
              <a:lnSpc>
                <a:spcPct val="150000"/>
              </a:lnSpc>
              <a:defRPr/>
            </a:pPr>
            <a:r>
              <a:rPr lang="en-US" altLang="zh-CN" sz="1400" dirty="0">
                <a:latin typeface="Courier New" pitchFamily="49" charset="0"/>
                <a:ea typeface="宋体" pitchFamily="2" charset="-122"/>
              </a:rPr>
              <a:t>[RTA-acl-basic-2000]acl 2001</a:t>
            </a:r>
          </a:p>
          <a:p>
            <a:pPr marL="180000" defTabSz="784225">
              <a:lnSpc>
                <a:spcPct val="150000"/>
              </a:lnSpc>
              <a:defRPr/>
            </a:pPr>
            <a:r>
              <a:rPr lang="en-US" altLang="zh-CN" sz="1400" dirty="0">
                <a:latin typeface="Courier New" pitchFamily="49" charset="0"/>
                <a:ea typeface="宋体" pitchFamily="2" charset="-122"/>
              </a:rPr>
              <a:t>[RTA-acl-basic-2001]rule permit source 192.168.2.0 0.0.0.255</a:t>
            </a:r>
          </a:p>
          <a:p>
            <a:pPr marL="180000" defTabSz="784225">
              <a:lnSpc>
                <a:spcPct val="150000"/>
              </a:lnSpc>
              <a:defRPr/>
            </a:pPr>
            <a:r>
              <a:rPr lang="en-US" altLang="zh-CN" sz="1400" dirty="0">
                <a:latin typeface="Courier New" pitchFamily="49" charset="0"/>
                <a:ea typeface="宋体" pitchFamily="2" charset="-122"/>
              </a:rPr>
              <a:t>[RTA-acl-basic-2001]interface GigabitEthernet0/0/0</a:t>
            </a:r>
          </a:p>
          <a:p>
            <a:pPr marL="180000" defTabSz="784225">
              <a:lnSpc>
                <a:spcPct val="150000"/>
              </a:lnSpc>
              <a:defRPr/>
            </a:pPr>
            <a:r>
              <a:rPr lang="en-US" altLang="zh-CN" sz="1400" dirty="0">
                <a:latin typeface="Courier New" pitchFamily="49" charset="0"/>
                <a:ea typeface="宋体" pitchFamily="2" charset="-122"/>
              </a:rPr>
              <a:t>[RTA-GigabitEthernet0/0/0]</a:t>
            </a:r>
            <a:r>
              <a:rPr lang="en-US" altLang="zh-CN" sz="1400" dirty="0" err="1">
                <a:latin typeface="Courier New" pitchFamily="49" charset="0"/>
                <a:ea typeface="宋体" pitchFamily="2" charset="-122"/>
              </a:rPr>
              <a:t>nat</a:t>
            </a:r>
            <a:r>
              <a:rPr lang="en-US" altLang="zh-CN" sz="1400" dirty="0">
                <a:latin typeface="Courier New" pitchFamily="49" charset="0"/>
                <a:ea typeface="宋体" pitchFamily="2" charset="-122"/>
              </a:rPr>
              <a:t> outbound 2000 address-group 1 </a:t>
            </a:r>
          </a:p>
          <a:p>
            <a:pPr marL="180000" defTabSz="784225">
              <a:lnSpc>
                <a:spcPct val="150000"/>
              </a:lnSpc>
              <a:defRPr/>
            </a:pPr>
            <a:r>
              <a:rPr lang="en-US" altLang="zh-CN" sz="1400" dirty="0">
                <a:latin typeface="Courier New" pitchFamily="49" charset="0"/>
                <a:ea typeface="宋体" pitchFamily="2" charset="-122"/>
              </a:rPr>
              <a:t>[RTA-GigabitEthernet0/0/0]</a:t>
            </a:r>
            <a:r>
              <a:rPr lang="en-US" altLang="zh-CN" sz="1400" dirty="0" err="1">
                <a:latin typeface="Courier New" pitchFamily="49" charset="0"/>
                <a:ea typeface="宋体" pitchFamily="2" charset="-122"/>
              </a:rPr>
              <a:t>nat</a:t>
            </a:r>
            <a:r>
              <a:rPr lang="en-US" altLang="zh-CN" sz="1400" dirty="0">
                <a:latin typeface="Courier New" pitchFamily="49" charset="0"/>
                <a:ea typeface="宋体" pitchFamily="2" charset="-122"/>
              </a:rPr>
              <a:t> outbound 2001 address-group 2 </a:t>
            </a:r>
          </a:p>
        </p:txBody>
      </p:sp>
    </p:spTree>
    <p:extLst>
      <p:ext uri="{BB962C8B-B14F-4D97-AF65-F5344CB8AC3E}">
        <p14:creationId xmlns:p14="http://schemas.microsoft.com/office/powerpoint/2010/main" val="304205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sz="quarter" idx="11"/>
          </p:nvPr>
        </p:nvSpPr>
        <p:spPr/>
        <p:txBody>
          <a:bodyPr/>
          <a:lstStyle/>
          <a:p>
            <a:pPr lvl="1"/>
            <a:r>
              <a:rPr lang="zh-CN" altLang="en-US"/>
              <a:t>高级</a:t>
            </a:r>
            <a:r>
              <a:rPr lang="en-US" altLang="zh-CN"/>
              <a:t>ACL</a:t>
            </a:r>
            <a:r>
              <a:rPr lang="zh-CN" altLang="en-US"/>
              <a:t>可以基于哪些条件来定义规则？</a:t>
            </a:r>
            <a:endParaRPr lang="en-US" altLang="zh-CN" dirty="0"/>
          </a:p>
        </p:txBody>
      </p:sp>
    </p:spTree>
    <p:extLst>
      <p:ext uri="{BB962C8B-B14F-4D97-AF65-F5344CB8AC3E}">
        <p14:creationId xmlns:p14="http://schemas.microsoft.com/office/powerpoint/2010/main" val="30071507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363038"/>
      </p:ext>
    </p:extLst>
  </p:cSld>
  <p:clrMapOvr>
    <a:masterClrMapping/>
  </p:clrMapOvr>
  <p:transition advClick="0"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0"/>
          </p:nvPr>
        </p:nvSpPr>
        <p:spPr/>
        <p:txBody>
          <a:bodyPr/>
          <a:lstStyle/>
          <a:p>
            <a:r>
              <a:rPr lang="zh-CN" altLang="en-US" dirty="0"/>
              <a:t>企业网络中的设备进行通信时，需要保障数据传输的安全可靠和网络的性能稳定。</a:t>
            </a:r>
            <a:endParaRPr lang="en-US" altLang="zh-CN" dirty="0"/>
          </a:p>
          <a:p>
            <a:r>
              <a:rPr lang="zh-CN" altLang="en-US" dirty="0"/>
              <a:t>访问控制列表</a:t>
            </a:r>
            <a:r>
              <a:rPr lang="en-US" altLang="zh-CN" dirty="0"/>
              <a:t>ACL</a:t>
            </a:r>
            <a:r>
              <a:rPr lang="zh-CN" altLang="en-US" dirty="0"/>
              <a:t>（</a:t>
            </a:r>
            <a:r>
              <a:rPr lang="en-US" altLang="zh-CN" dirty="0"/>
              <a:t>Access Control List</a:t>
            </a:r>
            <a:r>
              <a:rPr lang="zh-CN" altLang="en-US" dirty="0"/>
              <a:t>）可以定义一系列不同的规则，设备根据这些规则对数据包进行分类，并针对不同类型的报文进行不同的处理，从而可以实现对网络访问行为的控制、限制网络流量、提高网络性能、防止网络攻击等等。</a:t>
            </a:r>
          </a:p>
          <a:p>
            <a:endParaRPr lang="zh-CN" altLang="en-US" dirty="0"/>
          </a:p>
        </p:txBody>
      </p:sp>
    </p:spTree>
    <p:extLst>
      <p:ext uri="{BB962C8B-B14F-4D97-AF65-F5344CB8AC3E}">
        <p14:creationId xmlns:p14="http://schemas.microsoft.com/office/powerpoint/2010/main" val="425112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a:t>
            </a:r>
            <a:r>
              <a:rPr lang="en-US" altLang="zh-CN" dirty="0"/>
              <a:t>ACL</a:t>
            </a:r>
            <a:r>
              <a:rPr lang="zh-CN" altLang="en-US" dirty="0"/>
              <a:t>在企业网络中的应用</a:t>
            </a:r>
          </a:p>
          <a:p>
            <a:pPr lvl="1"/>
            <a:r>
              <a:rPr lang="zh-CN" altLang="en-US" dirty="0"/>
              <a:t>掌握</a:t>
            </a:r>
            <a:r>
              <a:rPr lang="en-US" altLang="zh-CN" dirty="0"/>
              <a:t>ACL</a:t>
            </a:r>
            <a:r>
              <a:rPr lang="zh-CN" altLang="en-US" dirty="0"/>
              <a:t>的工作原理</a:t>
            </a:r>
          </a:p>
          <a:p>
            <a:pPr lvl="1"/>
            <a:r>
              <a:rPr lang="zh-CN" altLang="en-US" dirty="0"/>
              <a:t>掌握</a:t>
            </a:r>
            <a:r>
              <a:rPr lang="en-US" altLang="zh-CN" dirty="0"/>
              <a:t>ACL</a:t>
            </a:r>
            <a:r>
              <a:rPr lang="zh-CN" altLang="en-US" dirty="0"/>
              <a:t>的配置</a:t>
            </a:r>
            <a:endParaRPr lang="en-US" altLang="zh-CN" dirty="0"/>
          </a:p>
        </p:txBody>
      </p:sp>
    </p:spTree>
    <p:extLst>
      <p:ext uri="{BB962C8B-B14F-4D97-AF65-F5344CB8AC3E}">
        <p14:creationId xmlns:p14="http://schemas.microsoft.com/office/powerpoint/2010/main" val="6310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a:t> ACL</a:t>
            </a:r>
            <a:r>
              <a:rPr lang="zh-CN" altLang="en-US"/>
              <a:t>应用场景</a:t>
            </a:r>
            <a:endParaRPr lang="en-US" altLang="zh-CN" dirty="0"/>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ACL</a:t>
            </a:r>
            <a:r>
              <a:rPr lang="zh-CN" altLang="en-US" dirty="0"/>
              <a:t>可以通过定义规则来允许或拒绝流量的通过。</a:t>
            </a:r>
            <a:endParaRPr lang="en-US" altLang="zh-CN" dirty="0"/>
          </a:p>
          <a:p>
            <a:endParaRPr lang="zh-CN" altLang="en-US" dirty="0"/>
          </a:p>
        </p:txBody>
      </p:sp>
      <p:cxnSp>
        <p:nvCxnSpPr>
          <p:cNvPr id="9220" name="直接连接符 40"/>
          <p:cNvCxnSpPr>
            <a:cxnSpLocks noChangeShapeType="1"/>
          </p:cNvCxnSpPr>
          <p:nvPr/>
        </p:nvCxnSpPr>
        <p:spPr bwMode="auto">
          <a:xfrm>
            <a:off x="6896100" y="3495676"/>
            <a:ext cx="2008188" cy="10001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1" name="直接连接符 34"/>
          <p:cNvCxnSpPr>
            <a:cxnSpLocks noChangeShapeType="1"/>
          </p:cNvCxnSpPr>
          <p:nvPr/>
        </p:nvCxnSpPr>
        <p:spPr bwMode="auto">
          <a:xfrm>
            <a:off x="3863976" y="3414713"/>
            <a:ext cx="25193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2" name="直接连接符 35"/>
          <p:cNvCxnSpPr>
            <a:cxnSpLocks noChangeShapeType="1"/>
          </p:cNvCxnSpPr>
          <p:nvPr/>
        </p:nvCxnSpPr>
        <p:spPr bwMode="auto">
          <a:xfrm flipV="1">
            <a:off x="6743701" y="2551113"/>
            <a:ext cx="1655763" cy="7921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3" name="直接连接符 24"/>
          <p:cNvCxnSpPr>
            <a:cxnSpLocks noChangeShapeType="1"/>
          </p:cNvCxnSpPr>
          <p:nvPr/>
        </p:nvCxnSpPr>
        <p:spPr bwMode="auto">
          <a:xfrm>
            <a:off x="2566988" y="2903538"/>
            <a:ext cx="25209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4" name="直接连接符 26"/>
          <p:cNvCxnSpPr>
            <a:cxnSpLocks noChangeShapeType="1"/>
          </p:cNvCxnSpPr>
          <p:nvPr/>
        </p:nvCxnSpPr>
        <p:spPr bwMode="auto">
          <a:xfrm>
            <a:off x="2855913" y="22558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5" name="直接连接符 27"/>
          <p:cNvCxnSpPr>
            <a:cxnSpLocks noChangeShapeType="1"/>
          </p:cNvCxnSpPr>
          <p:nvPr/>
        </p:nvCxnSpPr>
        <p:spPr bwMode="auto">
          <a:xfrm>
            <a:off x="4659313" y="22558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6" name="直接连接符 29"/>
          <p:cNvCxnSpPr>
            <a:cxnSpLocks noChangeShapeType="1"/>
          </p:cNvCxnSpPr>
          <p:nvPr/>
        </p:nvCxnSpPr>
        <p:spPr bwMode="auto">
          <a:xfrm>
            <a:off x="3792538" y="29035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7" name="直接连接符 31"/>
          <p:cNvCxnSpPr>
            <a:cxnSpLocks noChangeShapeType="1"/>
          </p:cNvCxnSpPr>
          <p:nvPr/>
        </p:nvCxnSpPr>
        <p:spPr bwMode="auto">
          <a:xfrm>
            <a:off x="2855913" y="3971925"/>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8" name="直接连接符 32"/>
          <p:cNvCxnSpPr>
            <a:cxnSpLocks noChangeShapeType="1"/>
          </p:cNvCxnSpPr>
          <p:nvPr/>
        </p:nvCxnSpPr>
        <p:spPr bwMode="auto">
          <a:xfrm>
            <a:off x="4656138" y="3971925"/>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9" name="直接连接符 33"/>
          <p:cNvCxnSpPr>
            <a:cxnSpLocks noChangeShapeType="1"/>
          </p:cNvCxnSpPr>
          <p:nvPr/>
        </p:nvCxnSpPr>
        <p:spPr bwMode="auto">
          <a:xfrm>
            <a:off x="3792538" y="3322639"/>
            <a:ext cx="0" cy="6492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37" name="直接连接符 30"/>
          <p:cNvCxnSpPr>
            <a:cxnSpLocks noChangeShapeType="1"/>
          </p:cNvCxnSpPr>
          <p:nvPr/>
        </p:nvCxnSpPr>
        <p:spPr bwMode="auto">
          <a:xfrm>
            <a:off x="2566988" y="3971925"/>
            <a:ext cx="25209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9238" name="TextBox 94"/>
          <p:cNvSpPr txBox="1">
            <a:spLocks noChangeArrowheads="1"/>
          </p:cNvSpPr>
          <p:nvPr/>
        </p:nvSpPr>
        <p:spPr bwMode="auto">
          <a:xfrm>
            <a:off x="8488363" y="3825044"/>
            <a:ext cx="755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endParaRPr lang="zh-CN" altLang="en-US" sz="1200">
              <a:latin typeface="+mn-ea"/>
              <a:ea typeface="+mn-ea"/>
            </a:endParaRPr>
          </a:p>
        </p:txBody>
      </p:sp>
      <p:sp>
        <p:nvSpPr>
          <p:cNvPr id="9240" name="TextBox 94"/>
          <p:cNvSpPr txBox="1">
            <a:spLocks noChangeArrowheads="1"/>
          </p:cNvSpPr>
          <p:nvPr/>
        </p:nvSpPr>
        <p:spPr bwMode="auto">
          <a:xfrm>
            <a:off x="6816726" y="2767013"/>
            <a:ext cx="714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G0/0/0</a:t>
            </a:r>
            <a:endParaRPr lang="zh-CN" altLang="en-US" sz="1200" dirty="0">
              <a:latin typeface="+mn-ea"/>
              <a:ea typeface="+mn-ea"/>
            </a:endParaRPr>
          </a:p>
        </p:txBody>
      </p:sp>
      <p:sp>
        <p:nvSpPr>
          <p:cNvPr id="9241" name="TextBox 94"/>
          <p:cNvSpPr txBox="1">
            <a:spLocks noChangeArrowheads="1"/>
          </p:cNvSpPr>
          <p:nvPr/>
        </p:nvSpPr>
        <p:spPr bwMode="auto">
          <a:xfrm>
            <a:off x="6888162" y="3775076"/>
            <a:ext cx="871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endParaRPr lang="zh-CN" altLang="en-US" sz="1200" dirty="0">
              <a:latin typeface="+mn-ea"/>
              <a:ea typeface="+mn-ea"/>
            </a:endParaRPr>
          </a:p>
        </p:txBody>
      </p:sp>
      <p:sp>
        <p:nvSpPr>
          <p:cNvPr id="9242" name="TextBox 94"/>
          <p:cNvSpPr txBox="1">
            <a:spLocks noChangeArrowheads="1"/>
          </p:cNvSpPr>
          <p:nvPr/>
        </p:nvSpPr>
        <p:spPr bwMode="auto">
          <a:xfrm>
            <a:off x="3143250" y="2614614"/>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192.168.1.0/24</a:t>
            </a:r>
            <a:endParaRPr lang="zh-CN" altLang="en-US" sz="1200" dirty="0">
              <a:latin typeface="+mn-ea"/>
              <a:ea typeface="+mn-ea"/>
            </a:endParaRPr>
          </a:p>
        </p:txBody>
      </p:sp>
      <p:sp>
        <p:nvSpPr>
          <p:cNvPr id="9243" name="TextBox 94"/>
          <p:cNvSpPr txBox="1">
            <a:spLocks noChangeArrowheads="1"/>
          </p:cNvSpPr>
          <p:nvPr/>
        </p:nvSpPr>
        <p:spPr bwMode="auto">
          <a:xfrm>
            <a:off x="2855914" y="2614613"/>
            <a:ext cx="312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a:t>
            </a:r>
            <a:endParaRPr lang="zh-CN" altLang="en-US" sz="1200">
              <a:latin typeface="+mn-ea"/>
              <a:ea typeface="+mn-ea"/>
            </a:endParaRPr>
          </a:p>
        </p:txBody>
      </p:sp>
      <p:sp>
        <p:nvSpPr>
          <p:cNvPr id="9244" name="TextBox 94"/>
          <p:cNvSpPr txBox="1">
            <a:spLocks noChangeArrowheads="1"/>
          </p:cNvSpPr>
          <p:nvPr/>
        </p:nvSpPr>
        <p:spPr bwMode="auto">
          <a:xfrm>
            <a:off x="2855914" y="3971926"/>
            <a:ext cx="312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a:t>
            </a:r>
            <a:endParaRPr lang="zh-CN" altLang="en-US" sz="1200">
              <a:latin typeface="+mn-ea"/>
              <a:ea typeface="+mn-ea"/>
            </a:endParaRPr>
          </a:p>
        </p:txBody>
      </p:sp>
      <p:sp>
        <p:nvSpPr>
          <p:cNvPr id="9245" name="TextBox 94"/>
          <p:cNvSpPr txBox="1">
            <a:spLocks noChangeArrowheads="1"/>
          </p:cNvSpPr>
          <p:nvPr/>
        </p:nvSpPr>
        <p:spPr bwMode="auto">
          <a:xfrm>
            <a:off x="4308475" y="3971926"/>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a:t>
            </a:r>
            <a:endParaRPr lang="zh-CN" altLang="en-US" sz="1200">
              <a:latin typeface="+mn-ea"/>
              <a:ea typeface="+mn-ea"/>
            </a:endParaRPr>
          </a:p>
        </p:txBody>
      </p:sp>
      <p:sp>
        <p:nvSpPr>
          <p:cNvPr id="9246" name="TextBox 94"/>
          <p:cNvSpPr txBox="1">
            <a:spLocks noChangeArrowheads="1"/>
          </p:cNvSpPr>
          <p:nvPr/>
        </p:nvSpPr>
        <p:spPr bwMode="auto">
          <a:xfrm>
            <a:off x="4313239" y="2614613"/>
            <a:ext cx="312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a:t>
            </a:r>
            <a:endParaRPr lang="zh-CN" altLang="en-US" sz="1200">
              <a:latin typeface="+mn-ea"/>
              <a:ea typeface="+mn-ea"/>
            </a:endParaRPr>
          </a:p>
        </p:txBody>
      </p:sp>
      <p:sp>
        <p:nvSpPr>
          <p:cNvPr id="9247" name="TextBox 94"/>
          <p:cNvSpPr txBox="1">
            <a:spLocks noChangeArrowheads="1"/>
          </p:cNvSpPr>
          <p:nvPr/>
        </p:nvSpPr>
        <p:spPr bwMode="auto">
          <a:xfrm>
            <a:off x="3143250" y="397033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192.168.2.0/24</a:t>
            </a:r>
            <a:endParaRPr lang="zh-CN" altLang="en-US" sz="1200">
              <a:latin typeface="+mn-ea"/>
              <a:ea typeface="+mn-ea"/>
            </a:endParaRPr>
          </a:p>
        </p:txBody>
      </p:sp>
      <p:cxnSp>
        <p:nvCxnSpPr>
          <p:cNvPr id="9248" name="直接箭头连接符 52"/>
          <p:cNvCxnSpPr>
            <a:cxnSpLocks noChangeShapeType="1"/>
          </p:cNvCxnSpPr>
          <p:nvPr/>
        </p:nvCxnSpPr>
        <p:spPr bwMode="auto">
          <a:xfrm>
            <a:off x="3359150" y="2182813"/>
            <a:ext cx="0" cy="3603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49" name="直接箭头连接符 53"/>
          <p:cNvCxnSpPr>
            <a:cxnSpLocks noChangeShapeType="1"/>
          </p:cNvCxnSpPr>
          <p:nvPr/>
        </p:nvCxnSpPr>
        <p:spPr bwMode="auto">
          <a:xfrm>
            <a:off x="4125913" y="2182813"/>
            <a:ext cx="0" cy="3603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50" name="直接箭头连接符 54"/>
          <p:cNvCxnSpPr>
            <a:cxnSpLocks noChangeShapeType="1"/>
          </p:cNvCxnSpPr>
          <p:nvPr/>
        </p:nvCxnSpPr>
        <p:spPr bwMode="auto">
          <a:xfrm>
            <a:off x="3359150" y="4330701"/>
            <a:ext cx="0" cy="360363"/>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9251" name="直接箭头连接符 55"/>
          <p:cNvCxnSpPr>
            <a:cxnSpLocks noChangeShapeType="1"/>
          </p:cNvCxnSpPr>
          <p:nvPr/>
        </p:nvCxnSpPr>
        <p:spPr bwMode="auto">
          <a:xfrm>
            <a:off x="4151313" y="4330701"/>
            <a:ext cx="0" cy="360363"/>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9252" name="直接箭头连接符 57"/>
          <p:cNvCxnSpPr>
            <a:cxnSpLocks noChangeShapeType="1"/>
          </p:cNvCxnSpPr>
          <p:nvPr/>
        </p:nvCxnSpPr>
        <p:spPr bwMode="auto">
          <a:xfrm>
            <a:off x="4511676" y="3249613"/>
            <a:ext cx="5048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grpSp>
        <p:nvGrpSpPr>
          <p:cNvPr id="9253" name="Group 47"/>
          <p:cNvGrpSpPr>
            <a:grpSpLocks/>
          </p:cNvGrpSpPr>
          <p:nvPr/>
        </p:nvGrpSpPr>
        <p:grpSpPr bwMode="auto">
          <a:xfrm>
            <a:off x="6167438" y="2349501"/>
            <a:ext cx="1223962" cy="530225"/>
            <a:chOff x="4643438" y="2335213"/>
            <a:chExt cx="1223962" cy="530225"/>
          </a:xfrm>
        </p:grpSpPr>
        <p:cxnSp>
          <p:nvCxnSpPr>
            <p:cNvPr id="9267" name="直接箭头连接符 62"/>
            <p:cNvCxnSpPr>
              <a:cxnSpLocks noChangeShapeType="1"/>
            </p:cNvCxnSpPr>
            <p:nvPr/>
          </p:nvCxnSpPr>
          <p:spPr bwMode="auto">
            <a:xfrm flipV="1">
              <a:off x="5364163" y="2335213"/>
              <a:ext cx="503237" cy="21590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68" name="直接箭头连接符 66"/>
            <p:cNvCxnSpPr>
              <a:cxnSpLocks noChangeShapeType="1"/>
            </p:cNvCxnSpPr>
            <p:nvPr/>
          </p:nvCxnSpPr>
          <p:spPr bwMode="auto">
            <a:xfrm flipH="1">
              <a:off x="4643438" y="2622550"/>
              <a:ext cx="504825" cy="217488"/>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9269" name="直接连接符 70"/>
            <p:cNvCxnSpPr>
              <a:cxnSpLocks noChangeShapeType="1"/>
            </p:cNvCxnSpPr>
            <p:nvPr/>
          </p:nvCxnSpPr>
          <p:spPr bwMode="auto">
            <a:xfrm>
              <a:off x="4827588" y="2649538"/>
              <a:ext cx="0" cy="215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70" name="直接连接符 88"/>
            <p:cNvCxnSpPr>
              <a:cxnSpLocks noChangeShapeType="1"/>
            </p:cNvCxnSpPr>
            <p:nvPr/>
          </p:nvCxnSpPr>
          <p:spPr bwMode="auto">
            <a:xfrm>
              <a:off x="4729163" y="2714625"/>
              <a:ext cx="215900" cy="714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grpSp>
        <p:nvGrpSpPr>
          <p:cNvPr id="9254" name="Group 46"/>
          <p:cNvGrpSpPr>
            <a:grpSpLocks/>
          </p:cNvGrpSpPr>
          <p:nvPr/>
        </p:nvGrpSpPr>
        <p:grpSpPr bwMode="auto">
          <a:xfrm>
            <a:off x="6167438" y="3965576"/>
            <a:ext cx="1223962" cy="601663"/>
            <a:chOff x="4787900" y="3965575"/>
            <a:chExt cx="1223963" cy="601663"/>
          </a:xfrm>
        </p:grpSpPr>
        <p:cxnSp>
          <p:nvCxnSpPr>
            <p:cNvPr id="9263" name="直接箭头连接符 65"/>
            <p:cNvCxnSpPr>
              <a:cxnSpLocks noChangeShapeType="1"/>
            </p:cNvCxnSpPr>
            <p:nvPr/>
          </p:nvCxnSpPr>
          <p:spPr bwMode="auto">
            <a:xfrm flipH="1" flipV="1">
              <a:off x="5580063" y="4351338"/>
              <a:ext cx="431800" cy="21590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9264" name="直接箭头连接符 95"/>
            <p:cNvCxnSpPr>
              <a:cxnSpLocks noChangeShapeType="1"/>
            </p:cNvCxnSpPr>
            <p:nvPr/>
          </p:nvCxnSpPr>
          <p:spPr bwMode="auto">
            <a:xfrm>
              <a:off x="4787900" y="3990975"/>
              <a:ext cx="431800" cy="21590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65" name="直接连接符 97"/>
            <p:cNvCxnSpPr>
              <a:cxnSpLocks noChangeShapeType="1"/>
            </p:cNvCxnSpPr>
            <p:nvPr/>
          </p:nvCxnSpPr>
          <p:spPr bwMode="auto">
            <a:xfrm>
              <a:off x="4932363" y="3965575"/>
              <a:ext cx="71437" cy="228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66" name="直接连接符 98"/>
            <p:cNvCxnSpPr>
              <a:cxnSpLocks noChangeShapeType="1"/>
            </p:cNvCxnSpPr>
            <p:nvPr/>
          </p:nvCxnSpPr>
          <p:spPr bwMode="auto">
            <a:xfrm flipV="1">
              <a:off x="4846638" y="4005263"/>
              <a:ext cx="215900" cy="1428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cxnSp>
        <p:nvCxnSpPr>
          <p:cNvPr id="9255" name="直接箭头连接符 60"/>
          <p:cNvCxnSpPr>
            <a:cxnSpLocks noChangeShapeType="1"/>
          </p:cNvCxnSpPr>
          <p:nvPr/>
        </p:nvCxnSpPr>
        <p:spPr bwMode="auto">
          <a:xfrm flipH="1">
            <a:off x="4511676" y="3683000"/>
            <a:ext cx="504825" cy="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sp>
        <p:nvSpPr>
          <p:cNvPr id="9257" name="TextBox 94"/>
          <p:cNvSpPr txBox="1">
            <a:spLocks noChangeArrowheads="1"/>
          </p:cNvSpPr>
          <p:nvPr/>
        </p:nvSpPr>
        <p:spPr bwMode="auto">
          <a:xfrm>
            <a:off x="6383339" y="2781301"/>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sp>
        <p:nvSpPr>
          <p:cNvPr id="9258" name="TextBox 94"/>
          <p:cNvSpPr txBox="1">
            <a:spLocks noChangeArrowheads="1"/>
          </p:cNvSpPr>
          <p:nvPr/>
        </p:nvSpPr>
        <p:spPr bwMode="auto">
          <a:xfrm>
            <a:off x="2901951" y="3192464"/>
            <a:ext cx="530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9259" name="TextBox 94"/>
          <p:cNvSpPr txBox="1">
            <a:spLocks noChangeArrowheads="1"/>
          </p:cNvSpPr>
          <p:nvPr/>
        </p:nvSpPr>
        <p:spPr bwMode="auto">
          <a:xfrm>
            <a:off x="2535238" y="1544639"/>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9260" name="TextBox 94"/>
          <p:cNvSpPr txBox="1">
            <a:spLocks noChangeArrowheads="1"/>
          </p:cNvSpPr>
          <p:nvPr/>
        </p:nvSpPr>
        <p:spPr bwMode="auto">
          <a:xfrm>
            <a:off x="4406901" y="1544639"/>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sp>
        <p:nvSpPr>
          <p:cNvPr id="9261" name="TextBox 94"/>
          <p:cNvSpPr txBox="1">
            <a:spLocks noChangeArrowheads="1"/>
          </p:cNvSpPr>
          <p:nvPr/>
        </p:nvSpPr>
        <p:spPr bwMode="auto">
          <a:xfrm>
            <a:off x="2563813" y="5084763"/>
            <a:ext cx="603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C</a:t>
            </a:r>
            <a:endParaRPr lang="zh-CN" altLang="en-US" sz="1200">
              <a:latin typeface="+mn-ea"/>
              <a:ea typeface="+mn-ea"/>
            </a:endParaRPr>
          </a:p>
        </p:txBody>
      </p:sp>
      <p:sp>
        <p:nvSpPr>
          <p:cNvPr id="9262" name="TextBox 94"/>
          <p:cNvSpPr txBox="1">
            <a:spLocks noChangeArrowheads="1"/>
          </p:cNvSpPr>
          <p:nvPr/>
        </p:nvSpPr>
        <p:spPr bwMode="auto">
          <a:xfrm>
            <a:off x="4433889" y="5084763"/>
            <a:ext cx="606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D</a:t>
            </a:r>
            <a:endParaRPr lang="zh-CN" altLang="en-US" sz="1200">
              <a:latin typeface="+mn-ea"/>
              <a:ea typeface="+mn-ea"/>
            </a:endParaRPr>
          </a:p>
        </p:txBody>
      </p:sp>
      <p:pic>
        <p:nvPicPr>
          <p:cNvPr id="60" name="图片 59" descr="internet-蓝.png"/>
          <p:cNvPicPr>
            <a:picLocks noChangeAspect="1"/>
          </p:cNvPicPr>
          <p:nvPr/>
        </p:nvPicPr>
        <p:blipFill>
          <a:blip r:embed="rId3" cstate="print"/>
          <a:stretch>
            <a:fillRect/>
          </a:stretch>
        </p:blipFill>
        <p:spPr>
          <a:xfrm>
            <a:off x="8275213" y="2122875"/>
            <a:ext cx="1569299" cy="796538"/>
          </a:xfrm>
          <a:prstGeom prst="rect">
            <a:avLst/>
          </a:prstGeom>
        </p:spPr>
      </p:pic>
      <p:pic>
        <p:nvPicPr>
          <p:cNvPr id="61" name="图片 6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34126" y="3102773"/>
            <a:ext cx="735511" cy="539766"/>
          </a:xfrm>
          <a:prstGeom prst="rect">
            <a:avLst/>
          </a:prstGeom>
        </p:spPr>
      </p:pic>
      <p:pic>
        <p:nvPicPr>
          <p:cNvPr id="62" name="图片 61" descr="接入交换机.png"/>
          <p:cNvPicPr>
            <a:picLocks noChangeAspect="1"/>
          </p:cNvPicPr>
          <p:nvPr/>
        </p:nvPicPr>
        <p:blipFill>
          <a:blip r:embed="rId5" cstate="print"/>
          <a:stretch>
            <a:fillRect/>
          </a:stretch>
        </p:blipFill>
        <p:spPr>
          <a:xfrm>
            <a:off x="3437646" y="3124357"/>
            <a:ext cx="702326" cy="574630"/>
          </a:xfrm>
          <a:prstGeom prst="rect">
            <a:avLst/>
          </a:prstGeom>
        </p:spPr>
      </p:pic>
      <p:pic>
        <p:nvPicPr>
          <p:cNvPr id="63" name="图片 62" descr="PC.png"/>
          <p:cNvPicPr>
            <a:picLocks noChangeAspect="1"/>
          </p:cNvPicPr>
          <p:nvPr/>
        </p:nvPicPr>
        <p:blipFill>
          <a:blip r:embed="rId6" cstate="print"/>
          <a:stretch>
            <a:fillRect/>
          </a:stretch>
        </p:blipFill>
        <p:spPr>
          <a:xfrm>
            <a:off x="2384828" y="1820864"/>
            <a:ext cx="854084" cy="655936"/>
          </a:xfrm>
          <a:prstGeom prst="rect">
            <a:avLst/>
          </a:prstGeom>
        </p:spPr>
      </p:pic>
      <p:pic>
        <p:nvPicPr>
          <p:cNvPr id="64" name="图片 63" descr="PC.png"/>
          <p:cNvPicPr>
            <a:picLocks noChangeAspect="1"/>
          </p:cNvPicPr>
          <p:nvPr/>
        </p:nvPicPr>
        <p:blipFill>
          <a:blip r:embed="rId6" cstate="print"/>
          <a:stretch>
            <a:fillRect/>
          </a:stretch>
        </p:blipFill>
        <p:spPr>
          <a:xfrm>
            <a:off x="4222246" y="1820566"/>
            <a:ext cx="854084" cy="655936"/>
          </a:xfrm>
          <a:prstGeom prst="rect">
            <a:avLst/>
          </a:prstGeom>
        </p:spPr>
      </p:pic>
      <p:pic>
        <p:nvPicPr>
          <p:cNvPr id="65" name="图片 64" descr="PC.png"/>
          <p:cNvPicPr>
            <a:picLocks noChangeAspect="1"/>
          </p:cNvPicPr>
          <p:nvPr/>
        </p:nvPicPr>
        <p:blipFill>
          <a:blip r:embed="rId6" cstate="print"/>
          <a:stretch>
            <a:fillRect/>
          </a:stretch>
        </p:blipFill>
        <p:spPr>
          <a:xfrm>
            <a:off x="2384858" y="4357240"/>
            <a:ext cx="854084" cy="655936"/>
          </a:xfrm>
          <a:prstGeom prst="rect">
            <a:avLst/>
          </a:prstGeom>
        </p:spPr>
      </p:pic>
      <p:pic>
        <p:nvPicPr>
          <p:cNvPr id="66" name="图片 65" descr="PC.png"/>
          <p:cNvPicPr>
            <a:picLocks noChangeAspect="1"/>
          </p:cNvPicPr>
          <p:nvPr/>
        </p:nvPicPr>
        <p:blipFill>
          <a:blip r:embed="rId6" cstate="print"/>
          <a:stretch>
            <a:fillRect/>
          </a:stretch>
        </p:blipFill>
        <p:spPr>
          <a:xfrm>
            <a:off x="4264457" y="4337675"/>
            <a:ext cx="854084" cy="655936"/>
          </a:xfrm>
          <a:prstGeom prst="rect">
            <a:avLst/>
          </a:prstGeom>
        </p:spPr>
      </p:pic>
      <p:pic>
        <p:nvPicPr>
          <p:cNvPr id="67" name="图片 66" descr="通用服务器-蓝.png"/>
          <p:cNvPicPr>
            <a:picLocks noChangeAspect="1"/>
          </p:cNvPicPr>
          <p:nvPr/>
        </p:nvPicPr>
        <p:blipFill>
          <a:blip r:embed="rId7" cstate="print"/>
          <a:stretch>
            <a:fillRect/>
          </a:stretch>
        </p:blipFill>
        <p:spPr>
          <a:xfrm>
            <a:off x="8490577" y="4206876"/>
            <a:ext cx="744708" cy="609306"/>
          </a:xfrm>
          <a:prstGeom prst="rect">
            <a:avLst/>
          </a:prstGeom>
        </p:spPr>
      </p:pic>
    </p:spTree>
    <p:extLst>
      <p:ext uri="{BB962C8B-B14F-4D97-AF65-F5344CB8AC3E}">
        <p14:creationId xmlns:p14="http://schemas.microsoft.com/office/powerpoint/2010/main" val="5865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2" name="直接连接符 34"/>
          <p:cNvCxnSpPr>
            <a:cxnSpLocks noChangeShapeType="1"/>
          </p:cNvCxnSpPr>
          <p:nvPr/>
        </p:nvCxnSpPr>
        <p:spPr bwMode="auto">
          <a:xfrm>
            <a:off x="3863976" y="3414713"/>
            <a:ext cx="25193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43" name="直接连接符 35"/>
          <p:cNvCxnSpPr>
            <a:cxnSpLocks noChangeShapeType="1"/>
          </p:cNvCxnSpPr>
          <p:nvPr/>
        </p:nvCxnSpPr>
        <p:spPr bwMode="auto">
          <a:xfrm>
            <a:off x="6743701" y="3414713"/>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0244" name="Title 1"/>
          <p:cNvSpPr>
            <a:spLocks noGrp="1"/>
          </p:cNvSpPr>
          <p:nvPr>
            <p:ph type="title"/>
          </p:nvPr>
        </p:nvSpPr>
        <p:spPr/>
        <p:txBody>
          <a:bodyPr/>
          <a:lstStyle/>
          <a:p>
            <a:r>
              <a:rPr lang="en-US" altLang="zh-CN"/>
              <a:t> ACL</a:t>
            </a:r>
            <a:r>
              <a:rPr lang="zh-CN" altLang="en-US"/>
              <a:t>应用场景</a:t>
            </a:r>
            <a:endParaRPr lang="en-US" altLang="zh-CN" dirty="0"/>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ACL</a:t>
            </a:r>
            <a:r>
              <a:rPr lang="zh-CN" altLang="en-US" dirty="0"/>
              <a:t>可以根据需求来定义过滤的条件以及匹配条件后所执行的动作。</a:t>
            </a:r>
            <a:endParaRPr lang="en-US" altLang="zh-CN" dirty="0"/>
          </a:p>
          <a:p>
            <a:endParaRPr lang="zh-CN" altLang="en-US" dirty="0"/>
          </a:p>
        </p:txBody>
      </p:sp>
      <p:sp>
        <p:nvSpPr>
          <p:cNvPr id="10248" name="TextBox 94"/>
          <p:cNvSpPr txBox="1">
            <a:spLocks noChangeArrowheads="1"/>
          </p:cNvSpPr>
          <p:nvPr/>
        </p:nvSpPr>
        <p:spPr bwMode="auto">
          <a:xfrm>
            <a:off x="6969126" y="3165476"/>
            <a:ext cx="7830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G0/0/0</a:t>
            </a:r>
            <a:endParaRPr lang="zh-CN" altLang="en-US" sz="1200" dirty="0">
              <a:latin typeface="+mn-ea"/>
              <a:ea typeface="+mn-ea"/>
            </a:endParaRPr>
          </a:p>
        </p:txBody>
      </p:sp>
      <p:cxnSp>
        <p:nvCxnSpPr>
          <p:cNvPr id="10249" name="直接箭头连接符 62"/>
          <p:cNvCxnSpPr>
            <a:cxnSpLocks noChangeShapeType="1"/>
          </p:cNvCxnSpPr>
          <p:nvPr/>
        </p:nvCxnSpPr>
        <p:spPr bwMode="auto">
          <a:xfrm>
            <a:off x="7072313" y="2909888"/>
            <a:ext cx="576262"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0250" name="直接箭头连接符 65"/>
          <p:cNvCxnSpPr>
            <a:cxnSpLocks noChangeShapeType="1"/>
          </p:cNvCxnSpPr>
          <p:nvPr/>
        </p:nvCxnSpPr>
        <p:spPr bwMode="auto">
          <a:xfrm flipH="1">
            <a:off x="7072313" y="3867150"/>
            <a:ext cx="576262" cy="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sp>
        <p:nvSpPr>
          <p:cNvPr id="10251" name="TextBox 59"/>
          <p:cNvSpPr txBox="1">
            <a:spLocks noChangeArrowheads="1"/>
          </p:cNvSpPr>
          <p:nvPr/>
        </p:nvSpPr>
        <p:spPr bwMode="auto">
          <a:xfrm>
            <a:off x="5670551" y="2497139"/>
            <a:ext cx="493713" cy="276225"/>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solidFill>
                  <a:schemeClr val="bg1"/>
                </a:solidFill>
                <a:latin typeface="+mn-ea"/>
                <a:ea typeface="+mn-ea"/>
              </a:rPr>
              <a:t>数据</a:t>
            </a:r>
          </a:p>
        </p:txBody>
      </p:sp>
      <p:cxnSp>
        <p:nvCxnSpPr>
          <p:cNvPr id="10252" name="直接箭头连接符 61"/>
          <p:cNvCxnSpPr>
            <a:cxnSpLocks noChangeShapeType="1"/>
          </p:cNvCxnSpPr>
          <p:nvPr/>
        </p:nvCxnSpPr>
        <p:spPr bwMode="auto">
          <a:xfrm>
            <a:off x="5630863" y="2909888"/>
            <a:ext cx="576262"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0253" name="TextBox 64"/>
          <p:cNvSpPr txBox="1">
            <a:spLocks noChangeArrowheads="1"/>
          </p:cNvSpPr>
          <p:nvPr/>
        </p:nvSpPr>
        <p:spPr bwMode="auto">
          <a:xfrm>
            <a:off x="6313488" y="2765426"/>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未匹配</a:t>
            </a:r>
          </a:p>
        </p:txBody>
      </p:sp>
      <p:sp>
        <p:nvSpPr>
          <p:cNvPr id="10254" name="TextBox 67"/>
          <p:cNvSpPr txBox="1">
            <a:spLocks noChangeArrowheads="1"/>
          </p:cNvSpPr>
          <p:nvPr/>
        </p:nvSpPr>
        <p:spPr bwMode="auto">
          <a:xfrm>
            <a:off x="7112001" y="2497139"/>
            <a:ext cx="492125" cy="276225"/>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solidFill>
                  <a:schemeClr val="bg1"/>
                </a:solidFill>
                <a:latin typeface="+mn-ea"/>
                <a:ea typeface="+mn-ea"/>
              </a:rPr>
              <a:t>数据</a:t>
            </a:r>
          </a:p>
        </p:txBody>
      </p:sp>
      <p:sp>
        <p:nvSpPr>
          <p:cNvPr id="10255" name="TextBox 68"/>
          <p:cNvSpPr txBox="1">
            <a:spLocks noChangeArrowheads="1"/>
          </p:cNvSpPr>
          <p:nvPr/>
        </p:nvSpPr>
        <p:spPr bwMode="auto">
          <a:xfrm>
            <a:off x="5638801" y="3984626"/>
            <a:ext cx="493713" cy="276225"/>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solidFill>
                  <a:schemeClr val="bg1"/>
                </a:solidFill>
                <a:latin typeface="+mn-ea"/>
                <a:ea typeface="+mn-ea"/>
              </a:rPr>
              <a:t>数据</a:t>
            </a:r>
          </a:p>
        </p:txBody>
      </p:sp>
      <p:cxnSp>
        <p:nvCxnSpPr>
          <p:cNvPr id="10256" name="直接箭头连接符 69"/>
          <p:cNvCxnSpPr>
            <a:cxnSpLocks noChangeShapeType="1"/>
          </p:cNvCxnSpPr>
          <p:nvPr/>
        </p:nvCxnSpPr>
        <p:spPr bwMode="auto">
          <a:xfrm flipH="1">
            <a:off x="5630863" y="3867150"/>
            <a:ext cx="576262" cy="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sp>
        <p:nvSpPr>
          <p:cNvPr id="72" name="TextBox 71"/>
          <p:cNvSpPr txBox="1"/>
          <p:nvPr/>
        </p:nvSpPr>
        <p:spPr>
          <a:xfrm>
            <a:off x="7058752" y="3978777"/>
            <a:ext cx="693433" cy="31432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anchor="ctr"/>
          <a:lstStyle/>
          <a:p>
            <a:pPr defTabSz="784225">
              <a:defRPr/>
            </a:pPr>
            <a:r>
              <a:rPr lang="zh-CN" altLang="en-US" sz="1200" dirty="0">
                <a:solidFill>
                  <a:schemeClr val="bg1"/>
                </a:solidFill>
                <a:latin typeface="+mn-ea"/>
                <a:ea typeface="+mn-ea"/>
              </a:rPr>
              <a:t>加密后数据</a:t>
            </a:r>
          </a:p>
        </p:txBody>
      </p:sp>
      <p:sp>
        <p:nvSpPr>
          <p:cNvPr id="10260" name="TextBox 72"/>
          <p:cNvSpPr txBox="1">
            <a:spLocks noChangeArrowheads="1"/>
          </p:cNvSpPr>
          <p:nvPr/>
        </p:nvSpPr>
        <p:spPr bwMode="auto">
          <a:xfrm>
            <a:off x="6394375" y="3800847"/>
            <a:ext cx="493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匹配</a:t>
            </a:r>
          </a:p>
        </p:txBody>
      </p:sp>
      <p:cxnSp>
        <p:nvCxnSpPr>
          <p:cNvPr id="10262" name="直接连接符 24"/>
          <p:cNvCxnSpPr>
            <a:cxnSpLocks noChangeShapeType="1"/>
          </p:cNvCxnSpPr>
          <p:nvPr/>
        </p:nvCxnSpPr>
        <p:spPr bwMode="auto">
          <a:xfrm>
            <a:off x="2566988" y="2903538"/>
            <a:ext cx="25209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3" name="直接连接符 26"/>
          <p:cNvCxnSpPr>
            <a:cxnSpLocks noChangeShapeType="1"/>
          </p:cNvCxnSpPr>
          <p:nvPr/>
        </p:nvCxnSpPr>
        <p:spPr bwMode="auto">
          <a:xfrm>
            <a:off x="2855913" y="22558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4" name="直接连接符 27"/>
          <p:cNvCxnSpPr>
            <a:cxnSpLocks noChangeShapeType="1"/>
          </p:cNvCxnSpPr>
          <p:nvPr/>
        </p:nvCxnSpPr>
        <p:spPr bwMode="auto">
          <a:xfrm>
            <a:off x="4659313" y="22558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5" name="直接连接符 29"/>
          <p:cNvCxnSpPr>
            <a:cxnSpLocks noChangeShapeType="1"/>
          </p:cNvCxnSpPr>
          <p:nvPr/>
        </p:nvCxnSpPr>
        <p:spPr bwMode="auto">
          <a:xfrm>
            <a:off x="3792538" y="29035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6" name="直接连接符 31"/>
          <p:cNvCxnSpPr>
            <a:cxnSpLocks noChangeShapeType="1"/>
          </p:cNvCxnSpPr>
          <p:nvPr/>
        </p:nvCxnSpPr>
        <p:spPr bwMode="auto">
          <a:xfrm>
            <a:off x="2855913" y="3971925"/>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7" name="直接连接符 32"/>
          <p:cNvCxnSpPr>
            <a:cxnSpLocks noChangeShapeType="1"/>
          </p:cNvCxnSpPr>
          <p:nvPr/>
        </p:nvCxnSpPr>
        <p:spPr bwMode="auto">
          <a:xfrm>
            <a:off x="4656138" y="3971925"/>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8" name="直接连接符 33"/>
          <p:cNvCxnSpPr>
            <a:cxnSpLocks noChangeShapeType="1"/>
          </p:cNvCxnSpPr>
          <p:nvPr/>
        </p:nvCxnSpPr>
        <p:spPr bwMode="auto">
          <a:xfrm>
            <a:off x="3792538" y="3322639"/>
            <a:ext cx="0" cy="6492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74" name="直接连接符 30"/>
          <p:cNvCxnSpPr>
            <a:cxnSpLocks noChangeShapeType="1"/>
          </p:cNvCxnSpPr>
          <p:nvPr/>
        </p:nvCxnSpPr>
        <p:spPr bwMode="auto">
          <a:xfrm>
            <a:off x="2566988" y="3971925"/>
            <a:ext cx="25209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0275" name="TextBox 94"/>
          <p:cNvSpPr txBox="1">
            <a:spLocks noChangeArrowheads="1"/>
          </p:cNvSpPr>
          <p:nvPr/>
        </p:nvSpPr>
        <p:spPr bwMode="auto">
          <a:xfrm>
            <a:off x="3143250" y="2614614"/>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192.168.1.0/24</a:t>
            </a:r>
            <a:endParaRPr lang="zh-CN" altLang="en-US" sz="1200">
              <a:latin typeface="+mn-ea"/>
              <a:ea typeface="+mn-ea"/>
            </a:endParaRPr>
          </a:p>
        </p:txBody>
      </p:sp>
      <p:sp>
        <p:nvSpPr>
          <p:cNvPr id="10276" name="TextBox 94"/>
          <p:cNvSpPr txBox="1">
            <a:spLocks noChangeArrowheads="1"/>
          </p:cNvSpPr>
          <p:nvPr/>
        </p:nvSpPr>
        <p:spPr bwMode="auto">
          <a:xfrm>
            <a:off x="2855914" y="2614613"/>
            <a:ext cx="312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a:t>
            </a:r>
            <a:endParaRPr lang="zh-CN" altLang="en-US" sz="1200">
              <a:latin typeface="+mn-ea"/>
              <a:ea typeface="+mn-ea"/>
            </a:endParaRPr>
          </a:p>
        </p:txBody>
      </p:sp>
      <p:sp>
        <p:nvSpPr>
          <p:cNvPr id="10277" name="TextBox 94"/>
          <p:cNvSpPr txBox="1">
            <a:spLocks noChangeArrowheads="1"/>
          </p:cNvSpPr>
          <p:nvPr/>
        </p:nvSpPr>
        <p:spPr bwMode="auto">
          <a:xfrm>
            <a:off x="2855914" y="3971926"/>
            <a:ext cx="312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a:t>
            </a:r>
            <a:endParaRPr lang="zh-CN" altLang="en-US" sz="1200">
              <a:latin typeface="+mn-ea"/>
              <a:ea typeface="+mn-ea"/>
            </a:endParaRPr>
          </a:p>
        </p:txBody>
      </p:sp>
      <p:sp>
        <p:nvSpPr>
          <p:cNvPr id="10278" name="TextBox 94"/>
          <p:cNvSpPr txBox="1">
            <a:spLocks noChangeArrowheads="1"/>
          </p:cNvSpPr>
          <p:nvPr/>
        </p:nvSpPr>
        <p:spPr bwMode="auto">
          <a:xfrm>
            <a:off x="4308475" y="3971926"/>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a:t>
            </a:r>
            <a:endParaRPr lang="zh-CN" altLang="en-US" sz="1200">
              <a:latin typeface="+mn-ea"/>
              <a:ea typeface="+mn-ea"/>
            </a:endParaRPr>
          </a:p>
        </p:txBody>
      </p:sp>
      <p:sp>
        <p:nvSpPr>
          <p:cNvPr id="10279" name="TextBox 94"/>
          <p:cNvSpPr txBox="1">
            <a:spLocks noChangeArrowheads="1"/>
          </p:cNvSpPr>
          <p:nvPr/>
        </p:nvSpPr>
        <p:spPr bwMode="auto">
          <a:xfrm>
            <a:off x="4313239" y="2614613"/>
            <a:ext cx="312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a:t>
            </a:r>
            <a:endParaRPr lang="zh-CN" altLang="en-US" sz="1200">
              <a:latin typeface="+mn-ea"/>
              <a:ea typeface="+mn-ea"/>
            </a:endParaRPr>
          </a:p>
        </p:txBody>
      </p:sp>
      <p:sp>
        <p:nvSpPr>
          <p:cNvPr id="10280" name="TextBox 94"/>
          <p:cNvSpPr txBox="1">
            <a:spLocks noChangeArrowheads="1"/>
          </p:cNvSpPr>
          <p:nvPr/>
        </p:nvSpPr>
        <p:spPr bwMode="auto">
          <a:xfrm>
            <a:off x="3143250" y="397033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192.168.2.0/24</a:t>
            </a:r>
            <a:endParaRPr lang="zh-CN" altLang="en-US" sz="1200" dirty="0">
              <a:latin typeface="+mn-ea"/>
              <a:ea typeface="+mn-ea"/>
            </a:endParaRPr>
          </a:p>
        </p:txBody>
      </p:sp>
      <p:cxnSp>
        <p:nvCxnSpPr>
          <p:cNvPr id="10281" name="直接箭头连接符 52"/>
          <p:cNvCxnSpPr>
            <a:cxnSpLocks noChangeShapeType="1"/>
          </p:cNvCxnSpPr>
          <p:nvPr/>
        </p:nvCxnSpPr>
        <p:spPr bwMode="auto">
          <a:xfrm>
            <a:off x="3359150" y="2182813"/>
            <a:ext cx="0" cy="3603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0282" name="直接箭头连接符 53"/>
          <p:cNvCxnSpPr>
            <a:cxnSpLocks noChangeShapeType="1"/>
          </p:cNvCxnSpPr>
          <p:nvPr/>
        </p:nvCxnSpPr>
        <p:spPr bwMode="auto">
          <a:xfrm>
            <a:off x="4125913" y="2182813"/>
            <a:ext cx="0" cy="3603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0283" name="直接箭头连接符 54"/>
          <p:cNvCxnSpPr>
            <a:cxnSpLocks noChangeShapeType="1"/>
          </p:cNvCxnSpPr>
          <p:nvPr/>
        </p:nvCxnSpPr>
        <p:spPr bwMode="auto">
          <a:xfrm>
            <a:off x="3359150" y="4330701"/>
            <a:ext cx="0" cy="360363"/>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10284" name="直接箭头连接符 55"/>
          <p:cNvCxnSpPr>
            <a:cxnSpLocks noChangeShapeType="1"/>
          </p:cNvCxnSpPr>
          <p:nvPr/>
        </p:nvCxnSpPr>
        <p:spPr bwMode="auto">
          <a:xfrm>
            <a:off x="4151313" y="4330701"/>
            <a:ext cx="0" cy="360363"/>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10285" name="直接箭头连接符 57"/>
          <p:cNvCxnSpPr>
            <a:cxnSpLocks noChangeShapeType="1"/>
          </p:cNvCxnSpPr>
          <p:nvPr/>
        </p:nvCxnSpPr>
        <p:spPr bwMode="auto">
          <a:xfrm>
            <a:off x="4511676" y="3249613"/>
            <a:ext cx="5048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0286" name="直接箭头连接符 60"/>
          <p:cNvCxnSpPr>
            <a:cxnSpLocks noChangeShapeType="1"/>
          </p:cNvCxnSpPr>
          <p:nvPr/>
        </p:nvCxnSpPr>
        <p:spPr bwMode="auto">
          <a:xfrm flipH="1">
            <a:off x="4511676" y="3683000"/>
            <a:ext cx="504825" cy="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sp>
        <p:nvSpPr>
          <p:cNvPr id="10287" name="TextBox 94"/>
          <p:cNvSpPr txBox="1">
            <a:spLocks noChangeArrowheads="1"/>
          </p:cNvSpPr>
          <p:nvPr/>
        </p:nvSpPr>
        <p:spPr bwMode="auto">
          <a:xfrm>
            <a:off x="2901951" y="3192464"/>
            <a:ext cx="530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0288" name="TextBox 94"/>
          <p:cNvSpPr txBox="1">
            <a:spLocks noChangeArrowheads="1"/>
          </p:cNvSpPr>
          <p:nvPr/>
        </p:nvSpPr>
        <p:spPr bwMode="auto">
          <a:xfrm>
            <a:off x="2535238" y="152078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0289" name="TextBox 94"/>
          <p:cNvSpPr txBox="1">
            <a:spLocks noChangeArrowheads="1"/>
          </p:cNvSpPr>
          <p:nvPr/>
        </p:nvSpPr>
        <p:spPr bwMode="auto">
          <a:xfrm>
            <a:off x="4406901" y="1520788"/>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sp>
        <p:nvSpPr>
          <p:cNvPr id="10290" name="TextBox 94"/>
          <p:cNvSpPr txBox="1">
            <a:spLocks noChangeArrowheads="1"/>
          </p:cNvSpPr>
          <p:nvPr/>
        </p:nvSpPr>
        <p:spPr bwMode="auto">
          <a:xfrm>
            <a:off x="2563813" y="5084763"/>
            <a:ext cx="603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C</a:t>
            </a:r>
            <a:endParaRPr lang="zh-CN" altLang="en-US" sz="1200">
              <a:latin typeface="+mn-ea"/>
              <a:ea typeface="+mn-ea"/>
            </a:endParaRPr>
          </a:p>
        </p:txBody>
      </p:sp>
      <p:sp>
        <p:nvSpPr>
          <p:cNvPr id="10291" name="TextBox 94"/>
          <p:cNvSpPr txBox="1">
            <a:spLocks noChangeArrowheads="1"/>
          </p:cNvSpPr>
          <p:nvPr/>
        </p:nvSpPr>
        <p:spPr bwMode="auto">
          <a:xfrm>
            <a:off x="4433889" y="5084763"/>
            <a:ext cx="606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D</a:t>
            </a:r>
            <a:endParaRPr lang="zh-CN" altLang="en-US" sz="1200">
              <a:latin typeface="+mn-ea"/>
              <a:ea typeface="+mn-ea"/>
            </a:endParaRPr>
          </a:p>
        </p:txBody>
      </p:sp>
      <p:sp>
        <p:nvSpPr>
          <p:cNvPr id="10292" name="TextBox 94"/>
          <p:cNvSpPr txBox="1">
            <a:spLocks noChangeArrowheads="1"/>
          </p:cNvSpPr>
          <p:nvPr/>
        </p:nvSpPr>
        <p:spPr bwMode="auto">
          <a:xfrm>
            <a:off x="5808664" y="3141664"/>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pic>
        <p:nvPicPr>
          <p:cNvPr id="56" name="图片 55" descr="PC.png"/>
          <p:cNvPicPr>
            <a:picLocks noChangeAspect="1"/>
          </p:cNvPicPr>
          <p:nvPr/>
        </p:nvPicPr>
        <p:blipFill>
          <a:blip r:embed="rId3" cstate="print"/>
          <a:stretch>
            <a:fillRect/>
          </a:stretch>
        </p:blipFill>
        <p:spPr>
          <a:xfrm>
            <a:off x="2384828" y="1820864"/>
            <a:ext cx="854084" cy="655936"/>
          </a:xfrm>
          <a:prstGeom prst="rect">
            <a:avLst/>
          </a:prstGeom>
        </p:spPr>
      </p:pic>
      <p:pic>
        <p:nvPicPr>
          <p:cNvPr id="57" name="图片 56" descr="PC.png"/>
          <p:cNvPicPr>
            <a:picLocks noChangeAspect="1"/>
          </p:cNvPicPr>
          <p:nvPr/>
        </p:nvPicPr>
        <p:blipFill>
          <a:blip r:embed="rId3" cstate="print"/>
          <a:stretch>
            <a:fillRect/>
          </a:stretch>
        </p:blipFill>
        <p:spPr>
          <a:xfrm>
            <a:off x="4250259" y="1791618"/>
            <a:ext cx="854084" cy="655936"/>
          </a:xfrm>
          <a:prstGeom prst="rect">
            <a:avLst/>
          </a:prstGeom>
        </p:spPr>
      </p:pic>
      <p:pic>
        <p:nvPicPr>
          <p:cNvPr id="58" name="图片 57" descr="PC.png"/>
          <p:cNvPicPr>
            <a:picLocks noChangeAspect="1"/>
          </p:cNvPicPr>
          <p:nvPr/>
        </p:nvPicPr>
        <p:blipFill>
          <a:blip r:embed="rId3" cstate="print"/>
          <a:stretch>
            <a:fillRect/>
          </a:stretch>
        </p:blipFill>
        <p:spPr>
          <a:xfrm>
            <a:off x="2377961" y="4287539"/>
            <a:ext cx="854084" cy="655936"/>
          </a:xfrm>
          <a:prstGeom prst="rect">
            <a:avLst/>
          </a:prstGeom>
        </p:spPr>
      </p:pic>
      <p:pic>
        <p:nvPicPr>
          <p:cNvPr id="59" name="图片 58" descr="PC.png"/>
          <p:cNvPicPr>
            <a:picLocks noChangeAspect="1"/>
          </p:cNvPicPr>
          <p:nvPr/>
        </p:nvPicPr>
        <p:blipFill>
          <a:blip r:embed="rId3" cstate="print"/>
          <a:stretch>
            <a:fillRect/>
          </a:stretch>
        </p:blipFill>
        <p:spPr>
          <a:xfrm>
            <a:off x="4297976" y="4287539"/>
            <a:ext cx="854084" cy="655936"/>
          </a:xfrm>
          <a:prstGeom prst="rect">
            <a:avLst/>
          </a:prstGeom>
        </p:spPr>
      </p:pic>
      <p:pic>
        <p:nvPicPr>
          <p:cNvPr id="60" name="图片 59" descr="接入交换机.png"/>
          <p:cNvPicPr>
            <a:picLocks noChangeAspect="1"/>
          </p:cNvPicPr>
          <p:nvPr/>
        </p:nvPicPr>
        <p:blipFill>
          <a:blip r:embed="rId4" cstate="print"/>
          <a:stretch>
            <a:fillRect/>
          </a:stretch>
        </p:blipFill>
        <p:spPr>
          <a:xfrm>
            <a:off x="3437646" y="3124357"/>
            <a:ext cx="702326" cy="574630"/>
          </a:xfrm>
          <a:prstGeom prst="rect">
            <a:avLst/>
          </a:prstGeom>
        </p:spPr>
      </p:pic>
      <p:pic>
        <p:nvPicPr>
          <p:cNvPr id="61" name="图片 6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276020" y="3102773"/>
            <a:ext cx="735511" cy="539766"/>
          </a:xfrm>
          <a:prstGeom prst="rect">
            <a:avLst/>
          </a:prstGeom>
        </p:spPr>
      </p:pic>
      <p:pic>
        <p:nvPicPr>
          <p:cNvPr id="62" name="图片 61" descr="internet-蓝.png"/>
          <p:cNvPicPr>
            <a:picLocks noChangeAspect="1"/>
          </p:cNvPicPr>
          <p:nvPr/>
        </p:nvPicPr>
        <p:blipFill>
          <a:blip r:embed="rId6" cstate="print"/>
          <a:stretch>
            <a:fillRect/>
          </a:stretch>
        </p:blipFill>
        <p:spPr>
          <a:xfrm>
            <a:off x="8141937" y="2974387"/>
            <a:ext cx="1569299" cy="796538"/>
          </a:xfrm>
          <a:prstGeom prst="rect">
            <a:avLst/>
          </a:prstGeom>
        </p:spPr>
      </p:pic>
    </p:spTree>
    <p:extLst>
      <p:ext uri="{BB962C8B-B14F-4D97-AF65-F5344CB8AC3E}">
        <p14:creationId xmlns:p14="http://schemas.microsoft.com/office/powerpoint/2010/main" val="368225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a:t>ACL</a:t>
            </a:r>
            <a:r>
              <a:rPr lang="zh-CN" altLang="en-US"/>
              <a:t>分类</a:t>
            </a:r>
            <a:endParaRPr lang="en-US" altLang="zh-CN" dirty="0"/>
          </a:p>
        </p:txBody>
      </p:sp>
      <p:graphicFrame>
        <p:nvGraphicFramePr>
          <p:cNvPr id="47" name="表格 46"/>
          <p:cNvGraphicFramePr>
            <a:graphicFrameLocks noGrp="1"/>
          </p:cNvGraphicFramePr>
          <p:nvPr>
            <p:extLst>
              <p:ext uri="{D42A27DB-BD31-4B8C-83A1-F6EECF244321}">
                <p14:modId xmlns:p14="http://schemas.microsoft.com/office/powerpoint/2010/main" val="289691543"/>
              </p:ext>
            </p:extLst>
          </p:nvPr>
        </p:nvGraphicFramePr>
        <p:xfrm>
          <a:off x="1697882" y="2384884"/>
          <a:ext cx="8796235" cy="1692908"/>
        </p:xfrm>
        <a:graphic>
          <a:graphicData uri="http://schemas.openxmlformats.org/drawingml/2006/table">
            <a:tbl>
              <a:tblPr firstRow="1" bandRow="1">
                <a:tableStyleId>{5C22544A-7EE6-4342-B048-85BDC9FD1C3A}</a:tableStyleId>
              </a:tblPr>
              <a:tblGrid>
                <a:gridCol w="1644225">
                  <a:extLst>
                    <a:ext uri="{9D8B030D-6E8A-4147-A177-3AD203B41FA5}">
                      <a16:colId xmlns:a16="http://schemas.microsoft.com/office/drawing/2014/main" val="20000"/>
                    </a:ext>
                  </a:extLst>
                </a:gridCol>
                <a:gridCol w="1808740">
                  <a:extLst>
                    <a:ext uri="{9D8B030D-6E8A-4147-A177-3AD203B41FA5}">
                      <a16:colId xmlns:a16="http://schemas.microsoft.com/office/drawing/2014/main" val="20001"/>
                    </a:ext>
                  </a:extLst>
                </a:gridCol>
                <a:gridCol w="5343270">
                  <a:extLst>
                    <a:ext uri="{9D8B030D-6E8A-4147-A177-3AD203B41FA5}">
                      <a16:colId xmlns:a16="http://schemas.microsoft.com/office/drawing/2014/main" val="20002"/>
                    </a:ext>
                  </a:extLst>
                </a:gridCol>
              </a:tblGrid>
              <a:tr h="423227">
                <a:tc>
                  <a:txBody>
                    <a:bodyPr/>
                    <a:lstStyle/>
                    <a:p>
                      <a:pPr algn="ctr"/>
                      <a:r>
                        <a:rPr lang="zh-CN" altLang="en-US" sz="1800" b="0" dirty="0">
                          <a:latin typeface="Arial" pitchFamily="34" charset="0"/>
                          <a:cs typeface="Arial" pitchFamily="34" charset="0"/>
                        </a:rPr>
                        <a:t>分类</a:t>
                      </a:r>
                    </a:p>
                  </a:txBody>
                  <a:tcPr marL="104402" marR="104402" marT="52178" marB="52178">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800" b="0" dirty="0">
                          <a:latin typeface="Arial" pitchFamily="34" charset="0"/>
                          <a:cs typeface="Arial" pitchFamily="34" charset="0"/>
                        </a:rPr>
                        <a:t>编号范围</a:t>
                      </a:r>
                    </a:p>
                  </a:txBody>
                  <a:tcPr marL="104402" marR="104402" marT="52178" marB="521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800" b="0" dirty="0">
                          <a:latin typeface="Arial" pitchFamily="34" charset="0"/>
                          <a:cs typeface="Arial" pitchFamily="34" charset="0"/>
                        </a:rPr>
                        <a:t>参数</a:t>
                      </a:r>
                    </a:p>
                  </a:txBody>
                  <a:tcPr marL="104402" marR="104402" marT="52178" marB="52178">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23227">
                <a:tc>
                  <a:txBody>
                    <a:bodyPr/>
                    <a:lstStyle/>
                    <a:p>
                      <a:pPr algn="ctr"/>
                      <a:r>
                        <a:rPr lang="zh-CN" altLang="en-US" sz="1800" dirty="0">
                          <a:latin typeface="Arial" pitchFamily="34" charset="0"/>
                          <a:cs typeface="Arial" pitchFamily="34" charset="0"/>
                        </a:rPr>
                        <a:t>基本</a:t>
                      </a:r>
                      <a:r>
                        <a:rPr lang="en-US" altLang="zh-CN" sz="1800" dirty="0">
                          <a:latin typeface="Arial" pitchFamily="34" charset="0"/>
                          <a:cs typeface="Arial" pitchFamily="34" charset="0"/>
                        </a:rPr>
                        <a:t>ACL</a:t>
                      </a:r>
                      <a:endParaRPr lang="zh-CN" altLang="en-US" sz="1800" dirty="0">
                        <a:latin typeface="Arial" pitchFamily="34" charset="0"/>
                        <a:cs typeface="Arial" pitchFamily="34" charset="0"/>
                      </a:endParaRPr>
                    </a:p>
                  </a:txBody>
                  <a:tcPr marL="104402" marR="104402" marT="52178" marB="5217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latin typeface="Arial" pitchFamily="34" charset="0"/>
                          <a:cs typeface="Arial" pitchFamily="34" charset="0"/>
                        </a:rPr>
                        <a:t>2000-2999</a:t>
                      </a:r>
                      <a:endParaRPr lang="zh-CN" altLang="en-US" sz="1800" dirty="0">
                        <a:latin typeface="Arial" pitchFamily="34" charset="0"/>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latin typeface="Arial" pitchFamily="34" charset="0"/>
                          <a:cs typeface="Arial" pitchFamily="34" charset="0"/>
                        </a:rPr>
                        <a:t>源</a:t>
                      </a:r>
                      <a:r>
                        <a:rPr lang="en-US" altLang="zh-CN" sz="1800" dirty="0">
                          <a:latin typeface="Arial" pitchFamily="34" charset="0"/>
                          <a:cs typeface="Arial" pitchFamily="34" charset="0"/>
                        </a:rPr>
                        <a:t>IP</a:t>
                      </a:r>
                      <a:r>
                        <a:rPr lang="zh-CN" altLang="en-US" sz="1800" dirty="0">
                          <a:latin typeface="Arial" pitchFamily="34" charset="0"/>
                          <a:cs typeface="Arial" pitchFamily="34" charset="0"/>
                        </a:rPr>
                        <a:t>地址等</a:t>
                      </a:r>
                    </a:p>
                  </a:txBody>
                  <a:tcPr marL="104402" marR="104402" marT="52178" marB="5217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3227">
                <a:tc>
                  <a:txBody>
                    <a:bodyPr/>
                    <a:lstStyle/>
                    <a:p>
                      <a:pPr algn="ctr"/>
                      <a:r>
                        <a:rPr lang="zh-CN" altLang="en-US" sz="1800" dirty="0">
                          <a:latin typeface="Arial" pitchFamily="34" charset="0"/>
                          <a:cs typeface="Arial" pitchFamily="34" charset="0"/>
                        </a:rPr>
                        <a:t>高级</a:t>
                      </a:r>
                      <a:r>
                        <a:rPr lang="en-US" altLang="zh-CN" sz="1800" dirty="0">
                          <a:latin typeface="Arial" pitchFamily="34" charset="0"/>
                          <a:cs typeface="Arial" pitchFamily="34" charset="0"/>
                        </a:rPr>
                        <a:t>ACL</a:t>
                      </a:r>
                      <a:endParaRPr lang="zh-CN" altLang="en-US" sz="1800" dirty="0">
                        <a:latin typeface="Arial" pitchFamily="34" charset="0"/>
                        <a:cs typeface="Arial" pitchFamily="34" charset="0"/>
                      </a:endParaRPr>
                    </a:p>
                  </a:txBody>
                  <a:tcPr marL="104402" marR="104402" marT="52178" marB="5217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Arial" pitchFamily="34" charset="0"/>
                          <a:cs typeface="Arial" pitchFamily="34" charset="0"/>
                        </a:rPr>
                        <a:t>3000-3999</a:t>
                      </a:r>
                      <a:endParaRPr lang="zh-CN" altLang="en-US" sz="1800" dirty="0">
                        <a:latin typeface="Arial" pitchFamily="34" charset="0"/>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kern="1200" baseline="0" dirty="0">
                          <a:solidFill>
                            <a:schemeClr val="dk1"/>
                          </a:solidFill>
                          <a:latin typeface="Arial" pitchFamily="34" charset="0"/>
                          <a:ea typeface="+mn-ea"/>
                          <a:cs typeface="Arial" pitchFamily="34" charset="0"/>
                        </a:rPr>
                        <a:t>源</a:t>
                      </a:r>
                      <a:r>
                        <a:rPr lang="en-US" altLang="zh-CN" sz="1800" kern="1200" baseline="0" dirty="0">
                          <a:solidFill>
                            <a:schemeClr val="dk1"/>
                          </a:solidFill>
                          <a:latin typeface="Arial" pitchFamily="34" charset="0"/>
                          <a:ea typeface="+mn-ea"/>
                          <a:cs typeface="Arial" pitchFamily="34" charset="0"/>
                        </a:rPr>
                        <a:t>IP</a:t>
                      </a:r>
                      <a:r>
                        <a:rPr lang="zh-CN" altLang="en-US" sz="1800" kern="1200" baseline="0" dirty="0">
                          <a:solidFill>
                            <a:schemeClr val="dk1"/>
                          </a:solidFill>
                          <a:latin typeface="Arial" pitchFamily="34" charset="0"/>
                          <a:ea typeface="+mn-ea"/>
                          <a:cs typeface="Arial" pitchFamily="34" charset="0"/>
                        </a:rPr>
                        <a:t>地址、目的</a:t>
                      </a:r>
                      <a:r>
                        <a:rPr lang="en-US" altLang="zh-CN" sz="1800" kern="1200" baseline="0" dirty="0">
                          <a:solidFill>
                            <a:schemeClr val="dk1"/>
                          </a:solidFill>
                          <a:latin typeface="Arial" pitchFamily="34" charset="0"/>
                          <a:ea typeface="+mn-ea"/>
                          <a:cs typeface="Arial" pitchFamily="34" charset="0"/>
                        </a:rPr>
                        <a:t>IP</a:t>
                      </a:r>
                      <a:r>
                        <a:rPr lang="zh-CN" altLang="en-US" sz="1800" kern="1200" baseline="0" dirty="0">
                          <a:solidFill>
                            <a:schemeClr val="dk1"/>
                          </a:solidFill>
                          <a:latin typeface="Arial" pitchFamily="34" charset="0"/>
                          <a:ea typeface="+mn-ea"/>
                          <a:cs typeface="Arial" pitchFamily="34" charset="0"/>
                        </a:rPr>
                        <a:t>地址、</a:t>
                      </a:r>
                      <a:r>
                        <a:rPr lang="en-US" altLang="zh-CN" sz="1800" baseline="0" dirty="0">
                          <a:latin typeface="Arial" pitchFamily="34" charset="0"/>
                          <a:cs typeface="Arial" pitchFamily="34" charset="0"/>
                        </a:rPr>
                        <a:t> </a:t>
                      </a:r>
                      <a:r>
                        <a:rPr lang="zh-CN" altLang="en-US" sz="1800" baseline="0" dirty="0">
                          <a:latin typeface="Arial" pitchFamily="34" charset="0"/>
                          <a:cs typeface="Arial" pitchFamily="34" charset="0"/>
                        </a:rPr>
                        <a:t>源端口、目的端口等</a:t>
                      </a:r>
                      <a:endParaRPr lang="zh-CN" altLang="en-US" sz="1800" dirty="0">
                        <a:latin typeface="Arial" pitchFamily="34" charset="0"/>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3227">
                <a:tc>
                  <a:txBody>
                    <a:bodyPr/>
                    <a:lstStyle/>
                    <a:p>
                      <a:pPr marL="0" algn="ctr" defTabSz="914400" rtl="0" eaLnBrk="1" latinLnBrk="0" hangingPunct="1"/>
                      <a:r>
                        <a:rPr lang="zh-CN" altLang="en-US" sz="1800" kern="1200" dirty="0">
                          <a:solidFill>
                            <a:schemeClr val="dk1"/>
                          </a:solidFill>
                          <a:latin typeface="Arial" pitchFamily="34" charset="0"/>
                          <a:ea typeface="+mn-ea"/>
                          <a:cs typeface="Arial" pitchFamily="34" charset="0"/>
                        </a:rPr>
                        <a:t>二层</a:t>
                      </a:r>
                      <a:r>
                        <a:rPr lang="en-US" altLang="zh-CN" sz="1800" kern="1200" dirty="0">
                          <a:solidFill>
                            <a:schemeClr val="dk1"/>
                          </a:solidFill>
                          <a:latin typeface="Arial" pitchFamily="34" charset="0"/>
                          <a:ea typeface="+mn-ea"/>
                          <a:cs typeface="Arial" pitchFamily="34" charset="0"/>
                        </a:rPr>
                        <a:t>ACL</a:t>
                      </a:r>
                      <a:endParaRPr lang="zh-CN" altLang="en-US" sz="1800" kern="1200" dirty="0">
                        <a:solidFill>
                          <a:schemeClr val="dk1"/>
                        </a:solidFill>
                        <a:latin typeface="Arial" pitchFamily="34" charset="0"/>
                        <a:ea typeface="+mn-ea"/>
                        <a:cs typeface="Arial" pitchFamily="34" charset="0"/>
                      </a:endParaRPr>
                    </a:p>
                  </a:txBody>
                  <a:tcPr marL="104402" marR="104402" marT="52178" marB="5217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latin typeface="Arial" pitchFamily="34" charset="0"/>
                          <a:ea typeface="+mn-ea"/>
                          <a:cs typeface="Arial" pitchFamily="34" charset="0"/>
                        </a:rPr>
                        <a:t>4000-4999</a:t>
                      </a:r>
                      <a:endParaRPr lang="zh-CN" altLang="en-US" sz="1800" kern="1200" baseline="0" dirty="0">
                        <a:solidFill>
                          <a:schemeClr val="dk1"/>
                        </a:solidFill>
                        <a:latin typeface="Arial" pitchFamily="34" charset="0"/>
                        <a:ea typeface="+mn-ea"/>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800" kern="1200" baseline="0" dirty="0">
                          <a:solidFill>
                            <a:schemeClr val="dk1"/>
                          </a:solidFill>
                          <a:latin typeface="Arial" pitchFamily="34" charset="0"/>
                          <a:ea typeface="+mn-ea"/>
                          <a:cs typeface="Arial" pitchFamily="34" charset="0"/>
                        </a:rPr>
                        <a:t>源</a:t>
                      </a:r>
                      <a:r>
                        <a:rPr lang="en-US" altLang="zh-CN" sz="1800" kern="1200" baseline="0" dirty="0">
                          <a:solidFill>
                            <a:schemeClr val="dk1"/>
                          </a:solidFill>
                          <a:latin typeface="Arial" pitchFamily="34" charset="0"/>
                          <a:ea typeface="+mn-ea"/>
                          <a:cs typeface="Arial" pitchFamily="34" charset="0"/>
                        </a:rPr>
                        <a:t>MAC</a:t>
                      </a:r>
                      <a:r>
                        <a:rPr lang="zh-CN" altLang="en-US" sz="1800" kern="1200" baseline="0" dirty="0">
                          <a:solidFill>
                            <a:schemeClr val="dk1"/>
                          </a:solidFill>
                          <a:latin typeface="Arial" pitchFamily="34" charset="0"/>
                          <a:ea typeface="+mn-ea"/>
                          <a:cs typeface="Arial" pitchFamily="34" charset="0"/>
                        </a:rPr>
                        <a:t>地址、目的</a:t>
                      </a:r>
                      <a:r>
                        <a:rPr lang="en-US" altLang="zh-CN" sz="1800" kern="1200" baseline="0" dirty="0">
                          <a:solidFill>
                            <a:schemeClr val="dk1"/>
                          </a:solidFill>
                          <a:latin typeface="Arial" pitchFamily="34" charset="0"/>
                          <a:ea typeface="+mn-ea"/>
                          <a:cs typeface="Arial" pitchFamily="34" charset="0"/>
                        </a:rPr>
                        <a:t>MAC</a:t>
                      </a:r>
                      <a:r>
                        <a:rPr lang="zh-CN" altLang="en-US" sz="1800" kern="1200" baseline="0" dirty="0">
                          <a:solidFill>
                            <a:schemeClr val="dk1"/>
                          </a:solidFill>
                          <a:latin typeface="Arial" pitchFamily="34" charset="0"/>
                          <a:ea typeface="+mn-ea"/>
                          <a:cs typeface="Arial" pitchFamily="34" charset="0"/>
                        </a:rPr>
                        <a:t>地址、以太帧协议类型等</a:t>
                      </a:r>
                    </a:p>
                  </a:txBody>
                  <a:tcPr marL="104402" marR="104402" marT="52178" marB="5217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692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a:t>ACL</a:t>
            </a:r>
            <a:r>
              <a:rPr lang="zh-CN" altLang="en-US"/>
              <a:t>规则</a:t>
            </a:r>
            <a:endParaRPr lang="en-US" altLang="zh-CN"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每个</a:t>
            </a:r>
            <a:r>
              <a:rPr lang="en-US" altLang="zh-CN" dirty="0"/>
              <a:t>ACL</a:t>
            </a:r>
            <a:r>
              <a:rPr lang="zh-CN" altLang="en-US" dirty="0"/>
              <a:t>可以包含多个规则，</a:t>
            </a:r>
            <a:r>
              <a:rPr lang="en-US" altLang="zh-CN" dirty="0"/>
              <a:t>RTA</a:t>
            </a:r>
            <a:r>
              <a:rPr lang="zh-CN" altLang="en-US" dirty="0"/>
              <a:t>根据规则来对数据流量进行过滤。</a:t>
            </a:r>
            <a:endParaRPr lang="en-US" altLang="zh-CN" dirty="0"/>
          </a:p>
          <a:p>
            <a:endParaRPr lang="zh-CN" altLang="en-US" dirty="0"/>
          </a:p>
        </p:txBody>
      </p:sp>
      <p:sp>
        <p:nvSpPr>
          <p:cNvPr id="12292" name="TextBox 16"/>
          <p:cNvSpPr txBox="1">
            <a:spLocks noChangeArrowheads="1"/>
          </p:cNvSpPr>
          <p:nvPr/>
        </p:nvSpPr>
        <p:spPr bwMode="auto">
          <a:xfrm>
            <a:off x="6167439" y="256540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如果未匹配</a:t>
            </a:r>
          </a:p>
        </p:txBody>
      </p:sp>
      <p:sp>
        <p:nvSpPr>
          <p:cNvPr id="12293" name="TextBox 17"/>
          <p:cNvSpPr txBox="1">
            <a:spLocks noChangeArrowheads="1"/>
          </p:cNvSpPr>
          <p:nvPr/>
        </p:nvSpPr>
        <p:spPr bwMode="auto">
          <a:xfrm>
            <a:off x="6167439" y="321310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如果未匹配</a:t>
            </a:r>
          </a:p>
        </p:txBody>
      </p:sp>
      <p:grpSp>
        <p:nvGrpSpPr>
          <p:cNvPr id="12294" name="Group 28"/>
          <p:cNvGrpSpPr>
            <a:grpSpLocks/>
          </p:cNvGrpSpPr>
          <p:nvPr/>
        </p:nvGrpSpPr>
        <p:grpSpPr bwMode="auto">
          <a:xfrm>
            <a:off x="2265364" y="3538538"/>
            <a:ext cx="6235175" cy="2266950"/>
            <a:chOff x="741062" y="3264796"/>
            <a:chExt cx="6234592" cy="2266950"/>
          </a:xfrm>
        </p:grpSpPr>
        <p:cxnSp>
          <p:nvCxnSpPr>
            <p:cNvPr id="12304" name="直接连接符 45"/>
            <p:cNvCxnSpPr>
              <a:cxnSpLocks noChangeShapeType="1"/>
            </p:cNvCxnSpPr>
            <p:nvPr/>
          </p:nvCxnSpPr>
          <p:spPr bwMode="auto">
            <a:xfrm>
              <a:off x="4643708" y="4451626"/>
              <a:ext cx="1656184" cy="2704"/>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305" name="直接连接符 45"/>
            <p:cNvCxnSpPr>
              <a:cxnSpLocks noChangeShapeType="1"/>
            </p:cNvCxnSpPr>
            <p:nvPr/>
          </p:nvCxnSpPr>
          <p:spPr bwMode="auto">
            <a:xfrm>
              <a:off x="2973087" y="4417321"/>
              <a:ext cx="12954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306" name="直接连接符 45"/>
            <p:cNvCxnSpPr>
              <a:cxnSpLocks noChangeShapeType="1"/>
            </p:cNvCxnSpPr>
            <p:nvPr/>
          </p:nvCxnSpPr>
          <p:spPr bwMode="auto">
            <a:xfrm flipV="1">
              <a:off x="1965025" y="4561784"/>
              <a:ext cx="936625" cy="3587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307" name="直接连接符 45"/>
            <p:cNvCxnSpPr>
              <a:cxnSpLocks noChangeShapeType="1"/>
              <a:stCxn id="12311" idx="3"/>
            </p:cNvCxnSpPr>
            <p:nvPr/>
          </p:nvCxnSpPr>
          <p:spPr bwMode="auto">
            <a:xfrm>
              <a:off x="2051296" y="3763659"/>
              <a:ext cx="953664" cy="5092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12309" name="Picture 183" descr="图片7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62" y="3264796"/>
              <a:ext cx="14160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10" name="直接箭头连接符 61"/>
            <p:cNvCxnSpPr>
              <a:cxnSpLocks noChangeShapeType="1"/>
            </p:cNvCxnSpPr>
            <p:nvPr/>
          </p:nvCxnSpPr>
          <p:spPr bwMode="auto">
            <a:xfrm>
              <a:off x="3563588" y="4235602"/>
              <a:ext cx="5048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2311" name="TextBox 44"/>
            <p:cNvSpPr txBox="1">
              <a:spLocks noChangeArrowheads="1"/>
            </p:cNvSpPr>
            <p:nvPr/>
          </p:nvSpPr>
          <p:spPr bwMode="auto">
            <a:xfrm>
              <a:off x="882495" y="3625159"/>
              <a:ext cx="11688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172.16.0.0/24</a:t>
              </a:r>
              <a:endParaRPr lang="zh-CN" altLang="en-US" sz="1200" dirty="0">
                <a:latin typeface="微软雅黑" panose="020B0503020204020204" pitchFamily="34" charset="-122"/>
                <a:ea typeface="微软雅黑" panose="020B0503020204020204" pitchFamily="34" charset="-122"/>
              </a:endParaRPr>
            </a:p>
          </p:txBody>
        </p:sp>
        <p:cxnSp>
          <p:nvCxnSpPr>
            <p:cNvPr id="12312" name="直接箭头连接符 61"/>
            <p:cNvCxnSpPr>
              <a:cxnSpLocks noChangeShapeType="1"/>
            </p:cNvCxnSpPr>
            <p:nvPr/>
          </p:nvCxnSpPr>
          <p:spPr bwMode="auto">
            <a:xfrm>
              <a:off x="3563588" y="4667650"/>
              <a:ext cx="504825" cy="0"/>
            </a:xfrm>
            <a:prstGeom prst="straightConnector1">
              <a:avLst/>
            </a:prstGeom>
            <a:noFill/>
            <a:ln w="28575" algn="ctr">
              <a:solidFill>
                <a:srgbClr val="0099CC"/>
              </a:solidFill>
              <a:round/>
              <a:headEnd/>
              <a:tailEnd type="arrow" w="med" len="med"/>
            </a:ln>
            <a:extLst>
              <a:ext uri="{909E8E84-426E-40DD-AFC4-6F175D3DCCD1}">
                <a14:hiddenFill xmlns:a14="http://schemas.microsoft.com/office/drawing/2010/main">
                  <a:noFill/>
                </a14:hiddenFill>
              </a:ext>
            </a:extLst>
          </p:spPr>
        </p:cxnSp>
        <p:pic>
          <p:nvPicPr>
            <p:cNvPr id="12313" name="Picture 183" descr="图片7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87" y="4488759"/>
              <a:ext cx="1417638"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4" name="TextBox 52"/>
            <p:cNvSpPr txBox="1">
              <a:spLocks noChangeArrowheads="1"/>
            </p:cNvSpPr>
            <p:nvPr/>
          </p:nvSpPr>
          <p:spPr bwMode="auto">
            <a:xfrm>
              <a:off x="899275" y="4849121"/>
              <a:ext cx="11688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172.17.0.0/24</a:t>
              </a:r>
              <a:endParaRPr lang="zh-CN" altLang="en-US" sz="1200">
                <a:latin typeface="微软雅黑" panose="020B0503020204020204" pitchFamily="34" charset="-122"/>
                <a:ea typeface="微软雅黑" panose="020B0503020204020204" pitchFamily="34" charset="-122"/>
              </a:endParaRPr>
            </a:p>
          </p:txBody>
        </p:sp>
        <p:sp>
          <p:nvSpPr>
            <p:cNvPr id="12316" name="TextBox 94"/>
            <p:cNvSpPr txBox="1">
              <a:spLocks noChangeArrowheads="1"/>
            </p:cNvSpPr>
            <p:nvPr/>
          </p:nvSpPr>
          <p:spPr bwMode="auto">
            <a:xfrm>
              <a:off x="4386430" y="3788348"/>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endParaRPr lang="zh-CN" altLang="en-US" sz="1200" dirty="0">
                <a:latin typeface="微软雅黑" panose="020B0503020204020204" pitchFamily="34" charset="-122"/>
                <a:ea typeface="微软雅黑" panose="020B0503020204020204" pitchFamily="34" charset="-122"/>
              </a:endParaRPr>
            </a:p>
          </p:txBody>
        </p:sp>
        <p:sp>
          <p:nvSpPr>
            <p:cNvPr id="12318" name="TextBox 94"/>
            <p:cNvSpPr txBox="1">
              <a:spLocks noChangeArrowheads="1"/>
            </p:cNvSpPr>
            <p:nvPr/>
          </p:nvSpPr>
          <p:spPr bwMode="auto">
            <a:xfrm>
              <a:off x="6509993" y="3803554"/>
              <a:ext cx="4656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RTB</a:t>
              </a:r>
              <a:endParaRPr lang="zh-CN" altLang="en-US" sz="1200" dirty="0">
                <a:latin typeface="微软雅黑" panose="020B0503020204020204" pitchFamily="34" charset="-122"/>
                <a:ea typeface="微软雅黑" panose="020B0503020204020204" pitchFamily="34" charset="-122"/>
              </a:endParaRPr>
            </a:p>
          </p:txBody>
        </p:sp>
        <p:cxnSp>
          <p:nvCxnSpPr>
            <p:cNvPr id="12319" name="直接箭头连接符 61"/>
            <p:cNvCxnSpPr>
              <a:cxnSpLocks noChangeShapeType="1"/>
            </p:cNvCxnSpPr>
            <p:nvPr/>
          </p:nvCxnSpPr>
          <p:spPr bwMode="auto">
            <a:xfrm>
              <a:off x="5219772" y="4163594"/>
              <a:ext cx="5048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2320" name="直接箭头连接符 61"/>
            <p:cNvCxnSpPr>
              <a:cxnSpLocks noChangeShapeType="1"/>
            </p:cNvCxnSpPr>
            <p:nvPr/>
          </p:nvCxnSpPr>
          <p:spPr bwMode="auto">
            <a:xfrm>
              <a:off x="5219772" y="4667650"/>
              <a:ext cx="504825" cy="0"/>
            </a:xfrm>
            <a:prstGeom prst="straightConnector1">
              <a:avLst/>
            </a:prstGeom>
            <a:noFill/>
            <a:ln w="28575" algn="ctr">
              <a:solidFill>
                <a:srgbClr val="0099CC"/>
              </a:solidFill>
              <a:round/>
              <a:headEnd/>
              <a:tailEnd type="arrow" w="med" len="med"/>
            </a:ln>
            <a:extLst>
              <a:ext uri="{909E8E84-426E-40DD-AFC4-6F175D3DCCD1}">
                <a14:hiddenFill xmlns:a14="http://schemas.microsoft.com/office/drawing/2010/main">
                  <a:noFill/>
                </a14:hiddenFill>
              </a:ext>
            </a:extLst>
          </p:spPr>
        </p:cxnSp>
        <p:cxnSp>
          <p:nvCxnSpPr>
            <p:cNvPr id="12321" name="直接箭头连接符 61"/>
            <p:cNvCxnSpPr>
              <a:cxnSpLocks noChangeShapeType="1"/>
            </p:cNvCxnSpPr>
            <p:nvPr/>
          </p:nvCxnSpPr>
          <p:spPr bwMode="auto">
            <a:xfrm>
              <a:off x="2195435" y="3659538"/>
              <a:ext cx="504056" cy="216024"/>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2322" name="直接箭头连接符 61"/>
            <p:cNvCxnSpPr>
              <a:cxnSpLocks noChangeShapeType="1"/>
            </p:cNvCxnSpPr>
            <p:nvPr/>
          </p:nvCxnSpPr>
          <p:spPr bwMode="auto">
            <a:xfrm flipV="1">
              <a:off x="2195435" y="4883674"/>
              <a:ext cx="504056" cy="216024"/>
            </a:xfrm>
            <a:prstGeom prst="straightConnector1">
              <a:avLst/>
            </a:prstGeom>
            <a:noFill/>
            <a:ln w="28575" algn="ctr">
              <a:solidFill>
                <a:srgbClr val="0099CC"/>
              </a:solidFill>
              <a:round/>
              <a:headEnd/>
              <a:tailEnd type="arrow" w="med" len="med"/>
            </a:ln>
            <a:extLst>
              <a:ext uri="{909E8E84-426E-40DD-AFC4-6F175D3DCCD1}">
                <a14:hiddenFill xmlns:a14="http://schemas.microsoft.com/office/drawing/2010/main">
                  <a:noFill/>
                </a14:hiddenFill>
              </a:ext>
            </a:extLst>
          </p:spPr>
        </p:cxnSp>
      </p:grpSp>
      <p:sp>
        <p:nvSpPr>
          <p:cNvPr id="31" name="Rectangle 4"/>
          <p:cNvSpPr>
            <a:spLocks noChangeArrowheads="1"/>
          </p:cNvSpPr>
          <p:nvPr/>
        </p:nvSpPr>
        <p:spPr bwMode="auto">
          <a:xfrm>
            <a:off x="4397376" y="3573463"/>
            <a:ext cx="4608513" cy="2159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defRPr/>
            </a:pPr>
            <a:r>
              <a:rPr lang="en-US" altLang="zh-CN" sz="1400" dirty="0">
                <a:latin typeface="Courier New" pitchFamily="49" charset="0"/>
                <a:ea typeface="宋体" pitchFamily="2" charset="-122"/>
              </a:rPr>
              <a:t>rule 15 deny source 172.16.0.0 0.0.0.255</a:t>
            </a:r>
          </a:p>
        </p:txBody>
      </p:sp>
      <p:grpSp>
        <p:nvGrpSpPr>
          <p:cNvPr id="12297" name="组合 37"/>
          <p:cNvGrpSpPr>
            <a:grpSpLocks/>
          </p:cNvGrpSpPr>
          <p:nvPr/>
        </p:nvGrpSpPr>
        <p:grpSpPr bwMode="auto">
          <a:xfrm rot="1800000">
            <a:off x="6816725" y="4325938"/>
            <a:ext cx="215900" cy="215900"/>
            <a:chOff x="5292204" y="4293096"/>
            <a:chExt cx="215900" cy="215900"/>
          </a:xfrm>
        </p:grpSpPr>
        <p:cxnSp>
          <p:nvCxnSpPr>
            <p:cNvPr id="12302" name="直接连接符 70"/>
            <p:cNvCxnSpPr>
              <a:cxnSpLocks noChangeShapeType="1"/>
            </p:cNvCxnSpPr>
            <p:nvPr/>
          </p:nvCxnSpPr>
          <p:spPr bwMode="auto">
            <a:xfrm>
              <a:off x="5390629" y="4293096"/>
              <a:ext cx="0" cy="215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303" name="直接连接符 88"/>
            <p:cNvCxnSpPr>
              <a:cxnSpLocks noChangeShapeType="1"/>
            </p:cNvCxnSpPr>
            <p:nvPr/>
          </p:nvCxnSpPr>
          <p:spPr bwMode="auto">
            <a:xfrm>
              <a:off x="5292204" y="4358183"/>
              <a:ext cx="215900" cy="714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cxnSp>
        <p:nvCxnSpPr>
          <p:cNvPr id="12298" name="直接箭头连接符 53"/>
          <p:cNvCxnSpPr>
            <a:cxnSpLocks noChangeShapeType="1"/>
          </p:cNvCxnSpPr>
          <p:nvPr/>
        </p:nvCxnSpPr>
        <p:spPr bwMode="auto">
          <a:xfrm>
            <a:off x="6034088" y="2886076"/>
            <a:ext cx="0" cy="720725"/>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7" name="Rectangle 4"/>
          <p:cNvSpPr>
            <a:spLocks noChangeArrowheads="1"/>
          </p:cNvSpPr>
          <p:nvPr/>
        </p:nvSpPr>
        <p:spPr bwMode="auto">
          <a:xfrm>
            <a:off x="4397375" y="2867025"/>
            <a:ext cx="4572000" cy="2159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defRPr/>
            </a:pPr>
            <a:r>
              <a:rPr lang="en-US" altLang="zh-CN" sz="1400" dirty="0" err="1">
                <a:latin typeface="Courier New" pitchFamily="49" charset="0"/>
                <a:ea typeface="宋体" pitchFamily="2" charset="-122"/>
              </a:rPr>
              <a:t>rule</a:t>
            </a:r>
            <a:r>
              <a:rPr lang="en-US" altLang="zh-CN" sz="1400" dirty="0">
                <a:latin typeface="Courier New" pitchFamily="49" charset="0"/>
                <a:ea typeface="宋体" pitchFamily="2" charset="-122"/>
              </a:rPr>
              <a:t> 10 deny source 192.168.2.0 0.0.0.255</a:t>
            </a:r>
          </a:p>
        </p:txBody>
      </p:sp>
      <p:cxnSp>
        <p:nvCxnSpPr>
          <p:cNvPr id="12300" name="直接箭头连接符 53"/>
          <p:cNvCxnSpPr>
            <a:cxnSpLocks noChangeShapeType="1"/>
          </p:cNvCxnSpPr>
          <p:nvPr/>
        </p:nvCxnSpPr>
        <p:spPr bwMode="auto">
          <a:xfrm>
            <a:off x="6038850" y="2311400"/>
            <a:ext cx="0" cy="53975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6" name="Rectangle 4"/>
          <p:cNvSpPr>
            <a:spLocks noChangeArrowheads="1"/>
          </p:cNvSpPr>
          <p:nvPr/>
        </p:nvSpPr>
        <p:spPr bwMode="auto">
          <a:xfrm>
            <a:off x="4397376" y="1916113"/>
            <a:ext cx="4562475" cy="4318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defRPr/>
            </a:pPr>
            <a:r>
              <a:rPr lang="en-US" altLang="zh-CN" sz="1400" dirty="0">
                <a:latin typeface="Courier New" pitchFamily="49" charset="0"/>
                <a:ea typeface="宋体" pitchFamily="2" charset="-122"/>
              </a:rPr>
              <a:t>acl 2000</a:t>
            </a:r>
          </a:p>
          <a:p>
            <a:pPr marL="180000" defTabSz="784225">
              <a:defRPr/>
            </a:pPr>
            <a:r>
              <a:rPr lang="en-US" altLang="zh-CN" sz="1400" dirty="0">
                <a:latin typeface="Courier New" pitchFamily="49" charset="0"/>
                <a:ea typeface="宋体" pitchFamily="2" charset="-122"/>
              </a:rPr>
              <a:t>rule 5 deny source 192.168.1.0 0.0.0.255</a:t>
            </a:r>
          </a:p>
        </p:txBody>
      </p:sp>
      <p:pic>
        <p:nvPicPr>
          <p:cNvPr id="40" name="图片 39" descr="接入交换机.png"/>
          <p:cNvPicPr>
            <a:picLocks noChangeAspect="1"/>
          </p:cNvPicPr>
          <p:nvPr/>
        </p:nvPicPr>
        <p:blipFill>
          <a:blip r:embed="rId4" cstate="print"/>
          <a:stretch>
            <a:fillRect/>
          </a:stretch>
        </p:blipFill>
        <p:spPr>
          <a:xfrm>
            <a:off x="4180899" y="4358751"/>
            <a:ext cx="775729" cy="634687"/>
          </a:xfrm>
          <a:prstGeom prst="rect">
            <a:avLst/>
          </a:prstGeom>
        </p:spPr>
      </p:pic>
      <p:pic>
        <p:nvPicPr>
          <p:cNvPr id="41" name="图片 4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649336" y="4400855"/>
            <a:ext cx="807482" cy="592583"/>
          </a:xfrm>
          <a:prstGeom prst="rect">
            <a:avLst/>
          </a:prstGeom>
        </p:spPr>
      </p:pic>
      <p:pic>
        <p:nvPicPr>
          <p:cNvPr id="42" name="图片 4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781055" y="4400854"/>
            <a:ext cx="807482" cy="592583"/>
          </a:xfrm>
          <a:prstGeom prst="rect">
            <a:avLst/>
          </a:prstGeom>
        </p:spPr>
      </p:pic>
    </p:spTree>
    <p:extLst>
      <p:ext uri="{BB962C8B-B14F-4D97-AF65-F5344CB8AC3E}">
        <p14:creationId xmlns:p14="http://schemas.microsoft.com/office/powerpoint/2010/main" val="161591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4" name="直接连接符 26"/>
          <p:cNvCxnSpPr>
            <a:cxnSpLocks noChangeShapeType="1"/>
          </p:cNvCxnSpPr>
          <p:nvPr/>
        </p:nvCxnSpPr>
        <p:spPr bwMode="auto">
          <a:xfrm flipV="1">
            <a:off x="3143251" y="31273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315" name="直接连接符 26"/>
          <p:cNvCxnSpPr>
            <a:cxnSpLocks noChangeShapeType="1"/>
          </p:cNvCxnSpPr>
          <p:nvPr/>
        </p:nvCxnSpPr>
        <p:spPr bwMode="auto">
          <a:xfrm>
            <a:off x="3143251" y="24796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316" name="直接连接符 45"/>
          <p:cNvCxnSpPr>
            <a:cxnSpLocks noChangeShapeType="1"/>
          </p:cNvCxnSpPr>
          <p:nvPr/>
        </p:nvCxnSpPr>
        <p:spPr bwMode="auto">
          <a:xfrm>
            <a:off x="4567238" y="3054350"/>
            <a:ext cx="18288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317" name="直接连接符 46"/>
          <p:cNvCxnSpPr>
            <a:cxnSpLocks noChangeShapeType="1"/>
          </p:cNvCxnSpPr>
          <p:nvPr/>
        </p:nvCxnSpPr>
        <p:spPr bwMode="auto">
          <a:xfrm>
            <a:off x="6583364" y="3054350"/>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3318" name="Title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基本</a:t>
            </a:r>
            <a:r>
              <a:rPr lang="en-US" altLang="zh-CN">
                <a:latin typeface="微软雅黑" panose="020B0503020204020204" pitchFamily="34" charset="-122"/>
                <a:ea typeface="微软雅黑" panose="020B0503020204020204" pitchFamily="34" charset="-122"/>
              </a:rPr>
              <a:t>ACL</a:t>
            </a:r>
            <a:r>
              <a:rPr lang="zh-CN" altLang="en-US">
                <a:latin typeface="微软雅黑" panose="020B0503020204020204" pitchFamily="34" charset="-122"/>
                <a:ea typeface="微软雅黑" panose="020B0503020204020204" pitchFamily="34" charset="-122"/>
              </a:rPr>
              <a:t>配置</a:t>
            </a:r>
            <a:endParaRPr lang="en-US" altLang="zh-CN" dirty="0">
              <a:latin typeface="微软雅黑" panose="020B0503020204020204" pitchFamily="34" charset="-122"/>
              <a:ea typeface="微软雅黑" panose="020B0503020204020204" pitchFamily="34" charset="-122"/>
            </a:endParaRPr>
          </a:p>
        </p:txBody>
      </p:sp>
      <p:sp>
        <p:nvSpPr>
          <p:cNvPr id="13321" name="TextBox 94"/>
          <p:cNvSpPr txBox="1">
            <a:spLocks noChangeArrowheads="1"/>
          </p:cNvSpPr>
          <p:nvPr/>
        </p:nvSpPr>
        <p:spPr bwMode="auto">
          <a:xfrm>
            <a:off x="6602412" y="2805114"/>
            <a:ext cx="7537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G0/0/0</a:t>
            </a:r>
            <a:endParaRPr lang="zh-CN" altLang="en-US" sz="1200" dirty="0">
              <a:latin typeface="微软雅黑" panose="020B0503020204020204" pitchFamily="34" charset="-122"/>
              <a:ea typeface="微软雅黑" panose="020B0503020204020204" pitchFamily="34" charset="-122"/>
            </a:endParaRPr>
          </a:p>
        </p:txBody>
      </p:sp>
      <p:sp>
        <p:nvSpPr>
          <p:cNvPr id="13324" name="TextBox 94"/>
          <p:cNvSpPr txBox="1">
            <a:spLocks noChangeArrowheads="1"/>
          </p:cNvSpPr>
          <p:nvPr/>
        </p:nvSpPr>
        <p:spPr bwMode="auto">
          <a:xfrm>
            <a:off x="2428875" y="264001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192.168.1.1/24</a:t>
            </a:r>
            <a:endParaRPr lang="zh-CN" altLang="en-US" sz="1200">
              <a:latin typeface="微软雅黑" panose="020B0503020204020204" pitchFamily="34" charset="-122"/>
              <a:ea typeface="微软雅黑" panose="020B0503020204020204" pitchFamily="34" charset="-122"/>
            </a:endParaRPr>
          </a:p>
        </p:txBody>
      </p:sp>
      <p:sp>
        <p:nvSpPr>
          <p:cNvPr id="13325" name="TextBox 94"/>
          <p:cNvSpPr txBox="1">
            <a:spLocks noChangeArrowheads="1"/>
          </p:cNvSpPr>
          <p:nvPr/>
        </p:nvSpPr>
        <p:spPr bwMode="auto">
          <a:xfrm>
            <a:off x="2428875" y="413702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192.168.2.1/24</a:t>
            </a:r>
            <a:endParaRPr lang="zh-CN" altLang="en-US" sz="1200">
              <a:latin typeface="微软雅黑" panose="020B0503020204020204" pitchFamily="34" charset="-122"/>
              <a:ea typeface="微软雅黑" panose="020B0503020204020204" pitchFamily="34" charset="-122"/>
            </a:endParaRPr>
          </a:p>
        </p:txBody>
      </p:sp>
      <p:sp>
        <p:nvSpPr>
          <p:cNvPr id="13327" name="TextBox 94"/>
          <p:cNvSpPr txBox="1">
            <a:spLocks noChangeArrowheads="1"/>
          </p:cNvSpPr>
          <p:nvPr/>
        </p:nvSpPr>
        <p:spPr bwMode="auto">
          <a:xfrm>
            <a:off x="2827339" y="1517651"/>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3328" name="TextBox 94"/>
          <p:cNvSpPr txBox="1">
            <a:spLocks noChangeArrowheads="1"/>
          </p:cNvSpPr>
          <p:nvPr/>
        </p:nvSpPr>
        <p:spPr bwMode="auto">
          <a:xfrm>
            <a:off x="2763838" y="3052764"/>
            <a:ext cx="5953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B</a:t>
            </a:r>
            <a:endParaRPr lang="zh-CN" altLang="en-US" sz="1200">
              <a:latin typeface="微软雅黑" panose="020B0503020204020204" pitchFamily="34" charset="-122"/>
              <a:ea typeface="微软雅黑" panose="020B0503020204020204" pitchFamily="34" charset="-122"/>
            </a:endParaRPr>
          </a:p>
        </p:txBody>
      </p:sp>
      <p:sp>
        <p:nvSpPr>
          <p:cNvPr id="13330" name="TextBox 94"/>
          <p:cNvSpPr txBox="1">
            <a:spLocks noChangeArrowheads="1"/>
          </p:cNvSpPr>
          <p:nvPr/>
        </p:nvSpPr>
        <p:spPr bwMode="auto">
          <a:xfrm>
            <a:off x="5976939" y="2393951"/>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3331" name="AutoShape 28"/>
          <p:cNvSpPr>
            <a:spLocks/>
          </p:cNvSpPr>
          <p:nvPr/>
        </p:nvSpPr>
        <p:spPr bwMode="auto">
          <a:xfrm>
            <a:off x="2279651" y="4568826"/>
            <a:ext cx="7345363" cy="1298575"/>
          </a:xfrm>
          <a:prstGeom prst="accentBorderCallout3">
            <a:avLst>
              <a:gd name="adj1" fmla="val 14088"/>
              <a:gd name="adj2" fmla="val 101218"/>
              <a:gd name="adj3" fmla="val 14088"/>
              <a:gd name="adj4" fmla="val 103042"/>
              <a:gd name="adj5" fmla="val -13981"/>
              <a:gd name="adj6" fmla="val 103083"/>
              <a:gd name="adj7" fmla="val -80903"/>
              <a:gd name="adj8" fmla="val 60157"/>
            </a:avLst>
          </a:prstGeom>
          <a:solidFill>
            <a:schemeClr val="bg1">
              <a:lumMod val="85000"/>
            </a:schemeClr>
          </a:solidFill>
          <a:ln w="19050" algn="ctr">
            <a:noFill/>
            <a:miter lim="800000"/>
            <a:headEnd/>
            <a:tailEnd type="arrow" w="med" len="med"/>
          </a:ln>
          <a:effectLst/>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acl 2000</a:t>
            </a:r>
          </a:p>
          <a:p>
            <a:pPr algn="l">
              <a:lnSpc>
                <a:spcPct val="14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[RTA-acl-basic-2000]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rule deny source 192.168.1.0 0.0.0.255</a:t>
            </a:r>
          </a:p>
          <a:p>
            <a:pPr algn="l">
              <a:lnSpc>
                <a:spcPct val="14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GigabitEthernet 0/0/0</a:t>
            </a:r>
          </a:p>
          <a:p>
            <a:pPr algn="l">
              <a:lnSpc>
                <a:spcPct val="14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 0/0/0]traffic-filter outbound acl 2000</a:t>
            </a:r>
          </a:p>
        </p:txBody>
      </p:sp>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97297" y="2728942"/>
            <a:ext cx="837120" cy="614333"/>
          </a:xfrm>
          <a:prstGeom prst="rect">
            <a:avLst/>
          </a:prstGeom>
        </p:spPr>
      </p:pic>
      <p:pic>
        <p:nvPicPr>
          <p:cNvPr id="22" name="图片 21" descr="接入交换机.png"/>
          <p:cNvPicPr>
            <a:picLocks noChangeAspect="1"/>
          </p:cNvPicPr>
          <p:nvPr/>
        </p:nvPicPr>
        <p:blipFill>
          <a:blip r:embed="rId4" cstate="print"/>
          <a:stretch>
            <a:fillRect/>
          </a:stretch>
        </p:blipFill>
        <p:spPr>
          <a:xfrm>
            <a:off x="4227143" y="2728808"/>
            <a:ext cx="797713" cy="652674"/>
          </a:xfrm>
          <a:prstGeom prst="rect">
            <a:avLst/>
          </a:prstGeom>
        </p:spPr>
      </p:pic>
      <p:pic>
        <p:nvPicPr>
          <p:cNvPr id="23" name="图片 22" descr="PC.png"/>
          <p:cNvPicPr>
            <a:picLocks noChangeAspect="1"/>
          </p:cNvPicPr>
          <p:nvPr/>
        </p:nvPicPr>
        <p:blipFill>
          <a:blip r:embed="rId5" cstate="print"/>
          <a:stretch>
            <a:fillRect/>
          </a:stretch>
        </p:blipFill>
        <p:spPr>
          <a:xfrm>
            <a:off x="2630071" y="1905562"/>
            <a:ext cx="883242" cy="678329"/>
          </a:xfrm>
          <a:prstGeom prst="rect">
            <a:avLst/>
          </a:prstGeom>
        </p:spPr>
      </p:pic>
      <p:pic>
        <p:nvPicPr>
          <p:cNvPr id="24" name="图片 23" descr="PC.png"/>
          <p:cNvPicPr>
            <a:picLocks noChangeAspect="1"/>
          </p:cNvPicPr>
          <p:nvPr/>
        </p:nvPicPr>
        <p:blipFill>
          <a:blip r:embed="rId5" cstate="print"/>
          <a:stretch>
            <a:fillRect/>
          </a:stretch>
        </p:blipFill>
        <p:spPr>
          <a:xfrm>
            <a:off x="2616593" y="3460850"/>
            <a:ext cx="883242" cy="678329"/>
          </a:xfrm>
          <a:prstGeom prst="rect">
            <a:avLst/>
          </a:prstGeom>
        </p:spPr>
      </p:pic>
      <p:pic>
        <p:nvPicPr>
          <p:cNvPr id="25" name="图片 24" descr="internet-蓝.png"/>
          <p:cNvPicPr>
            <a:picLocks noChangeAspect="1"/>
          </p:cNvPicPr>
          <p:nvPr/>
        </p:nvPicPr>
        <p:blipFill>
          <a:blip r:embed="rId6" cstate="print"/>
          <a:stretch>
            <a:fillRect/>
          </a:stretch>
        </p:blipFill>
        <p:spPr>
          <a:xfrm>
            <a:off x="7916036" y="2582149"/>
            <a:ext cx="1574805" cy="799333"/>
          </a:xfrm>
          <a:prstGeom prst="rect">
            <a:avLst/>
          </a:prstGeom>
        </p:spPr>
      </p:pic>
    </p:spTree>
    <p:extLst>
      <p:ext uri="{BB962C8B-B14F-4D97-AF65-F5344CB8AC3E}">
        <p14:creationId xmlns:p14="http://schemas.microsoft.com/office/powerpoint/2010/main" val="145562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9"/>
          <p:cNvSpPr>
            <a:spLocks noGrp="1"/>
          </p:cNvSpPr>
          <p:nvPr>
            <p:ph type="title"/>
          </p:nvPr>
        </p:nvSpPr>
        <p:spPr/>
        <p:txBody>
          <a:bodyPr/>
          <a:lstStyle/>
          <a:p>
            <a:r>
              <a:rPr lang="zh-CN" altLang="en-US"/>
              <a:t>配置确认</a:t>
            </a:r>
          </a:p>
        </p:txBody>
      </p:sp>
      <p:sp>
        <p:nvSpPr>
          <p:cNvPr id="22" name="Rectangle 4"/>
          <p:cNvSpPr>
            <a:spLocks noChangeArrowheads="1"/>
          </p:cNvSpPr>
          <p:nvPr/>
        </p:nvSpPr>
        <p:spPr bwMode="auto">
          <a:xfrm>
            <a:off x="2279650" y="1557339"/>
            <a:ext cx="7704138" cy="1292225"/>
          </a:xfrm>
          <a:prstGeom prst="rect">
            <a:avLst/>
          </a:prstGeom>
          <a:solidFill>
            <a:schemeClr val="bg1">
              <a:lumMod val="85000"/>
            </a:schemeClr>
          </a:solidFill>
          <a:ln w="9525" algn="ctr">
            <a:noFill/>
            <a:miter lim="800000"/>
            <a:headEnd/>
            <a:tailEnd/>
          </a:ln>
          <a:effectLst/>
        </p:spPr>
        <p:txBody>
          <a:bodyPr lIns="0" tIns="0" rIns="0" bIns="0">
            <a:spAutoFit/>
          </a:bodyPr>
          <a:lstStyle/>
          <a:p>
            <a:pPr defTabSz="784225">
              <a:lnSpc>
                <a:spcPct val="150000"/>
              </a:lnSpc>
              <a:defRPr/>
            </a:pPr>
            <a:r>
              <a:rPr lang="en-US" altLang="zh-CN" sz="1400" dirty="0">
                <a:latin typeface="Courier New" pitchFamily="49" charset="0"/>
                <a:ea typeface="宋体" pitchFamily="2" charset="-122"/>
              </a:rPr>
              <a:t> [RTA]display acl 2000</a:t>
            </a:r>
          </a:p>
          <a:p>
            <a:pPr defTabSz="784225">
              <a:lnSpc>
                <a:spcPct val="150000"/>
              </a:lnSpc>
              <a:defRPr/>
            </a:pPr>
            <a:r>
              <a:rPr lang="en-US" altLang="zh-CN" sz="1400" dirty="0">
                <a:latin typeface="Courier New" pitchFamily="49" charset="0"/>
                <a:ea typeface="宋体" pitchFamily="2" charset="-122"/>
              </a:rPr>
              <a:t> Basic ACL 2000, 1 rule</a:t>
            </a:r>
          </a:p>
          <a:p>
            <a:pPr defTabSz="784225">
              <a:lnSpc>
                <a:spcPct val="150000"/>
              </a:lnSpc>
              <a:defRPr/>
            </a:pPr>
            <a:r>
              <a:rPr lang="en-US" altLang="zh-CN" sz="1400" dirty="0">
                <a:latin typeface="Courier New" pitchFamily="49" charset="0"/>
                <a:ea typeface="宋体" pitchFamily="2" charset="-122"/>
              </a:rPr>
              <a:t> </a:t>
            </a:r>
            <a:r>
              <a:rPr lang="en-US" altLang="zh-CN" sz="1400" dirty="0" err="1">
                <a:latin typeface="Courier New" pitchFamily="49" charset="0"/>
                <a:ea typeface="宋体" pitchFamily="2" charset="-122"/>
              </a:rPr>
              <a:t>Acl's</a:t>
            </a:r>
            <a:r>
              <a:rPr lang="en-US" altLang="zh-CN" sz="1400" dirty="0">
                <a:latin typeface="Courier New" pitchFamily="49" charset="0"/>
                <a:ea typeface="宋体" pitchFamily="2" charset="-122"/>
              </a:rPr>
              <a:t> step is 5</a:t>
            </a:r>
          </a:p>
          <a:p>
            <a:pPr defTabSz="784225">
              <a:lnSpc>
                <a:spcPct val="150000"/>
              </a:lnSpc>
              <a:defRPr/>
            </a:pPr>
            <a:r>
              <a:rPr lang="en-US" altLang="zh-CN" sz="1400" dirty="0">
                <a:latin typeface="Courier New" pitchFamily="49" charset="0"/>
                <a:ea typeface="宋体" pitchFamily="2" charset="-122"/>
              </a:rPr>
              <a:t>  rule 5 deny source 192.168.1.0 0.0.0.255 </a:t>
            </a:r>
          </a:p>
        </p:txBody>
      </p:sp>
      <p:sp>
        <p:nvSpPr>
          <p:cNvPr id="7" name="Rectangle 4"/>
          <p:cNvSpPr>
            <a:spLocks noChangeArrowheads="1"/>
          </p:cNvSpPr>
          <p:nvPr/>
        </p:nvSpPr>
        <p:spPr bwMode="auto">
          <a:xfrm>
            <a:off x="2279650" y="3500439"/>
            <a:ext cx="7704138" cy="1939925"/>
          </a:xfrm>
          <a:prstGeom prst="rect">
            <a:avLst/>
          </a:prstGeom>
          <a:solidFill>
            <a:schemeClr val="bg1">
              <a:lumMod val="85000"/>
            </a:schemeClr>
          </a:solidFill>
          <a:ln w="9525" algn="ctr">
            <a:noFill/>
            <a:miter lim="800000"/>
            <a:headEnd/>
            <a:tailEnd/>
          </a:ln>
          <a:effectLst/>
        </p:spPr>
        <p:txBody>
          <a:bodyPr lIns="0" tIns="0" rIns="0" bIns="0">
            <a:spAutoFit/>
          </a:bodyPr>
          <a:lstStyle/>
          <a:p>
            <a:pPr defTabSz="784225">
              <a:lnSpc>
                <a:spcPct val="150000"/>
              </a:lnSpc>
              <a:defRPr/>
            </a:pPr>
            <a:r>
              <a:rPr lang="en-US" altLang="zh-CN" sz="1400" dirty="0">
                <a:latin typeface="Courier New" pitchFamily="49" charset="0"/>
                <a:ea typeface="宋体" pitchFamily="2" charset="-122"/>
              </a:rPr>
              <a:t> [RTA]display  traffic-filter applied-record </a:t>
            </a:r>
          </a:p>
          <a:p>
            <a:pPr defTabSz="784225">
              <a:lnSpc>
                <a:spcPct val="150000"/>
              </a:lnSpc>
              <a:defRPr/>
            </a:pPr>
            <a:r>
              <a:rPr lang="en-US" altLang="zh-CN" sz="1400" dirty="0">
                <a:latin typeface="Courier New" pitchFamily="49" charset="0"/>
                <a:ea typeface="宋体" pitchFamily="2" charset="-122"/>
              </a:rPr>
              <a:t> -----------------------------------------------------------</a:t>
            </a:r>
          </a:p>
          <a:p>
            <a:pPr defTabSz="784225">
              <a:lnSpc>
                <a:spcPct val="150000"/>
              </a:lnSpc>
              <a:defRPr/>
            </a:pPr>
            <a:r>
              <a:rPr lang="en-US" altLang="zh-CN" sz="1400" dirty="0">
                <a:latin typeface="Courier New" pitchFamily="49" charset="0"/>
                <a:ea typeface="宋体" pitchFamily="2" charset="-122"/>
              </a:rPr>
              <a:t> Interface                   Direction  </a:t>
            </a:r>
            <a:r>
              <a:rPr lang="en-US" altLang="zh-CN" sz="1400" dirty="0" err="1">
                <a:latin typeface="Courier New" pitchFamily="49" charset="0"/>
                <a:ea typeface="宋体" pitchFamily="2" charset="-122"/>
              </a:rPr>
              <a:t>AppliedRecord</a:t>
            </a:r>
            <a:r>
              <a:rPr lang="en-US" altLang="zh-CN" sz="1400" dirty="0">
                <a:latin typeface="Courier New" pitchFamily="49" charset="0"/>
                <a:ea typeface="宋体" pitchFamily="2" charset="-122"/>
              </a:rPr>
              <a:t>       </a:t>
            </a:r>
          </a:p>
          <a:p>
            <a:pPr defTabSz="784225">
              <a:lnSpc>
                <a:spcPct val="150000"/>
              </a:lnSpc>
              <a:defRPr/>
            </a:pPr>
            <a:r>
              <a:rPr lang="en-US" altLang="zh-CN" sz="1400" dirty="0">
                <a:latin typeface="Courier New" pitchFamily="49" charset="0"/>
                <a:ea typeface="宋体" pitchFamily="2" charset="-122"/>
              </a:rPr>
              <a:t> -----------------------------------------------------------</a:t>
            </a:r>
          </a:p>
          <a:p>
            <a:pPr defTabSz="784225">
              <a:lnSpc>
                <a:spcPct val="150000"/>
              </a:lnSpc>
              <a:defRPr/>
            </a:pPr>
            <a:r>
              <a:rPr lang="en-US" altLang="zh-CN" sz="1400" dirty="0">
                <a:latin typeface="Courier New" pitchFamily="49" charset="0"/>
                <a:ea typeface="宋体" pitchFamily="2" charset="-122"/>
              </a:rPr>
              <a:t> GigabitEthernet0/0/0        outbound   </a:t>
            </a:r>
            <a:r>
              <a:rPr lang="en-US" altLang="zh-CN" sz="1400" dirty="0">
                <a:solidFill>
                  <a:srgbClr val="C00000"/>
                </a:solidFill>
                <a:latin typeface="Courier New" pitchFamily="49" charset="0"/>
                <a:ea typeface="宋体" pitchFamily="2" charset="-122"/>
              </a:rPr>
              <a:t>acl 2000</a:t>
            </a:r>
          </a:p>
          <a:p>
            <a:pPr defTabSz="784225">
              <a:lnSpc>
                <a:spcPct val="150000"/>
              </a:lnSpc>
              <a:defRPr/>
            </a:pPr>
            <a:r>
              <a:rPr lang="en-US" altLang="zh-CN" sz="1400" dirty="0">
                <a:latin typeface="Courier New" pitchFamily="49" charset="0"/>
                <a:ea typeface="宋体" pitchFamily="2" charset="-122"/>
              </a:rPr>
              <a:t> -----------------------------------------------------------</a:t>
            </a:r>
          </a:p>
        </p:txBody>
      </p:sp>
    </p:spTree>
    <p:extLst>
      <p:ext uri="{BB962C8B-B14F-4D97-AF65-F5344CB8AC3E}">
        <p14:creationId xmlns:p14="http://schemas.microsoft.com/office/powerpoint/2010/main" val="1396344633"/>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schemas.microsoft.com/office/2006/documentManagement/types"/>
    <ds:schemaRef ds:uri="http://purl.org/dc/elements/1.1/"/>
    <ds:schemaRef ds:uri="http://purl.org/dc/terms/"/>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64596</TotalTime>
  <Words>2061</Words>
  <Application>Microsoft Office PowerPoint</Application>
  <PresentationFormat>宽屏</PresentationFormat>
  <Paragraphs>209</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FrutigerNext LT Bold</vt:lpstr>
      <vt:lpstr>FrutigerNext LT Light</vt:lpstr>
      <vt:lpstr>FrutigerNext LT Medium</vt:lpstr>
      <vt:lpstr>FrutigerNext LT Regular</vt:lpstr>
      <vt:lpstr>微软雅黑</vt:lpstr>
      <vt:lpstr>Arial</vt:lpstr>
      <vt:lpstr>Courier New</vt:lpstr>
      <vt:lpstr>Wingdings</vt:lpstr>
      <vt:lpstr>培训与认证部-母版</vt:lpstr>
      <vt:lpstr>访问控制列表</vt:lpstr>
      <vt:lpstr>PowerPoint 演示文稿</vt:lpstr>
      <vt:lpstr>PowerPoint 演示文稿</vt:lpstr>
      <vt:lpstr> ACL应用场景</vt:lpstr>
      <vt:lpstr> ACL应用场景</vt:lpstr>
      <vt:lpstr>ACL分类</vt:lpstr>
      <vt:lpstr>ACL规则</vt:lpstr>
      <vt:lpstr>基本ACL配置</vt:lpstr>
      <vt:lpstr>配置确认</vt:lpstr>
      <vt:lpstr>高级ACL配置</vt:lpstr>
      <vt:lpstr>配置验证</vt:lpstr>
      <vt:lpstr>ACL应用-NAT</vt:lpstr>
      <vt:lpstr>ACL应用-NAT</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Only ~唯若</cp:lastModifiedBy>
  <cp:revision>2482</cp:revision>
  <dcterms:created xsi:type="dcterms:W3CDTF">2003-08-21T06:48:56Z</dcterms:created>
  <dcterms:modified xsi:type="dcterms:W3CDTF">2020-04-20T01:51:58Z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(3)M7gdnbce7UV6aV86+cM2IQm94/TEtkLNYE3fQ4r+uET+puRebhdYrjng7qE6EYE1u2m87L2m
4YvlJJf6QZpsuWDOIibBhMsz3ZVMYXId7RKQ9BpolvMt06qq7S4eM0fOdlcH/qckVYRcZ72f
KJ87sIwoNIW4yVhpR0OuirX2zAYX8/hFlexnqv81O1Mm4qY5XJimtFlM9xFbjJh/EZUjoMqO
inKdo3GLcB6sHQMyUE</vt:lpwstr>
  </property>
  <property fmtid="{D5CDD505-2E9C-101B-9397-08002B2CF9AE}" pid="18" name="_2015_ms_pID_7253431">
    <vt:lpwstr>T6qj4Tg/S8nnnc9BB4yrcpIe4Rq4dhhvdM9FQze6RE9VBG6UpNWRHF
mknG2ew26W8HiKzxVZOq51TvuE2BMYw7c+hQQZ4Iy9AGsdBKCEP0Fh8oWrRWK24AWFxN8sUC
YEinkK0nUP/BvNHoUQ5UqyZ2qnnL3VegW96rCnPbCt/y/zcBoeKC9XOmD1Fsi3W0FhfxvBVj
66XGwCn40YMViNqQ+rdhqxoSnjWDmxIKv1mi</vt:lpwstr>
  </property>
  <property fmtid="{D5CDD505-2E9C-101B-9397-08002B2CF9AE}" pid="19" name="_2015_ms_pID_7253432">
    <vt:lpwstr>v6LQzgCewC7Thuz1ijWmgKA36HPeK+OHPr72
XGmdvJBeaGGziWC75pHSb1QTFN7OBw==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