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0244" autoAdjust="0"/>
  </p:normalViewPr>
  <p:slideViewPr>
    <p:cSldViewPr showGuides="1">
      <p:cViewPr varScale="1">
        <p:scale>
          <a:sx n="77" d="100"/>
          <a:sy n="77" d="100"/>
        </p:scale>
        <p:origin x="1104" y="43"/>
      </p:cViewPr>
      <p:guideLst>
        <p:guide orient="horz" pos="4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8" d="100"/>
          <a:sy n="58" d="100"/>
        </p:scale>
        <p:origin x="3274" y="67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4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snmp-agent</a:t>
            </a:r>
            <a:r>
              <a:rPr lang="zh-CN" altLang="zh-CN" dirty="0">
                <a:latin typeface="+mn-ea"/>
                <a:ea typeface="+mn-ea"/>
              </a:rPr>
              <a:t>命令</a:t>
            </a:r>
            <a:r>
              <a:rPr lang="zh-CN" altLang="en-US" dirty="0">
                <a:latin typeface="+mn-ea"/>
                <a:ea typeface="+mn-ea"/>
              </a:rPr>
              <a:t>用来</a:t>
            </a:r>
            <a:r>
              <a:rPr lang="zh-CN" altLang="zh-CN" dirty="0">
                <a:latin typeface="+mn-ea"/>
                <a:ea typeface="+mn-ea"/>
              </a:rPr>
              <a:t>使能</a:t>
            </a:r>
            <a:r>
              <a:rPr lang="en-US" altLang="zh-CN" dirty="0">
                <a:latin typeface="+mn-ea"/>
                <a:ea typeface="+mn-ea"/>
              </a:rPr>
              <a:t>SNMP</a:t>
            </a:r>
            <a:r>
              <a:rPr lang="zh-CN" altLang="zh-CN" dirty="0">
                <a:latin typeface="+mn-ea"/>
                <a:ea typeface="+mn-ea"/>
              </a:rPr>
              <a:t>代理。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zh-CN" dirty="0">
                <a:latin typeface="+mn-ea"/>
                <a:ea typeface="+mn-ea"/>
              </a:rPr>
              <a:t>执行</a:t>
            </a:r>
            <a:r>
              <a:rPr lang="en-US" altLang="zh-CN" b="1" dirty="0">
                <a:latin typeface="+mn-ea"/>
                <a:ea typeface="+mn-ea"/>
              </a:rPr>
              <a:t>snmp-agent sys-info version [ [ v1 | v2c | v3 ] * | all ]</a:t>
            </a:r>
            <a:r>
              <a:rPr lang="zh-CN" altLang="zh-CN" dirty="0">
                <a:latin typeface="+mn-ea"/>
                <a:ea typeface="+mn-ea"/>
              </a:rPr>
              <a:t>命令可以配置</a:t>
            </a:r>
            <a:r>
              <a:rPr lang="en-US" altLang="zh-CN" dirty="0">
                <a:latin typeface="+mn-ea"/>
                <a:ea typeface="+mn-ea"/>
              </a:rPr>
              <a:t>SNMP</a:t>
            </a:r>
            <a:r>
              <a:rPr lang="zh-CN" altLang="zh-CN" dirty="0">
                <a:latin typeface="+mn-ea"/>
                <a:ea typeface="+mn-ea"/>
              </a:rPr>
              <a:t>系统信息，其中</a:t>
            </a:r>
            <a:r>
              <a:rPr lang="en-US" altLang="zh-CN" b="1" dirty="0">
                <a:latin typeface="+mn-ea"/>
                <a:ea typeface="+mn-ea"/>
              </a:rPr>
              <a:t>version [ [ v1 | v2c | v3 ] * | all ]</a:t>
            </a:r>
            <a:r>
              <a:rPr lang="zh-CN" altLang="zh-CN" dirty="0">
                <a:latin typeface="+mn-ea"/>
                <a:ea typeface="+mn-ea"/>
              </a:rPr>
              <a:t>指定设备</a:t>
            </a:r>
            <a:r>
              <a:rPr lang="zh-CN" altLang="en-US" dirty="0">
                <a:latin typeface="+mn-ea"/>
                <a:ea typeface="+mn-ea"/>
              </a:rPr>
              <a:t>运行</a:t>
            </a:r>
            <a:r>
              <a:rPr lang="zh-CN" altLang="zh-CN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SNMP</a:t>
            </a:r>
            <a:r>
              <a:rPr lang="zh-CN" altLang="zh-CN" dirty="0">
                <a:latin typeface="+mn-ea"/>
                <a:ea typeface="+mn-ea"/>
              </a:rPr>
              <a:t>版本。</a:t>
            </a:r>
            <a:r>
              <a:rPr lang="zh-CN" altLang="en-US" dirty="0">
                <a:latin typeface="+mn-ea"/>
                <a:ea typeface="+mn-ea"/>
              </a:rPr>
              <a:t>缺省情况下，</a:t>
            </a:r>
            <a:r>
              <a:rPr lang="en-US" altLang="zh-CN" dirty="0">
                <a:latin typeface="+mn-ea"/>
                <a:ea typeface="+mn-ea"/>
              </a:rPr>
              <a:t>ARG3</a:t>
            </a:r>
            <a:r>
              <a:rPr lang="zh-CN" altLang="en-US" dirty="0">
                <a:latin typeface="+mn-ea"/>
                <a:ea typeface="+mn-ea"/>
              </a:rPr>
              <a:t>系列路由器支持</a:t>
            </a:r>
            <a:r>
              <a:rPr lang="en-US" altLang="zh-CN" dirty="0">
                <a:latin typeface="+mn-ea"/>
                <a:ea typeface="+mn-ea"/>
              </a:rPr>
              <a:t>SNMPv1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SNMPv2c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SNMPv3</a:t>
            </a:r>
            <a:r>
              <a:rPr lang="zh-CN" altLang="en-US" dirty="0">
                <a:latin typeface="+mn-ea"/>
                <a:ea typeface="+mn-ea"/>
              </a:rPr>
              <a:t>版本。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eaLnBrk="1" hangingPunct="1"/>
            <a:r>
              <a:rPr lang="zh-CN" altLang="zh-CN" dirty="0">
                <a:latin typeface="+mn-ea"/>
                <a:ea typeface="+mn-ea"/>
              </a:rPr>
              <a:t>执行</a:t>
            </a:r>
            <a:r>
              <a:rPr lang="en-US" altLang="zh-CN" b="1" dirty="0">
                <a:latin typeface="+mn-ea"/>
                <a:ea typeface="+mn-ea"/>
              </a:rPr>
              <a:t>snmp-agent trap enable</a:t>
            </a:r>
            <a:r>
              <a:rPr lang="zh-CN" altLang="zh-CN" dirty="0">
                <a:latin typeface="+mn-ea"/>
                <a:ea typeface="+mn-ea"/>
              </a:rPr>
              <a:t>命令，可以激活代理向</a:t>
            </a:r>
            <a:r>
              <a:rPr lang="en-US" altLang="zh-CN" dirty="0">
                <a:latin typeface="+mn-ea"/>
                <a:ea typeface="+mn-ea"/>
              </a:rPr>
              <a:t>NMS</a:t>
            </a:r>
            <a:r>
              <a:rPr lang="zh-CN" altLang="zh-CN" dirty="0">
                <a:latin typeface="+mn-ea"/>
                <a:ea typeface="+mn-ea"/>
              </a:rPr>
              <a:t>发送告警消息的功能，这一功能激活后，设备将向</a:t>
            </a:r>
            <a:r>
              <a:rPr lang="en-US" altLang="zh-CN" dirty="0">
                <a:latin typeface="+mn-ea"/>
                <a:ea typeface="+mn-ea"/>
              </a:rPr>
              <a:t>NMS</a:t>
            </a:r>
            <a:r>
              <a:rPr lang="zh-CN" altLang="zh-CN" dirty="0">
                <a:latin typeface="+mn-ea"/>
                <a:ea typeface="+mn-ea"/>
              </a:rPr>
              <a:t>上报任何异常事件。</a:t>
            </a:r>
            <a:r>
              <a:rPr lang="zh-CN" altLang="en-US" dirty="0">
                <a:latin typeface="+mn-ea"/>
                <a:ea typeface="+mn-ea"/>
              </a:rPr>
              <a:t>另外，</a:t>
            </a:r>
            <a:r>
              <a:rPr lang="zh-CN" altLang="zh-CN" dirty="0">
                <a:latin typeface="+mn-ea"/>
                <a:ea typeface="+mn-ea"/>
              </a:rPr>
              <a:t>还需要指定发送告警通告的接口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zh-CN" dirty="0">
                <a:latin typeface="+mn-ea"/>
                <a:ea typeface="+mn-ea"/>
              </a:rPr>
              <a:t>本示例中指定的是与</a:t>
            </a:r>
            <a:r>
              <a:rPr lang="en-US" altLang="zh-CN" dirty="0">
                <a:latin typeface="+mn-ea"/>
                <a:ea typeface="+mn-ea"/>
              </a:rPr>
              <a:t>NMS</a:t>
            </a:r>
            <a:r>
              <a:rPr lang="zh-CN" altLang="zh-CN" dirty="0">
                <a:latin typeface="+mn-ea"/>
                <a:ea typeface="+mn-ea"/>
              </a:rPr>
              <a:t>相连的</a:t>
            </a:r>
            <a:r>
              <a:rPr lang="en-US" altLang="zh-CN" dirty="0" err="1">
                <a:latin typeface="+mn-ea"/>
                <a:ea typeface="+mn-ea"/>
              </a:rPr>
              <a:t>GigabitEthernet</a:t>
            </a:r>
            <a:r>
              <a:rPr lang="en-US" altLang="zh-CN" dirty="0">
                <a:latin typeface="+mn-ea"/>
                <a:ea typeface="+mn-ea"/>
              </a:rPr>
              <a:t> 0/0/1</a:t>
            </a:r>
            <a:r>
              <a:rPr lang="zh-CN" altLang="en-US" dirty="0">
                <a:latin typeface="+mn-ea"/>
                <a:ea typeface="+mn-ea"/>
              </a:rPr>
              <a:t>接</a:t>
            </a:r>
            <a:r>
              <a:rPr lang="zh-CN" altLang="zh-CN" dirty="0">
                <a:latin typeface="+mn-ea"/>
                <a:ea typeface="+mn-ea"/>
              </a:rPr>
              <a:t>口。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5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执行</a:t>
            </a:r>
            <a:r>
              <a:rPr lang="en-US" altLang="zh-CN"/>
              <a:t>display snmp-agent sys-info</a:t>
            </a:r>
            <a:r>
              <a:rPr lang="zh-CN" altLang="zh-CN"/>
              <a:t>命令，可以查看系统维护的相关信息，包括设备的物理位置和</a:t>
            </a:r>
            <a:r>
              <a:rPr lang="en-US" altLang="zh-CN"/>
              <a:t>SNMP</a:t>
            </a:r>
            <a:r>
              <a:rPr lang="zh-CN" altLang="zh-CN"/>
              <a:t>版本。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2549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华为</a:t>
            </a:r>
            <a:r>
              <a:rPr lang="en-US" altLang="zh-CN"/>
              <a:t>ARG3</a:t>
            </a:r>
            <a:r>
              <a:rPr lang="zh-CN" altLang="zh-CN"/>
              <a:t>系列路由器默认使能</a:t>
            </a:r>
            <a:r>
              <a:rPr lang="en-US" altLang="zh-CN"/>
              <a:t>SNMP</a:t>
            </a:r>
            <a:r>
              <a:rPr lang="zh-CN" altLang="zh-CN"/>
              <a:t>的所有版本（</a:t>
            </a:r>
            <a:r>
              <a:rPr lang="en-US" altLang="zh-CN"/>
              <a:t>SNMPv1</a:t>
            </a:r>
            <a:r>
              <a:rPr lang="zh-CN" altLang="zh-CN"/>
              <a:t>、</a:t>
            </a:r>
            <a:r>
              <a:rPr lang="en-US" altLang="zh-CN"/>
              <a:t>SNMPv2c</a:t>
            </a:r>
            <a:r>
              <a:rPr lang="zh-CN" altLang="zh-CN"/>
              <a:t>和</a:t>
            </a:r>
            <a:r>
              <a:rPr lang="en-US" altLang="zh-CN"/>
              <a:t>SNMPv3</a:t>
            </a:r>
            <a:r>
              <a:rPr lang="zh-CN" altLang="zh-CN"/>
              <a:t>）。</a:t>
            </a:r>
            <a:endParaRPr lang="en-US" altLang="zh-CN"/>
          </a:p>
          <a:p>
            <a:r>
              <a:rPr lang="zh-CN" altLang="zh-CN"/>
              <a:t>代理</a:t>
            </a:r>
            <a:r>
              <a:rPr lang="zh-CN" altLang="en-US"/>
              <a:t>进程</a:t>
            </a:r>
            <a:r>
              <a:rPr lang="zh-CN" altLang="zh-CN"/>
              <a:t>使用</a:t>
            </a:r>
            <a:r>
              <a:rPr lang="en-US" altLang="zh-CN"/>
              <a:t>UDP</a:t>
            </a:r>
            <a:r>
              <a:rPr lang="zh-CN" altLang="zh-CN"/>
              <a:t>协议向</a:t>
            </a:r>
            <a:r>
              <a:rPr lang="en-US" altLang="zh-CN"/>
              <a:t>NMS</a:t>
            </a:r>
            <a:r>
              <a:rPr lang="zh-CN" altLang="zh-CN"/>
              <a:t>发</a:t>
            </a:r>
            <a:r>
              <a:rPr lang="zh-CN" altLang="en-US"/>
              <a:t>送</a:t>
            </a:r>
            <a:r>
              <a:rPr lang="zh-CN" altLang="zh-CN"/>
              <a:t>告警消息</a:t>
            </a:r>
            <a:r>
              <a:rPr lang="zh-CN" altLang="en-US"/>
              <a:t>，</a:t>
            </a:r>
            <a:r>
              <a:rPr lang="zh-CN" altLang="zh-CN"/>
              <a:t>目的端口号为</a:t>
            </a:r>
            <a:r>
              <a:rPr lang="en-US" altLang="zh-CN"/>
              <a:t>162</a:t>
            </a:r>
            <a:r>
              <a:rPr lang="zh-CN" altLang="zh-CN"/>
              <a:t>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63446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4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6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SNMP</a:t>
            </a:r>
            <a:r>
              <a:rPr lang="zh-CN" altLang="zh-CN"/>
              <a:t>是广泛应用于</a:t>
            </a:r>
            <a:r>
              <a:rPr lang="en-US" altLang="zh-CN"/>
              <a:t>TCP/IP</a:t>
            </a:r>
            <a:r>
              <a:rPr lang="zh-CN" altLang="zh-CN"/>
              <a:t>网络的</a:t>
            </a:r>
            <a:r>
              <a:rPr lang="zh-CN" altLang="en-US"/>
              <a:t>一种</a:t>
            </a:r>
            <a:r>
              <a:rPr lang="zh-CN" altLang="zh-CN"/>
              <a:t>网络管理协议。</a:t>
            </a:r>
            <a:r>
              <a:rPr lang="en-US" altLang="zh-CN"/>
              <a:t>SNMP</a:t>
            </a:r>
            <a:r>
              <a:rPr lang="zh-CN" altLang="zh-CN"/>
              <a:t>提供了一种通过运行网络管理软件</a:t>
            </a:r>
            <a:r>
              <a:rPr lang="en-US" altLang="zh-CN"/>
              <a:t>NMS</a:t>
            </a:r>
            <a:r>
              <a:rPr lang="zh-CN" altLang="en-US"/>
              <a:t>（</a:t>
            </a:r>
            <a:r>
              <a:rPr lang="en-US" altLang="zh-CN"/>
              <a:t>Network Management System</a:t>
            </a:r>
            <a:r>
              <a:rPr lang="zh-CN" altLang="en-US"/>
              <a:t>）</a:t>
            </a:r>
            <a:r>
              <a:rPr lang="zh-CN" altLang="zh-CN"/>
              <a:t>的网络管理工作站来管理</a:t>
            </a:r>
            <a:r>
              <a:rPr lang="zh-CN" altLang="en-US"/>
              <a:t>网络设备</a:t>
            </a:r>
            <a:r>
              <a:rPr lang="zh-CN" altLang="zh-CN"/>
              <a:t>的方法。</a:t>
            </a:r>
            <a:endParaRPr lang="en-US" altLang="zh-CN"/>
          </a:p>
          <a:p>
            <a:r>
              <a:rPr lang="en-US" altLang="zh-CN"/>
              <a:t>SNMP</a:t>
            </a:r>
            <a:r>
              <a:rPr lang="zh-CN" altLang="zh-CN"/>
              <a:t>支持以下几种操作：</a:t>
            </a:r>
            <a:endParaRPr lang="en-US" altLang="zh-CN"/>
          </a:p>
          <a:p>
            <a:r>
              <a:rPr lang="en-US" altLang="zh-CN"/>
              <a:t>NMS</a:t>
            </a:r>
            <a:r>
              <a:rPr lang="zh-CN" altLang="en-US"/>
              <a:t>通过</a:t>
            </a:r>
            <a:r>
              <a:rPr lang="en-US" altLang="zh-CN"/>
              <a:t>SNMP</a:t>
            </a:r>
            <a:r>
              <a:rPr lang="zh-CN" altLang="en-US"/>
              <a:t>协议给</a:t>
            </a:r>
            <a:r>
              <a:rPr lang="zh-CN" altLang="zh-CN"/>
              <a:t>网络</a:t>
            </a:r>
            <a:r>
              <a:rPr lang="zh-CN" altLang="en-US"/>
              <a:t>设备发送配置信息。</a:t>
            </a:r>
            <a:endParaRPr lang="en-US" altLang="zh-CN"/>
          </a:p>
          <a:p>
            <a:r>
              <a:rPr lang="en-US" altLang="zh-CN"/>
              <a:t>NMS</a:t>
            </a:r>
            <a:r>
              <a:rPr lang="zh-CN" altLang="en-US"/>
              <a:t>通过</a:t>
            </a:r>
            <a:r>
              <a:rPr lang="en-US" altLang="zh-CN"/>
              <a:t>SNMP</a:t>
            </a:r>
            <a:r>
              <a:rPr lang="zh-CN" altLang="en-US"/>
              <a:t>来查询和</a:t>
            </a:r>
            <a:r>
              <a:rPr lang="zh-CN" altLang="zh-CN"/>
              <a:t>获取网络</a:t>
            </a:r>
            <a:r>
              <a:rPr lang="zh-CN" altLang="en-US"/>
              <a:t>中的</a:t>
            </a:r>
            <a:r>
              <a:rPr lang="zh-CN" altLang="zh-CN"/>
              <a:t>资源信息。</a:t>
            </a:r>
            <a:endParaRPr lang="en-US" altLang="zh-CN"/>
          </a:p>
          <a:p>
            <a:r>
              <a:rPr lang="zh-CN" altLang="en-US"/>
              <a:t>网络设备主动</a:t>
            </a:r>
            <a:r>
              <a:rPr lang="zh-CN" altLang="zh-CN"/>
              <a:t>向</a:t>
            </a:r>
            <a:r>
              <a:rPr lang="en-US" altLang="zh-CN"/>
              <a:t>NMS</a:t>
            </a:r>
            <a:r>
              <a:rPr lang="zh-CN" altLang="en-US"/>
              <a:t>上</a:t>
            </a:r>
            <a:r>
              <a:rPr lang="zh-CN" altLang="zh-CN"/>
              <a:t>报告警消息，使得网络管理员能够及时处理</a:t>
            </a:r>
            <a:r>
              <a:rPr lang="zh-CN" altLang="en-US"/>
              <a:t>各种网络问题</a:t>
            </a:r>
            <a:r>
              <a:rPr lang="zh-CN" altLang="zh-CN"/>
              <a:t>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3211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NMS</a:t>
            </a:r>
            <a:r>
              <a:rPr lang="zh-CN" altLang="en-US"/>
              <a:t>是运行在网管主机上的网络管理软件。网络管理员通过操作</a:t>
            </a:r>
            <a:r>
              <a:rPr lang="en-US" altLang="zh-CN"/>
              <a:t>NMS</a:t>
            </a:r>
            <a:r>
              <a:rPr lang="zh-CN" altLang="en-US"/>
              <a:t>，向被管理设备发出请求，从而可以监控和配置网络设备。</a:t>
            </a:r>
          </a:p>
          <a:p>
            <a:r>
              <a:rPr lang="en-US" altLang="zh-CN"/>
              <a:t>Agent</a:t>
            </a:r>
            <a:r>
              <a:rPr lang="zh-CN" altLang="en-US"/>
              <a:t>是运行在被管理设备上的代理进程。被管理设备在接收到</a:t>
            </a:r>
            <a:r>
              <a:rPr lang="en-US" altLang="zh-CN"/>
              <a:t>NMS</a:t>
            </a:r>
            <a:r>
              <a:rPr lang="zh-CN" altLang="en-US"/>
              <a:t>发出的请求后，由</a:t>
            </a:r>
            <a:r>
              <a:rPr lang="en-US" altLang="zh-CN"/>
              <a:t>Agent</a:t>
            </a:r>
            <a:r>
              <a:rPr lang="zh-CN" altLang="en-US"/>
              <a:t>作出响应操作。</a:t>
            </a:r>
            <a:r>
              <a:rPr lang="en-US" altLang="zh-CN"/>
              <a:t>Agent</a:t>
            </a:r>
            <a:r>
              <a:rPr lang="zh-CN" altLang="en-US"/>
              <a:t>的主要功能包括：收集设备状态信息、实现</a:t>
            </a:r>
            <a:r>
              <a:rPr lang="en-US" altLang="zh-CN"/>
              <a:t>NMS</a:t>
            </a:r>
            <a:r>
              <a:rPr lang="zh-CN" altLang="en-US"/>
              <a:t>对设备的远程操作、向</a:t>
            </a:r>
            <a:r>
              <a:rPr lang="en-US" altLang="zh-CN"/>
              <a:t>NMS</a:t>
            </a:r>
            <a:r>
              <a:rPr lang="zh-CN" altLang="en-US"/>
              <a:t>发送告警消息。</a:t>
            </a:r>
          </a:p>
          <a:p>
            <a:r>
              <a:rPr lang="zh-CN" altLang="en-US"/>
              <a:t>管理信息库</a:t>
            </a:r>
            <a:r>
              <a:rPr lang="en-US" altLang="zh-CN"/>
              <a:t>MIB</a:t>
            </a:r>
            <a:r>
              <a:rPr lang="zh-CN" altLang="en-US"/>
              <a:t>（</a:t>
            </a:r>
            <a:r>
              <a:rPr lang="en-US" altLang="zh-CN"/>
              <a:t>Management Information Base</a:t>
            </a:r>
            <a:r>
              <a:rPr lang="zh-CN" altLang="en-US"/>
              <a:t>）是一个虚拟的数据库，是在被管理设备端维护的设备状态信息集。</a:t>
            </a:r>
            <a:r>
              <a:rPr lang="en-US" altLang="zh-CN"/>
              <a:t>Agent</a:t>
            </a:r>
            <a:r>
              <a:rPr lang="zh-CN" altLang="en-US"/>
              <a:t>通过查找</a:t>
            </a:r>
            <a:r>
              <a:rPr lang="en-US" altLang="zh-CN"/>
              <a:t>MIB</a:t>
            </a:r>
            <a:r>
              <a:rPr lang="zh-CN" altLang="en-US"/>
              <a:t>来收集设备状态信息。</a:t>
            </a:r>
          </a:p>
          <a:p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8770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SNMPv1</a:t>
            </a:r>
            <a:r>
              <a:rPr lang="zh-CN" altLang="en-US"/>
              <a:t>：网管端工作站上的</a:t>
            </a:r>
            <a:r>
              <a:rPr lang="en-US" altLang="zh-CN"/>
              <a:t>NMS</a:t>
            </a:r>
            <a:r>
              <a:rPr lang="zh-CN" altLang="en-US"/>
              <a:t>与被管理设备上的</a:t>
            </a:r>
            <a:r>
              <a:rPr lang="en-US" altLang="zh-CN"/>
              <a:t>Agent</a:t>
            </a:r>
            <a:r>
              <a:rPr lang="zh-CN" altLang="en-US"/>
              <a:t>之间，通过交互</a:t>
            </a:r>
            <a:r>
              <a:rPr lang="en-US" altLang="zh-CN"/>
              <a:t>SNMPv1</a:t>
            </a:r>
            <a:r>
              <a:rPr lang="zh-CN" altLang="en-US"/>
              <a:t>报文，可以实现网管端对被管理设备的管理。</a:t>
            </a:r>
            <a:r>
              <a:rPr lang="en-US" altLang="zh-CN"/>
              <a:t>SNMPv1</a:t>
            </a:r>
            <a:r>
              <a:rPr lang="zh-CN" altLang="en-US"/>
              <a:t>基本上没有什么安全性可言。</a:t>
            </a:r>
          </a:p>
          <a:p>
            <a:r>
              <a:rPr lang="en-US" altLang="zh-CN"/>
              <a:t>SNMPv2c</a:t>
            </a:r>
            <a:r>
              <a:rPr lang="zh-CN" altLang="en-US"/>
              <a:t>在继承</a:t>
            </a:r>
            <a:r>
              <a:rPr lang="en-US" altLang="zh-CN"/>
              <a:t>SNMPv1</a:t>
            </a:r>
            <a:r>
              <a:rPr lang="zh-CN" altLang="en-US"/>
              <a:t>的基础上，其性能、安全性、机密性等方面都有了大的改进。</a:t>
            </a:r>
          </a:p>
          <a:p>
            <a:r>
              <a:rPr lang="en-US" altLang="zh-CN"/>
              <a:t>SNMPv3</a:t>
            </a:r>
            <a:r>
              <a:rPr lang="zh-CN" altLang="en-US"/>
              <a:t>是在</a:t>
            </a:r>
            <a:r>
              <a:rPr lang="en-US" altLang="zh-CN"/>
              <a:t>SNMPv2</a:t>
            </a:r>
            <a:r>
              <a:rPr lang="zh-CN" altLang="en-US"/>
              <a:t>基础之上增加、完善了安全和管理机制。</a:t>
            </a:r>
            <a:r>
              <a:rPr lang="en-US" altLang="zh-CN"/>
              <a:t>SNMPv3</a:t>
            </a:r>
            <a:r>
              <a:rPr lang="zh-CN" altLang="en-US"/>
              <a:t>体系结构体现了模块化的设计思想，使管理者可以方便灵活地实现功能的增加和修改。</a:t>
            </a:r>
            <a:r>
              <a:rPr lang="en-US" altLang="zh-CN"/>
              <a:t>SNMPv3</a:t>
            </a:r>
            <a:r>
              <a:rPr lang="zh-CN" altLang="en-US"/>
              <a:t>的主要特点在于适应性强，可适用于多种操作环境，它不仅可以管理最简单的网络，实现基本的管理功能，也可以提供强大的网络管理功能，满足复杂网络的管理需求。</a:t>
            </a:r>
          </a:p>
          <a:p>
            <a:endParaRPr lang="en-US" alt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2860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/>
              <a:t>SNMPv1</a:t>
            </a:r>
            <a:r>
              <a:rPr lang="zh-CN" altLang="zh-CN" dirty="0"/>
              <a:t>定义了</a:t>
            </a:r>
            <a:r>
              <a:rPr lang="en-US" altLang="zh-CN" dirty="0"/>
              <a:t>5</a:t>
            </a:r>
            <a:r>
              <a:rPr lang="zh-CN" altLang="zh-CN" dirty="0"/>
              <a:t>种协议</a:t>
            </a:r>
            <a:r>
              <a:rPr lang="zh-CN" altLang="en-US" dirty="0"/>
              <a:t>操作：</a:t>
            </a:r>
            <a:endParaRPr lang="zh-CN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Get-Request</a:t>
            </a:r>
            <a:r>
              <a:rPr lang="zh-CN" altLang="zh-CN" dirty="0"/>
              <a:t>：</a:t>
            </a:r>
            <a:r>
              <a:rPr lang="en-US" altLang="zh-CN" dirty="0"/>
              <a:t>NMS</a:t>
            </a:r>
            <a:r>
              <a:rPr lang="zh-CN" altLang="zh-CN" dirty="0"/>
              <a:t>从代理进程的</a:t>
            </a:r>
            <a:r>
              <a:rPr lang="en-US" altLang="zh-CN" dirty="0"/>
              <a:t>MIB</a:t>
            </a:r>
            <a:r>
              <a:rPr lang="zh-CN" altLang="zh-CN" dirty="0"/>
              <a:t>中</a:t>
            </a:r>
            <a:r>
              <a:rPr lang="zh-CN" altLang="en-US" dirty="0"/>
              <a:t>提</a:t>
            </a:r>
            <a:r>
              <a:rPr lang="zh-CN" altLang="zh-CN" dirty="0"/>
              <a:t>取一个或多个参数值。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Get-Next-Request</a:t>
            </a:r>
            <a:r>
              <a:rPr lang="zh-CN" altLang="zh-CN" dirty="0"/>
              <a:t>：</a:t>
            </a:r>
            <a:r>
              <a:rPr lang="en-US" altLang="zh-CN" dirty="0"/>
              <a:t>NMS</a:t>
            </a:r>
            <a:r>
              <a:rPr lang="zh-CN" altLang="zh-CN" dirty="0"/>
              <a:t>从代理进程的</a:t>
            </a:r>
            <a:r>
              <a:rPr lang="en-US" altLang="zh-CN" dirty="0"/>
              <a:t>MIB</a:t>
            </a:r>
            <a:r>
              <a:rPr lang="zh-CN" altLang="zh-CN" dirty="0"/>
              <a:t>中按照字典式排序</a:t>
            </a:r>
            <a:r>
              <a:rPr lang="zh-CN" altLang="en-US" dirty="0"/>
              <a:t>提</a:t>
            </a:r>
            <a:r>
              <a:rPr lang="zh-CN" altLang="zh-CN" dirty="0"/>
              <a:t>取下一个参数值。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Set-Request</a:t>
            </a:r>
            <a:r>
              <a:rPr lang="zh-CN" altLang="zh-CN" dirty="0"/>
              <a:t>：</a:t>
            </a:r>
            <a:r>
              <a:rPr lang="en-US" altLang="zh-CN" dirty="0"/>
              <a:t>NMS</a:t>
            </a:r>
            <a:r>
              <a:rPr lang="zh-CN" altLang="zh-CN" dirty="0"/>
              <a:t>设置代理进程</a:t>
            </a:r>
            <a:r>
              <a:rPr lang="en-US" altLang="zh-CN" dirty="0"/>
              <a:t>MIB</a:t>
            </a:r>
            <a:r>
              <a:rPr lang="zh-CN" altLang="zh-CN" dirty="0"/>
              <a:t>中的一个或多个参数值。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Response</a:t>
            </a:r>
            <a:r>
              <a:rPr lang="zh-CN" altLang="zh-CN" dirty="0"/>
              <a:t>：代理进程返回一个或多个参数值。它是前三种操作的响应操作。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Trap</a:t>
            </a:r>
            <a:r>
              <a:rPr lang="zh-CN" altLang="zh-CN" dirty="0"/>
              <a:t>：代理进程主动</a:t>
            </a:r>
            <a:r>
              <a:rPr lang="zh-CN" altLang="en-US" dirty="0"/>
              <a:t>向</a:t>
            </a:r>
            <a:r>
              <a:rPr lang="en-US" altLang="zh-CN" dirty="0"/>
              <a:t>NMS</a:t>
            </a:r>
            <a:r>
              <a:rPr lang="zh-CN" altLang="zh-CN" dirty="0"/>
              <a:t>发送报文，告知</a:t>
            </a:r>
            <a:r>
              <a:rPr lang="zh-CN" altLang="en-US" dirty="0"/>
              <a:t>设备上</a:t>
            </a:r>
            <a:r>
              <a:rPr lang="zh-CN" altLang="zh-CN" dirty="0"/>
              <a:t>发生的紧急或重要事件。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66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/>
              <a:t>SNMPv2c</a:t>
            </a:r>
            <a:r>
              <a:rPr lang="zh-CN" altLang="en-US" dirty="0"/>
              <a:t>新增了</a:t>
            </a:r>
            <a:r>
              <a:rPr lang="en-US" altLang="zh-CN" dirty="0"/>
              <a:t>2</a:t>
            </a:r>
            <a:r>
              <a:rPr lang="zh-CN" altLang="en-US" dirty="0"/>
              <a:t>种协议操作：</a:t>
            </a:r>
            <a:endParaRPr lang="zh-CN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err="1"/>
              <a:t>GetBulk</a:t>
            </a:r>
            <a:r>
              <a:rPr lang="zh-CN" altLang="en-US" dirty="0"/>
              <a:t>：相当于连续执行多次</a:t>
            </a:r>
            <a:r>
              <a:rPr lang="en-US" altLang="zh-CN" dirty="0" err="1"/>
              <a:t>GetNext</a:t>
            </a:r>
            <a:r>
              <a:rPr lang="zh-CN" altLang="en-US" dirty="0"/>
              <a:t>操作。在</a:t>
            </a:r>
            <a:r>
              <a:rPr lang="en-US" altLang="zh-CN" dirty="0"/>
              <a:t>NMS</a:t>
            </a:r>
            <a:r>
              <a:rPr lang="zh-CN" altLang="en-US" dirty="0"/>
              <a:t>上可以设置被管理设备在一次</a:t>
            </a:r>
            <a:r>
              <a:rPr lang="en-US" altLang="zh-CN" dirty="0" err="1"/>
              <a:t>GetBulk</a:t>
            </a:r>
            <a:r>
              <a:rPr lang="zh-CN" altLang="en-US" dirty="0"/>
              <a:t>报文交互时，执行</a:t>
            </a:r>
            <a:r>
              <a:rPr lang="en-US" altLang="zh-CN" dirty="0" err="1"/>
              <a:t>GetNext</a:t>
            </a:r>
            <a:r>
              <a:rPr lang="zh-CN" altLang="en-US" dirty="0"/>
              <a:t>操作的次数。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Inform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细黑" pitchFamily="2" charset="-122"/>
                <a:cs typeface="+mn-cs"/>
              </a:rPr>
              <a:t>：</a:t>
            </a:r>
            <a:r>
              <a:rPr lang="zh-CN" altLang="en-US" dirty="0"/>
              <a:t>被管理设备向</a:t>
            </a:r>
            <a:r>
              <a:rPr lang="en-US" altLang="zh-CN" dirty="0"/>
              <a:t>NMS</a:t>
            </a:r>
            <a:r>
              <a:rPr lang="zh-CN" altLang="en-US" dirty="0"/>
              <a:t>主动发送告警。与</a:t>
            </a:r>
            <a:r>
              <a:rPr lang="en-US" altLang="zh-CN" dirty="0"/>
              <a:t>trap</a:t>
            </a:r>
            <a:r>
              <a:rPr lang="zh-CN" altLang="en-US" dirty="0"/>
              <a:t>告警不同的是，被管理设备发送</a:t>
            </a:r>
            <a:r>
              <a:rPr lang="en-US" altLang="zh-CN" dirty="0"/>
              <a:t>Inform</a:t>
            </a:r>
            <a:r>
              <a:rPr lang="zh-CN" altLang="en-US" dirty="0"/>
              <a:t>告警后，需要</a:t>
            </a:r>
            <a:r>
              <a:rPr lang="en-US" altLang="zh-CN" dirty="0"/>
              <a:t>NMS</a:t>
            </a:r>
            <a:r>
              <a:rPr lang="zh-CN" altLang="en-US" dirty="0"/>
              <a:t>进行接收确认。如果被管设备没有收到确认信息则会将告警暂时保存在</a:t>
            </a:r>
            <a:r>
              <a:rPr lang="en-US" altLang="zh-CN" dirty="0"/>
              <a:t>Inform</a:t>
            </a:r>
            <a:r>
              <a:rPr lang="zh-CN" altLang="en-US" dirty="0"/>
              <a:t>缓存中，并且会重复发送该告警，直到</a:t>
            </a:r>
            <a:r>
              <a:rPr lang="en-US" altLang="zh-CN" dirty="0"/>
              <a:t>NMS</a:t>
            </a:r>
            <a:r>
              <a:rPr lang="zh-CN" altLang="en-US" dirty="0"/>
              <a:t>确认收到了该告警或者发送次数已经达到了最大重传次数。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5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/>
              <a:t>SNMPv3</a:t>
            </a:r>
            <a:r>
              <a:rPr lang="zh-CN" altLang="en-US" dirty="0"/>
              <a:t>的实现原理和</a:t>
            </a:r>
            <a:r>
              <a:rPr lang="en-US" altLang="zh-CN" dirty="0"/>
              <a:t>SNMPv1/SNMPv2c</a:t>
            </a:r>
            <a:r>
              <a:rPr lang="zh-CN" altLang="en-US" dirty="0"/>
              <a:t>基本一致，主要的区别是</a:t>
            </a:r>
            <a:r>
              <a:rPr lang="en-US" altLang="zh-CN" dirty="0"/>
              <a:t>SNMPv3</a:t>
            </a:r>
            <a:r>
              <a:rPr lang="zh-CN" altLang="en-US" dirty="0"/>
              <a:t>增加了身份验证和加密处理。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NMS</a:t>
            </a:r>
            <a:r>
              <a:rPr lang="zh-CN" altLang="en-US" dirty="0"/>
              <a:t>向</a:t>
            </a:r>
            <a:r>
              <a:rPr lang="en-US" altLang="zh-CN" dirty="0"/>
              <a:t>Agent</a:t>
            </a:r>
            <a:r>
              <a:rPr lang="zh-CN" altLang="en-US" dirty="0"/>
              <a:t>发送不带安全参数的</a:t>
            </a:r>
            <a:r>
              <a:rPr lang="en-US" altLang="zh-CN" dirty="0"/>
              <a:t>Get</a:t>
            </a:r>
            <a:r>
              <a:rPr lang="zh-CN" altLang="en-US" dirty="0"/>
              <a:t>请求报文，向</a:t>
            </a:r>
            <a:r>
              <a:rPr lang="en-US" altLang="zh-CN" dirty="0"/>
              <a:t>Agent</a:t>
            </a:r>
            <a:r>
              <a:rPr lang="zh-CN" altLang="en-US" dirty="0"/>
              <a:t>获取安全参数等信息。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Agent</a:t>
            </a:r>
            <a:r>
              <a:rPr lang="zh-CN" altLang="en-US" dirty="0"/>
              <a:t>响应</a:t>
            </a:r>
            <a:r>
              <a:rPr lang="en-US" altLang="zh-CN" dirty="0"/>
              <a:t>NMS</a:t>
            </a:r>
            <a:r>
              <a:rPr lang="zh-CN" altLang="en-US" dirty="0"/>
              <a:t>的请求，向</a:t>
            </a:r>
            <a:r>
              <a:rPr lang="en-US" altLang="zh-CN" dirty="0"/>
              <a:t>NMS</a:t>
            </a:r>
            <a:r>
              <a:rPr lang="zh-CN" altLang="en-US" dirty="0"/>
              <a:t>反馈所请求的参数。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NMS</a:t>
            </a:r>
            <a:r>
              <a:rPr lang="zh-CN" altLang="en-US" dirty="0"/>
              <a:t>向</a:t>
            </a:r>
            <a:r>
              <a:rPr lang="en-US" altLang="zh-CN" dirty="0"/>
              <a:t>Agent</a:t>
            </a:r>
            <a:r>
              <a:rPr lang="zh-CN" altLang="en-US" dirty="0"/>
              <a:t>发送带安全参数的</a:t>
            </a:r>
            <a:r>
              <a:rPr lang="en-US" altLang="zh-CN" dirty="0"/>
              <a:t>Get</a:t>
            </a:r>
            <a:r>
              <a:rPr lang="zh-CN" altLang="en-US" dirty="0"/>
              <a:t>请求报文。</a:t>
            </a:r>
            <a:endParaRPr lang="en-US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Agent</a:t>
            </a:r>
            <a:r>
              <a:rPr lang="zh-CN" altLang="en-US" dirty="0"/>
              <a:t>对</a:t>
            </a:r>
            <a:r>
              <a:rPr lang="en-US" altLang="zh-CN" dirty="0"/>
              <a:t>NMS</a:t>
            </a:r>
            <a:r>
              <a:rPr lang="zh-CN" altLang="en-US" dirty="0"/>
              <a:t>发送的请求消息进行认证，认证通过后对消息进行解密，解密成功后，向</a:t>
            </a:r>
            <a:r>
              <a:rPr lang="en-US" altLang="zh-CN" dirty="0"/>
              <a:t>NMS</a:t>
            </a:r>
            <a:r>
              <a:rPr lang="zh-CN" altLang="en-US" dirty="0"/>
              <a:t>发送加密的响应。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3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</p:spPr>
        <p:txBody>
          <a:bodyPr wrap="none" lIns="78220" tIns="39109" rIns="78220" bIns="39109">
            <a:spAutoFit/>
          </a:bodyPr>
          <a:lstStyle/>
          <a:p>
            <a:pPr defTabSz="784225" eaLnBrk="1" hangingPunct="1">
              <a:defRPr/>
            </a:pPr>
            <a:r>
              <a:rPr lang="en-US" altLang="zh-CN" sz="1200">
                <a:latin typeface="FrutigerNext LT Bold" pitchFamily="20" charset="0"/>
              </a:rPr>
              <a:t>HUAWEI TECHNOLOGIES CO., LTD.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pitchFamily="20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636300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2CEC1B50-8863-418A-BC6A-A6A284CC7C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53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34C1342F-95A0-46A5-9011-A6CADA2315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136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906530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/>
              <a:t>SNMP</a:t>
            </a:r>
            <a:r>
              <a:rPr lang="zh-CN" altLang="en-US"/>
              <a:t>原理与配置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04777"/>
      </p:ext>
    </p:extLst>
  </p:cSld>
  <p:clrMapOvr>
    <a:masterClrMapping/>
  </p:clrMapOvr>
  <p:transition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直接连接符 27"/>
          <p:cNvCxnSpPr>
            <a:cxnSpLocks noChangeShapeType="1"/>
          </p:cNvCxnSpPr>
          <p:nvPr/>
        </p:nvCxnSpPr>
        <p:spPr bwMode="auto">
          <a:xfrm>
            <a:off x="3792539" y="2020888"/>
            <a:ext cx="49672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3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SNMP</a:t>
            </a:r>
            <a:r>
              <a:rPr lang="zh-CN" altLang="en-US"/>
              <a:t>配置</a:t>
            </a:r>
            <a:endParaRPr lang="zh-CN" altLang="en-US" dirty="0"/>
          </a:p>
        </p:txBody>
      </p:sp>
      <p:sp>
        <p:nvSpPr>
          <p:cNvPr id="15366" name="TextBox 20"/>
          <p:cNvSpPr txBox="1">
            <a:spLocks noChangeArrowheads="1"/>
          </p:cNvSpPr>
          <p:nvPr/>
        </p:nvSpPr>
        <p:spPr bwMode="auto">
          <a:xfrm>
            <a:off x="3000376" y="2360614"/>
            <a:ext cx="5485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NMS</a:t>
            </a:r>
          </a:p>
        </p:txBody>
      </p:sp>
      <p:sp>
        <p:nvSpPr>
          <p:cNvPr id="15368" name="TextBox 36"/>
          <p:cNvSpPr txBox="1">
            <a:spLocks noChangeArrowheads="1"/>
          </p:cNvSpPr>
          <p:nvPr/>
        </p:nvSpPr>
        <p:spPr bwMode="auto">
          <a:xfrm>
            <a:off x="8472489" y="2420939"/>
            <a:ext cx="477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</a:p>
        </p:txBody>
      </p:sp>
      <p:sp>
        <p:nvSpPr>
          <p:cNvPr id="15369" name="TextBox 47"/>
          <p:cNvSpPr txBox="1">
            <a:spLocks noChangeArrowheads="1"/>
          </p:cNvSpPr>
          <p:nvPr/>
        </p:nvSpPr>
        <p:spPr bwMode="auto">
          <a:xfrm>
            <a:off x="7608888" y="1773239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G0/0/1</a:t>
            </a:r>
          </a:p>
        </p:txBody>
      </p:sp>
      <p:sp>
        <p:nvSpPr>
          <p:cNvPr id="15370" name="TextBox 54"/>
          <p:cNvSpPr txBox="1">
            <a:spLocks noChangeArrowheads="1"/>
          </p:cNvSpPr>
          <p:nvPr/>
        </p:nvSpPr>
        <p:spPr bwMode="auto">
          <a:xfrm>
            <a:off x="7320136" y="2060576"/>
            <a:ext cx="98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20.1.1.2/24</a:t>
            </a:r>
          </a:p>
        </p:txBody>
      </p:sp>
      <p:sp>
        <p:nvSpPr>
          <p:cNvPr id="15371" name="TextBox 55"/>
          <p:cNvSpPr txBox="1">
            <a:spLocks noChangeArrowheads="1"/>
          </p:cNvSpPr>
          <p:nvPr/>
        </p:nvSpPr>
        <p:spPr bwMode="auto">
          <a:xfrm>
            <a:off x="3810483" y="2060576"/>
            <a:ext cx="98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20.1.1.1/24</a:t>
            </a:r>
          </a:p>
        </p:txBody>
      </p:sp>
      <p:sp>
        <p:nvSpPr>
          <p:cNvPr id="15372" name="AutoShape 28"/>
          <p:cNvSpPr>
            <a:spLocks/>
          </p:cNvSpPr>
          <p:nvPr/>
        </p:nvSpPr>
        <p:spPr bwMode="auto">
          <a:xfrm>
            <a:off x="2782888" y="3160824"/>
            <a:ext cx="6265862" cy="13843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7194"/>
              <a:gd name="adj6" fmla="val 103042"/>
              <a:gd name="adj7" fmla="val -44106"/>
              <a:gd name="adj8" fmla="val 99171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[RTA]snmp-agent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[RTA]snmp-agent sys-info version v2c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[RTA]snmp-agent trap enable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[RTA]snmp-agent trap source GigabitEthernet0/0/1</a:t>
            </a:r>
          </a:p>
        </p:txBody>
      </p:sp>
      <p:pic>
        <p:nvPicPr>
          <p:cNvPr id="14" name="图片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8" y="1708903"/>
            <a:ext cx="850250" cy="623969"/>
          </a:xfrm>
          <a:prstGeom prst="rect">
            <a:avLst/>
          </a:prstGeom>
        </p:spPr>
      </p:pic>
      <p:pic>
        <p:nvPicPr>
          <p:cNvPr id="15" name="图片 14" descr="通用网管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4717" y="1633975"/>
            <a:ext cx="888116" cy="7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773238"/>
            <a:ext cx="7488238" cy="2881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display snmp-agent sys-info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The contact person for this managed node: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     R&amp;D Shenzhen,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Huawei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Technologies Co., Ltd.</a:t>
            </a: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The physical location of this node: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     Shenzhen China</a:t>
            </a: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SNMP version running in the system: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    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SNMPv2c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653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/>
              <a:t>配置</a:t>
            </a:r>
            <a:r>
              <a:rPr lang="en-US" altLang="zh-CN"/>
              <a:t>SNMP</a:t>
            </a:r>
            <a:r>
              <a:rPr lang="zh-CN" altLang="en-US"/>
              <a:t>时，默认的版本号是多少</a:t>
            </a:r>
            <a:r>
              <a:rPr lang="en-US" altLang="zh-CN"/>
              <a:t>?</a:t>
            </a:r>
          </a:p>
          <a:p>
            <a:pPr lvl="1"/>
            <a:r>
              <a:rPr lang="zh-CN" altLang="en-US"/>
              <a:t>代理进程</a:t>
            </a:r>
            <a:r>
              <a:rPr lang="en-US" altLang="zh-CN"/>
              <a:t>Agent</a:t>
            </a:r>
            <a:r>
              <a:rPr lang="zh-CN" altLang="en-US"/>
              <a:t>发送</a:t>
            </a:r>
            <a:r>
              <a:rPr lang="en-US" altLang="zh-CN"/>
              <a:t>trap</a:t>
            </a:r>
            <a:r>
              <a:rPr lang="zh-CN" altLang="en-US"/>
              <a:t>信息给</a:t>
            </a:r>
            <a:r>
              <a:rPr lang="en-US" altLang="zh-CN"/>
              <a:t>NMS</a:t>
            </a:r>
            <a:r>
              <a:rPr lang="zh-CN" altLang="en-US"/>
              <a:t>时，目的端口号是多少</a:t>
            </a:r>
            <a:r>
              <a:rPr lang="en-US" altLang="zh-CN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5680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450229"/>
      </p:ext>
    </p:extLst>
  </p:cSld>
  <p:clrMapOvr>
    <a:masterClrMapping/>
  </p:clrMapOvr>
  <p:transition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随着网络技术的飞速发展，企业中网络设备的数量成几何级数增长，网络设备的种类也越来越多，这使得企业网络的管理变得十分复杂。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简单网络管理协议</a:t>
            </a:r>
            <a:r>
              <a:rPr lang="en-US" altLang="zh-CN" dirty="0"/>
              <a:t>SNMP</a:t>
            </a:r>
            <a:r>
              <a:rPr lang="zh-CN" altLang="en-US" dirty="0"/>
              <a:t>（</a:t>
            </a:r>
            <a:r>
              <a:rPr lang="en-US" altLang="zh-CN" dirty="0"/>
              <a:t> Simple Network Management Protocol </a:t>
            </a:r>
            <a:r>
              <a:rPr lang="zh-CN" altLang="en-US" dirty="0"/>
              <a:t>）可以实现对不同种类和不同厂商的网络设备进行统一管理，大大提升了网络管理的效率。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58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SNMP</a:t>
            </a:r>
            <a:r>
              <a:rPr lang="zh-CN" altLang="en-US" dirty="0"/>
              <a:t>的基本概念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SNMP</a:t>
            </a:r>
            <a:r>
              <a:rPr lang="zh-CN" altLang="en-US" dirty="0"/>
              <a:t>的基本配置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60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SNMP</a:t>
            </a:r>
            <a:r>
              <a:rPr lang="zh-CN" altLang="en-US"/>
              <a:t>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SNMP</a:t>
            </a:r>
            <a:r>
              <a:rPr lang="zh-CN" altLang="en-US" dirty="0"/>
              <a:t>用来在网络管理系统</a:t>
            </a:r>
            <a:r>
              <a:rPr lang="en-US" altLang="zh-CN" dirty="0"/>
              <a:t>NMS</a:t>
            </a:r>
            <a:r>
              <a:rPr lang="zh-CN" altLang="en-US" dirty="0"/>
              <a:t>和被管理设备之间传输管理信息。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220" name="Group 28"/>
          <p:cNvGrpSpPr>
            <a:grpSpLocks/>
          </p:cNvGrpSpPr>
          <p:nvPr/>
        </p:nvGrpSpPr>
        <p:grpSpPr bwMode="auto">
          <a:xfrm>
            <a:off x="4533901" y="1557339"/>
            <a:ext cx="3102163" cy="3598862"/>
            <a:chOff x="3009900" y="1557338"/>
            <a:chExt cx="3102163" cy="3598862"/>
          </a:xfrm>
        </p:grpSpPr>
        <p:cxnSp>
          <p:nvCxnSpPr>
            <p:cNvPr id="9222" name="直接连接符 27"/>
            <p:cNvCxnSpPr>
              <a:cxnSpLocks noChangeShapeType="1"/>
            </p:cNvCxnSpPr>
            <p:nvPr/>
          </p:nvCxnSpPr>
          <p:spPr bwMode="auto">
            <a:xfrm flipH="1">
              <a:off x="3884613" y="2297113"/>
              <a:ext cx="247650" cy="7000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3" name="直接连接符 27"/>
            <p:cNvCxnSpPr>
              <a:cxnSpLocks noChangeShapeType="1"/>
            </p:cNvCxnSpPr>
            <p:nvPr/>
          </p:nvCxnSpPr>
          <p:spPr bwMode="auto">
            <a:xfrm>
              <a:off x="4564063" y="2441575"/>
              <a:ext cx="328612" cy="5556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5" name="TextBox 20"/>
            <p:cNvSpPr txBox="1">
              <a:spLocks noChangeArrowheads="1"/>
            </p:cNvSpPr>
            <p:nvPr/>
          </p:nvSpPr>
          <p:spPr bwMode="auto">
            <a:xfrm>
              <a:off x="4165279" y="1557338"/>
              <a:ext cx="5485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NMS</a:t>
              </a:r>
            </a:p>
          </p:txBody>
        </p:sp>
        <p:cxnSp>
          <p:nvCxnSpPr>
            <p:cNvPr id="9226" name="直接箭头连接符 62"/>
            <p:cNvCxnSpPr>
              <a:cxnSpLocks noChangeShapeType="1"/>
            </p:cNvCxnSpPr>
            <p:nvPr/>
          </p:nvCxnSpPr>
          <p:spPr bwMode="auto">
            <a:xfrm flipV="1">
              <a:off x="5468938" y="2492375"/>
              <a:ext cx="0" cy="187166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7" name="TextBox 64"/>
            <p:cNvSpPr txBox="1">
              <a:spLocks noChangeArrowheads="1"/>
            </p:cNvSpPr>
            <p:nvPr/>
          </p:nvSpPr>
          <p:spPr bwMode="auto">
            <a:xfrm>
              <a:off x="5468938" y="3206750"/>
              <a:ext cx="6431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SNMP</a:t>
              </a:r>
            </a:p>
          </p:txBody>
        </p:sp>
        <p:cxnSp>
          <p:nvCxnSpPr>
            <p:cNvPr id="9228" name="直接连接符 27"/>
            <p:cNvCxnSpPr>
              <a:cxnSpLocks noChangeShapeType="1"/>
            </p:cNvCxnSpPr>
            <p:nvPr/>
          </p:nvCxnSpPr>
          <p:spPr bwMode="auto">
            <a:xfrm>
              <a:off x="3946525" y="3213100"/>
              <a:ext cx="792163" cy="863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直接连接符 27"/>
            <p:cNvCxnSpPr>
              <a:cxnSpLocks noChangeShapeType="1"/>
            </p:cNvCxnSpPr>
            <p:nvPr/>
          </p:nvCxnSpPr>
          <p:spPr bwMode="auto">
            <a:xfrm flipV="1">
              <a:off x="3946525" y="3213100"/>
              <a:ext cx="792163" cy="863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0" name="直接连接符 27"/>
            <p:cNvCxnSpPr>
              <a:cxnSpLocks noChangeShapeType="1"/>
            </p:cNvCxnSpPr>
            <p:nvPr/>
          </p:nvCxnSpPr>
          <p:spPr bwMode="auto">
            <a:xfrm>
              <a:off x="3873500" y="3140075"/>
              <a:ext cx="10080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直接连接符 27"/>
            <p:cNvCxnSpPr>
              <a:cxnSpLocks noChangeShapeType="1"/>
            </p:cNvCxnSpPr>
            <p:nvPr/>
          </p:nvCxnSpPr>
          <p:spPr bwMode="auto">
            <a:xfrm>
              <a:off x="3802063" y="4221163"/>
              <a:ext cx="10080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直接连接符 27"/>
            <p:cNvCxnSpPr>
              <a:cxnSpLocks noChangeShapeType="1"/>
            </p:cNvCxnSpPr>
            <p:nvPr/>
          </p:nvCxnSpPr>
          <p:spPr bwMode="auto">
            <a:xfrm>
              <a:off x="4881563" y="3213100"/>
              <a:ext cx="0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直接连接符 27"/>
            <p:cNvCxnSpPr>
              <a:cxnSpLocks noChangeShapeType="1"/>
            </p:cNvCxnSpPr>
            <p:nvPr/>
          </p:nvCxnSpPr>
          <p:spPr bwMode="auto">
            <a:xfrm>
              <a:off x="3802063" y="3213100"/>
              <a:ext cx="0" cy="10795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直接连接符 27"/>
            <p:cNvCxnSpPr>
              <a:cxnSpLocks noChangeShapeType="1"/>
            </p:cNvCxnSpPr>
            <p:nvPr/>
          </p:nvCxnSpPr>
          <p:spPr bwMode="auto">
            <a:xfrm flipH="1" flipV="1">
              <a:off x="4810125" y="4221163"/>
              <a:ext cx="863600" cy="93503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直接连接符 27"/>
            <p:cNvCxnSpPr>
              <a:cxnSpLocks noChangeShapeType="1"/>
            </p:cNvCxnSpPr>
            <p:nvPr/>
          </p:nvCxnSpPr>
          <p:spPr bwMode="auto">
            <a:xfrm>
              <a:off x="4810125" y="4292600"/>
              <a:ext cx="0" cy="7191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直接连接符 27"/>
            <p:cNvCxnSpPr>
              <a:cxnSpLocks noChangeShapeType="1"/>
            </p:cNvCxnSpPr>
            <p:nvPr/>
          </p:nvCxnSpPr>
          <p:spPr bwMode="auto">
            <a:xfrm flipV="1">
              <a:off x="3009900" y="4221163"/>
              <a:ext cx="792163" cy="6477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直接连接符 27"/>
            <p:cNvCxnSpPr>
              <a:cxnSpLocks noChangeShapeType="1"/>
            </p:cNvCxnSpPr>
            <p:nvPr/>
          </p:nvCxnSpPr>
          <p:spPr bwMode="auto">
            <a:xfrm flipV="1">
              <a:off x="3946525" y="4364038"/>
              <a:ext cx="0" cy="6477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5" name="图片 3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68" y="2861674"/>
            <a:ext cx="642241" cy="471318"/>
          </a:xfrm>
          <a:prstGeom prst="rect">
            <a:avLst/>
          </a:prstGeom>
        </p:spPr>
      </p:pic>
      <p:pic>
        <p:nvPicPr>
          <p:cNvPr id="36" name="图片 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7855"/>
            <a:ext cx="642241" cy="471318"/>
          </a:xfrm>
          <a:prstGeom prst="rect">
            <a:avLst/>
          </a:prstGeom>
        </p:spPr>
      </p:pic>
      <p:pic>
        <p:nvPicPr>
          <p:cNvPr id="37" name="图片 36" descr="汇聚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58104" y="3948130"/>
            <a:ext cx="622161" cy="509041"/>
          </a:xfrm>
          <a:prstGeom prst="rect">
            <a:avLst/>
          </a:prstGeom>
        </p:spPr>
      </p:pic>
      <p:pic>
        <p:nvPicPr>
          <p:cNvPr id="38" name="图片 37" descr="汇聚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46790" y="3967114"/>
            <a:ext cx="622161" cy="509041"/>
          </a:xfrm>
          <a:prstGeom prst="rect">
            <a:avLst/>
          </a:prstGeom>
        </p:spPr>
      </p:pic>
      <p:pic>
        <p:nvPicPr>
          <p:cNvPr id="39" name="图片 38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6490" y="4803297"/>
            <a:ext cx="605867" cy="495709"/>
          </a:xfrm>
          <a:prstGeom prst="rect">
            <a:avLst/>
          </a:prstGeom>
        </p:spPr>
      </p:pic>
      <p:pic>
        <p:nvPicPr>
          <p:cNvPr id="40" name="图片 39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9186" y="4808909"/>
            <a:ext cx="605867" cy="495709"/>
          </a:xfrm>
          <a:prstGeom prst="rect">
            <a:avLst/>
          </a:prstGeom>
        </p:spPr>
      </p:pic>
      <p:pic>
        <p:nvPicPr>
          <p:cNvPr id="41" name="图片 40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1191" y="4808908"/>
            <a:ext cx="605867" cy="495709"/>
          </a:xfrm>
          <a:prstGeom prst="rect">
            <a:avLst/>
          </a:prstGeom>
        </p:spPr>
      </p:pic>
      <p:pic>
        <p:nvPicPr>
          <p:cNvPr id="42" name="图片 41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8605" y="4803297"/>
            <a:ext cx="605867" cy="495709"/>
          </a:xfrm>
          <a:prstGeom prst="rect">
            <a:avLst/>
          </a:prstGeom>
        </p:spPr>
      </p:pic>
      <p:pic>
        <p:nvPicPr>
          <p:cNvPr id="43" name="图片 42" descr="通用网管-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51761" y="1819992"/>
            <a:ext cx="932324" cy="7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9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SNMP</a:t>
            </a:r>
            <a:r>
              <a:rPr lang="zh-CN" altLang="en-US"/>
              <a:t>架构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SNMP</a:t>
            </a:r>
            <a:r>
              <a:rPr lang="zh-CN" altLang="en-US" dirty="0"/>
              <a:t>包括</a:t>
            </a:r>
            <a:r>
              <a:rPr lang="en-US" altLang="zh-CN" dirty="0"/>
              <a:t>NMS</a:t>
            </a:r>
            <a:r>
              <a:rPr lang="zh-CN" altLang="en-US" dirty="0"/>
              <a:t>，</a:t>
            </a:r>
            <a:r>
              <a:rPr lang="en-US" altLang="zh-CN" dirty="0"/>
              <a:t>Agent</a:t>
            </a:r>
            <a:r>
              <a:rPr lang="zh-CN" altLang="en-US" dirty="0"/>
              <a:t>和</a:t>
            </a:r>
            <a:r>
              <a:rPr lang="en-US" altLang="zh-CN" dirty="0"/>
              <a:t>MIB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en-US" altLang="zh-CN" dirty="0"/>
              <a:t>Agent</a:t>
            </a:r>
            <a:r>
              <a:rPr lang="zh-CN" altLang="en-US" dirty="0"/>
              <a:t>是被管理设备中的一个代理进程。</a:t>
            </a:r>
            <a:endParaRPr lang="en-US" altLang="zh-CN" dirty="0"/>
          </a:p>
          <a:p>
            <a:r>
              <a:rPr lang="en-US" altLang="zh-CN" dirty="0"/>
              <a:t>MIB</a:t>
            </a:r>
            <a:r>
              <a:rPr lang="zh-CN" altLang="en-US" dirty="0"/>
              <a:t>是一个数据库，它包含了被管理设备所维护的变量。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0244" name="Group 16"/>
          <p:cNvGrpSpPr>
            <a:grpSpLocks/>
          </p:cNvGrpSpPr>
          <p:nvPr/>
        </p:nvGrpSpPr>
        <p:grpSpPr bwMode="auto">
          <a:xfrm>
            <a:off x="3287688" y="1557339"/>
            <a:ext cx="5616600" cy="3024187"/>
            <a:chOff x="1763688" y="1557338"/>
            <a:chExt cx="5616600" cy="3024187"/>
          </a:xfrm>
        </p:grpSpPr>
        <p:sp>
          <p:nvSpPr>
            <p:cNvPr id="10247" name="立方体 5"/>
            <p:cNvSpPr>
              <a:spLocks noChangeArrowheads="1"/>
            </p:cNvSpPr>
            <p:nvPr/>
          </p:nvSpPr>
          <p:spPr bwMode="auto">
            <a:xfrm>
              <a:off x="3924300" y="2636838"/>
              <a:ext cx="1008063" cy="1223962"/>
            </a:xfrm>
            <a:prstGeom prst="cube">
              <a:avLst>
                <a:gd name="adj" fmla="val 25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latin typeface="+mn-ea"/>
                  <a:ea typeface="+mn-ea"/>
                </a:rPr>
                <a:t>Agent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10248" name="立方体 6"/>
            <p:cNvSpPr>
              <a:spLocks noChangeArrowheads="1"/>
            </p:cNvSpPr>
            <p:nvPr/>
          </p:nvSpPr>
          <p:spPr bwMode="auto">
            <a:xfrm>
              <a:off x="5867400" y="2133600"/>
              <a:ext cx="1296988" cy="2087563"/>
            </a:xfrm>
            <a:prstGeom prst="cube">
              <a:avLst>
                <a:gd name="adj" fmla="val 25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 dirty="0">
                  <a:latin typeface="+mn-ea"/>
                  <a:ea typeface="+mn-ea"/>
                </a:rPr>
                <a:t>MIB</a:t>
              </a:r>
            </a:p>
            <a:p>
              <a:endParaRPr lang="zh-CN" altLang="en-US" sz="1800" dirty="0">
                <a:latin typeface="+mn-ea"/>
                <a:ea typeface="+mn-ea"/>
              </a:endParaRPr>
            </a:p>
          </p:txBody>
        </p:sp>
        <p:cxnSp>
          <p:nvCxnSpPr>
            <p:cNvPr id="10249" name="直接箭头连接符 7"/>
            <p:cNvCxnSpPr>
              <a:cxnSpLocks noChangeShapeType="1"/>
            </p:cNvCxnSpPr>
            <p:nvPr/>
          </p:nvCxnSpPr>
          <p:spPr bwMode="auto">
            <a:xfrm>
              <a:off x="2771775" y="3284538"/>
              <a:ext cx="1152525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TextBox 12"/>
            <p:cNvSpPr txBox="1">
              <a:spLocks noChangeArrowheads="1"/>
            </p:cNvSpPr>
            <p:nvPr/>
          </p:nvSpPr>
          <p:spPr bwMode="auto">
            <a:xfrm>
              <a:off x="2987675" y="2997200"/>
              <a:ext cx="6431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SNMP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0251" name="矩形 13"/>
            <p:cNvSpPr>
              <a:spLocks noChangeArrowheads="1"/>
            </p:cNvSpPr>
            <p:nvPr/>
          </p:nvSpPr>
          <p:spPr bwMode="auto">
            <a:xfrm>
              <a:off x="3708400" y="1557338"/>
              <a:ext cx="3671888" cy="302418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10252" name="直接箭头连接符 19"/>
            <p:cNvCxnSpPr>
              <a:cxnSpLocks noChangeShapeType="1"/>
            </p:cNvCxnSpPr>
            <p:nvPr/>
          </p:nvCxnSpPr>
          <p:spPr bwMode="auto">
            <a:xfrm flipH="1">
              <a:off x="4932363" y="3068638"/>
              <a:ext cx="9350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直接箭头连接符 23"/>
            <p:cNvCxnSpPr>
              <a:cxnSpLocks noChangeShapeType="1"/>
            </p:cNvCxnSpPr>
            <p:nvPr/>
          </p:nvCxnSpPr>
          <p:spPr bwMode="auto">
            <a:xfrm flipH="1">
              <a:off x="4932363" y="3357563"/>
              <a:ext cx="9350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4" name="TextBox 24"/>
            <p:cNvSpPr txBox="1">
              <a:spLocks noChangeArrowheads="1"/>
            </p:cNvSpPr>
            <p:nvPr/>
          </p:nvSpPr>
          <p:spPr bwMode="auto">
            <a:xfrm>
              <a:off x="5021263" y="2781300"/>
              <a:ext cx="7479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Execute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0255" name="TextBox 25"/>
            <p:cNvSpPr txBox="1">
              <a:spLocks noChangeArrowheads="1"/>
            </p:cNvSpPr>
            <p:nvPr/>
          </p:nvSpPr>
          <p:spPr bwMode="auto">
            <a:xfrm>
              <a:off x="5084763" y="3357563"/>
              <a:ext cx="6442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Notify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0256" name="TextBox 26"/>
            <p:cNvSpPr txBox="1">
              <a:spLocks noChangeArrowheads="1"/>
            </p:cNvSpPr>
            <p:nvPr/>
          </p:nvSpPr>
          <p:spPr bwMode="auto">
            <a:xfrm>
              <a:off x="4805526" y="1773238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400" dirty="0">
                  <a:latin typeface="+mn-ea"/>
                  <a:ea typeface="+mn-ea"/>
                </a:rPr>
                <a:t>被管理设备</a:t>
              </a:r>
            </a:p>
          </p:txBody>
        </p:sp>
        <p:sp>
          <p:nvSpPr>
            <p:cNvPr id="10257" name="TextBox 27"/>
            <p:cNvSpPr txBox="1">
              <a:spLocks noChangeArrowheads="1"/>
            </p:cNvSpPr>
            <p:nvPr/>
          </p:nvSpPr>
          <p:spPr bwMode="auto">
            <a:xfrm>
              <a:off x="1763688" y="2420888"/>
              <a:ext cx="5485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NMS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pic>
        <p:nvPicPr>
          <p:cNvPr id="23" name="图片 22" descr="通用网管-蓝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0521" y="2825455"/>
            <a:ext cx="1122206" cy="9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8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SNMP</a:t>
            </a:r>
            <a:r>
              <a:rPr lang="zh-CN" altLang="en-US"/>
              <a:t>版本</a:t>
            </a:r>
            <a:endParaRPr lang="en-US" altLang="zh-CN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17071"/>
              </p:ext>
            </p:extLst>
          </p:nvPr>
        </p:nvGraphicFramePr>
        <p:xfrm>
          <a:off x="2279650" y="2008051"/>
          <a:ext cx="7632700" cy="21050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76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4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  <a:cs typeface="Arial" pitchFamily="34" charset="0"/>
                        </a:rPr>
                        <a:t>版本</a:t>
                      </a:r>
                    </a:p>
                  </a:txBody>
                  <a:tcPr marT="45707" marB="45707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  <a:cs typeface="Arial" pitchFamily="34" charset="0"/>
                        </a:rPr>
                        <a:t>描述</a:t>
                      </a: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8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SNMPv1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07" marB="45707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实现方便，安全性弱。</a:t>
                      </a:r>
                      <a:endParaRPr lang="en-US" altLang="zh-CN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SNMPv2c</a:t>
                      </a:r>
                    </a:p>
                  </a:txBody>
                  <a:tcPr marT="45707" marB="45707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有一定的安全性。 现在应用最为广泛。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SNMPv3</a:t>
                      </a:r>
                    </a:p>
                  </a:txBody>
                  <a:tcPr marT="45707" marB="45707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定义了一种管理框架，为用户提供了安全的访问机制。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07" marB="45707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SNMPv1</a:t>
            </a:r>
          </a:p>
        </p:txBody>
      </p:sp>
      <p:cxnSp>
        <p:nvCxnSpPr>
          <p:cNvPr id="12292" name="直接箭头连接符 31"/>
          <p:cNvCxnSpPr>
            <a:cxnSpLocks noChangeShapeType="1"/>
          </p:cNvCxnSpPr>
          <p:nvPr/>
        </p:nvCxnSpPr>
        <p:spPr bwMode="auto">
          <a:xfrm>
            <a:off x="4578351" y="2767013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TextBox 33"/>
          <p:cNvSpPr txBox="1">
            <a:spLocks noChangeArrowheads="1"/>
          </p:cNvSpPr>
          <p:nvPr/>
        </p:nvSpPr>
        <p:spPr bwMode="auto">
          <a:xfrm>
            <a:off x="5319713" y="2473326"/>
            <a:ext cx="1247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Get-Request</a:t>
            </a:r>
            <a:endParaRPr lang="zh-CN" altLang="en-US" sz="1400">
              <a:latin typeface="+mn-ea"/>
              <a:ea typeface="+mn-ea"/>
            </a:endParaRPr>
          </a:p>
        </p:txBody>
      </p:sp>
      <p:cxnSp>
        <p:nvCxnSpPr>
          <p:cNvPr id="12294" name="直接箭头连接符 34"/>
          <p:cNvCxnSpPr>
            <a:cxnSpLocks noChangeShapeType="1"/>
          </p:cNvCxnSpPr>
          <p:nvPr/>
        </p:nvCxnSpPr>
        <p:spPr bwMode="auto">
          <a:xfrm>
            <a:off x="4578351" y="3276600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直接箭头连接符 35"/>
          <p:cNvCxnSpPr>
            <a:cxnSpLocks noChangeShapeType="1"/>
          </p:cNvCxnSpPr>
          <p:nvPr/>
        </p:nvCxnSpPr>
        <p:spPr bwMode="auto">
          <a:xfrm>
            <a:off x="4578351" y="3787775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直接箭头连接符 36"/>
          <p:cNvCxnSpPr>
            <a:cxnSpLocks noChangeShapeType="1"/>
          </p:cNvCxnSpPr>
          <p:nvPr/>
        </p:nvCxnSpPr>
        <p:spPr bwMode="auto">
          <a:xfrm>
            <a:off x="4578351" y="4298950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直接箭头连接符 37"/>
          <p:cNvCxnSpPr>
            <a:cxnSpLocks noChangeShapeType="1"/>
          </p:cNvCxnSpPr>
          <p:nvPr/>
        </p:nvCxnSpPr>
        <p:spPr bwMode="auto">
          <a:xfrm>
            <a:off x="4578351" y="4810125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直接箭头连接符 38"/>
          <p:cNvCxnSpPr>
            <a:cxnSpLocks noChangeShapeType="1"/>
          </p:cNvCxnSpPr>
          <p:nvPr/>
        </p:nvCxnSpPr>
        <p:spPr bwMode="auto">
          <a:xfrm>
            <a:off x="4578351" y="5321300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TextBox 39"/>
          <p:cNvSpPr txBox="1">
            <a:spLocks noChangeArrowheads="1"/>
          </p:cNvSpPr>
          <p:nvPr/>
        </p:nvSpPr>
        <p:spPr bwMode="auto">
          <a:xfrm>
            <a:off x="5492750" y="2960948"/>
            <a:ext cx="10079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Response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300" name="TextBox 40"/>
          <p:cNvSpPr txBox="1">
            <a:spLocks noChangeArrowheads="1"/>
          </p:cNvSpPr>
          <p:nvPr/>
        </p:nvSpPr>
        <p:spPr bwMode="auto">
          <a:xfrm>
            <a:off x="5178426" y="3501008"/>
            <a:ext cx="1707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Get-Next Request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301" name="TextBox 41"/>
          <p:cNvSpPr txBox="1">
            <a:spLocks noChangeArrowheads="1"/>
          </p:cNvSpPr>
          <p:nvPr/>
        </p:nvSpPr>
        <p:spPr bwMode="auto">
          <a:xfrm>
            <a:off x="5492750" y="4005064"/>
            <a:ext cx="10079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Response</a:t>
            </a:r>
            <a:endParaRPr lang="zh-CN" altLang="en-US" sz="1400" dirty="0">
              <a:latin typeface="+mn-ea"/>
              <a:ea typeface="+mn-ea"/>
            </a:endParaRPr>
          </a:p>
        </p:txBody>
      </p:sp>
      <p:cxnSp>
        <p:nvCxnSpPr>
          <p:cNvPr id="12302" name="直接箭头连接符 43"/>
          <p:cNvCxnSpPr>
            <a:cxnSpLocks noChangeShapeType="1"/>
          </p:cNvCxnSpPr>
          <p:nvPr/>
        </p:nvCxnSpPr>
        <p:spPr bwMode="auto">
          <a:xfrm>
            <a:off x="4578351" y="5832475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TextBox 44"/>
          <p:cNvSpPr txBox="1">
            <a:spLocks noChangeArrowheads="1"/>
          </p:cNvSpPr>
          <p:nvPr/>
        </p:nvSpPr>
        <p:spPr bwMode="auto">
          <a:xfrm>
            <a:off x="5397501" y="4509120"/>
            <a:ext cx="1218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Set-Request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304" name="TextBox 45"/>
          <p:cNvSpPr txBox="1">
            <a:spLocks noChangeArrowheads="1"/>
          </p:cNvSpPr>
          <p:nvPr/>
        </p:nvSpPr>
        <p:spPr bwMode="auto">
          <a:xfrm>
            <a:off x="5492750" y="5049180"/>
            <a:ext cx="10079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Response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305" name="TextBox 46"/>
          <p:cNvSpPr txBox="1">
            <a:spLocks noChangeArrowheads="1"/>
          </p:cNvSpPr>
          <p:nvPr/>
        </p:nvSpPr>
        <p:spPr bwMode="auto">
          <a:xfrm>
            <a:off x="5715001" y="5556251"/>
            <a:ext cx="5541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Trap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2306" name="TextBox 47"/>
          <p:cNvSpPr txBox="1">
            <a:spLocks noChangeArrowheads="1"/>
          </p:cNvSpPr>
          <p:nvPr/>
        </p:nvSpPr>
        <p:spPr bwMode="auto">
          <a:xfrm>
            <a:off x="3432176" y="1557339"/>
            <a:ext cx="60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NMS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307" name="TextBox 48"/>
          <p:cNvSpPr txBox="1">
            <a:spLocks noChangeArrowheads="1"/>
          </p:cNvSpPr>
          <p:nvPr/>
        </p:nvSpPr>
        <p:spPr bwMode="auto">
          <a:xfrm>
            <a:off x="7608888" y="1557339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400" dirty="0">
                <a:latin typeface="+mn-ea"/>
                <a:ea typeface="+mn-ea"/>
              </a:rPr>
              <a:t>被管设备</a:t>
            </a:r>
          </a:p>
        </p:txBody>
      </p:sp>
      <p:sp>
        <p:nvSpPr>
          <p:cNvPr id="12310" name="Line 13"/>
          <p:cNvSpPr>
            <a:spLocks noChangeShapeType="1"/>
          </p:cNvSpPr>
          <p:nvPr/>
        </p:nvSpPr>
        <p:spPr bwMode="auto">
          <a:xfrm>
            <a:off x="4400550" y="2552700"/>
            <a:ext cx="0" cy="353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2311" name="Line 20"/>
          <p:cNvSpPr>
            <a:spLocks noChangeShapeType="1"/>
          </p:cNvSpPr>
          <p:nvPr/>
        </p:nvSpPr>
        <p:spPr bwMode="auto">
          <a:xfrm flipH="1">
            <a:off x="7642225" y="2552700"/>
            <a:ext cx="0" cy="353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26" name="图片 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0" y="1897022"/>
            <a:ext cx="850250" cy="623969"/>
          </a:xfrm>
          <a:prstGeom prst="rect">
            <a:avLst/>
          </a:prstGeom>
        </p:spPr>
      </p:pic>
      <p:pic>
        <p:nvPicPr>
          <p:cNvPr id="27" name="图片 26" descr="通用网管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576" y="1948435"/>
            <a:ext cx="888116" cy="7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8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SNMPv2c</a:t>
            </a:r>
          </a:p>
        </p:txBody>
      </p:sp>
      <p:cxnSp>
        <p:nvCxnSpPr>
          <p:cNvPr id="13316" name="直接箭头连接符 31"/>
          <p:cNvCxnSpPr>
            <a:cxnSpLocks noChangeShapeType="1"/>
          </p:cNvCxnSpPr>
          <p:nvPr/>
        </p:nvCxnSpPr>
        <p:spPr bwMode="auto">
          <a:xfrm>
            <a:off x="4578351" y="2767013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TextBox 33"/>
          <p:cNvSpPr txBox="1">
            <a:spLocks noChangeArrowheads="1"/>
          </p:cNvSpPr>
          <p:nvPr/>
        </p:nvSpPr>
        <p:spPr bwMode="auto">
          <a:xfrm>
            <a:off x="5119688" y="2473326"/>
            <a:ext cx="16689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Get-Bulk Request</a:t>
            </a:r>
            <a:endParaRPr lang="zh-CN" altLang="en-US" sz="1400" dirty="0">
              <a:latin typeface="+mn-ea"/>
              <a:ea typeface="+mn-ea"/>
            </a:endParaRPr>
          </a:p>
        </p:txBody>
      </p:sp>
      <p:cxnSp>
        <p:nvCxnSpPr>
          <p:cNvPr id="13318" name="直接箭头连接符 34"/>
          <p:cNvCxnSpPr>
            <a:cxnSpLocks noChangeShapeType="1"/>
          </p:cNvCxnSpPr>
          <p:nvPr/>
        </p:nvCxnSpPr>
        <p:spPr bwMode="auto">
          <a:xfrm>
            <a:off x="4578351" y="3419475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直接箭头连接符 35"/>
          <p:cNvCxnSpPr>
            <a:cxnSpLocks noChangeShapeType="1"/>
          </p:cNvCxnSpPr>
          <p:nvPr/>
        </p:nvCxnSpPr>
        <p:spPr bwMode="auto">
          <a:xfrm>
            <a:off x="4583113" y="4071938"/>
            <a:ext cx="288131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直接箭头连接符 36"/>
          <p:cNvCxnSpPr>
            <a:cxnSpLocks noChangeShapeType="1"/>
          </p:cNvCxnSpPr>
          <p:nvPr/>
        </p:nvCxnSpPr>
        <p:spPr bwMode="auto">
          <a:xfrm>
            <a:off x="4583113" y="4724400"/>
            <a:ext cx="288131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TextBox 39"/>
          <p:cNvSpPr txBox="1">
            <a:spLocks noChangeArrowheads="1"/>
          </p:cNvSpPr>
          <p:nvPr/>
        </p:nvSpPr>
        <p:spPr bwMode="auto">
          <a:xfrm>
            <a:off x="5492750" y="3127376"/>
            <a:ext cx="10079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Response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3322" name="TextBox 40"/>
          <p:cNvSpPr txBox="1">
            <a:spLocks noChangeArrowheads="1"/>
          </p:cNvSpPr>
          <p:nvPr/>
        </p:nvSpPr>
        <p:spPr bwMode="auto">
          <a:xfrm>
            <a:off x="5283201" y="3783014"/>
            <a:ext cx="1507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Inform Request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3323" name="TextBox 41"/>
          <p:cNvSpPr txBox="1">
            <a:spLocks noChangeArrowheads="1"/>
          </p:cNvSpPr>
          <p:nvPr/>
        </p:nvSpPr>
        <p:spPr bwMode="auto">
          <a:xfrm>
            <a:off x="5199063" y="4437064"/>
            <a:ext cx="1637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Inform Response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3324" name="TextBox 47"/>
          <p:cNvSpPr txBox="1">
            <a:spLocks noChangeArrowheads="1"/>
          </p:cNvSpPr>
          <p:nvPr/>
        </p:nvSpPr>
        <p:spPr bwMode="auto">
          <a:xfrm>
            <a:off x="3432176" y="1557339"/>
            <a:ext cx="60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latin typeface="+mn-ea"/>
                <a:ea typeface="+mn-ea"/>
              </a:rPr>
              <a:t>NMS</a:t>
            </a:r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3325" name="TextBox 48"/>
          <p:cNvSpPr txBox="1">
            <a:spLocks noChangeArrowheads="1"/>
          </p:cNvSpPr>
          <p:nvPr/>
        </p:nvSpPr>
        <p:spPr bwMode="auto">
          <a:xfrm>
            <a:off x="7608888" y="1557339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400" dirty="0">
                <a:latin typeface="+mn-ea"/>
                <a:ea typeface="+mn-ea"/>
              </a:rPr>
              <a:t>被管设备</a:t>
            </a:r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>
            <a:off x="4400550" y="2552701"/>
            <a:ext cx="0" cy="28114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329" name="Line 20"/>
          <p:cNvSpPr>
            <a:spLocks noChangeShapeType="1"/>
          </p:cNvSpPr>
          <p:nvPr/>
        </p:nvSpPr>
        <p:spPr bwMode="auto">
          <a:xfrm flipH="1">
            <a:off x="7642225" y="2552701"/>
            <a:ext cx="0" cy="28114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38" y="1898416"/>
            <a:ext cx="850250" cy="623969"/>
          </a:xfrm>
          <a:prstGeom prst="rect">
            <a:avLst/>
          </a:prstGeom>
        </p:spPr>
      </p:pic>
      <p:pic>
        <p:nvPicPr>
          <p:cNvPr id="20" name="图片 19" descr="通用网管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576" y="1948435"/>
            <a:ext cx="888116" cy="7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2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SNMPv3</a:t>
            </a:r>
          </a:p>
        </p:txBody>
      </p:sp>
      <p:sp>
        <p:nvSpPr>
          <p:cNvPr id="14339" name="TextBox 8"/>
          <p:cNvSpPr txBox="1">
            <a:spLocks noChangeArrowheads="1"/>
          </p:cNvSpPr>
          <p:nvPr/>
        </p:nvSpPr>
        <p:spPr bwMode="auto">
          <a:xfrm>
            <a:off x="5159375" y="4365626"/>
            <a:ext cx="15465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400">
                <a:latin typeface="+mn-ea"/>
                <a:ea typeface="+mn-ea"/>
              </a:rPr>
              <a:t>加密的</a:t>
            </a:r>
            <a:r>
              <a:rPr lang="en-US" altLang="zh-CN" sz="1400">
                <a:latin typeface="+mn-ea"/>
                <a:ea typeface="+mn-ea"/>
              </a:rPr>
              <a:t>Response</a:t>
            </a:r>
          </a:p>
        </p:txBody>
      </p:sp>
      <p:cxnSp>
        <p:nvCxnSpPr>
          <p:cNvPr id="14341" name="直接箭头连接符 31"/>
          <p:cNvCxnSpPr>
            <a:cxnSpLocks noChangeShapeType="1"/>
          </p:cNvCxnSpPr>
          <p:nvPr/>
        </p:nvCxnSpPr>
        <p:spPr bwMode="auto">
          <a:xfrm>
            <a:off x="4578351" y="2767013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TextBox 33"/>
          <p:cNvSpPr txBox="1">
            <a:spLocks noChangeArrowheads="1"/>
          </p:cNvSpPr>
          <p:nvPr/>
        </p:nvSpPr>
        <p:spPr bwMode="auto">
          <a:xfrm>
            <a:off x="5319713" y="2473326"/>
            <a:ext cx="1247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Get-Request</a:t>
            </a:r>
            <a:endParaRPr lang="zh-CN" altLang="en-US" sz="1400" dirty="0">
              <a:latin typeface="+mn-ea"/>
              <a:ea typeface="+mn-ea"/>
            </a:endParaRPr>
          </a:p>
        </p:txBody>
      </p:sp>
      <p:cxnSp>
        <p:nvCxnSpPr>
          <p:cNvPr id="14343" name="直接箭头连接符 34"/>
          <p:cNvCxnSpPr>
            <a:cxnSpLocks noChangeShapeType="1"/>
          </p:cNvCxnSpPr>
          <p:nvPr/>
        </p:nvCxnSpPr>
        <p:spPr bwMode="auto">
          <a:xfrm>
            <a:off x="4578351" y="3419475"/>
            <a:ext cx="287972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直接箭头连接符 35"/>
          <p:cNvCxnSpPr>
            <a:cxnSpLocks noChangeShapeType="1"/>
          </p:cNvCxnSpPr>
          <p:nvPr/>
        </p:nvCxnSpPr>
        <p:spPr bwMode="auto">
          <a:xfrm>
            <a:off x="4583113" y="4071938"/>
            <a:ext cx="288131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直接箭头连接符 36"/>
          <p:cNvCxnSpPr>
            <a:cxnSpLocks noChangeShapeType="1"/>
          </p:cNvCxnSpPr>
          <p:nvPr/>
        </p:nvCxnSpPr>
        <p:spPr bwMode="auto">
          <a:xfrm>
            <a:off x="4583113" y="4724400"/>
            <a:ext cx="288131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Box 39"/>
          <p:cNvSpPr txBox="1">
            <a:spLocks noChangeArrowheads="1"/>
          </p:cNvSpPr>
          <p:nvPr/>
        </p:nvSpPr>
        <p:spPr bwMode="auto">
          <a:xfrm>
            <a:off x="5492750" y="3127376"/>
            <a:ext cx="10079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Response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4347" name="TextBox 47"/>
          <p:cNvSpPr txBox="1">
            <a:spLocks noChangeArrowheads="1"/>
          </p:cNvSpPr>
          <p:nvPr/>
        </p:nvSpPr>
        <p:spPr bwMode="auto">
          <a:xfrm>
            <a:off x="3432176" y="1520788"/>
            <a:ext cx="60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+mn-ea"/>
                <a:ea typeface="+mn-ea"/>
              </a:rPr>
              <a:t>NMS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4348" name="TextBox 48"/>
          <p:cNvSpPr txBox="1">
            <a:spLocks noChangeArrowheads="1"/>
          </p:cNvSpPr>
          <p:nvPr/>
        </p:nvSpPr>
        <p:spPr bwMode="auto">
          <a:xfrm>
            <a:off x="7608888" y="1557339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400" dirty="0">
                <a:latin typeface="+mn-ea"/>
                <a:ea typeface="+mn-ea"/>
              </a:rPr>
              <a:t>被管设备</a:t>
            </a: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4400550" y="2552701"/>
            <a:ext cx="0" cy="28114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52" name="Line 20"/>
          <p:cNvSpPr>
            <a:spLocks noChangeShapeType="1"/>
          </p:cNvSpPr>
          <p:nvPr/>
        </p:nvSpPr>
        <p:spPr bwMode="auto">
          <a:xfrm flipH="1">
            <a:off x="7642225" y="2552701"/>
            <a:ext cx="0" cy="28114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353" name="TextBox 8"/>
          <p:cNvSpPr txBox="1">
            <a:spLocks noChangeArrowheads="1"/>
          </p:cNvSpPr>
          <p:nvPr/>
        </p:nvSpPr>
        <p:spPr bwMode="auto">
          <a:xfrm>
            <a:off x="4943475" y="3716339"/>
            <a:ext cx="23245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400" dirty="0">
                <a:latin typeface="+mn-ea"/>
                <a:ea typeface="+mn-ea"/>
              </a:rPr>
              <a:t>带安全参数的</a:t>
            </a:r>
            <a:r>
              <a:rPr lang="en-US" altLang="zh-CN" sz="1400" dirty="0">
                <a:latin typeface="+mn-ea"/>
                <a:ea typeface="+mn-ea"/>
              </a:rPr>
              <a:t>Get-Request</a:t>
            </a:r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44" y="1897023"/>
            <a:ext cx="850250" cy="623969"/>
          </a:xfrm>
          <a:prstGeom prst="rect">
            <a:avLst/>
          </a:prstGeom>
        </p:spPr>
      </p:pic>
      <p:pic>
        <p:nvPicPr>
          <p:cNvPr id="20" name="图片 19" descr="通用网管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576" y="1948435"/>
            <a:ext cx="888116" cy="7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3366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65258</TotalTime>
  <Words>1208</Words>
  <Application>Microsoft Office PowerPoint</Application>
  <PresentationFormat>宽屏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FrutigerNext LT Bold</vt:lpstr>
      <vt:lpstr>FrutigerNext LT Light</vt:lpstr>
      <vt:lpstr>FrutigerNext LT Medium</vt:lpstr>
      <vt:lpstr>FrutigerNext LT Regular</vt:lpstr>
      <vt:lpstr>微软雅黑</vt:lpstr>
      <vt:lpstr>Arial</vt:lpstr>
      <vt:lpstr>Courier New</vt:lpstr>
      <vt:lpstr>Wingdings</vt:lpstr>
      <vt:lpstr>培训与认证部-母版</vt:lpstr>
      <vt:lpstr>SNMP原理与配置</vt:lpstr>
      <vt:lpstr>PowerPoint 演示文稿</vt:lpstr>
      <vt:lpstr>PowerPoint 演示文稿</vt:lpstr>
      <vt:lpstr>SNMP应用场景</vt:lpstr>
      <vt:lpstr>SNMP架构</vt:lpstr>
      <vt:lpstr>SNMP版本</vt:lpstr>
      <vt:lpstr>SNMPv1</vt:lpstr>
      <vt:lpstr>SNMPv2c</vt:lpstr>
      <vt:lpstr>SNMPv3</vt:lpstr>
      <vt:lpstr>SNMP配置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Only ~唯若</cp:lastModifiedBy>
  <cp:revision>2481</cp:revision>
  <dcterms:created xsi:type="dcterms:W3CDTF">2003-08-21T06:48:56Z</dcterms:created>
  <dcterms:modified xsi:type="dcterms:W3CDTF">2020-04-21T02:19:50Z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(3)0aBYHSzdDBYmFcTJS7HrEzTtZIDfZB33xcE8D+lml2fGteQCbbi7S3b1NUgMwugON9qhPz8A
JT2UyieAQQXSOPAwyl8EGxkN2EUPjD864slaXn/jMPUzi5sHQY+qxejos9O2T8H3QI9OqJCp
LMHCzeOOh1amspwyxVvmqb9n2kZduQ7u7IjdM7+jMmQe5Vujpw/Z/ES/VD8JzfBXQnXCw08+
dgoUEa5Zpo/7XiAorR</vt:lpwstr>
  </property>
  <property fmtid="{D5CDD505-2E9C-101B-9397-08002B2CF9AE}" pid="18" name="_2015_ms_pID_7253431">
    <vt:lpwstr>g+741BvFkHTVhbEKeRABuBFG5ZZ2hiK/Saob9YhJaNlC7hiXnb0C+x
KdM89lU1hxnyEvQ+jQs20g6lh3sVKgVlAsY8mJDhnXKTcHbdPVpCFOgWaPTszgqzwjEWJcmn
Vj4QQGmkIDOulmzCoRJ8VArRzHm5gPivnYlrrZRJCTp7oQ0Osz99fho7la/44B8Sg6ealXiT
ytbXlhQ2dhzmxGAHrIaWALn3b54+FcXX4QhX</vt:lpwstr>
  </property>
  <property fmtid="{D5CDD505-2E9C-101B-9397-08002B2CF9AE}" pid="19" name="_2015_ms_pID_7253432">
    <vt:lpwstr>mgcroGvfq8+uZMczw91P7cnhq5KWLVcPq5ph
hXBPpV1o0lt6e2aGV4cyUos/pZUA7A==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