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5" r:id="rId3"/>
    <p:sldId id="399" r:id="rId4"/>
    <p:sldId id="401" r:id="rId5"/>
    <p:sldId id="400" r:id="rId6"/>
    <p:sldId id="395" r:id="rId7"/>
    <p:sldId id="396" r:id="rId8"/>
    <p:sldId id="397" r:id="rId9"/>
    <p:sldId id="398" r:id="rId10"/>
    <p:sldId id="402" r:id="rId11"/>
    <p:sldId id="332" r:id="rId12"/>
    <p:sldId id="333" r:id="rId13"/>
    <p:sldId id="334" r:id="rId14"/>
    <p:sldId id="335" r:id="rId15"/>
    <p:sldId id="336" r:id="rId16"/>
    <p:sldId id="337" r:id="rId17"/>
    <p:sldId id="403" r:id="rId18"/>
    <p:sldId id="338" r:id="rId19"/>
    <p:sldId id="372" r:id="rId20"/>
    <p:sldId id="4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894" autoAdjust="0"/>
  </p:normalViewPr>
  <p:slideViewPr>
    <p:cSldViewPr>
      <p:cViewPr varScale="1">
        <p:scale>
          <a:sx n="70" d="100"/>
          <a:sy n="70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7/20/2012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Memory Models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Ve 280</a:t>
            </a:r>
            <a:br>
              <a:rPr smtClean="0"/>
            </a:br>
            <a:r>
              <a:rPr sz="2200" smtClean="0"/>
              <a:t>Programming and Introductory 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Memory Leak</a:t>
            </a:r>
          </a:p>
          <a:p>
            <a:r>
              <a:rPr lang="en-US" dirty="0" smtClean="0"/>
              <a:t>Memory Details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Dynamic Allocation of Class Objects</a:t>
            </a:r>
          </a:p>
        </p:txBody>
      </p:sp>
    </p:spTree>
    <p:extLst>
      <p:ext uri="{BB962C8B-B14F-4D97-AF65-F5344CB8AC3E}">
        <p14:creationId xmlns:p14="http://schemas.microsoft.com/office/powerpoint/2010/main" val="31627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heap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space for objects created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comes from a location in memory called the </a:t>
            </a:r>
            <a:r>
              <a:rPr lang="en-US" b="1" dirty="0" smtClean="0">
                <a:solidFill>
                  <a:srgbClr val="00B050"/>
                </a:solidFill>
              </a:rPr>
              <a:t>heap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To describe the heap, we first have to revisit the memory model used by a "typical" C++ process:</a:t>
            </a:r>
          </a:p>
          <a:p>
            <a:pPr lvl="1"/>
            <a:r>
              <a:rPr lang="en-US" dirty="0" smtClean="0"/>
              <a:t>A running program has an </a:t>
            </a:r>
            <a:r>
              <a:rPr lang="en-US" b="1" dirty="0" smtClean="0">
                <a:solidFill>
                  <a:srgbClr val="0000FF"/>
                </a:solidFill>
              </a:rPr>
              <a:t>address space</a:t>
            </a:r>
            <a:r>
              <a:rPr lang="en-US" dirty="0" smtClean="0"/>
              <a:t>, which is a collection of memory locations that are accessible to it.</a:t>
            </a:r>
          </a:p>
          <a:p>
            <a:pPr lvl="1"/>
            <a:r>
              <a:rPr lang="en-US" dirty="0" smtClean="0"/>
              <a:t>An address space is </a:t>
            </a:r>
            <a:r>
              <a:rPr lang="en-US" b="1" dirty="0" smtClean="0">
                <a:solidFill>
                  <a:srgbClr val="C00000"/>
                </a:solidFill>
              </a:rPr>
              <a:t>private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a running program – no other running program can access/modify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details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There are typically five parts, called </a:t>
            </a:r>
            <a:r>
              <a:rPr lang="en-US" b="1" dirty="0" smtClean="0">
                <a:solidFill>
                  <a:srgbClr val="0000FF"/>
                </a:solidFill>
              </a:rPr>
              <a:t>segments</a:t>
            </a:r>
            <a:r>
              <a:rPr lang="en-US" dirty="0" smtClean="0"/>
              <a:t>, in an address space: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6002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57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5181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3716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MAX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5715000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130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details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The code comprising a compiled program goes in the </a:t>
            </a:r>
            <a:r>
              <a:rPr lang="en-US" b="1" dirty="0" smtClean="0">
                <a:solidFill>
                  <a:srgbClr val="0000FF"/>
                </a:solidFill>
              </a:rPr>
              <a:t>text segment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is at a very low address, but typically not at address zero.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6002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57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5181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3716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MAX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5715000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345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details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Immediately above the text section, the compiler allocates space for any </a:t>
            </a:r>
            <a:r>
              <a:rPr lang="en-US" b="1" dirty="0" smtClean="0">
                <a:solidFill>
                  <a:srgbClr val="0000FF"/>
                </a:solidFill>
              </a:rPr>
              <a:t>global variables</a:t>
            </a:r>
            <a:r>
              <a:rPr lang="en-US" dirty="0" smtClean="0"/>
              <a:t>, and initializes them, when necessary.</a:t>
            </a:r>
          </a:p>
          <a:p>
            <a:endParaRPr lang="en-US" dirty="0" smtClean="0"/>
          </a:p>
          <a:p>
            <a:r>
              <a:rPr lang="en-US" dirty="0" smtClean="0"/>
              <a:t>When things are allocated via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, they come from the </a:t>
            </a:r>
            <a:r>
              <a:rPr lang="en-US" b="1" dirty="0" smtClean="0">
                <a:solidFill>
                  <a:srgbClr val="0000FF"/>
                </a:solidFill>
              </a:rPr>
              <a:t>heap</a:t>
            </a:r>
            <a:r>
              <a:rPr lang="en-US" dirty="0" smtClean="0"/>
              <a:t>, which is allowed to grow upward.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6002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57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5181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3716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MAX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5715000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61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details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When functions are called, stack frames are created on the </a:t>
            </a:r>
            <a:r>
              <a:rPr lang="en-US" b="1" dirty="0" smtClean="0">
                <a:solidFill>
                  <a:srgbClr val="0000FF"/>
                </a:solidFill>
              </a:rPr>
              <a:t>stack</a:t>
            </a:r>
            <a:r>
              <a:rPr lang="en-US" dirty="0" smtClean="0"/>
              <a:t>, which grows downward.</a:t>
            </a:r>
          </a:p>
          <a:p>
            <a:endParaRPr lang="en-US" dirty="0" smtClean="0"/>
          </a:p>
          <a:p>
            <a:r>
              <a:rPr lang="en-US" dirty="0" smtClean="0"/>
              <a:t>Since we don't know how</a:t>
            </a:r>
            <a:br>
              <a:rPr lang="en-US" dirty="0" smtClean="0"/>
            </a:br>
            <a:r>
              <a:rPr lang="en-US" dirty="0" smtClean="0"/>
              <a:t>big either of these will get, we keep a big hole in between the two called </a:t>
            </a:r>
            <a:r>
              <a:rPr lang="en-US" b="1" dirty="0" smtClean="0">
                <a:solidFill>
                  <a:srgbClr val="C00000"/>
                </a:solidFill>
              </a:rPr>
              <a:t>THE BIG VOID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0" y="16002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57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5181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3716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MAX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5715000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500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The details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33800" cy="5181600"/>
          </a:xfrm>
        </p:spPr>
        <p:txBody>
          <a:bodyPr>
            <a:noAutofit/>
          </a:bodyPr>
          <a:lstStyle/>
          <a:p>
            <a:r>
              <a:rPr lang="en-US" dirty="0" smtClean="0"/>
              <a:t>Most systems also reserve the first few thousand addresses starting at zero for another void.</a:t>
            </a:r>
          </a:p>
          <a:p>
            <a:endParaRPr lang="en-US" dirty="0" smtClean="0"/>
          </a:p>
          <a:p>
            <a:r>
              <a:rPr lang="en-US" dirty="0" smtClean="0"/>
              <a:t>If you accidentally treat a small integer as a pointer, it points to this location and causes a </a:t>
            </a:r>
            <a:r>
              <a:rPr lang="en-US" b="1" dirty="0" smtClean="0">
                <a:solidFill>
                  <a:srgbClr val="C00000"/>
                </a:solidFill>
              </a:rPr>
              <a:t>Segmentation Fault</a:t>
            </a:r>
            <a:r>
              <a:rPr lang="en-US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6002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Stack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down)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24400" y="2362200"/>
            <a:ext cx="2514600" cy="12954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BIG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4400" y="3657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Heap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(grows up)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24400" y="4419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(Fixed size)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4400" y="5181600"/>
            <a:ext cx="2514600" cy="76200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(The program)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5943600"/>
            <a:ext cx="25146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little void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15200" y="1371600"/>
            <a:ext cx="1621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MAX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0" y="6096000"/>
            <a:ext cx="1191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Address 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50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Memory Leak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Memory Details</a:t>
            </a:r>
          </a:p>
          <a:p>
            <a:r>
              <a:rPr lang="en-US" dirty="0" smtClean="0"/>
              <a:t>Dynamic Allocation of Class Objects</a:t>
            </a:r>
          </a:p>
        </p:txBody>
      </p:sp>
    </p:spTree>
    <p:extLst>
      <p:ext uri="{BB962C8B-B14F-4D97-AF65-F5344CB8AC3E}">
        <p14:creationId xmlns:p14="http://schemas.microsoft.com/office/powerpoint/2010/main" val="2240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Dynamic Allocation – Classes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Recall, when you create instances of classes, their constructors are called, just as if it were created the "normal" way.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70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96464"/>
                </a:solidFill>
              </a:rPr>
              <a:t>Memory</a:t>
            </a:r>
            <a:br>
              <a:rPr lang="en-US" dirty="0">
                <a:solidFill>
                  <a:srgbClr val="696464"/>
                </a:solidFill>
              </a:rPr>
            </a:br>
            <a:r>
              <a:rPr lang="en-US" sz="2200" dirty="0" smtClean="0">
                <a:solidFill>
                  <a:srgbClr val="696464"/>
                </a:solidFill>
              </a:rPr>
              <a:t>Dynamic </a:t>
            </a:r>
            <a:r>
              <a:rPr lang="en-US" sz="2200" dirty="0">
                <a:solidFill>
                  <a:srgbClr val="696464"/>
                </a:solidFill>
              </a:rPr>
              <a:t>Allocation – Classes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above line performs the following operations: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Allocate enough space in the heap to hold an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/>
              <a:t>.</a:t>
            </a:r>
          </a:p>
          <a:p>
            <a:pPr lvl="2"/>
            <a:r>
              <a:rPr lang="en-US" sz="2400" dirty="0"/>
              <a:t>An array of 100 integers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/>
              <a:t>)</a:t>
            </a:r>
          </a:p>
          <a:p>
            <a:pPr lvl="2"/>
            <a:r>
              <a:rPr lang="en-US" sz="2400" dirty="0"/>
              <a:t>One extra integer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/>
              <a:t>) to hold its size</a:t>
            </a:r>
          </a:p>
          <a:p>
            <a:pPr lvl="2"/>
            <a:r>
              <a:rPr lang="en-US" sz="2400" dirty="0"/>
              <a:t>A space for a pointer to a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vtable</a:t>
            </a:r>
            <a:r>
              <a:rPr lang="en-US" sz="2400" dirty="0"/>
              <a:t> if we are using one of the examples with virtual methods.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Call the constructor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on this new object.</a:t>
            </a:r>
          </a:p>
          <a:p>
            <a:pPr lvl="2"/>
            <a:r>
              <a:rPr lang="en-US" sz="2400" dirty="0"/>
              <a:t>In our specific example, the constructor sets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numElts</a:t>
            </a:r>
            <a:r>
              <a:rPr lang="en-US" sz="2400" dirty="0"/>
              <a:t> to zero, signifying that the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elts</a:t>
            </a:r>
            <a:r>
              <a:rPr lang="en-US" sz="2400" dirty="0"/>
              <a:t> array has no elements in </a:t>
            </a:r>
            <a:r>
              <a:rPr lang="en-US" sz="2400" dirty="0" smtClean="0"/>
              <a:t>it.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Project four released on Sakai.</a:t>
            </a:r>
          </a:p>
          <a:p>
            <a:r>
              <a:rPr lang="en-US" dirty="0" smtClean="0"/>
              <a:t>Due by 11:59 pm, July 31, 2012.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</a:p>
          <a:p>
            <a:pPr lvl="1"/>
            <a:r>
              <a:rPr lang="en-US" dirty="0"/>
              <a:t>Chapter 9.1</a:t>
            </a:r>
            <a:r>
              <a:rPr lang="en-US" dirty="0">
                <a:solidFill>
                  <a:srgbClr val="C00000"/>
                </a:solidFill>
              </a:rPr>
              <a:t> Pointers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5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Abstract Base </a:t>
            </a:r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Cannot be instantiated.</a:t>
            </a:r>
          </a:p>
          <a:p>
            <a:pPr lvl="1"/>
            <a:r>
              <a:rPr lang="en-US" dirty="0" smtClean="0"/>
              <a:t>Put the implementation in a </a:t>
            </a:r>
            <a:r>
              <a:rPr lang="en-US" b="1" dirty="0" smtClean="0">
                <a:solidFill>
                  <a:srgbClr val="C00000"/>
                </a:solidFill>
              </a:rPr>
              <a:t>derived class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IntSetImpl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endParaRPr lang="en-US" dirty="0" smtClean="0"/>
          </a:p>
          <a:p>
            <a:pPr lvl="1"/>
            <a:r>
              <a:rPr lang="en-US" dirty="0" smtClean="0"/>
              <a:t>Create instance using pointers/references.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getIntSet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  <a:p>
            <a:r>
              <a:rPr lang="en-US" dirty="0"/>
              <a:t>Representation </a:t>
            </a:r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Must hold immediately </a:t>
            </a:r>
            <a:r>
              <a:rPr lang="en-US" dirty="0"/>
              <a:t>before exiting each </a:t>
            </a:r>
            <a:r>
              <a:rPr lang="en-US" dirty="0" smtClean="0"/>
              <a:t>method.</a:t>
            </a:r>
          </a:p>
          <a:p>
            <a:r>
              <a:rPr lang="en-US" dirty="0" smtClean="0"/>
              <a:t>Checking </a:t>
            </a:r>
            <a:r>
              <a:rPr lang="en-US" dirty="0"/>
              <a:t>for Representation </a:t>
            </a:r>
            <a:r>
              <a:rPr lang="en-US" dirty="0" smtClean="0"/>
              <a:t>Invariants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b="1" u="sng" dirty="0"/>
              <a:t>private</a:t>
            </a:r>
            <a:r>
              <a:rPr lang="en-US" dirty="0"/>
              <a:t> method to ensure that each invariant is </a:t>
            </a:r>
            <a:r>
              <a:rPr lang="en-US" dirty="0" smtClean="0"/>
              <a:t>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 smtClean="0"/>
              <a:t>Dynamic objects versus global/local objects</a:t>
            </a:r>
          </a:p>
          <a:p>
            <a:pPr lvl="2"/>
            <a:r>
              <a:rPr lang="en-US" sz="2400" dirty="0" smtClean="0"/>
              <a:t>The complier doesn't </a:t>
            </a:r>
            <a:r>
              <a:rPr lang="en-US" sz="2400" dirty="0"/>
              <a:t>need to know </a:t>
            </a:r>
            <a:r>
              <a:rPr lang="en-US" sz="2400" b="1" dirty="0"/>
              <a:t>how big it is.</a:t>
            </a:r>
          </a:p>
          <a:p>
            <a:pPr lvl="2"/>
            <a:r>
              <a:rPr lang="en-US" sz="2400" dirty="0" smtClean="0"/>
              <a:t>Nor does it </a:t>
            </a:r>
            <a:r>
              <a:rPr lang="en-US" sz="2400" dirty="0"/>
              <a:t>need to know </a:t>
            </a:r>
            <a:r>
              <a:rPr lang="en-US" sz="2400" b="1" dirty="0"/>
              <a:t>how long it lives.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Dynamic storage management: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Memory Leak</a:t>
            </a:r>
          </a:p>
          <a:p>
            <a:r>
              <a:rPr lang="en-US" dirty="0" smtClean="0"/>
              <a:t>Memory Details</a:t>
            </a:r>
          </a:p>
          <a:p>
            <a:r>
              <a:rPr lang="en-US" dirty="0" smtClean="0"/>
              <a:t>Dynamic Allocation of Class Objects</a:t>
            </a:r>
          </a:p>
        </p:txBody>
      </p:sp>
    </p:spTree>
    <p:extLst>
      <p:ext uri="{BB962C8B-B14F-4D97-AF65-F5344CB8AC3E}">
        <p14:creationId xmlns:p14="http://schemas.microsoft.com/office/powerpoint/2010/main" val="42643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delete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Note that an object's lifetime is completely under the control of the program – it lives until it is </a:t>
            </a:r>
            <a:r>
              <a:rPr lang="en-US" b="1" dirty="0" smtClean="0">
                <a:solidFill>
                  <a:srgbClr val="0000FF"/>
                </a:solidFill>
              </a:rPr>
              <a:t>explicitly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destroyed.</a:t>
            </a:r>
          </a:p>
          <a:p>
            <a:r>
              <a:rPr lang="en-US" dirty="0" smtClean="0"/>
              <a:t>This is true even if you "forget" the pointer to the object.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 smtClean="0"/>
          </a:p>
          <a:p>
            <a:r>
              <a:rPr lang="en-US" dirty="0" smtClean="0"/>
              <a:t>This leaves us with: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876800" y="4876800"/>
            <a:ext cx="2590800" cy="1447800"/>
            <a:chOff x="4876800" y="4876800"/>
            <a:chExt cx="2590800" cy="1447800"/>
          </a:xfrm>
        </p:grpSpPr>
        <p:sp>
          <p:nvSpPr>
            <p:cNvPr id="5" name="Rectangle 4"/>
            <p:cNvSpPr/>
            <p:nvPr/>
          </p:nvSpPr>
          <p:spPr>
            <a:xfrm>
              <a:off x="57150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76800" y="4876800"/>
              <a:ext cx="1447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p1:</a:t>
              </a: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p2: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34200" y="4953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43600" y="5943600"/>
              <a:ext cx="914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57150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5715000"/>
              <a:ext cx="533400" cy="533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943600" y="5181600"/>
              <a:ext cx="533400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6134100" y="5524500"/>
              <a:ext cx="762000" cy="7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515194" y="3942460"/>
            <a:ext cx="1999906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Any problem?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delete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*p1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*p2 = new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p1 = p2;</a:t>
            </a:r>
          </a:p>
          <a:p>
            <a:endParaRPr lang="en-US" dirty="0" smtClean="0"/>
          </a:p>
          <a:p>
            <a:r>
              <a:rPr lang="en-US" dirty="0" smtClean="0"/>
              <a:t>Two pointers point to the object "2", and </a:t>
            </a:r>
            <a:r>
              <a:rPr lang="en-US" b="1" dirty="0" smtClean="0"/>
              <a:t>none </a:t>
            </a:r>
            <a:r>
              <a:rPr lang="en-US" dirty="0" smtClean="0"/>
              <a:t>to the object "1". </a:t>
            </a:r>
          </a:p>
          <a:p>
            <a:r>
              <a:rPr lang="en-US" dirty="0" smtClean="0"/>
              <a:t>There is no way to release the memory occupied by "1“.</a:t>
            </a:r>
          </a:p>
          <a:p>
            <a:r>
              <a:rPr lang="en-US" dirty="0" smtClean="0"/>
              <a:t>And worse: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delete p1;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delete p2;</a:t>
            </a:r>
          </a:p>
          <a:p>
            <a:pPr>
              <a:buNone/>
            </a:pPr>
            <a:r>
              <a:rPr lang="en-US" dirty="0" smtClean="0"/>
              <a:t>	"releases" the memory reserved for "2" </a:t>
            </a:r>
            <a:r>
              <a:rPr lang="en-US" b="1" dirty="0" smtClean="0"/>
              <a:t>twice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is almost certain to have bad consequences for us down the road…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91200" y="10668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8600" y="1143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858000" y="21336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294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8600" y="19050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6858000" y="13716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048500" y="17145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3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114800" y="2133600"/>
            <a:ext cx="108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</a:t>
            </a:r>
            <a:br>
              <a:rPr lang="en-US" dirty="0" smtClean="0"/>
            </a:br>
            <a:r>
              <a:rPr lang="en-US" sz="2200" dirty="0" smtClean="0"/>
              <a:t> Dynamic Allocation – delete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Note there is an important difference between the lifetime of a pointer variable and the lifetime of the object it points to!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the previous example, exiting the block that defines p1 causes the local object p1 to vanish, but the dynamic object it points to remains!</a:t>
            </a:r>
          </a:p>
          <a:p>
            <a:r>
              <a:rPr lang="en-US" dirty="0" smtClean="0"/>
              <a:t>This leaves us with an allocated dynamic object that we</a:t>
            </a:r>
            <a:br>
              <a:rPr lang="en-US" dirty="0" smtClean="0"/>
            </a:br>
            <a:r>
              <a:rPr lang="en-US" dirty="0" smtClean="0"/>
              <a:t>have no means of reclaiming. This is called a </a:t>
            </a:r>
            <a:r>
              <a:rPr lang="en-US" b="1" dirty="0" smtClean="0">
                <a:solidFill>
                  <a:srgbClr val="C00000"/>
                </a:solidFill>
              </a:rPr>
              <a:t>memory leak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memory leaks occur often enough, your program may reach a point where it can no longer allocate new dynamic objects.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2286000"/>
            <a:ext cx="1447800" cy="1447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p1:</a:t>
            </a: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p2: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0" y="2362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3352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1148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34000" y="3124200"/>
            <a:ext cx="533400" cy="533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343400" y="2590800"/>
            <a:ext cx="533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4533900" y="2933700"/>
            <a:ext cx="762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5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7341E-7 L -0.07917 0.12763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Memory Leak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77200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Tool to use: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Command: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--leak-check=full ./program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lvl="1"/>
            <a:r>
              <a:rPr lang="en-US" dirty="0" smtClean="0"/>
              <a:t>Function: search for memory leaks and give details of each individual leak.</a:t>
            </a:r>
          </a:p>
          <a:p>
            <a:endParaRPr lang="en-US" dirty="0" smtClean="0"/>
          </a:p>
          <a:p>
            <a:r>
              <a:rPr lang="en-US" dirty="0" smtClean="0"/>
              <a:t>Put into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Makefile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 $(TARGETS)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--leak-check=full ./$(TARGETS) $(ARGS)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Type 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dirty="0" smtClean="0"/>
              <a:t>” will call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10229</TotalTime>
  <Words>922</Words>
  <Application>Microsoft Office PowerPoint</Application>
  <PresentationFormat>On-screen Show (4:3)</PresentationFormat>
  <Paragraphs>209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Ve 280 Programming and Introductory Data Structures</vt:lpstr>
      <vt:lpstr>Announcement</vt:lpstr>
      <vt:lpstr>Review</vt:lpstr>
      <vt:lpstr>Review</vt:lpstr>
      <vt:lpstr>Outline</vt:lpstr>
      <vt:lpstr>Memory  Dynamic Allocation – delete</vt:lpstr>
      <vt:lpstr>Memory  Dynamic Allocation – delete</vt:lpstr>
      <vt:lpstr>Memory  Dynamic Allocation – delete</vt:lpstr>
      <vt:lpstr>Checking Memory Leak</vt:lpstr>
      <vt:lpstr>Outline</vt:lpstr>
      <vt:lpstr>Memory  The heap</vt:lpstr>
      <vt:lpstr>Memory  The details</vt:lpstr>
      <vt:lpstr>Memory  The details</vt:lpstr>
      <vt:lpstr>Memory  The details</vt:lpstr>
      <vt:lpstr>Memory  The details</vt:lpstr>
      <vt:lpstr>Memory  The details</vt:lpstr>
      <vt:lpstr>Outline</vt:lpstr>
      <vt:lpstr>Memory Dynamic Allocation – Classes</vt:lpstr>
      <vt:lpstr>Memory Dynamic Allocation – Classes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Weikang</cp:lastModifiedBy>
  <cp:revision>840</cp:revision>
  <dcterms:created xsi:type="dcterms:W3CDTF">2008-09-02T17:19:50Z</dcterms:created>
  <dcterms:modified xsi:type="dcterms:W3CDTF">2012-07-20T12:19:07Z</dcterms:modified>
</cp:coreProperties>
</file>