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41"/>
  </p:notesMasterIdLst>
  <p:handoutMasterIdLst>
    <p:handoutMasterId r:id="rId42"/>
  </p:handoutMasterIdLst>
  <p:sldIdLst>
    <p:sldId id="256" r:id="rId2"/>
    <p:sldId id="412" r:id="rId3"/>
    <p:sldId id="413" r:id="rId4"/>
    <p:sldId id="414" r:id="rId5"/>
    <p:sldId id="415" r:id="rId6"/>
    <p:sldId id="395" r:id="rId7"/>
    <p:sldId id="396" r:id="rId8"/>
    <p:sldId id="397" r:id="rId9"/>
    <p:sldId id="416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17" r:id="rId18"/>
    <p:sldId id="406" r:id="rId19"/>
    <p:sldId id="407" r:id="rId20"/>
    <p:sldId id="408" r:id="rId21"/>
    <p:sldId id="409" r:id="rId22"/>
    <p:sldId id="410" r:id="rId23"/>
    <p:sldId id="411" r:id="rId24"/>
    <p:sldId id="418" r:id="rId25"/>
    <p:sldId id="355" r:id="rId26"/>
    <p:sldId id="356" r:id="rId27"/>
    <p:sldId id="357" r:id="rId28"/>
    <p:sldId id="375" r:id="rId29"/>
    <p:sldId id="376" r:id="rId30"/>
    <p:sldId id="361" r:id="rId31"/>
    <p:sldId id="362" r:id="rId32"/>
    <p:sldId id="363" r:id="rId33"/>
    <p:sldId id="419" r:id="rId34"/>
    <p:sldId id="364" r:id="rId35"/>
    <p:sldId id="365" r:id="rId36"/>
    <p:sldId id="366" r:id="rId37"/>
    <p:sldId id="377" r:id="rId38"/>
    <p:sldId id="392" r:id="rId39"/>
    <p:sldId id="36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4894" autoAdjust="0"/>
  </p:normalViewPr>
  <p:slideViewPr>
    <p:cSldViewPr>
      <p:cViewPr varScale="1">
        <p:scale>
          <a:sx n="70" d="100"/>
          <a:sy n="70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06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2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87CF-6989-4BED-B539-95A07DC16597}" type="datetime1">
              <a:rPr lang="en-US" smtClean="0"/>
              <a:pPr/>
              <a:t>7/20/2012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81B-6B2F-4FA1-B72F-92222DD1A2AF}" type="datetime1">
              <a:rPr lang="en-US" smtClean="0"/>
              <a:pPr/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D7A3-B87E-4631-8490-D366D77F5590}" type="datetime1">
              <a:rPr lang="en-US" smtClean="0"/>
              <a:pPr/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CAF0-7331-4F4A-A113-459E209CF1CB}" type="datetime1">
              <a:rPr lang="en-US" smtClean="0"/>
              <a:pPr/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CF00-2BF4-4A40-855C-752EBC00C931}" type="datetime1">
              <a:rPr lang="en-US" smtClean="0"/>
              <a:pPr/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B91E-0147-44B9-8CDA-41F104DEF296}" type="datetime1">
              <a:rPr lang="en-US" smtClean="0"/>
              <a:pPr/>
              <a:t>7/20/2012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CE5C-1A84-4AEC-859B-0F9A1328F10D}" type="datetime1">
              <a:rPr lang="en-US" smtClean="0"/>
              <a:pPr/>
              <a:t>7/20/2012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9D00-D4E6-4981-86FA-422B369A84FF}" type="datetime1">
              <a:rPr lang="en-US" smtClean="0"/>
              <a:pPr/>
              <a:t>7/20/2012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96E-4BF0-42FD-9CF9-DA0673426D26}" type="datetime1">
              <a:rPr lang="en-US" smtClean="0"/>
              <a:pPr/>
              <a:t>7/20/2012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6385-0732-467C-9C43-F03E17EF0409}" type="datetime1">
              <a:rPr lang="en-US" smtClean="0"/>
              <a:pPr/>
              <a:t>7/20/2012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C97D-958A-4C67-8A6E-B21940163E1E}" type="datetime1">
              <a:rPr lang="en-US" smtClean="0"/>
              <a:pPr/>
              <a:t>7/20/2012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E00BEF-7299-404A-ADB6-E693BA14375C}" type="datetime1">
              <a:rPr lang="en-US" smtClean="0"/>
              <a:pPr/>
              <a:t>7/20/2012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Memory Models and Dynamic Arrays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Ve 280</a:t>
            </a:r>
            <a:br>
              <a:rPr smtClean="0"/>
            </a:br>
            <a:r>
              <a:rPr sz="2200" smtClean="0"/>
              <a:t>Programming and Introductory Data Structures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Arrays</a:t>
            </a:r>
            <a:br>
              <a:rPr lang="en-US" dirty="0" smtClean="0"/>
            </a:br>
            <a:r>
              <a:rPr lang="en-US" sz="2200" dirty="0" smtClean="0"/>
              <a:t> Creating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 far, the things we've been creating </a:t>
            </a:r>
            <a:r>
              <a:rPr lang="en-US" b="1" dirty="0" smtClean="0">
                <a:solidFill>
                  <a:srgbClr val="C00000"/>
                </a:solidFill>
              </a:rPr>
              <a:t>dynamically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have had sizes that were </a:t>
            </a:r>
            <a:r>
              <a:rPr lang="en-US" b="1" dirty="0" smtClean="0">
                <a:solidFill>
                  <a:srgbClr val="C00000"/>
                </a:solidFill>
              </a:rPr>
              <a:t>known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to the compiler.</a:t>
            </a:r>
          </a:p>
          <a:p>
            <a:r>
              <a:rPr lang="en-US" dirty="0" smtClean="0"/>
              <a:t>For example, the amount of memory required to hold an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(or an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/>
              <a:t>) is easy to compute.</a:t>
            </a:r>
          </a:p>
          <a:p>
            <a:r>
              <a:rPr lang="en-US" dirty="0" smtClean="0"/>
              <a:t>However, one can also create objects whose sizes are </a:t>
            </a:r>
            <a:r>
              <a:rPr lang="en-US" b="1" dirty="0" smtClean="0">
                <a:solidFill>
                  <a:srgbClr val="C00000"/>
                </a:solidFill>
              </a:rPr>
              <a:t>unknown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to the compiler, by creating </a:t>
            </a:r>
            <a:r>
              <a:rPr lang="en-US" b="1" dirty="0" smtClean="0">
                <a:solidFill>
                  <a:srgbClr val="0000FF"/>
                </a:solidFill>
              </a:rPr>
              <a:t>dynamic arrays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syntax for doing so is very closely related to the syntax for creating single elements.</a:t>
            </a:r>
          </a:p>
          <a:p>
            <a:r>
              <a:rPr lang="en-US" dirty="0" smtClean="0"/>
              <a:t>Allocation works exactly as you'd expect: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[5];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creates an array of five integers in the heap, and stores a pointer</a:t>
            </a:r>
            <a:br>
              <a:rPr lang="en-US" dirty="0" smtClean="0"/>
            </a:br>
            <a:r>
              <a:rPr lang="en-US" dirty="0" smtClean="0"/>
              <a:t>to the first element of that array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0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Arrays</a:t>
            </a:r>
            <a:br>
              <a:rPr lang="en-US" dirty="0" smtClean="0"/>
            </a:br>
            <a:r>
              <a:rPr lang="en-US" sz="2200" dirty="0" smtClean="0"/>
              <a:t> Freeing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Freeing an array works slightly different than freeing a single object: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delete[]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If you allocate an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array-of-T</a:t>
            </a:r>
            <a:r>
              <a:rPr lang="en-US" dirty="0" smtClean="0"/>
              <a:t>, you </a:t>
            </a:r>
            <a:r>
              <a:rPr lang="en-US" b="1" dirty="0" smtClean="0"/>
              <a:t>absolutely must</a:t>
            </a:r>
            <a:r>
              <a:rPr lang="en-US" dirty="0" smtClean="0"/>
              <a:t> use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delete[]</a:t>
            </a:r>
            <a:r>
              <a:rPr lang="en-US" dirty="0" smtClean="0"/>
              <a:t> operator, and </a:t>
            </a:r>
            <a:r>
              <a:rPr lang="en-US" b="1" dirty="0" smtClean="0"/>
              <a:t>not</a:t>
            </a:r>
            <a:r>
              <a:rPr lang="en-US" dirty="0" smtClean="0"/>
              <a:t> the "plain"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dirty="0" smtClean="0"/>
              <a:t> operator.</a:t>
            </a:r>
          </a:p>
          <a:p>
            <a:r>
              <a:rPr lang="en-US" dirty="0" smtClean="0"/>
              <a:t>Conceptually, the array allocator and the singleton allocator are completely different:</a:t>
            </a:r>
          </a:p>
          <a:p>
            <a:pPr lvl="1"/>
            <a:r>
              <a:rPr lang="en-US" dirty="0" smtClean="0"/>
              <a:t>Mixing them leads to undefined behavior.</a:t>
            </a:r>
          </a:p>
          <a:p>
            <a:r>
              <a:rPr lang="en-US" dirty="0" smtClean="0"/>
              <a:t>This is because the language runtime system has to keep track of how large arrays are – since the compiler doesn't know, it has to be </a:t>
            </a:r>
            <a:r>
              <a:rPr lang="en-US" b="1" dirty="0" smtClean="0">
                <a:solidFill>
                  <a:srgbClr val="0000FF"/>
                </a:solidFill>
              </a:rPr>
              <a:t>dynamic information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9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Arrays</a:t>
            </a:r>
            <a:br>
              <a:rPr lang="en-US" dirty="0" smtClean="0"/>
            </a:br>
            <a:r>
              <a:rPr lang="en-US" sz="2200" dirty="0" smtClean="0"/>
              <a:t> Freeing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the new operator sees it is allocating an array, it stores the </a:t>
            </a:r>
            <a:r>
              <a:rPr lang="en-US" b="1" dirty="0" smtClean="0">
                <a:solidFill>
                  <a:srgbClr val="0000FF"/>
                </a:solidFill>
              </a:rPr>
              <a:t>size of the array </a:t>
            </a:r>
            <a:r>
              <a:rPr lang="en-US" dirty="0" smtClean="0"/>
              <a:t>along with the array.</a:t>
            </a:r>
          </a:p>
          <a:p>
            <a:r>
              <a:rPr lang="en-US" dirty="0" smtClean="0"/>
              <a:t>It does this by carving out space for the array, plus a bit extra: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space </a:t>
            </a:r>
            <a:r>
              <a:rPr lang="en-US" b="1" dirty="0" smtClean="0"/>
              <a:t>before</a:t>
            </a:r>
            <a:r>
              <a:rPr lang="en-US" dirty="0" smtClean="0"/>
              <a:t> the array records the number of elements in the array, in this case, 5: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 a pointer to the beginning of the array is returned: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133600" y="2743200"/>
            <a:ext cx="5486400" cy="533400"/>
            <a:chOff x="2133600" y="2743200"/>
            <a:chExt cx="5486400" cy="533400"/>
          </a:xfrm>
        </p:grpSpPr>
        <p:sp>
          <p:nvSpPr>
            <p:cNvPr id="6" name="Rectangle 5"/>
            <p:cNvSpPr/>
            <p:nvPr/>
          </p:nvSpPr>
          <p:spPr>
            <a:xfrm>
              <a:off x="2743200" y="2743200"/>
              <a:ext cx="48768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array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3600" y="2743200"/>
              <a:ext cx="6096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133600" y="4267200"/>
            <a:ext cx="5486400" cy="533400"/>
            <a:chOff x="2133600" y="4267200"/>
            <a:chExt cx="5486400" cy="533400"/>
          </a:xfrm>
        </p:grpSpPr>
        <p:sp>
          <p:nvSpPr>
            <p:cNvPr id="8" name="Rectangle 7"/>
            <p:cNvSpPr/>
            <p:nvPr/>
          </p:nvSpPr>
          <p:spPr>
            <a:xfrm>
              <a:off x="2743200" y="4267200"/>
              <a:ext cx="48768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array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133600" y="4267200"/>
              <a:ext cx="6096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81200" y="5257800"/>
            <a:ext cx="5638800" cy="1295400"/>
            <a:chOff x="1981200" y="5257800"/>
            <a:chExt cx="5638800" cy="1295400"/>
          </a:xfrm>
        </p:grpSpPr>
        <p:sp>
          <p:nvSpPr>
            <p:cNvPr id="10" name="Rectangle 9"/>
            <p:cNvSpPr/>
            <p:nvPr/>
          </p:nvSpPr>
          <p:spPr>
            <a:xfrm>
              <a:off x="2743200" y="6019800"/>
              <a:ext cx="48768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array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33600" y="6019800"/>
              <a:ext cx="6096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16200000" flipH="1">
              <a:off x="2514600" y="5638800"/>
              <a:ext cx="3048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981200" y="5257800"/>
              <a:ext cx="609600" cy="5334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ia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522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Arrays</a:t>
            </a:r>
            <a:br>
              <a:rPr lang="en-US" dirty="0" smtClean="0"/>
            </a:br>
            <a:r>
              <a:rPr lang="en-US" sz="2200" dirty="0" smtClean="0"/>
              <a:t> Freeing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Now, if you just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ia</a:t>
            </a:r>
            <a:r>
              <a:rPr lang="en-US" dirty="0" smtClean="0"/>
              <a:t>;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operator thinks it is only returning enough space for a single integer to the heap.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delete[]</a:t>
            </a:r>
            <a:r>
              <a:rPr lang="en-US" dirty="0" smtClean="0"/>
              <a:t> operator knows to look "just before" the pointer, to see </a:t>
            </a:r>
            <a:r>
              <a:rPr lang="en-US" b="1" dirty="0" smtClean="0"/>
              <a:t>how many</a:t>
            </a:r>
            <a:r>
              <a:rPr lang="en-US" dirty="0" smtClean="0"/>
              <a:t> elements to return to the heap.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52600" y="4800600"/>
            <a:ext cx="5638800" cy="1295400"/>
            <a:chOff x="1752600" y="4800600"/>
            <a:chExt cx="5638800" cy="1295400"/>
          </a:xfrm>
        </p:grpSpPr>
        <p:sp>
          <p:nvSpPr>
            <p:cNvPr id="12" name="Rectangle 11"/>
            <p:cNvSpPr/>
            <p:nvPr/>
          </p:nvSpPr>
          <p:spPr>
            <a:xfrm>
              <a:off x="2514600" y="5562600"/>
              <a:ext cx="48768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array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5562600"/>
              <a:ext cx="6096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16200000" flipH="1">
              <a:off x="2286000" y="5181600"/>
              <a:ext cx="3048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752600" y="4800600"/>
              <a:ext cx="609600" cy="5334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ia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52600" y="2286000"/>
            <a:ext cx="5638800" cy="1295400"/>
            <a:chOff x="1752600" y="2286000"/>
            <a:chExt cx="5638800" cy="1295400"/>
          </a:xfrm>
        </p:grpSpPr>
        <p:sp>
          <p:nvSpPr>
            <p:cNvPr id="21" name="Rectangle 20"/>
            <p:cNvSpPr/>
            <p:nvPr/>
          </p:nvSpPr>
          <p:spPr>
            <a:xfrm>
              <a:off x="2514600" y="3048000"/>
              <a:ext cx="48768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array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3048000"/>
              <a:ext cx="6096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rot="16200000" flipH="1">
              <a:off x="2286000" y="2667000"/>
              <a:ext cx="3048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1752600" y="2286000"/>
              <a:ext cx="609600" cy="5334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ia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2514600" y="3048000"/>
            <a:ext cx="609600" cy="533400"/>
          </a:xfrm>
          <a:prstGeom prst="rect">
            <a:avLst/>
          </a:prstGeom>
          <a:solidFill>
            <a:srgbClr val="FFC000">
              <a:alpha val="4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60249" y="5676900"/>
            <a:ext cx="304800" cy="3048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Arrays</a:t>
            </a:r>
            <a:br>
              <a:rPr lang="en-US" dirty="0" smtClean="0"/>
            </a:br>
            <a:r>
              <a:rPr lang="en-US" sz="2200" dirty="0" smtClean="0"/>
              <a:t> Building a new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With this information, we can build a version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/>
              <a:t> that allows the client to specify how large the capacity of the set should be.</a:t>
            </a:r>
          </a:p>
          <a:p>
            <a:r>
              <a:rPr lang="en-US" dirty="0" smtClean="0"/>
              <a:t>The data elements will change slightly: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class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    // pointer to dynamic array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 // capacity of array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  // current occupancy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...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};</a:t>
            </a:r>
            <a:endParaRPr lang="en-US" sz="2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3505200" y="2362200"/>
            <a:ext cx="5410200" cy="1676399"/>
            <a:chOff x="3505200" y="2362200"/>
            <a:chExt cx="5410200" cy="1676399"/>
          </a:xfrm>
        </p:grpSpPr>
        <p:sp>
          <p:nvSpPr>
            <p:cNvPr id="6" name="TextBox 5"/>
            <p:cNvSpPr txBox="1"/>
            <p:nvPr/>
          </p:nvSpPr>
          <p:spPr>
            <a:xfrm>
              <a:off x="5715000" y="2362200"/>
              <a:ext cx="3200400" cy="144655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Rather than hold an array explicitly, we have a pointer that will (eventually) point to a dynamically-created array.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rot="10800000" flipV="1">
              <a:off x="3505200" y="3085474"/>
              <a:ext cx="2209800" cy="9531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819400" y="5105400"/>
            <a:ext cx="6172200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 smtClean="0"/>
              <a:t> tells us the size of the allocated array (which is not necessarily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MAXELTS</a:t>
            </a:r>
            <a:r>
              <a:rPr lang="en-US" sz="2400" b="1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 smtClean="0"/>
              <a:t> still tells us how many elements there actually are.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4912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Arrays</a:t>
            </a:r>
            <a:br>
              <a:rPr lang="en-US" dirty="0" smtClean="0"/>
            </a:br>
            <a:r>
              <a:rPr lang="en-US" sz="2200" dirty="0" smtClean="0"/>
              <a:t> Building a new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We'll base our changes on the </a:t>
            </a:r>
            <a:r>
              <a:rPr lang="en-US" b="1" dirty="0" smtClean="0">
                <a:solidFill>
                  <a:srgbClr val="C00000"/>
                </a:solidFill>
              </a:rPr>
              <a:t>unsorted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implementation.</a:t>
            </a:r>
          </a:p>
          <a:p>
            <a:r>
              <a:rPr lang="en-US" dirty="0" smtClean="0"/>
              <a:t>The methods are mostly unchanged.  There is a new </a:t>
            </a:r>
            <a:r>
              <a:rPr lang="en-US" b="1" dirty="0" smtClean="0">
                <a:solidFill>
                  <a:srgbClr val="0000FF"/>
                </a:solidFill>
              </a:rPr>
              <a:t>default constructor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// Allocate the "default-size" array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MAXELTS;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2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Arrays</a:t>
            </a:r>
            <a:br>
              <a:rPr lang="en-US" dirty="0" smtClean="0"/>
            </a:br>
            <a:r>
              <a:rPr lang="en-US" sz="2200" dirty="0" smtClean="0"/>
              <a:t> Building a new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Alternatively, we can write the default constructor using the </a:t>
            </a:r>
            <a:r>
              <a:rPr lang="en-US" b="1" dirty="0" smtClean="0">
                <a:solidFill>
                  <a:srgbClr val="0000FF"/>
                </a:solidFill>
              </a:rPr>
              <a:t>initialization syntax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():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[MAXELTS]),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(MAXELTS),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4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Dynamic Allocation of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Class Objects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Dynamic Arrays</a:t>
            </a:r>
          </a:p>
          <a:p>
            <a:r>
              <a:rPr lang="en-US" dirty="0" smtClean="0"/>
              <a:t>Overloaded Constructor and Default Constructor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Destructor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Shallow Copy versus Deep Copy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56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Arrays</a:t>
            </a:r>
            <a:br>
              <a:rPr lang="en-US" dirty="0" smtClean="0"/>
            </a:br>
            <a:r>
              <a:rPr lang="en-US" sz="2200" dirty="0" smtClean="0"/>
              <a:t> Building a new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smtClean="0"/>
              <a:t>In addition to the default, we can write an "</a:t>
            </a:r>
            <a:r>
              <a:rPr lang="en-US" sz="3100" dirty="0" smtClean="0">
                <a:solidFill>
                  <a:srgbClr val="0000FF"/>
                </a:solidFill>
              </a:rPr>
              <a:t>alternate constructor</a:t>
            </a:r>
            <a:r>
              <a:rPr lang="en-US" sz="3100" dirty="0" smtClean="0"/>
              <a:t>".</a:t>
            </a:r>
          </a:p>
          <a:p>
            <a:r>
              <a:rPr lang="en-US" sz="3100" dirty="0" smtClean="0"/>
              <a:t>It has the same name as the default, but a </a:t>
            </a:r>
            <a:r>
              <a:rPr lang="en-US" sz="3100" dirty="0" smtClean="0">
                <a:solidFill>
                  <a:srgbClr val="C00000"/>
                </a:solidFill>
              </a:rPr>
              <a:t>different</a:t>
            </a:r>
            <a:r>
              <a:rPr lang="en-US" sz="3100" dirty="0" smtClean="0"/>
              <a:t> type signature:</a:t>
            </a:r>
          </a:p>
          <a:p>
            <a:pPr lvl="2"/>
            <a:endParaRPr lang="en-US" sz="2500" b="1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   // pointer to dynamic array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// capacity of array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 // current occupancy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 // default constructor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// EFFECTS: create a MAXELTS capacity set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size);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constructor with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     // explicit capacity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// REQUIRES: size &gt;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// EFFECTS: create a size capacity set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};</a:t>
            </a:r>
          </a:p>
        </p:txBody>
      </p:sp>
    </p:spTree>
    <p:extLst>
      <p:ext uri="{BB962C8B-B14F-4D97-AF65-F5344CB8AC3E}">
        <p14:creationId xmlns:p14="http://schemas.microsoft.com/office/powerpoint/2010/main" val="56283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Arrays</a:t>
            </a:r>
            <a:br>
              <a:rPr lang="en-US" dirty="0" smtClean="0"/>
            </a:br>
            <a:r>
              <a:rPr lang="en-US" sz="2200" dirty="0" smtClean="0"/>
              <a:t> Building a new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The alternate constructor creates an array of the specified size: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size):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[size]),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(size),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(0)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114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Memory </a:t>
            </a:r>
            <a:r>
              <a:rPr lang="en-US" dirty="0" smtClean="0"/>
              <a:t>Leak</a:t>
            </a:r>
          </a:p>
          <a:p>
            <a:pPr lvl="1"/>
            <a:r>
              <a:rPr lang="en-US" dirty="0" smtClean="0"/>
              <a:t>Dynamic object lives </a:t>
            </a:r>
            <a:r>
              <a:rPr lang="en-US" dirty="0"/>
              <a:t>until it is </a:t>
            </a:r>
            <a:r>
              <a:rPr lang="en-US" b="1" dirty="0">
                <a:solidFill>
                  <a:srgbClr val="0000FF"/>
                </a:solidFill>
              </a:rPr>
              <a:t>explicitly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/>
              <a:t>destroyed.</a:t>
            </a:r>
          </a:p>
          <a:p>
            <a:pPr lvl="1"/>
            <a:r>
              <a:rPr lang="en-US" dirty="0" smtClean="0"/>
              <a:t>If we forget to or cannot reclaim an allocated memory, this causes a memory leak.</a:t>
            </a:r>
          </a:p>
          <a:p>
            <a:pPr lvl="1"/>
            <a:r>
              <a:rPr lang="en-US" dirty="0" smtClean="0"/>
              <a:t>How to check: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Memory </a:t>
            </a:r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Heap</a:t>
            </a:r>
          </a:p>
          <a:p>
            <a:pPr lvl="1"/>
            <a:r>
              <a:rPr lang="en-US" dirty="0" smtClean="0"/>
              <a:t>The five segments in address space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458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Arrays</a:t>
            </a:r>
            <a:br>
              <a:rPr lang="en-US" dirty="0" smtClean="0"/>
            </a:br>
            <a:r>
              <a:rPr lang="en-US" sz="2200" dirty="0" smtClean="0"/>
              <a:t> Building a new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This is called </a:t>
            </a:r>
            <a:r>
              <a:rPr lang="en-US" b="1" dirty="0" smtClean="0">
                <a:solidFill>
                  <a:srgbClr val="C00000"/>
                </a:solidFill>
              </a:rPr>
              <a:t>function overloading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Two different functions with exactly the </a:t>
            </a:r>
            <a:r>
              <a:rPr lang="en-US" b="1" dirty="0" smtClean="0">
                <a:solidFill>
                  <a:srgbClr val="0000FF"/>
                </a:solidFill>
              </a:rPr>
              <a:t>same name</a:t>
            </a:r>
            <a:r>
              <a:rPr lang="en-US" dirty="0" smtClean="0"/>
              <a:t>, but </a:t>
            </a:r>
            <a:r>
              <a:rPr lang="en-US" b="1" dirty="0" smtClean="0">
                <a:solidFill>
                  <a:srgbClr val="0000FF"/>
                </a:solidFill>
              </a:rPr>
              <a:t>different argument type signatures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Since the compiler knows the argument types, it can pick the “right” constructor when a new object is created.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example: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is1;  // No arguments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         // Call default constructor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is2(200); // Integer argument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             // Call alternate</a:t>
            </a:r>
          </a:p>
        </p:txBody>
      </p:sp>
    </p:spTree>
    <p:extLst>
      <p:ext uri="{BB962C8B-B14F-4D97-AF65-F5344CB8AC3E}">
        <p14:creationId xmlns:p14="http://schemas.microsoft.com/office/powerpoint/2010/main" val="84257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Arrays</a:t>
            </a:r>
            <a:br>
              <a:rPr lang="en-US" dirty="0" smtClean="0"/>
            </a:br>
            <a:r>
              <a:rPr lang="en-US" sz="2200" dirty="0" smtClean="0"/>
              <a:t> Building a new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0" y="4495800"/>
            <a:ext cx="7772400" cy="2057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Notice that the two constructors are nearly identical:</a:t>
            </a:r>
          </a:p>
          <a:p>
            <a:pPr lvl="1"/>
            <a:r>
              <a:rPr lang="en-US" dirty="0" smtClean="0"/>
              <a:t>The only difference is whether we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MAXELTS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Otherwise the code is duplicated.</a:t>
            </a:r>
          </a:p>
          <a:p>
            <a:r>
              <a:rPr lang="en-US" sz="2400" dirty="0" smtClean="0"/>
              <a:t>This is awful; when we find ourselves writing the same code over and over, we should try to use parametric generalization.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7409" y="1566208"/>
            <a:ext cx="495300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size):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[size]),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(size),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(0)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86200" y="2480608"/>
            <a:ext cx="495300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[MAXELTS]),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(MAXELTS),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(0)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2171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Arrays</a:t>
            </a:r>
            <a:br>
              <a:rPr lang="en-US" dirty="0" smtClean="0"/>
            </a:br>
            <a:r>
              <a:rPr lang="en-US" sz="2200" dirty="0" smtClean="0"/>
              <a:t> Building a new </a:t>
            </a:r>
            <a:r>
              <a:rPr lang="en-US" sz="2200" dirty="0" smtClean="0">
                <a:cs typeface="Courier New" pitchFamily="49" charset="0"/>
              </a:rPr>
              <a:t>constructor</a:t>
            </a:r>
            <a:endParaRPr lang="en-US" sz="2200" dirty="0"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One way to solve this problem of duplicate definitions is to use something called a </a:t>
            </a:r>
            <a:r>
              <a:rPr lang="en-US" sz="3400" b="1" dirty="0" smtClean="0">
                <a:solidFill>
                  <a:srgbClr val="0000FF"/>
                </a:solidFill>
              </a:rPr>
              <a:t>default argument</a:t>
            </a:r>
            <a:r>
              <a:rPr lang="en-US" sz="3400" dirty="0" smtClean="0"/>
              <a:t>.</a:t>
            </a:r>
          </a:p>
          <a:p>
            <a:r>
              <a:rPr lang="en-US" sz="3400" dirty="0" smtClean="0"/>
              <a:t>We can define </a:t>
            </a:r>
            <a:r>
              <a:rPr lang="en-US" sz="3400" b="1" dirty="0" smtClean="0"/>
              <a:t>only one </a:t>
            </a:r>
            <a:r>
              <a:rPr lang="en-US" sz="3400" dirty="0" smtClean="0"/>
              <a:t>constructor, but make its argument </a:t>
            </a:r>
            <a:r>
              <a:rPr lang="en-US" sz="3400" b="1" dirty="0" smtClean="0">
                <a:solidFill>
                  <a:srgbClr val="C00000"/>
                </a:solidFill>
              </a:rPr>
              <a:t>optional</a:t>
            </a:r>
            <a:r>
              <a:rPr lang="en-US" sz="3400" dirty="0"/>
              <a:t>.</a:t>
            </a:r>
            <a:endParaRPr lang="en-US" sz="3400" dirty="0" smtClean="0"/>
          </a:p>
          <a:p>
            <a:r>
              <a:rPr lang="en-US" sz="3400" dirty="0" smtClean="0"/>
              <a:t>First, we have to re-declare the constructor in </a:t>
            </a:r>
            <a:r>
              <a:rPr lang="en-US" sz="3400" dirty="0" err="1" smtClean="0"/>
              <a:t>IntSet</a:t>
            </a:r>
            <a:r>
              <a:rPr lang="en-US" sz="3400" dirty="0" smtClean="0"/>
              <a:t>:</a:t>
            </a:r>
          </a:p>
          <a:p>
            <a:pPr lvl="1"/>
            <a:endParaRPr lang="en-US" b="1" dirty="0" smtClean="0"/>
          </a:p>
          <a:p>
            <a:pPr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;    // pointer to dynamic array</a:t>
            </a:r>
          </a:p>
          <a:p>
            <a:pPr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; // capacity of array</a:t>
            </a:r>
          </a:p>
          <a:p>
            <a:pPr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;  // current occupancy</a:t>
            </a:r>
          </a:p>
          <a:p>
            <a:pPr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sz="29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MAXELTS 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     // EFFECTS: create a set with specified</a:t>
            </a:r>
          </a:p>
          <a:p>
            <a:pPr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     //    capacity.  It defaults to MAXELTS if </a:t>
            </a:r>
          </a:p>
          <a:p>
            <a:pPr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     //    not supplied.</a:t>
            </a:r>
          </a:p>
          <a:p>
            <a:pPr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 };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4953000"/>
            <a:ext cx="1447800" cy="381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8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Arrays</a:t>
            </a:r>
            <a:br>
              <a:rPr lang="en-US" dirty="0" smtClean="0"/>
            </a:br>
            <a:r>
              <a:rPr lang="en-US" sz="2200" dirty="0" smtClean="0"/>
              <a:t> Building a new </a:t>
            </a:r>
            <a:r>
              <a:rPr lang="en-US" sz="2200" dirty="0" smtClean="0">
                <a:cs typeface="Courier New" pitchFamily="49" charset="0"/>
              </a:rPr>
              <a:t>constructor</a:t>
            </a:r>
            <a:endParaRPr lang="en-US" sz="2200" dirty="0"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Then, we implement the constructor in a same way as before.</a:t>
            </a:r>
          </a:p>
          <a:p>
            <a:pPr lvl="1"/>
            <a:endParaRPr lang="en-US" b="1" dirty="0" smtClean="0"/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size):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[size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]),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(size),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(0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4191000" y="2667000"/>
            <a:ext cx="3297313" cy="1528465"/>
            <a:chOff x="4191000" y="2667000"/>
            <a:chExt cx="3297313" cy="1528465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5181600" y="2667000"/>
              <a:ext cx="0" cy="1066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191000" y="3733800"/>
              <a:ext cx="3297313" cy="4616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1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1">
                    <a:lumMod val="40000"/>
                    <a:lumOff val="6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Don’t add “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 MAXELTS</a:t>
              </a:r>
              <a:r>
                <a:rPr lang="en-US" sz="2400" dirty="0" smtClean="0"/>
                <a:t>”!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13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Dynamic Allocation of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Class Objects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Dynamic Arrays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Overloaded Constructor and Default Constructor</a:t>
            </a:r>
          </a:p>
          <a:p>
            <a:r>
              <a:rPr lang="en-US" dirty="0" smtClean="0"/>
              <a:t>Destructor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Shallow Copy versus Deep Copy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56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Arrays</a:t>
            </a:r>
            <a:br>
              <a:rPr lang="en-US" dirty="0" smtClean="0"/>
            </a:br>
            <a:r>
              <a:rPr lang="en-US" sz="2200" dirty="0" smtClean="0"/>
              <a:t> Question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is a problem with what we've built so far.</a:t>
            </a:r>
          </a:p>
          <a:p>
            <a:r>
              <a:rPr lang="en-US" dirty="0" smtClean="0"/>
              <a:t>What happens if we have a local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/>
              <a:t> inside of a function and the function returns?</a:t>
            </a:r>
          </a:p>
          <a:p>
            <a:r>
              <a:rPr lang="en-US" u="sng" dirty="0" smtClean="0"/>
              <a:t>Answer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C00000"/>
                </a:solidFill>
              </a:rPr>
              <a:t>Memory leak</a:t>
            </a:r>
            <a:r>
              <a:rPr lang="en-US" dirty="0" smtClean="0"/>
              <a:t>!</a:t>
            </a:r>
          </a:p>
          <a:p>
            <a:r>
              <a:rPr lang="en-US" dirty="0" smtClean="0"/>
              <a:t>Why isn't this a problem with the "static" version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/>
              <a:t>?</a:t>
            </a:r>
          </a:p>
          <a:p>
            <a:pPr lvl="1"/>
            <a:endParaRPr lang="en-US" b="1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is2(300);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// Do work with is2 in some way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060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Arrays</a:t>
            </a:r>
            <a:br>
              <a:rPr lang="en-US" dirty="0" smtClean="0"/>
            </a:br>
            <a:r>
              <a:rPr lang="en-US" sz="2200" dirty="0" smtClean="0"/>
              <a:t> How to solve the leak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solve this memory leak, we have to arrange to de-allocate the integer array whenever the "enclosing"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/>
              <a:t> is destroyed.</a:t>
            </a:r>
          </a:p>
          <a:p>
            <a:r>
              <a:rPr lang="en-US" dirty="0" smtClean="0"/>
              <a:t>We do this with a </a:t>
            </a:r>
            <a:r>
              <a:rPr lang="en-US" b="1" dirty="0" smtClean="0">
                <a:solidFill>
                  <a:srgbClr val="C00000"/>
                </a:solidFill>
              </a:rPr>
              <a:t>destructor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and it is the opposite of a constructor.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constructor ensures that the object is in fact a legal instance of its class and the destructor's job is to do the opposite.</a:t>
            </a:r>
          </a:p>
          <a:p>
            <a:endParaRPr lang="en-US" dirty="0" smtClean="0"/>
          </a:p>
          <a:p>
            <a:r>
              <a:rPr lang="en-US" dirty="0" smtClean="0"/>
              <a:t>In a class where its methods (including the constructor) allocate </a:t>
            </a:r>
            <a:r>
              <a:rPr lang="en-US" b="1" dirty="0" smtClean="0">
                <a:solidFill>
                  <a:srgbClr val="0000FF"/>
                </a:solidFill>
              </a:rPr>
              <a:t>dynamic storage</a:t>
            </a:r>
            <a:r>
              <a:rPr lang="en-US" dirty="0" smtClean="0"/>
              <a:t>, the destructor is responsible for </a:t>
            </a:r>
            <a:r>
              <a:rPr lang="en-US" b="1" dirty="0" smtClean="0">
                <a:solidFill>
                  <a:srgbClr val="C00000"/>
                </a:solidFill>
              </a:rPr>
              <a:t>de-allocating</a:t>
            </a:r>
            <a:r>
              <a:rPr lang="en-US" dirty="0" smtClean="0"/>
              <a:t>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Arrays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/>
              <a:t>Destructor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   // pointer to dynamic array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// capacity of array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 // current occupancy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size = MAXELTS);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// EFFECTS: create a set with size capacity;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//          capacity is MAXELTS by default.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~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 // Destroy this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::~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delete[]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514600" y="4572000"/>
            <a:ext cx="6248400" cy="1938992"/>
            <a:chOff x="2514600" y="4572000"/>
            <a:chExt cx="6248400" cy="1938992"/>
          </a:xfrm>
        </p:grpSpPr>
        <p:sp>
          <p:nvSpPr>
            <p:cNvPr id="5" name="TextBox 4"/>
            <p:cNvSpPr txBox="1"/>
            <p:nvPr/>
          </p:nvSpPr>
          <p:spPr>
            <a:xfrm>
              <a:off x="4038600" y="4572000"/>
              <a:ext cx="4724400" cy="19389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Note that we have to use the array-based 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delete </a:t>
              </a:r>
              <a:r>
                <a:rPr lang="en-US" sz="2400" dirty="0" smtClean="0"/>
                <a:t>operator, not the "standard" 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delete </a:t>
              </a:r>
              <a:r>
                <a:rPr lang="en-US" sz="2400" dirty="0" smtClean="0"/>
                <a:t>operator, because the thing we are 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delete[]</a:t>
              </a:r>
              <a:r>
                <a:rPr lang="en-US" sz="2400" dirty="0" err="1" smtClean="0"/>
                <a:t>ing</a:t>
              </a:r>
              <a:r>
                <a:rPr lang="en-US" sz="2400" dirty="0" smtClean="0"/>
                <a:t> was created by 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new[]</a:t>
              </a:r>
              <a:r>
                <a:rPr lang="en-US" sz="2400" dirty="0" smtClean="0"/>
                <a:t>.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rot="10800000">
              <a:off x="2514600" y="5943600"/>
              <a:ext cx="1524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947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Arrays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/>
              <a:t>Destructor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   // pointer to dynamic array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// capacity of array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 // current occupancy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size = MAXELTS);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// EFFECTS: create a set with size capacity;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//          capacity is MAXELTS by default.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~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 // Destroy this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::~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delete[]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0600" y="5029200"/>
            <a:ext cx="35052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/>
              <a:t> is destroyed, the elements in the array will first be deleted.  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3505200" y="5334000"/>
            <a:ext cx="12954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89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Arrays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/>
              <a:t>Destructor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   // pointer to dynamic array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// capacity of array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 // current occupancy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size = MAXELTS);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// EFFECTS: create a set with size capacity;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//          capacity is MAXELTS by default.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~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 // Destroy this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::~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delete[]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4800" y="4953000"/>
            <a:ext cx="4724400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Note</a:t>
            </a:r>
            <a:r>
              <a:rPr lang="en-US" sz="2400" dirty="0" smtClean="0"/>
              <a:t>:  the destructors for any ADTs declared locally within a block of code are called </a:t>
            </a:r>
            <a:r>
              <a:rPr lang="en-US" sz="2400" u="sng" dirty="0" smtClean="0"/>
              <a:t>automatically</a:t>
            </a:r>
            <a:r>
              <a:rPr lang="en-US" sz="2400" dirty="0" smtClean="0"/>
              <a:t> when the block ends (and the variable goes out of scope).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941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Dynamic Allocation of </a:t>
            </a:r>
            <a:r>
              <a:rPr lang="en-US" dirty="0"/>
              <a:t>Class Objects</a:t>
            </a:r>
          </a:p>
          <a:p>
            <a:r>
              <a:rPr lang="en-US" dirty="0" smtClean="0"/>
              <a:t>Dynamic Arrays</a:t>
            </a:r>
          </a:p>
          <a:p>
            <a:r>
              <a:rPr lang="en-US" dirty="0" smtClean="0"/>
              <a:t>Overloaded Constructor and Default Constructor</a:t>
            </a:r>
          </a:p>
          <a:p>
            <a:r>
              <a:rPr lang="en-US" dirty="0" smtClean="0"/>
              <a:t>Destructor</a:t>
            </a:r>
          </a:p>
          <a:p>
            <a:r>
              <a:rPr lang="en-US" dirty="0" smtClean="0"/>
              <a:t>Shallow Copy versus Deep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5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Arrays</a:t>
            </a:r>
            <a:br>
              <a:rPr lang="en-US" dirty="0" smtClean="0"/>
            </a:br>
            <a:r>
              <a:rPr lang="en-US" sz="2200" dirty="0" smtClean="0"/>
              <a:t> Dynamic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This new definition of </a:t>
            </a:r>
            <a:r>
              <a:rPr lang="en-US" dirty="0" err="1" smtClean="0"/>
              <a:t>IntSet</a:t>
            </a:r>
            <a:r>
              <a:rPr lang="en-US" dirty="0" smtClean="0"/>
              <a:t> can be created/destroyed dynamically, just like anything else: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// a non-standard size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(50);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... // do stuff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delete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 // Destroys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8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Arrays</a:t>
            </a:r>
            <a:br>
              <a:rPr lang="en-US" dirty="0" smtClean="0"/>
            </a:br>
            <a:r>
              <a:rPr lang="en-US" sz="2200" dirty="0" smtClean="0"/>
              <a:t> Dynamic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dirty="0" smtClean="0">
                <a:cs typeface="Courier New" pitchFamily="49" charset="0"/>
              </a:rPr>
              <a:t> creation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After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/>
              <a:t> pointer is created, we get:</a:t>
            </a:r>
          </a:p>
          <a:p>
            <a:pPr lvl="1"/>
            <a:r>
              <a:rPr lang="en-US" dirty="0" smtClean="0"/>
              <a:t>Allocate space to hold the </a:t>
            </a:r>
            <a:r>
              <a:rPr lang="en-US" dirty="0" err="1" smtClean="0"/>
              <a:t>IntSet</a:t>
            </a:r>
            <a:r>
              <a:rPr lang="en-US" dirty="0" smtClean="0"/>
              <a:t> (a pointer and two integers)</a:t>
            </a:r>
          </a:p>
          <a:p>
            <a:pPr lvl="1"/>
            <a:r>
              <a:rPr lang="en-US" dirty="0" smtClean="0"/>
              <a:t>Call the constructor on that object (allocates space for the array of 50 integers)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67000" y="39624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752600" y="3200400"/>
            <a:ext cx="1219200" cy="1066800"/>
            <a:chOff x="1752600" y="3200400"/>
            <a:chExt cx="1219200" cy="1066800"/>
          </a:xfrm>
        </p:grpSpPr>
        <p:sp>
          <p:nvSpPr>
            <p:cNvPr id="5" name="Rectangle 4"/>
            <p:cNvSpPr/>
            <p:nvPr/>
          </p:nvSpPr>
          <p:spPr>
            <a:xfrm>
              <a:off x="1828800" y="3733800"/>
              <a:ext cx="11430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ip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438400" y="38100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52600" y="3200400"/>
              <a:ext cx="1143000" cy="5334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Stack: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419600" y="228600"/>
            <a:ext cx="44958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(50);</a:t>
            </a:r>
            <a:endParaRPr lang="en-US" sz="2000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3581400" y="3200400"/>
            <a:ext cx="2209800" cy="2438400"/>
            <a:chOff x="3581400" y="3200400"/>
            <a:chExt cx="2209800" cy="2438400"/>
          </a:xfrm>
        </p:grpSpPr>
        <p:sp>
          <p:nvSpPr>
            <p:cNvPr id="10" name="Rectangle 9"/>
            <p:cNvSpPr/>
            <p:nvPr/>
          </p:nvSpPr>
          <p:spPr>
            <a:xfrm>
              <a:off x="3657600" y="3733800"/>
              <a:ext cx="2133600" cy="1905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elts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sizeElts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numElts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57800" y="38862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57800" y="44958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7800" y="51054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81400" y="3200400"/>
              <a:ext cx="1143000" cy="5334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Heap: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29400" y="3886200"/>
            <a:ext cx="533400" cy="2590800"/>
            <a:chOff x="6629400" y="3886200"/>
            <a:chExt cx="533400" cy="2590800"/>
          </a:xfrm>
        </p:grpSpPr>
        <p:sp>
          <p:nvSpPr>
            <p:cNvPr id="17" name="Rectangle 16"/>
            <p:cNvSpPr/>
            <p:nvPr/>
          </p:nvSpPr>
          <p:spPr>
            <a:xfrm>
              <a:off x="6629400" y="38862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629400" y="42672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29400" y="4648200"/>
              <a:ext cx="533400" cy="1066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29400" y="57150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29400" y="60960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49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5486400" y="4038600"/>
            <a:ext cx="1066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96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Arrays</a:t>
            </a:r>
            <a:br>
              <a:rPr lang="en-US" dirty="0" smtClean="0"/>
            </a:br>
            <a:r>
              <a:rPr lang="en-US" sz="2200" dirty="0" smtClean="0"/>
              <a:t> Dynamic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dirty="0" smtClean="0">
                <a:cs typeface="Courier New" pitchFamily="49" charset="0"/>
              </a:rPr>
              <a:t> deletion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When you call delete on an instance of a class with a destructor (or call delete[] on an array of them), </a:t>
            </a:r>
            <a:r>
              <a:rPr lang="en-US" b="1" dirty="0" smtClean="0"/>
              <a:t>first</a:t>
            </a:r>
            <a:r>
              <a:rPr lang="en-US" dirty="0" smtClean="0"/>
              <a:t> the destructor is called, and </a:t>
            </a:r>
            <a:r>
              <a:rPr lang="en-US" b="1" dirty="0" smtClean="0"/>
              <a:t>then</a:t>
            </a:r>
            <a:r>
              <a:rPr lang="en-US" dirty="0" smtClean="0"/>
              <a:t> the object itself is deleted.</a:t>
            </a:r>
          </a:p>
          <a:p>
            <a:pPr lvl="1"/>
            <a:r>
              <a:rPr lang="en-US" dirty="0" smtClean="0"/>
              <a:t>Call the destructor on the object (</a:t>
            </a:r>
            <a:r>
              <a:rPr lang="en-US" dirty="0" err="1" smtClean="0"/>
              <a:t>deallocates</a:t>
            </a:r>
            <a:r>
              <a:rPr lang="en-US" dirty="0" smtClean="0"/>
              <a:t> the array)</a:t>
            </a:r>
          </a:p>
          <a:p>
            <a:pPr lvl="1"/>
            <a:r>
              <a:rPr lang="en-US" dirty="0" err="1" smtClean="0"/>
              <a:t>Deallocates</a:t>
            </a:r>
            <a:r>
              <a:rPr lang="en-US" dirty="0" smtClean="0"/>
              <a:t> the </a:t>
            </a:r>
            <a:r>
              <a:rPr lang="en-US" dirty="0" err="1" smtClean="0"/>
              <a:t>IntSet</a:t>
            </a:r>
            <a:r>
              <a:rPr lang="en-US" dirty="0" smtClean="0"/>
              <a:t> (pointer and two integers)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4114800"/>
            <a:ext cx="11430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8400" y="4191000"/>
            <a:ext cx="457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67000" y="43434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52600" y="3581400"/>
            <a:ext cx="1143000" cy="5334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Stack: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3600" y="609600"/>
            <a:ext cx="17526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3657600" y="4114800"/>
            <a:ext cx="2133600" cy="1905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57800" y="4267200"/>
            <a:ext cx="457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57800" y="4876800"/>
            <a:ext cx="457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57800" y="5486400"/>
            <a:ext cx="457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81400" y="3581400"/>
            <a:ext cx="1143000" cy="5334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Heap: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29400" y="42672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29400" y="46482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29400" y="5029200"/>
            <a:ext cx="533400" cy="838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29400" y="5867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48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29400" y="6248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49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86400" y="4419600"/>
            <a:ext cx="1066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07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/>
      <p:bldP spid="15" grpId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Dynamic Allocation of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Class Objects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Dynamic Arrays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Overloaded Constructor and Default Constructor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Destructor</a:t>
            </a:r>
          </a:p>
          <a:p>
            <a:r>
              <a:rPr lang="en-US" dirty="0" smtClean="0"/>
              <a:t>Shallow Copy versus Deep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6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Arrays</a:t>
            </a:r>
            <a:br>
              <a:rPr lang="en-US" dirty="0" smtClean="0"/>
            </a:br>
            <a:r>
              <a:rPr lang="en-US" sz="2200" dirty="0" smtClean="0"/>
              <a:t> Group Exercise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Question</a:t>
            </a:r>
            <a:r>
              <a:rPr lang="en-US" dirty="0" smtClean="0"/>
              <a:t>:  What happens in the following code?</a:t>
            </a:r>
          </a:p>
          <a:p>
            <a:r>
              <a:rPr lang="en-US" b="1" u="sng" dirty="0" smtClean="0"/>
              <a:t>Hint</a:t>
            </a:r>
            <a:r>
              <a:rPr lang="en-US" dirty="0" smtClean="0"/>
              <a:t>: Classes can be passed by-value, just like </a:t>
            </a:r>
            <a:r>
              <a:rPr lang="en-US" dirty="0" err="1" smtClean="0"/>
              <a:t>structs</a:t>
            </a:r>
            <a:r>
              <a:rPr lang="en-US" dirty="0" smtClean="0"/>
              <a:t>.  They are also bitwise-copied, just like </a:t>
            </a:r>
            <a:r>
              <a:rPr lang="en-US" dirty="0" err="1" smtClean="0"/>
              <a:t>structs</a:t>
            </a:r>
            <a:r>
              <a:rPr lang="en-US" dirty="0" smtClean="0"/>
              <a:t>!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do something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s.query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98574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Arrays</a:t>
            </a:r>
            <a:br>
              <a:rPr lang="en-US" dirty="0" smtClean="0"/>
            </a:br>
            <a:r>
              <a:rPr lang="en-US" sz="2200" dirty="0" smtClean="0"/>
              <a:t>Dangling pointers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It turns out that exactly the same thing happens in the following: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s(5);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s.insert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(7);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x = s;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s.query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(7); // Undefined!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/>
              <a:t>The assignment statement copies the elements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the elements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, but they end up </a:t>
            </a:r>
            <a:r>
              <a:rPr lang="en-US" b="1" dirty="0" smtClean="0">
                <a:solidFill>
                  <a:srgbClr val="0000FF"/>
                </a:solidFill>
              </a:rPr>
              <a:t>sharing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 smtClean="0"/>
              <a:t> array.  When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goes out of scope and is </a:t>
            </a:r>
            <a:r>
              <a:rPr lang="en-US" b="1" dirty="0" smtClean="0">
                <a:solidFill>
                  <a:srgbClr val="7030A0"/>
                </a:solidFill>
              </a:rPr>
              <a:t>destroyed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s.elts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dangles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8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Arrays</a:t>
            </a:r>
            <a:br>
              <a:rPr lang="en-US" dirty="0" smtClean="0"/>
            </a:br>
            <a:r>
              <a:rPr lang="en-US" sz="2200" dirty="0" smtClean="0"/>
              <a:t>Fixing dangling pointers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So, what's the problem?</a:t>
            </a:r>
          </a:p>
          <a:p>
            <a:r>
              <a:rPr lang="en-US" sz="2400" dirty="0" smtClean="0"/>
              <a:t>The semantics of pass-by-value arguments and assignment specify that we should copy the contents of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2400" dirty="0" smtClean="0"/>
              <a:t>to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 smtClean="0"/>
              <a:t>, but unfortunately, only pointer value of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 smtClean="0"/>
              <a:t> is copied, not the array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two objects end up sharing the same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400" dirty="0" smtClean="0"/>
              <a:t> array!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09230" y="3715996"/>
            <a:ext cx="2209801" cy="2438400"/>
            <a:chOff x="3581399" y="3200400"/>
            <a:chExt cx="2209801" cy="2438400"/>
          </a:xfrm>
        </p:grpSpPr>
        <p:sp>
          <p:nvSpPr>
            <p:cNvPr id="6" name="Rectangle 5"/>
            <p:cNvSpPr/>
            <p:nvPr/>
          </p:nvSpPr>
          <p:spPr>
            <a:xfrm>
              <a:off x="3657600" y="3733800"/>
              <a:ext cx="2133600" cy="1905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elts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sizeElts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numElts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257800" y="38862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57800" y="44958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257800" y="51054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1399" y="3200400"/>
              <a:ext cx="1405071" cy="5334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s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57231" y="4401796"/>
            <a:ext cx="533400" cy="1846604"/>
            <a:chOff x="4257231" y="4401796"/>
            <a:chExt cx="533400" cy="1846604"/>
          </a:xfrm>
        </p:grpSpPr>
        <p:sp>
          <p:nvSpPr>
            <p:cNvPr id="12" name="Rectangle 11"/>
            <p:cNvSpPr/>
            <p:nvPr/>
          </p:nvSpPr>
          <p:spPr>
            <a:xfrm>
              <a:off x="4257231" y="4401796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57231" y="4782796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57231" y="5163796"/>
              <a:ext cx="533400" cy="70360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...</a:t>
              </a:r>
              <a:endPara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57231" y="58674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3114231" y="4554196"/>
            <a:ext cx="1066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433702" y="3677896"/>
            <a:ext cx="2209801" cy="2438400"/>
            <a:chOff x="3581399" y="3200400"/>
            <a:chExt cx="2209801" cy="2438400"/>
          </a:xfrm>
        </p:grpSpPr>
        <p:sp>
          <p:nvSpPr>
            <p:cNvPr id="18" name="Rectangle 17"/>
            <p:cNvSpPr/>
            <p:nvPr/>
          </p:nvSpPr>
          <p:spPr>
            <a:xfrm>
              <a:off x="3657600" y="3733800"/>
              <a:ext cx="2133600" cy="1905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elts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sizeElts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numElts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57800" y="38862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57800" y="44958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57800" y="51054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81399" y="3200400"/>
              <a:ext cx="1405071" cy="5334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x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flipH="1">
            <a:off x="4790631" y="4668496"/>
            <a:ext cx="2548072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22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Arrays</a:t>
            </a:r>
            <a:br>
              <a:rPr lang="en-US" dirty="0" smtClean="0"/>
            </a:br>
            <a:r>
              <a:rPr lang="en-US" sz="2200" dirty="0" smtClean="0"/>
              <a:t>Fixing dangling pointers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What we really want is to copy the entire </a:t>
            </a:r>
            <a:r>
              <a:rPr lang="en-US" b="1" dirty="0" smtClean="0"/>
              <a:t>array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90600" y="2324100"/>
            <a:ext cx="2209801" cy="2438400"/>
            <a:chOff x="3581399" y="3200400"/>
            <a:chExt cx="2209801" cy="2438400"/>
          </a:xfrm>
        </p:grpSpPr>
        <p:sp>
          <p:nvSpPr>
            <p:cNvPr id="6" name="Rectangle 5"/>
            <p:cNvSpPr/>
            <p:nvPr/>
          </p:nvSpPr>
          <p:spPr>
            <a:xfrm>
              <a:off x="3657600" y="3733800"/>
              <a:ext cx="2133600" cy="1905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elts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sizeElts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numElts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257800" y="38862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57800" y="44958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257800" y="51054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1399" y="3200400"/>
              <a:ext cx="1405071" cy="5334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s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72071" y="3009900"/>
            <a:ext cx="533400" cy="2209800"/>
            <a:chOff x="6629400" y="3886200"/>
            <a:chExt cx="533400" cy="2209800"/>
          </a:xfrm>
        </p:grpSpPr>
        <p:sp>
          <p:nvSpPr>
            <p:cNvPr id="12" name="Rectangle 11"/>
            <p:cNvSpPr/>
            <p:nvPr/>
          </p:nvSpPr>
          <p:spPr>
            <a:xfrm>
              <a:off x="6629400" y="38862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29400" y="42672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29400" y="4648200"/>
              <a:ext cx="533400" cy="1066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29400" y="57150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2971800" y="3162300"/>
            <a:ext cx="1066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410200" y="2286000"/>
            <a:ext cx="2209801" cy="2438400"/>
            <a:chOff x="3581399" y="3200400"/>
            <a:chExt cx="2209801" cy="2438400"/>
          </a:xfrm>
        </p:grpSpPr>
        <p:sp>
          <p:nvSpPr>
            <p:cNvPr id="19" name="Rectangle 18"/>
            <p:cNvSpPr/>
            <p:nvPr/>
          </p:nvSpPr>
          <p:spPr>
            <a:xfrm>
              <a:off x="3657600" y="3733800"/>
              <a:ext cx="2133600" cy="1905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elts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sizeElts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numElts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57800" y="38862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57800" y="44958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57800" y="51054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81399" y="3200400"/>
              <a:ext cx="1405071" cy="5334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x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7315199" y="3186869"/>
            <a:ext cx="914401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8229600" y="2971800"/>
            <a:ext cx="533400" cy="2209800"/>
            <a:chOff x="6629400" y="3886200"/>
            <a:chExt cx="533400" cy="2209800"/>
          </a:xfrm>
        </p:grpSpPr>
        <p:sp>
          <p:nvSpPr>
            <p:cNvPr id="27" name="Rectangle 26"/>
            <p:cNvSpPr/>
            <p:nvPr/>
          </p:nvSpPr>
          <p:spPr>
            <a:xfrm>
              <a:off x="6629400" y="38862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29400" y="42672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629400" y="4648200"/>
              <a:ext cx="533400" cy="1066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629400" y="57150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466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96464"/>
                </a:solidFill>
              </a:rPr>
              <a:t>Dynamic Arrays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200" dirty="0">
                <a:solidFill>
                  <a:srgbClr val="696464"/>
                </a:solidFill>
              </a:rPr>
              <a:t>Fixing dangling pointers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a class contains pointers to </a:t>
            </a:r>
            <a:r>
              <a:rPr lang="en-US" b="1" dirty="0" smtClean="0">
                <a:solidFill>
                  <a:srgbClr val="0000FF"/>
                </a:solidFill>
              </a:rPr>
              <a:t>dynamic</a:t>
            </a:r>
            <a:r>
              <a:rPr lang="en-US" dirty="0" smtClean="0"/>
              <a:t> elements, copying it is tricky.</a:t>
            </a:r>
          </a:p>
          <a:p>
            <a:r>
              <a:rPr lang="en-US" dirty="0" smtClean="0"/>
              <a:t>If we just copy the "members of the class", we get a </a:t>
            </a:r>
            <a:r>
              <a:rPr lang="en-US" b="1" dirty="0" smtClean="0">
                <a:solidFill>
                  <a:srgbClr val="C00000"/>
                </a:solidFill>
              </a:rPr>
              <a:t>shallow copy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Usually, we want a </a:t>
            </a:r>
            <a:r>
              <a:rPr lang="en-US" b="1" dirty="0" smtClean="0"/>
              <a:t>full</a:t>
            </a:r>
            <a:r>
              <a:rPr lang="en-US" dirty="0" smtClean="0"/>
              <a:t> copy of </a:t>
            </a:r>
            <a:r>
              <a:rPr lang="en-US" b="1" dirty="0" smtClean="0"/>
              <a:t>everything</a:t>
            </a:r>
            <a:r>
              <a:rPr lang="en-US" dirty="0" smtClean="0"/>
              <a:t>. This is called a </a:t>
            </a:r>
            <a:r>
              <a:rPr lang="en-US" b="1" dirty="0" smtClean="0">
                <a:solidFill>
                  <a:srgbClr val="C00000"/>
                </a:solidFill>
              </a:rPr>
              <a:t>deep copy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243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Arrays</a:t>
            </a:r>
            <a:br>
              <a:rPr lang="en-US" dirty="0" smtClean="0"/>
            </a:br>
            <a:r>
              <a:rPr lang="en-US" sz="2200" dirty="0" smtClean="0"/>
              <a:t>Fixing dangling pointers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C++ class mechanism provides two very closely related mechanisms that copy class objects.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Copy </a:t>
            </a:r>
            <a:r>
              <a:rPr lang="en-US" b="1" dirty="0">
                <a:solidFill>
                  <a:srgbClr val="C00000"/>
                </a:solidFill>
              </a:rPr>
              <a:t>constructor </a:t>
            </a:r>
            <a:r>
              <a:rPr lang="en-US" dirty="0"/>
              <a:t>– it </a:t>
            </a:r>
            <a:r>
              <a:rPr lang="en-US" u="sng" dirty="0"/>
              <a:t>creates</a:t>
            </a:r>
            <a:r>
              <a:rPr lang="en-US" dirty="0"/>
              <a:t> an instance of this class by copying from another instance of this class. </a:t>
            </a:r>
            <a:r>
              <a:rPr lang="en-US" dirty="0" smtClean="0"/>
              <a:t>In other words, given </a:t>
            </a:r>
            <a:r>
              <a:rPr lang="en-US" dirty="0"/>
              <a:t>a formless block of memory, and an “example” instance, make the block a copy of the example.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00FF"/>
                </a:solidFill>
              </a:rPr>
              <a:t>Assignment operator</a:t>
            </a:r>
            <a:r>
              <a:rPr lang="en-US" dirty="0" smtClean="0"/>
              <a:t> – it copies the contents from one instance (source) to another </a:t>
            </a:r>
            <a:r>
              <a:rPr lang="en-US" u="sng" dirty="0" smtClean="0"/>
              <a:t>existing</a:t>
            </a:r>
            <a:r>
              <a:rPr lang="en-US" dirty="0" smtClean="0"/>
              <a:t> instance (target).</a:t>
            </a:r>
          </a:p>
          <a:p>
            <a:r>
              <a:rPr lang="en-US" dirty="0" smtClean="0"/>
              <a:t>The copy constructor plays a role identical to any other constructor.</a:t>
            </a:r>
          </a:p>
          <a:p>
            <a:r>
              <a:rPr lang="en-US" dirty="0" smtClean="0"/>
              <a:t>The assignment operator is a bit special, and we'll talk about why when we get there.</a:t>
            </a:r>
          </a:p>
        </p:txBody>
      </p:sp>
    </p:spTree>
    <p:extLst>
      <p:ext uri="{BB962C8B-B14F-4D97-AF65-F5344CB8AC3E}">
        <p14:creationId xmlns:p14="http://schemas.microsoft.com/office/powerpoint/2010/main" val="27183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</a:t>
            </a:r>
            <a:br>
              <a:rPr lang="en-US" dirty="0" smtClean="0"/>
            </a:br>
            <a:r>
              <a:rPr lang="en-US" sz="2200" dirty="0" smtClean="0"/>
              <a:t>Dynamic Allocation – Classes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Recall, when you create instances of classes, their constructors are called, just as if it were created the "normal" way.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677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96464"/>
                </a:solidFill>
              </a:rPr>
              <a:t>Memory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200" dirty="0" smtClean="0">
                <a:solidFill>
                  <a:srgbClr val="696464"/>
                </a:solidFill>
              </a:rPr>
              <a:t>Dynamic </a:t>
            </a:r>
            <a:r>
              <a:rPr lang="en-US" sz="2200" dirty="0">
                <a:solidFill>
                  <a:srgbClr val="696464"/>
                </a:solidFill>
              </a:rPr>
              <a:t>Allocation – Classes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above line performs the following operations: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Allocate enough space in the heap to hold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.</a:t>
            </a:r>
          </a:p>
          <a:p>
            <a:pPr lvl="2"/>
            <a:r>
              <a:rPr lang="en-US" sz="2400" dirty="0"/>
              <a:t>An array of 100 integers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/>
              <a:t>)</a:t>
            </a:r>
          </a:p>
          <a:p>
            <a:pPr lvl="2"/>
            <a:r>
              <a:rPr lang="en-US" sz="2400" dirty="0"/>
              <a:t>One extra integer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dirty="0"/>
              <a:t>) to hold its size</a:t>
            </a:r>
          </a:p>
          <a:p>
            <a:pPr lvl="2"/>
            <a:r>
              <a:rPr lang="en-US" sz="2400" dirty="0"/>
              <a:t>A space for a pointer to a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vtable</a:t>
            </a:r>
            <a:r>
              <a:rPr lang="en-US" sz="2400" dirty="0"/>
              <a:t> if we are using one of the examples with virtual methods.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Call the constructor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on this new object.</a:t>
            </a:r>
          </a:p>
          <a:p>
            <a:pPr lvl="2"/>
            <a:r>
              <a:rPr lang="en-US" sz="2400" dirty="0"/>
              <a:t>In our specific example, the constructor sets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dirty="0"/>
              <a:t> to zero, signifying that the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/>
              <a:t> array has no elements in </a:t>
            </a:r>
            <a:r>
              <a:rPr lang="en-US" sz="2400" dirty="0" smtClean="0"/>
              <a:t>it.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3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</a:t>
            </a:r>
            <a:br>
              <a:rPr lang="en-US" dirty="0" smtClean="0"/>
            </a:br>
            <a:r>
              <a:rPr lang="en-US" sz="2200" dirty="0" smtClean="0"/>
              <a:t> Dynamic Allocation – Classes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If you are creating an instance of a class that is derived from some other:</a:t>
            </a:r>
          </a:p>
          <a:p>
            <a:pPr lvl="1"/>
            <a:r>
              <a:rPr lang="en-US" dirty="0" smtClean="0"/>
              <a:t>First, the </a:t>
            </a:r>
            <a:r>
              <a:rPr lang="en-US" b="1" dirty="0" smtClean="0">
                <a:solidFill>
                  <a:srgbClr val="0000FF"/>
                </a:solidFill>
              </a:rPr>
              <a:t>base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class' constructor is called.</a:t>
            </a:r>
          </a:p>
          <a:p>
            <a:pPr lvl="1"/>
            <a:r>
              <a:rPr lang="en-US" dirty="0" smtClean="0"/>
              <a:t>Then the </a:t>
            </a:r>
            <a:r>
              <a:rPr lang="en-US" b="1" dirty="0" smtClean="0">
                <a:solidFill>
                  <a:srgbClr val="C00000"/>
                </a:solidFill>
              </a:rPr>
              <a:t>derived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class' constructor is called.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occurs iteratively down the derivation chain.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</a:t>
            </a:r>
            <a:br>
              <a:rPr lang="en-US" dirty="0" smtClean="0"/>
            </a:br>
            <a:r>
              <a:rPr lang="en-US" sz="2200" dirty="0" smtClean="0"/>
              <a:t> Dynamic Allocation – Classes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Say we have the following classes: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66800" y="1981200"/>
            <a:ext cx="2133600" cy="17851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9400" y="2743200"/>
            <a:ext cx="4267200" cy="178510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</a:t>
            </a:r>
            <a:r>
              <a:rPr lang="en-US" sz="2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: public </a:t>
            </a:r>
            <a:r>
              <a:rPr lang="en-US" sz="2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bar();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4114800"/>
            <a:ext cx="4267200" cy="178510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: public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</a:t>
            </a:r>
            <a:r>
              <a:rPr lang="en-US" sz="2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201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</a:t>
            </a:r>
            <a:br>
              <a:rPr lang="en-US" dirty="0" smtClean="0"/>
            </a:br>
            <a:r>
              <a:rPr lang="en-US" sz="2200" dirty="0" smtClean="0"/>
              <a:t> Dynamic Allocation – Classes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0" y="1447800"/>
            <a:ext cx="39624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bzp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endParaRPr lang="en-US" sz="1800" dirty="0" smtClean="0">
              <a:cs typeface="Courier New" pitchFamily="49" charset="0"/>
            </a:endParaRPr>
          </a:p>
          <a:p>
            <a:r>
              <a:rPr lang="en-US" sz="2400" dirty="0" smtClean="0"/>
              <a:t>Create space for a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baz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200" dirty="0" smtClean="0"/>
              <a:t>Three integers: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200" dirty="0" smtClean="0"/>
              <a:t>,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200" dirty="0" smtClean="0"/>
              <a:t>, and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sz="2400" dirty="0" smtClean="0"/>
              <a:t>Call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400" dirty="0" smtClean="0"/>
              <a:t>constructor</a:t>
            </a:r>
          </a:p>
          <a:p>
            <a:pPr lvl="1"/>
            <a:r>
              <a:rPr lang="en-US" sz="2200" dirty="0" smtClean="0"/>
              <a:t>Establish invariant on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sz="2400" dirty="0" smtClean="0"/>
              <a:t>Call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bar() </a:t>
            </a:r>
            <a:r>
              <a:rPr lang="en-US" sz="2400" dirty="0" smtClean="0"/>
              <a:t>constructor</a:t>
            </a:r>
          </a:p>
          <a:p>
            <a:pPr lvl="1"/>
            <a:r>
              <a:rPr lang="en-US" sz="2200" dirty="0" smtClean="0"/>
              <a:t>Establish invariant on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r</a:t>
            </a:r>
          </a:p>
          <a:p>
            <a:r>
              <a:rPr lang="en-US" sz="2400" dirty="0" smtClean="0"/>
              <a:t>Call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400" dirty="0" smtClean="0"/>
              <a:t>constructor</a:t>
            </a:r>
          </a:p>
          <a:p>
            <a:pPr lvl="1"/>
            <a:r>
              <a:rPr lang="en-US" sz="2200" dirty="0" smtClean="0"/>
              <a:t>Establish the invariant on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152400"/>
            <a:ext cx="2133600" cy="17851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2057400"/>
            <a:ext cx="4267200" cy="17851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</a:t>
            </a:r>
            <a:r>
              <a:rPr lang="en-US" sz="2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: public </a:t>
            </a:r>
            <a:r>
              <a:rPr lang="en-US" sz="2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bar();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3962400"/>
            <a:ext cx="4267200" cy="17851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: public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5867400"/>
            <a:ext cx="8198719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means that a derived class' constructor can assume that the</a:t>
            </a:r>
            <a:br>
              <a:rPr lang="en-US" sz="2400" dirty="0" smtClean="0"/>
            </a:br>
            <a:r>
              <a:rPr lang="en-US" sz="2400" dirty="0" smtClean="0"/>
              <a:t>partially-initialized object is already a "proper" instance of its base class.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22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Dynamic Allocation of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Class Objects</a:t>
            </a:r>
          </a:p>
          <a:p>
            <a:r>
              <a:rPr lang="en-US" dirty="0" smtClean="0"/>
              <a:t>Dynamic Arrays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Overloaded Constructor and Default Constructor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Destructor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Shallow Copy versus Deep Copy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91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9915</TotalTime>
  <Words>2532</Words>
  <Application>Microsoft Office PowerPoint</Application>
  <PresentationFormat>On-screen Show (4:3)</PresentationFormat>
  <Paragraphs>503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Equity</vt:lpstr>
      <vt:lpstr>Ve 280 Programming and Introductory Data Structures</vt:lpstr>
      <vt:lpstr>Review</vt:lpstr>
      <vt:lpstr>Outline</vt:lpstr>
      <vt:lpstr>Memory Dynamic Allocation – Classes</vt:lpstr>
      <vt:lpstr>Memory Dynamic Allocation – Classes</vt:lpstr>
      <vt:lpstr>Memory  Dynamic Allocation – Classes</vt:lpstr>
      <vt:lpstr>Memory  Dynamic Allocation – Classes</vt:lpstr>
      <vt:lpstr>Memory  Dynamic Allocation – Classes</vt:lpstr>
      <vt:lpstr>Outline</vt:lpstr>
      <vt:lpstr>Dynamic Arrays  Creating</vt:lpstr>
      <vt:lpstr>Dynamic Arrays  Freeing</vt:lpstr>
      <vt:lpstr>Dynamic Arrays  Freeing</vt:lpstr>
      <vt:lpstr>Dynamic Arrays  Freeing</vt:lpstr>
      <vt:lpstr>Dynamic Arrays  Building a new IntSet</vt:lpstr>
      <vt:lpstr>Dynamic Arrays  Building a new IntSet</vt:lpstr>
      <vt:lpstr>Dynamic Arrays  Building a new IntSet</vt:lpstr>
      <vt:lpstr>Outline</vt:lpstr>
      <vt:lpstr>Dynamic Arrays  Building a new IntSet</vt:lpstr>
      <vt:lpstr>Dynamic Arrays  Building a new IntSet</vt:lpstr>
      <vt:lpstr>Dynamic Arrays  Building a new IntSet</vt:lpstr>
      <vt:lpstr>Dynamic Arrays  Building a new IntSet</vt:lpstr>
      <vt:lpstr>Dynamic Arrays  Building a new constructor</vt:lpstr>
      <vt:lpstr>Dynamic Arrays  Building a new constructor</vt:lpstr>
      <vt:lpstr>Outline</vt:lpstr>
      <vt:lpstr>Dynamic Arrays  Question</vt:lpstr>
      <vt:lpstr>Dynamic Arrays  How to solve the leak</vt:lpstr>
      <vt:lpstr>Dynamic Arrays The Destructor</vt:lpstr>
      <vt:lpstr>Dynamic Arrays The Destructor</vt:lpstr>
      <vt:lpstr>Dynamic Arrays The Destructor</vt:lpstr>
      <vt:lpstr>Dynamic Arrays  Dynamic IntSet</vt:lpstr>
      <vt:lpstr>Dynamic Arrays  Dynamic IntSet creation</vt:lpstr>
      <vt:lpstr>Dynamic Arrays  Dynamic IntSet deletion</vt:lpstr>
      <vt:lpstr>Outline</vt:lpstr>
      <vt:lpstr>Dynamic Arrays  Group Exercise</vt:lpstr>
      <vt:lpstr>Dynamic Arrays Dangling pointers</vt:lpstr>
      <vt:lpstr>Dynamic Arrays Fixing dangling pointers</vt:lpstr>
      <vt:lpstr>Dynamic Arrays Fixing dangling pointers</vt:lpstr>
      <vt:lpstr>Dynamic Arrays Fixing dangling pointers</vt:lpstr>
      <vt:lpstr>Dynamic Arrays Fixing dangling pointers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Weikang</cp:lastModifiedBy>
  <cp:revision>839</cp:revision>
  <dcterms:created xsi:type="dcterms:W3CDTF">2008-09-02T17:19:50Z</dcterms:created>
  <dcterms:modified xsi:type="dcterms:W3CDTF">2012-07-20T12:39:40Z</dcterms:modified>
</cp:coreProperties>
</file>