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37"/>
  </p:notesMasterIdLst>
  <p:handoutMasterIdLst>
    <p:handoutMasterId r:id="rId38"/>
  </p:handoutMasterIdLst>
  <p:sldIdLst>
    <p:sldId id="256" r:id="rId2"/>
    <p:sldId id="292" r:id="rId3"/>
    <p:sldId id="291" r:id="rId4"/>
    <p:sldId id="309" r:id="rId5"/>
    <p:sldId id="312" r:id="rId6"/>
    <p:sldId id="302" r:id="rId7"/>
    <p:sldId id="303" r:id="rId8"/>
    <p:sldId id="304" r:id="rId9"/>
    <p:sldId id="306" r:id="rId10"/>
    <p:sldId id="305" r:id="rId11"/>
    <p:sldId id="293" r:id="rId12"/>
    <p:sldId id="294" r:id="rId13"/>
    <p:sldId id="295" r:id="rId14"/>
    <p:sldId id="297" r:id="rId15"/>
    <p:sldId id="298" r:id="rId16"/>
    <p:sldId id="296" r:id="rId17"/>
    <p:sldId id="299" r:id="rId18"/>
    <p:sldId id="300" r:id="rId19"/>
    <p:sldId id="301" r:id="rId20"/>
    <p:sldId id="258" r:id="rId21"/>
    <p:sldId id="307" r:id="rId22"/>
    <p:sldId id="308" r:id="rId23"/>
    <p:sldId id="265" r:id="rId24"/>
    <p:sldId id="260" r:id="rId25"/>
    <p:sldId id="261" r:id="rId26"/>
    <p:sldId id="262" r:id="rId27"/>
    <p:sldId id="263" r:id="rId28"/>
    <p:sldId id="264" r:id="rId29"/>
    <p:sldId id="266" r:id="rId30"/>
    <p:sldId id="278" r:id="rId31"/>
    <p:sldId id="279" r:id="rId32"/>
    <p:sldId id="280" r:id="rId33"/>
    <p:sldId id="281" r:id="rId34"/>
    <p:sldId id="313" r:id="rId35"/>
    <p:sldId id="31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07" autoAdjust="0"/>
  </p:normalViewPr>
  <p:slideViewPr>
    <p:cSldViewPr>
      <p:cViewPr varScale="1">
        <p:scale>
          <a:sx n="68" d="100"/>
          <a:sy n="68" d="100"/>
        </p:scale>
        <p:origin x="-88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5/15/2012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will adjust the curve up or down if the class as a whole does better or worse than past instances.  In particular, if everyone does exceptionally well, then everyone will get an exceptionally good grade.</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356123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3BFA007-1F5C-DF47-8CD0-3380530E94A4}" type="slidenum">
              <a:rPr lang="en-US" smtClean="0">
                <a:solidFill>
                  <a:prstClr val="black"/>
                </a:solidFill>
              </a:rPr>
              <a:pPr>
                <a:defRPr/>
              </a:pPr>
              <a:t>34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the algorithm first. Then implement the algorithm.</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6931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284388A-1BB9-4FC9-AB45-5956225BB833}" type="slidenum">
              <a:rPr lang="en-CA" sz="1200">
                <a:latin typeface="Tahoma" pitchFamily="34" charset="0"/>
              </a:rPr>
              <a:pPr eaLnBrk="1" hangingPunct="1"/>
              <a:t>21</a:t>
            </a:fld>
            <a:endParaRPr lang="en-CA" sz="120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BF9AE6D-118C-411C-8923-DC0603E549D4}" type="slidenum">
              <a:rPr lang="en-CA" sz="1200">
                <a:latin typeface="Tahoma" pitchFamily="34" charset="0"/>
              </a:rPr>
              <a:pPr eaLnBrk="1" hangingPunct="1"/>
              <a:t>22</a:t>
            </a:fld>
            <a:endParaRPr lang="en-CA" sz="120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Maintenance:</a:t>
            </a:r>
            <a:r>
              <a:rPr lang="en-US" baseline="0" dirty="0" smtClean="0"/>
              <a:t> correct defects and improve efficiency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89355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Elegance:</a:t>
            </a:r>
            <a:r>
              <a:rPr lang="en-US" baseline="0" dirty="0" smtClean="0"/>
              <a:t> </a:t>
            </a:r>
            <a:r>
              <a:rPr lang="en-US" dirty="0" smtClean="0"/>
              <a:t>Improve/adapt the implementation to more general or closely related algorithms.</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69982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5/15/2012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5/15/2012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5/15/2012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5/15/2012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5/15/2012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5/15/2012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5/15/2012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5/15/2012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5/15/2012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qianwk@sjtu.edu.c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zhangyuhang@sjtu.edu.cn" TargetMode="External"/><Relationship Id="rId2" Type="http://schemas.openxmlformats.org/officeDocument/2006/relationships/hyperlink" Target="mailto:yujinze@umich.edu"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mailto:yxb0923@gmail.com" TargetMode="External"/><Relationship Id="rId2" Type="http://schemas.openxmlformats.org/officeDocument/2006/relationships/hyperlink" Target="mailto:chengsongzhe@gmail.com"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202.120.46.228/port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Introduction</a:t>
            </a:r>
            <a:endParaRPr lang="en-US" dirty="0"/>
          </a:p>
        </p:txBody>
      </p:sp>
      <p:sp>
        <p:nvSpPr>
          <p:cNvPr id="2" name="Title 1"/>
          <p:cNvSpPr>
            <a:spLocks noGrp="1"/>
          </p:cNvSpPr>
          <p:nvPr>
            <p:ph type="ctrTitle"/>
          </p:nvPr>
        </p:nvSpPr>
        <p:spPr/>
        <p:txBody>
          <a:bodyPr>
            <a:normAutofit/>
          </a:bodyPr>
          <a:lstStyle/>
          <a:p>
            <a:r>
              <a:rPr dirty="0" smtClean="0"/>
              <a:t>VE280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Administrative Details</a:t>
            </a:r>
            <a:br>
              <a:rPr lang="en-US" dirty="0" smtClean="0"/>
            </a:br>
            <a:r>
              <a:rPr lang="en-US" sz="2200" dirty="0" smtClean="0"/>
              <a:t>Getting Help</a:t>
            </a:r>
            <a:endParaRPr lang="en-US" sz="2200"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a:t>If you have questions, come to see TAs and instructor during the office hour!</a:t>
            </a:r>
          </a:p>
          <a:p>
            <a:pPr lvl="1"/>
            <a:r>
              <a:rPr lang="en-US" dirty="0"/>
              <a:t>We will hardly answer your questions through email, because it is inefficient.</a:t>
            </a:r>
          </a:p>
          <a:p>
            <a:endParaRPr lang="en-US" dirty="0" smtClean="0"/>
          </a:p>
          <a:p>
            <a:r>
              <a:rPr lang="en-US" dirty="0" smtClean="0"/>
              <a:t>Office hours</a:t>
            </a:r>
          </a:p>
          <a:p>
            <a:pPr lvl="1"/>
            <a:r>
              <a:rPr lang="en-US" dirty="0" smtClean="0"/>
              <a:t>To be announced on Sakai</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10</a:t>
            </a:fld>
            <a:endParaRPr lang="en-US"/>
          </a:p>
        </p:txBody>
      </p:sp>
    </p:spTree>
    <p:extLst>
      <p:ext uri="{BB962C8B-B14F-4D97-AF65-F5344CB8AC3E}">
        <p14:creationId xmlns:p14="http://schemas.microsoft.com/office/powerpoint/2010/main" val="83232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Programming?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506635" cy="476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Tree>
    <p:extLst>
      <p:ext uri="{BB962C8B-B14F-4D97-AF65-F5344CB8AC3E}">
        <p14:creationId xmlns:p14="http://schemas.microsoft.com/office/powerpoint/2010/main" val="34930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Programming?</a:t>
            </a:r>
            <a:endParaRPr lang="en-US" dirty="0"/>
          </a:p>
        </p:txBody>
      </p:sp>
      <p:sp>
        <p:nvSpPr>
          <p:cNvPr id="3" name="Content Placeholder 2"/>
          <p:cNvSpPr>
            <a:spLocks noGrp="1"/>
          </p:cNvSpPr>
          <p:nvPr>
            <p:ph sz="quarter" idx="1"/>
          </p:nvPr>
        </p:nvSpPr>
        <p:spPr/>
        <p:txBody>
          <a:bodyPr>
            <a:normAutofit/>
          </a:bodyPr>
          <a:lstStyle/>
          <a:p>
            <a:r>
              <a:rPr lang="en-US" sz="2800" dirty="0" smtClean="0"/>
              <a:t>A Powerful Skill</a:t>
            </a:r>
            <a:endParaRPr lang="en-US" sz="28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75" y="2687011"/>
            <a:ext cx="2518538" cy="87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827" y="3557051"/>
            <a:ext cx="2321781" cy="153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172" y="4875156"/>
            <a:ext cx="2224744" cy="139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8259" y="2050958"/>
            <a:ext cx="2317541" cy="172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05200" y="1457980"/>
            <a:ext cx="3007555" cy="523220"/>
          </a:xfrm>
          <a:prstGeom prst="rect">
            <a:avLst/>
          </a:prstGeom>
          <a:noFill/>
        </p:spPr>
        <p:txBody>
          <a:bodyPr wrap="none" rtlCol="0">
            <a:spAutoFit/>
          </a:bodyPr>
          <a:lstStyle/>
          <a:p>
            <a:r>
              <a:rPr lang="en-US" sz="2800" i="1" dirty="0" smtClean="0">
                <a:solidFill>
                  <a:srgbClr val="FF0000"/>
                </a:solidFill>
              </a:rPr>
              <a:t>Command the computer!</a:t>
            </a:r>
            <a:endParaRPr lang="en-US" sz="2800" i="1" dirty="0">
              <a:solidFill>
                <a:srgbClr val="FF0000"/>
              </a:solidFill>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2579" y="4531390"/>
            <a:ext cx="262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E2E4A66-FC3E-4C0B-B5A2-3AC9BF2C6C04}" type="slidenum">
              <a:rPr lang="en-US" smtClean="0"/>
              <a:pPr/>
              <a:t>12</a:t>
            </a:fld>
            <a:endParaRPr lang="en-US"/>
          </a:p>
        </p:txBody>
      </p:sp>
    </p:spTree>
    <p:extLst>
      <p:ext uri="{BB962C8B-B14F-4D97-AF65-F5344CB8AC3E}">
        <p14:creationId xmlns:p14="http://schemas.microsoft.com/office/powerpoint/2010/main" val="217890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Effect transition="in" filter="fade">
                                      <p:cBhvr>
                                        <p:cTn id="9" dur="500"/>
                                        <p:tgtEl>
                                          <p:spTgt spid="20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55"/>
                                        </p:tgtEl>
                                        <p:attrNameLst>
                                          <p:attrName>style.visibility</p:attrName>
                                        </p:attrNameLst>
                                      </p:cBhvr>
                                      <p:to>
                                        <p:strVal val="visible"/>
                                      </p:to>
                                    </p:set>
                                    <p:anim calcmode="lin" valueType="num">
                                      <p:cBhvr>
                                        <p:cTn id="21" dur="500" fill="hold"/>
                                        <p:tgtEl>
                                          <p:spTgt spid="2055"/>
                                        </p:tgtEl>
                                        <p:attrNameLst>
                                          <p:attrName>ppt_w</p:attrName>
                                        </p:attrNameLst>
                                      </p:cBhvr>
                                      <p:tavLst>
                                        <p:tav tm="0">
                                          <p:val>
                                            <p:fltVal val="0"/>
                                          </p:val>
                                        </p:tav>
                                        <p:tav tm="100000">
                                          <p:val>
                                            <p:strVal val="#ppt_w"/>
                                          </p:val>
                                        </p:tav>
                                      </p:tavLst>
                                    </p:anim>
                                    <p:anim calcmode="lin" valueType="num">
                                      <p:cBhvr>
                                        <p:cTn id="22" dur="500" fill="hold"/>
                                        <p:tgtEl>
                                          <p:spTgt spid="2055"/>
                                        </p:tgtEl>
                                        <p:attrNameLst>
                                          <p:attrName>ppt_h</p:attrName>
                                        </p:attrNameLst>
                                      </p:cBhvr>
                                      <p:tavLst>
                                        <p:tav tm="0">
                                          <p:val>
                                            <p:fltVal val="0"/>
                                          </p:val>
                                        </p:tav>
                                        <p:tav tm="100000">
                                          <p:val>
                                            <p:strVal val="#ppt_h"/>
                                          </p:val>
                                        </p:tav>
                                      </p:tavLst>
                                    </p:anim>
                                    <p:animEffect transition="in" filter="fade">
                                      <p:cBhvr>
                                        <p:cTn id="23" dur="500"/>
                                        <p:tgtEl>
                                          <p:spTgt spid="205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 calcmode="lin" valueType="num">
                                      <p:cBhvr>
                                        <p:cTn id="28" dur="500" fill="hold"/>
                                        <p:tgtEl>
                                          <p:spTgt spid="2052"/>
                                        </p:tgtEl>
                                        <p:attrNameLst>
                                          <p:attrName>ppt_w</p:attrName>
                                        </p:attrNameLst>
                                      </p:cBhvr>
                                      <p:tavLst>
                                        <p:tav tm="0">
                                          <p:val>
                                            <p:fltVal val="0"/>
                                          </p:val>
                                        </p:tav>
                                        <p:tav tm="100000">
                                          <p:val>
                                            <p:strVal val="#ppt_w"/>
                                          </p:val>
                                        </p:tav>
                                      </p:tavLst>
                                    </p:anim>
                                    <p:anim calcmode="lin" valueType="num">
                                      <p:cBhvr>
                                        <p:cTn id="29" dur="500" fill="hold"/>
                                        <p:tgtEl>
                                          <p:spTgt spid="2052"/>
                                        </p:tgtEl>
                                        <p:attrNameLst>
                                          <p:attrName>ppt_h</p:attrName>
                                        </p:attrNameLst>
                                      </p:cBhvr>
                                      <p:tavLst>
                                        <p:tav tm="0">
                                          <p:val>
                                            <p:fltVal val="0"/>
                                          </p:val>
                                        </p:tav>
                                        <p:tav tm="100000">
                                          <p:val>
                                            <p:strVal val="#ppt_h"/>
                                          </p:val>
                                        </p:tav>
                                      </p:tavLst>
                                    </p:anim>
                                    <p:animEffect transition="in" filter="fade">
                                      <p:cBhvr>
                                        <p:cTn id="30" dur="50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 calcmode="lin" valueType="num">
                                      <p:cBhvr>
                                        <p:cTn id="35" dur="500" fill="hold"/>
                                        <p:tgtEl>
                                          <p:spTgt spid="1026"/>
                                        </p:tgtEl>
                                        <p:attrNameLst>
                                          <p:attrName>ppt_w</p:attrName>
                                        </p:attrNameLst>
                                      </p:cBhvr>
                                      <p:tavLst>
                                        <p:tav tm="0">
                                          <p:val>
                                            <p:fltVal val="0"/>
                                          </p:val>
                                        </p:tav>
                                        <p:tav tm="100000">
                                          <p:val>
                                            <p:strVal val="#ppt_w"/>
                                          </p:val>
                                        </p:tav>
                                      </p:tavLst>
                                    </p:anim>
                                    <p:anim calcmode="lin" valueType="num">
                                      <p:cBhvr>
                                        <p:cTn id="36" dur="500" fill="hold"/>
                                        <p:tgtEl>
                                          <p:spTgt spid="1026"/>
                                        </p:tgtEl>
                                        <p:attrNameLst>
                                          <p:attrName>ppt_h</p:attrName>
                                        </p:attrNameLst>
                                      </p:cBhvr>
                                      <p:tavLst>
                                        <p:tav tm="0">
                                          <p:val>
                                            <p:fltVal val="0"/>
                                          </p:val>
                                        </p:tav>
                                        <p:tav tm="100000">
                                          <p:val>
                                            <p:strVal val="#ppt_h"/>
                                          </p:val>
                                        </p:tav>
                                      </p:tavLst>
                                    </p:anim>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Programming?</a:t>
            </a:r>
            <a:endParaRPr lang="en-US" dirty="0"/>
          </a:p>
        </p:txBody>
      </p:sp>
      <p:sp>
        <p:nvSpPr>
          <p:cNvPr id="3" name="Content Placeholder 2"/>
          <p:cNvSpPr>
            <a:spLocks noGrp="1"/>
          </p:cNvSpPr>
          <p:nvPr>
            <p:ph sz="quarter" idx="1"/>
          </p:nvPr>
        </p:nvSpPr>
        <p:spPr/>
        <p:txBody>
          <a:bodyPr>
            <a:normAutofit/>
          </a:bodyPr>
          <a:lstStyle/>
          <a:p>
            <a:r>
              <a:rPr lang="en-US" sz="2800" dirty="0" smtClean="0"/>
              <a:t>An Art</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194" y="2057400"/>
            <a:ext cx="1680178" cy="195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025" y="4402122"/>
            <a:ext cx="1890516" cy="210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005736"/>
            <a:ext cx="1502863" cy="187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226334"/>
            <a:ext cx="1634589" cy="245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77000" y="3620835"/>
            <a:ext cx="2401298" cy="523220"/>
          </a:xfrm>
          <a:prstGeom prst="rect">
            <a:avLst/>
          </a:prstGeom>
          <a:noFill/>
        </p:spPr>
        <p:txBody>
          <a:bodyPr wrap="none" rtlCol="0">
            <a:spAutoFit/>
          </a:bodyPr>
          <a:lstStyle/>
          <a:p>
            <a:r>
              <a:rPr lang="en-US" sz="2800" dirty="0" smtClean="0">
                <a:solidFill>
                  <a:srgbClr val="FF0000"/>
                </a:solidFill>
              </a:rPr>
              <a:t>Keyword: Create</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6E2E4A66-FC3E-4C0B-B5A2-3AC9BF2C6C04}" type="slidenum">
              <a:rPr lang="en-US" smtClean="0"/>
              <a:pPr/>
              <a:t>13</a:t>
            </a:fld>
            <a:endParaRPr lang="en-US"/>
          </a:p>
        </p:txBody>
      </p:sp>
    </p:spTree>
    <p:extLst>
      <p:ext uri="{BB962C8B-B14F-4D97-AF65-F5344CB8AC3E}">
        <p14:creationId xmlns:p14="http://schemas.microsoft.com/office/powerpoint/2010/main" val="313184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 calcmode="lin" valueType="num">
                                      <p:cBhvr>
                                        <p:cTn id="14" dur="500" fill="hold"/>
                                        <p:tgtEl>
                                          <p:spTgt spid="2052"/>
                                        </p:tgtEl>
                                        <p:attrNameLst>
                                          <p:attrName>ppt_w</p:attrName>
                                        </p:attrNameLst>
                                      </p:cBhvr>
                                      <p:tavLst>
                                        <p:tav tm="0">
                                          <p:val>
                                            <p:fltVal val="0"/>
                                          </p:val>
                                        </p:tav>
                                        <p:tav tm="100000">
                                          <p:val>
                                            <p:strVal val="#ppt_w"/>
                                          </p:val>
                                        </p:tav>
                                      </p:tavLst>
                                    </p:anim>
                                    <p:anim calcmode="lin" valueType="num">
                                      <p:cBhvr>
                                        <p:cTn id="15" dur="500" fill="hold"/>
                                        <p:tgtEl>
                                          <p:spTgt spid="2052"/>
                                        </p:tgtEl>
                                        <p:attrNameLst>
                                          <p:attrName>ppt_h</p:attrName>
                                        </p:attrNameLst>
                                      </p:cBhvr>
                                      <p:tavLst>
                                        <p:tav tm="0">
                                          <p:val>
                                            <p:fltVal val="0"/>
                                          </p:val>
                                        </p:tav>
                                        <p:tav tm="100000">
                                          <p:val>
                                            <p:strVal val="#ppt_h"/>
                                          </p:val>
                                        </p:tav>
                                      </p:tavLst>
                                    </p:anim>
                                    <p:animEffect transition="in" filter="fad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51"/>
                                        </p:tgtEl>
                                        <p:attrNameLst>
                                          <p:attrName>style.visibility</p:attrName>
                                        </p:attrNameLst>
                                      </p:cBhvr>
                                      <p:to>
                                        <p:strVal val="visible"/>
                                      </p:to>
                                    </p:set>
                                    <p:anim calcmode="lin" valueType="num">
                                      <p:cBhvr>
                                        <p:cTn id="28" dur="500" fill="hold"/>
                                        <p:tgtEl>
                                          <p:spTgt spid="2051"/>
                                        </p:tgtEl>
                                        <p:attrNameLst>
                                          <p:attrName>ppt_w</p:attrName>
                                        </p:attrNameLst>
                                      </p:cBhvr>
                                      <p:tavLst>
                                        <p:tav tm="0">
                                          <p:val>
                                            <p:fltVal val="0"/>
                                          </p:val>
                                        </p:tav>
                                        <p:tav tm="100000">
                                          <p:val>
                                            <p:strVal val="#ppt_w"/>
                                          </p:val>
                                        </p:tav>
                                      </p:tavLst>
                                    </p:anim>
                                    <p:anim calcmode="lin" valueType="num">
                                      <p:cBhvr>
                                        <p:cTn id="29" dur="500" fill="hold"/>
                                        <p:tgtEl>
                                          <p:spTgt spid="2051"/>
                                        </p:tgtEl>
                                        <p:attrNameLst>
                                          <p:attrName>ppt_h</p:attrName>
                                        </p:attrNameLst>
                                      </p:cBhvr>
                                      <p:tavLst>
                                        <p:tav tm="0">
                                          <p:val>
                                            <p:fltVal val="0"/>
                                          </p:val>
                                        </p:tav>
                                        <p:tav tm="100000">
                                          <p:val>
                                            <p:strVal val="#ppt_h"/>
                                          </p:val>
                                        </p:tav>
                                      </p:tavLst>
                                    </p:anim>
                                    <p:animEffect transition="in" filter="fade">
                                      <p:cBhvr>
                                        <p:cTn id="30" dur="500"/>
                                        <p:tgtEl>
                                          <p:spTgt spid="205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 calcmode="lin" valueType="num">
                                      <p:cBhvr>
                                        <p:cTn id="35" dur="500" fill="hold"/>
                                        <p:tgtEl>
                                          <p:spTgt spid="2053"/>
                                        </p:tgtEl>
                                        <p:attrNameLst>
                                          <p:attrName>ppt_w</p:attrName>
                                        </p:attrNameLst>
                                      </p:cBhvr>
                                      <p:tavLst>
                                        <p:tav tm="0">
                                          <p:val>
                                            <p:fltVal val="0"/>
                                          </p:val>
                                        </p:tav>
                                        <p:tav tm="100000">
                                          <p:val>
                                            <p:strVal val="#ppt_w"/>
                                          </p:val>
                                        </p:tav>
                                      </p:tavLst>
                                    </p:anim>
                                    <p:anim calcmode="lin" valueType="num">
                                      <p:cBhvr>
                                        <p:cTn id="36" dur="500" fill="hold"/>
                                        <p:tgtEl>
                                          <p:spTgt spid="2053"/>
                                        </p:tgtEl>
                                        <p:attrNameLst>
                                          <p:attrName>ppt_h</p:attrName>
                                        </p:attrNameLst>
                                      </p:cBhvr>
                                      <p:tavLst>
                                        <p:tav tm="0">
                                          <p:val>
                                            <p:fltVal val="0"/>
                                          </p:val>
                                        </p:tav>
                                        <p:tav tm="100000">
                                          <p:val>
                                            <p:strVal val="#ppt_h"/>
                                          </p:val>
                                        </p:tav>
                                      </p:tavLst>
                                    </p:anim>
                                    <p:animEffect transition="in" filter="fade">
                                      <p:cBhvr>
                                        <p:cTn id="3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What’s Programming</a:t>
            </a:r>
            <a:r>
              <a:rPr lang="en-US" sz="4400" dirty="0" smtClean="0"/>
              <a:t>?</a:t>
            </a:r>
            <a:r>
              <a:rPr lang="en-US" dirty="0" smtClean="0"/>
              <a:t/>
            </a:r>
            <a:br>
              <a:rPr lang="en-US" dirty="0" smtClean="0"/>
            </a:br>
            <a:r>
              <a:rPr lang="en-US" sz="2700" dirty="0" smtClean="0"/>
              <a:t>An Art</a:t>
            </a:r>
            <a:endParaRPr lang="en-US" dirty="0"/>
          </a:p>
        </p:txBody>
      </p:sp>
      <p:sp>
        <p:nvSpPr>
          <p:cNvPr id="3" name="Content Placeholder 2"/>
          <p:cNvSpPr>
            <a:spLocks noGrp="1"/>
          </p:cNvSpPr>
          <p:nvPr>
            <p:ph sz="quarter" idx="1"/>
          </p:nvPr>
        </p:nvSpPr>
        <p:spPr/>
        <p:txBody>
          <a:bodyPr/>
          <a:lstStyle/>
          <a:p>
            <a:r>
              <a:rPr lang="en-US" sz="2800" dirty="0" smtClean="0"/>
              <a:t>At least, write the </a:t>
            </a:r>
            <a:r>
              <a:rPr lang="en-US" sz="2800" dirty="0"/>
              <a:t>program in an </a:t>
            </a:r>
            <a:r>
              <a:rPr lang="en-US" sz="2800" b="1" dirty="0">
                <a:solidFill>
                  <a:srgbClr val="FF0000"/>
                </a:solidFill>
              </a:rPr>
              <a:t>ELEGANT</a:t>
            </a:r>
            <a:r>
              <a:rPr lang="en-US" sz="2800" dirty="0"/>
              <a:t> </a:t>
            </a:r>
            <a:r>
              <a:rPr lang="en-US" sz="2800" dirty="0" smtClean="0"/>
              <a:t>way</a:t>
            </a:r>
            <a:endParaRPr lang="en-US" sz="2800" dirty="0"/>
          </a:p>
        </p:txBody>
      </p:sp>
      <p:sp>
        <p:nvSpPr>
          <p:cNvPr id="5" name="Rectangle 4"/>
          <p:cNvSpPr/>
          <p:nvPr/>
        </p:nvSpPr>
        <p:spPr>
          <a:xfrm>
            <a:off x="609600" y="2667000"/>
            <a:ext cx="8153400" cy="3170099"/>
          </a:xfrm>
          <a:prstGeom prst="rect">
            <a:avLst/>
          </a:prstGeom>
        </p:spPr>
        <p:txBody>
          <a:bodyPr wrap="square">
            <a:spAutoFit/>
          </a:bodyPr>
          <a:lstStyle/>
          <a:p>
            <a:pPr>
              <a:buNone/>
            </a:pPr>
            <a:r>
              <a:rPr lang="en-US" sz="2000" dirty="0" smtClean="0">
                <a:latin typeface="Courier New" pitchFamily="49" charset="0"/>
                <a:cs typeface="Courier New" pitchFamily="49" charset="0"/>
              </a:rPr>
              <a:t>// Evaluate the polynomial on x</a:t>
            </a:r>
          </a:p>
          <a:p>
            <a:pPr>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poly_eval</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x,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 unsigned degree) </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result = 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1;</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for(unsigned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&lt;= degree;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result +=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x;</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return result;</a:t>
            </a:r>
            <a:endParaRPr lang="en-US" sz="2000" dirty="0">
              <a:latin typeface="Courier New" pitchFamily="49" charset="0"/>
              <a:cs typeface="Courier New" pitchFamily="49" charset="0"/>
            </a:endParaRPr>
          </a:p>
          <a:p>
            <a:pPr>
              <a:buNone/>
            </a:pPr>
            <a:r>
              <a:rPr lang="en-US" sz="2000" dirty="0">
                <a:latin typeface="Courier New" pitchFamily="49" charset="0"/>
                <a:cs typeface="Courier New" pitchFamily="49" charset="0"/>
              </a:rPr>
              <a:t>}</a:t>
            </a:r>
          </a:p>
        </p:txBody>
      </p:sp>
      <p:sp>
        <p:nvSpPr>
          <p:cNvPr id="6" name="Oval Callout 5"/>
          <p:cNvSpPr/>
          <p:nvPr/>
        </p:nvSpPr>
        <p:spPr>
          <a:xfrm>
            <a:off x="6324600" y="1981200"/>
            <a:ext cx="2286001" cy="914400"/>
          </a:xfrm>
          <a:prstGeom prst="wedgeEllipseCallout">
            <a:avLst>
              <a:gd name="adj1" fmla="val -81870"/>
              <a:gd name="adj2" fmla="val 44318"/>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Comments</a:t>
            </a:r>
            <a:endParaRPr lang="en-US" sz="2400" b="1" dirty="0"/>
          </a:p>
        </p:txBody>
      </p:sp>
      <p:sp>
        <p:nvSpPr>
          <p:cNvPr id="7" name="Oval Callout 6"/>
          <p:cNvSpPr/>
          <p:nvPr/>
        </p:nvSpPr>
        <p:spPr>
          <a:xfrm>
            <a:off x="6477000" y="3275304"/>
            <a:ext cx="2438401" cy="914400"/>
          </a:xfrm>
          <a:prstGeom prst="wedgeEllipseCallout">
            <a:avLst>
              <a:gd name="adj1" fmla="val -102649"/>
              <a:gd name="adj2" fmla="val -39015"/>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Meaningful Naming</a:t>
            </a:r>
          </a:p>
        </p:txBody>
      </p:sp>
      <p:sp>
        <p:nvSpPr>
          <p:cNvPr id="8" name="Oval Callout 7"/>
          <p:cNvSpPr/>
          <p:nvPr/>
        </p:nvSpPr>
        <p:spPr>
          <a:xfrm>
            <a:off x="76200" y="4191000"/>
            <a:ext cx="2133601" cy="838200"/>
          </a:xfrm>
          <a:prstGeom prst="wedgeEllipseCallout">
            <a:avLst>
              <a:gd name="adj1" fmla="val 61713"/>
              <a:gd name="adj2" fmla="val 9189"/>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Indention</a:t>
            </a:r>
          </a:p>
        </p:txBody>
      </p:sp>
      <p:sp>
        <p:nvSpPr>
          <p:cNvPr id="9" name="Oval 8"/>
          <p:cNvSpPr/>
          <p:nvPr/>
        </p:nvSpPr>
        <p:spPr>
          <a:xfrm>
            <a:off x="4842164" y="5098473"/>
            <a:ext cx="2590800" cy="1143000"/>
          </a:xfrm>
          <a:prstGeom prst="ellipse">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Consistency!</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14</a:t>
            </a:fld>
            <a:endParaRPr lang="en-US"/>
          </a:p>
        </p:txBody>
      </p:sp>
    </p:spTree>
    <p:extLst>
      <p:ext uri="{BB962C8B-B14F-4D97-AF65-F5344CB8AC3E}">
        <p14:creationId xmlns:p14="http://schemas.microsoft.com/office/powerpoint/2010/main" val="24081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Programming?</a:t>
            </a:r>
            <a:br>
              <a:rPr lang="en-US" dirty="0"/>
            </a:br>
            <a:r>
              <a:rPr lang="en-US" sz="2400" dirty="0"/>
              <a:t>An Art</a:t>
            </a:r>
            <a:endParaRPr lang="en-US" dirty="0"/>
          </a:p>
        </p:txBody>
      </p:sp>
      <p:sp>
        <p:nvSpPr>
          <p:cNvPr id="3" name="Content Placeholder 2"/>
          <p:cNvSpPr>
            <a:spLocks noGrp="1"/>
          </p:cNvSpPr>
          <p:nvPr>
            <p:ph sz="quarter" idx="1"/>
          </p:nvPr>
        </p:nvSpPr>
        <p:spPr/>
        <p:txBody>
          <a:bodyPr>
            <a:normAutofit/>
          </a:bodyPr>
          <a:lstStyle/>
          <a:p>
            <a:r>
              <a:rPr lang="en-US" sz="2800" dirty="0" smtClean="0"/>
              <a:t>An inelegant example</a:t>
            </a:r>
            <a:endParaRPr lang="en-US" sz="2800" dirty="0"/>
          </a:p>
        </p:txBody>
      </p:sp>
      <p:sp>
        <p:nvSpPr>
          <p:cNvPr id="4" name="Rectangle 3"/>
          <p:cNvSpPr/>
          <p:nvPr/>
        </p:nvSpPr>
        <p:spPr>
          <a:xfrm>
            <a:off x="1219200" y="2057400"/>
            <a:ext cx="4953000" cy="2031325"/>
          </a:xfrm>
          <a:prstGeom prst="rect">
            <a:avLst/>
          </a:prstGeom>
        </p:spPr>
        <p:txBody>
          <a:bodyPr wrap="square">
            <a:spAutoFit/>
          </a:bodyPr>
          <a:lstStyle/>
          <a:p>
            <a:pPr>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f(</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*b, </a:t>
            </a:r>
            <a:r>
              <a:rPr lang="en-US" dirty="0">
                <a:latin typeface="Courier New" pitchFamily="49" charset="0"/>
                <a:cs typeface="Courier New" pitchFamily="49" charset="0"/>
              </a:rPr>
              <a:t>unsigned </a:t>
            </a:r>
            <a:r>
              <a:rPr lang="en-US" dirty="0" smtClean="0">
                <a:latin typeface="Courier New" pitchFamily="49" charset="0"/>
                <a:cs typeface="Courier New" pitchFamily="49" charset="0"/>
              </a:rPr>
              <a:t>c)</a:t>
            </a:r>
          </a:p>
          <a:p>
            <a:pPr>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p </a:t>
            </a:r>
            <a:r>
              <a:rPr lang="en-US" dirty="0">
                <a:latin typeface="Courier New" pitchFamily="49" charset="0"/>
                <a:cs typeface="Courier New" pitchFamily="49" charset="0"/>
              </a:rPr>
              <a:t>= 1;</a:t>
            </a:r>
          </a:p>
          <a:p>
            <a:pPr>
              <a:buNone/>
            </a:pPr>
            <a:r>
              <a:rPr lang="en-US" dirty="0" smtClean="0">
                <a:latin typeface="Courier New" pitchFamily="49" charset="0"/>
                <a:cs typeface="Courier New" pitchFamily="49" charset="0"/>
              </a:rPr>
              <a:t>for(unsigned </a:t>
            </a:r>
            <a:r>
              <a:rPr lang="en-US" dirty="0" err="1">
                <a:latin typeface="Courier New" pitchFamily="49" charset="0"/>
                <a:cs typeface="Courier New" pitchFamily="49" charset="0"/>
              </a:rPr>
              <a:t>i</a:t>
            </a:r>
            <a:r>
              <a:rPr lang="en-US" dirty="0">
                <a:latin typeface="Courier New" pitchFamily="49" charset="0"/>
                <a:cs typeface="Courier New" pitchFamily="49" charset="0"/>
              </a:rPr>
              <a:t> = 0;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smtClean="0">
                <a:latin typeface="Courier New" pitchFamily="49" charset="0"/>
                <a:cs typeface="Courier New" pitchFamily="49" charset="0"/>
              </a:rPr>
              <a:t>c; </a:t>
            </a:r>
            <a:r>
              <a:rPr lang="en-US" dirty="0" err="1">
                <a:latin typeface="Courier New" pitchFamily="49" charset="0"/>
                <a:cs typeface="Courier New" pitchFamily="49" charset="0"/>
              </a:rPr>
              <a:t>i</a:t>
            </a:r>
            <a:r>
              <a:rPr lang="en-US" dirty="0">
                <a:latin typeface="Courier New" pitchFamily="49" charset="0"/>
                <a:cs typeface="Courier New" pitchFamily="49" charset="0"/>
              </a:rPr>
              <a:t>++) {</a:t>
            </a:r>
          </a:p>
          <a:p>
            <a:pPr>
              <a:buNone/>
            </a:pPr>
            <a:r>
              <a:rPr lang="en-US" dirty="0" smtClean="0">
                <a:latin typeface="Courier New" pitchFamily="49" charset="0"/>
                <a:cs typeface="Courier New" pitchFamily="49" charset="0"/>
              </a:rPr>
              <a:t>  s = s + b[</a:t>
            </a:r>
            <a:r>
              <a:rPr lang="en-US" dirty="0" err="1" smtClean="0">
                <a:latin typeface="Courier New" pitchFamily="49" charset="0"/>
                <a:cs typeface="Courier New" pitchFamily="49" charset="0"/>
              </a:rPr>
              <a:t>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p;</a:t>
            </a:r>
            <a:endParaRPr lang="en-US" dirty="0">
              <a:latin typeface="Courier New" pitchFamily="49" charset="0"/>
              <a:cs typeface="Courier New" pitchFamily="49" charset="0"/>
            </a:endParaRPr>
          </a:p>
          <a:p>
            <a:pPr>
              <a:buNone/>
            </a:pPr>
            <a:r>
              <a:rPr lang="en-US" dirty="0" smtClean="0">
                <a:latin typeface="Courier New" pitchFamily="49" charset="0"/>
                <a:cs typeface="Courier New" pitchFamily="49" charset="0"/>
              </a:rPr>
              <a:t>    p = p * x; }</a:t>
            </a:r>
            <a:endParaRPr lang="en-US" dirty="0">
              <a:latin typeface="Courier New" pitchFamily="49" charset="0"/>
              <a:cs typeface="Courier New" pitchFamily="49" charset="0"/>
            </a:endParaRPr>
          </a:p>
          <a:p>
            <a:pPr>
              <a:buNone/>
            </a:pPr>
            <a:r>
              <a:rPr lang="en-US" dirty="0" smtClean="0">
                <a:latin typeface="Courier New" pitchFamily="49" charset="0"/>
                <a:cs typeface="Courier New" pitchFamily="49" charset="0"/>
              </a:rPr>
              <a:t>      return 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15</a:t>
            </a:fld>
            <a:endParaRPr lang="en-US"/>
          </a:p>
        </p:txBody>
      </p:sp>
    </p:spTree>
    <p:extLst>
      <p:ext uri="{BB962C8B-B14F-4D97-AF65-F5344CB8AC3E}">
        <p14:creationId xmlns:p14="http://schemas.microsoft.com/office/powerpoint/2010/main" val="1432232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148" y="1143000"/>
            <a:ext cx="2980749"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What’s </a:t>
            </a:r>
            <a:r>
              <a:rPr lang="en-US" dirty="0" smtClean="0"/>
              <a:t>Programming?</a:t>
            </a:r>
            <a:endParaRPr lang="en-US" dirty="0"/>
          </a:p>
        </p:txBody>
      </p:sp>
      <p:sp>
        <p:nvSpPr>
          <p:cNvPr id="3" name="Content Placeholder 2"/>
          <p:cNvSpPr>
            <a:spLocks noGrp="1"/>
          </p:cNvSpPr>
          <p:nvPr>
            <p:ph sz="quarter" idx="1"/>
          </p:nvPr>
        </p:nvSpPr>
        <p:spPr>
          <a:xfrm>
            <a:off x="762000" y="1447800"/>
            <a:ext cx="5867400" cy="4572000"/>
          </a:xfrm>
        </p:spPr>
        <p:txBody>
          <a:bodyPr>
            <a:normAutofit/>
          </a:bodyPr>
          <a:lstStyle/>
          <a:p>
            <a:r>
              <a:rPr lang="en-US" sz="2800" dirty="0" smtClean="0"/>
              <a:t>A Science</a:t>
            </a:r>
          </a:p>
          <a:p>
            <a:pPr lvl="1"/>
            <a:r>
              <a:rPr lang="en-US" dirty="0"/>
              <a:t>Implement </a:t>
            </a:r>
            <a:r>
              <a:rPr lang="en-US" b="1" dirty="0">
                <a:solidFill>
                  <a:srgbClr val="FF0000"/>
                </a:solidFill>
              </a:rPr>
              <a:t>algorithm</a:t>
            </a:r>
            <a:r>
              <a:rPr lang="en-US" dirty="0"/>
              <a:t>: An abstract sequence of actions composed to solve a problem</a:t>
            </a:r>
            <a:r>
              <a:rPr lang="en-US" dirty="0" smtClean="0"/>
              <a:t>.</a:t>
            </a:r>
          </a:p>
          <a:p>
            <a:pPr lvl="1"/>
            <a:r>
              <a:rPr lang="en-US" dirty="0" smtClean="0"/>
              <a:t>Behind algorithm: Mathematics and logic</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16</a:t>
            </a:fld>
            <a:endParaRPr lang="en-US"/>
          </a:p>
        </p:txBody>
      </p:sp>
    </p:spTree>
    <p:extLst>
      <p:ext uri="{BB962C8B-B14F-4D97-AF65-F5344CB8AC3E}">
        <p14:creationId xmlns:p14="http://schemas.microsoft.com/office/powerpoint/2010/main" val="685470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Programming?</a:t>
            </a:r>
            <a:endParaRPr lang="en-US" dirty="0"/>
          </a:p>
        </p:txBody>
      </p:sp>
      <p:sp>
        <p:nvSpPr>
          <p:cNvPr id="3" name="Content Placeholder 2"/>
          <p:cNvSpPr>
            <a:spLocks noGrp="1"/>
          </p:cNvSpPr>
          <p:nvPr>
            <p:ph sz="quarter" idx="1"/>
          </p:nvPr>
        </p:nvSpPr>
        <p:spPr/>
        <p:txBody>
          <a:bodyPr>
            <a:normAutofit/>
          </a:bodyPr>
          <a:lstStyle/>
          <a:p>
            <a:r>
              <a:rPr lang="en-US" sz="2800" dirty="0" smtClean="0"/>
              <a:t>An Engineering</a:t>
            </a:r>
          </a:p>
          <a:p>
            <a:pPr lvl="1"/>
            <a:r>
              <a:rPr lang="en-US" dirty="0" smtClean="0"/>
              <a:t>How to tradeoff among space (memory usage), speed, time to implement, and maintainability?</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881"/>
          <a:stretch/>
        </p:blipFill>
        <p:spPr bwMode="auto">
          <a:xfrm>
            <a:off x="2362200" y="3048000"/>
            <a:ext cx="4286250" cy="286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E2E4A66-FC3E-4C0B-B5A2-3AC9BF2C6C04}" type="slidenum">
              <a:rPr lang="en-US" smtClean="0"/>
              <a:pPr/>
              <a:t>17</a:t>
            </a:fld>
            <a:endParaRPr lang="en-US"/>
          </a:p>
        </p:txBody>
      </p:sp>
    </p:spTree>
    <p:extLst>
      <p:ext uri="{BB962C8B-B14F-4D97-AF65-F5344CB8AC3E}">
        <p14:creationId xmlns:p14="http://schemas.microsoft.com/office/powerpoint/2010/main" val="201269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Data Structure?</a:t>
            </a:r>
            <a:endParaRPr lang="en-US" dirty="0"/>
          </a:p>
        </p:txBody>
      </p:sp>
      <p:sp>
        <p:nvSpPr>
          <p:cNvPr id="3" name="Content Placeholder 2"/>
          <p:cNvSpPr>
            <a:spLocks noGrp="1"/>
          </p:cNvSpPr>
          <p:nvPr>
            <p:ph sz="quarter" idx="1"/>
          </p:nvPr>
        </p:nvSpPr>
        <p:spPr/>
        <p:txBody>
          <a:bodyPr/>
          <a:lstStyle/>
          <a:p>
            <a:r>
              <a:rPr lang="en-US" dirty="0" smtClean="0"/>
              <a:t>A particular way of storing and organizing data in a computer so that it can be used </a:t>
            </a:r>
            <a:r>
              <a:rPr lang="en-US" u="sng" dirty="0" smtClean="0">
                <a:solidFill>
                  <a:srgbClr val="FF0000"/>
                </a:solidFill>
              </a:rPr>
              <a:t>efficiently</a:t>
            </a:r>
            <a:r>
              <a:rPr lang="en-US" dirty="0" smtClean="0"/>
              <a:t>.</a:t>
            </a:r>
          </a:p>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5897"/>
          <a:stretch/>
        </p:blipFill>
        <p:spPr bwMode="auto">
          <a:xfrm>
            <a:off x="1524000" y="3352800"/>
            <a:ext cx="6096000" cy="293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2743200"/>
            <a:ext cx="4592155" cy="461665"/>
          </a:xfrm>
          <a:prstGeom prst="rect">
            <a:avLst/>
          </a:prstGeom>
          <a:noFill/>
        </p:spPr>
        <p:txBody>
          <a:bodyPr wrap="none" rtlCol="0">
            <a:spAutoFit/>
          </a:bodyPr>
          <a:lstStyle/>
          <a:p>
            <a:r>
              <a:rPr lang="en-US" sz="2400" dirty="0" smtClean="0"/>
              <a:t>Example: Store numbers by a linked list</a:t>
            </a:r>
            <a:endParaRPr lang="en-US" sz="2400"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18</a:t>
            </a:fld>
            <a:endParaRPr lang="en-US"/>
          </a:p>
        </p:txBody>
      </p:sp>
    </p:spTree>
    <p:extLst>
      <p:ext uri="{BB962C8B-B14F-4D97-AF65-F5344CB8AC3E}">
        <p14:creationId xmlns:p14="http://schemas.microsoft.com/office/powerpoint/2010/main" val="491846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Data Structure?</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44615"/>
            <a:ext cx="4281181" cy="364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2052227"/>
            <a:ext cx="934038" cy="584775"/>
          </a:xfrm>
          <a:prstGeom prst="rect">
            <a:avLst/>
          </a:prstGeom>
          <a:noFill/>
        </p:spPr>
        <p:txBody>
          <a:bodyPr wrap="none" rtlCol="0">
            <a:spAutoFit/>
          </a:bodyPr>
          <a:lstStyle/>
          <a:p>
            <a:r>
              <a:rPr lang="en-US" sz="3200" b="1" dirty="0" smtClean="0">
                <a:solidFill>
                  <a:srgbClr val="0000FF"/>
                </a:solidFill>
              </a:rPr>
              <a:t>Tree</a:t>
            </a:r>
            <a:endParaRPr lang="en-US" sz="3200" b="1" dirty="0">
              <a:solidFill>
                <a:srgbClr val="0000FF"/>
              </a:solidFill>
            </a:endParaRP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Tree>
    <p:extLst>
      <p:ext uri="{BB962C8B-B14F-4D97-AF65-F5344CB8AC3E}">
        <p14:creationId xmlns:p14="http://schemas.microsoft.com/office/powerpoint/2010/main" val="334692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VE280: </a:t>
            </a:r>
            <a:r>
              <a:rPr lang="en-US" sz="3200" dirty="0"/>
              <a:t>Programming and Elementary Data Structures</a:t>
            </a:r>
          </a:p>
        </p:txBody>
      </p:sp>
      <p:sp>
        <p:nvSpPr>
          <p:cNvPr id="3" name="Content Placeholder 2"/>
          <p:cNvSpPr>
            <a:spLocks noGrp="1"/>
          </p:cNvSpPr>
          <p:nvPr>
            <p:ph idx="1"/>
          </p:nvPr>
        </p:nvSpPr>
        <p:spPr>
          <a:xfrm>
            <a:off x="457200" y="1600200"/>
            <a:ext cx="8229600" cy="4876800"/>
          </a:xfrm>
        </p:spPr>
        <p:txBody>
          <a:bodyPr/>
          <a:lstStyle/>
          <a:p>
            <a:pPr eaLnBrk="1" hangingPunct="1"/>
            <a:r>
              <a:rPr lang="en-US" dirty="0" smtClean="0">
                <a:solidFill>
                  <a:srgbClr val="FF0000"/>
                </a:solidFill>
              </a:rPr>
              <a:t>Time: </a:t>
            </a:r>
            <a:r>
              <a:rPr lang="en-US" dirty="0" smtClean="0"/>
              <a:t>Monday 4:00-5:40 pm, Wednesday 8:00-9:40 am,</a:t>
            </a:r>
            <a:br>
              <a:rPr lang="en-US" dirty="0" smtClean="0"/>
            </a:br>
            <a:r>
              <a:rPr lang="en-US" dirty="0" smtClean="0"/>
              <a:t>          and Friday 2:55-3:40  pm.</a:t>
            </a:r>
          </a:p>
          <a:p>
            <a:pPr eaLnBrk="1" hangingPunct="1"/>
            <a:r>
              <a:rPr lang="en-US" dirty="0" smtClean="0">
                <a:solidFill>
                  <a:srgbClr val="FF0000"/>
                </a:solidFill>
              </a:rPr>
              <a:t>Location: </a:t>
            </a:r>
            <a:r>
              <a:rPr lang="en-US" dirty="0" smtClean="0"/>
              <a:t>Dong </a:t>
            </a:r>
            <a:r>
              <a:rPr lang="en-US" dirty="0" err="1" smtClean="0"/>
              <a:t>Zhong</a:t>
            </a:r>
            <a:r>
              <a:rPr lang="en-US" dirty="0" smtClean="0"/>
              <a:t> Yuan 2-103</a:t>
            </a:r>
          </a:p>
          <a:p>
            <a:pPr eaLnBrk="1" hangingPunct="1"/>
            <a:r>
              <a:rPr lang="en-US" dirty="0" smtClean="0">
                <a:solidFill>
                  <a:srgbClr val="FF0000"/>
                </a:solidFill>
              </a:rPr>
              <a:t>Textbook Recommended (Not Required):</a:t>
            </a:r>
            <a:endParaRPr lang="en-US" dirty="0"/>
          </a:p>
          <a:p>
            <a:pPr lvl="1"/>
            <a:r>
              <a:rPr lang="en-US" dirty="0" smtClean="0"/>
              <a:t>“Absolute C++, 4</a:t>
            </a:r>
            <a:r>
              <a:rPr lang="en-US" baseline="30000" dirty="0" smtClean="0"/>
              <a:t>th</a:t>
            </a:r>
            <a:r>
              <a:rPr lang="en-US" dirty="0" smtClean="0"/>
              <a:t> Edition,” by Walter </a:t>
            </a:r>
            <a:r>
              <a:rPr lang="en-US" dirty="0" err="1" smtClean="0"/>
              <a:t>Savitch</a:t>
            </a:r>
            <a:r>
              <a:rPr lang="en-US" dirty="0" smtClean="0"/>
              <a:t>, </a:t>
            </a:r>
            <a:r>
              <a:rPr lang="en-US" dirty="0"/>
              <a:t>Addison Wesley Publishing, </a:t>
            </a:r>
            <a:r>
              <a:rPr lang="en-US" dirty="0" smtClean="0"/>
              <a:t>2009.</a:t>
            </a:r>
          </a:p>
          <a:p>
            <a:pPr lvl="1"/>
            <a:r>
              <a:rPr lang="en-US" dirty="0" smtClean="0"/>
              <a:t>“Problem Solving with C++, 8</a:t>
            </a:r>
            <a:r>
              <a:rPr lang="en-US" baseline="30000" dirty="0" smtClean="0"/>
              <a:t>th</a:t>
            </a:r>
            <a:r>
              <a:rPr lang="en-US" dirty="0" smtClean="0"/>
              <a:t> Edition,” by Walter </a:t>
            </a:r>
            <a:r>
              <a:rPr lang="en-US" dirty="0" err="1" smtClean="0"/>
              <a:t>Savitch</a:t>
            </a:r>
            <a:r>
              <a:rPr lang="en-US" dirty="0"/>
              <a:t>, Addison </a:t>
            </a:r>
            <a:r>
              <a:rPr lang="en-US" dirty="0" smtClean="0"/>
              <a:t>Wesley Publishing, 2011.</a:t>
            </a:r>
          </a:p>
        </p:txBody>
      </p:sp>
      <p:sp>
        <p:nvSpPr>
          <p:cNvPr id="4" name="Slide Number Placeholder 3"/>
          <p:cNvSpPr>
            <a:spLocks noGrp="1"/>
          </p:cNvSpPr>
          <p:nvPr>
            <p:ph type="sldNum" sz="quarter" idx="12"/>
          </p:nvPr>
        </p:nvSpPr>
        <p:spPr/>
        <p:txBody>
          <a:bodyPr/>
          <a:lstStyle/>
          <a:p>
            <a:fld id="{6E2E4A66-FC3E-4C0B-B5A2-3AC9BF2C6C04}" type="slidenum">
              <a:rPr lang="en-US" smtClean="0"/>
              <a:pPr/>
              <a:t>2</a:t>
            </a:fld>
            <a:endParaRPr lang="en-US"/>
          </a:p>
        </p:txBody>
      </p:sp>
    </p:spTree>
    <p:extLst>
      <p:ext uri="{BB962C8B-B14F-4D97-AF65-F5344CB8AC3E}">
        <p14:creationId xmlns:p14="http://schemas.microsoft.com/office/powerpoint/2010/main" val="340439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Accept a possibly incomplete and/or imprecise </a:t>
            </a:r>
            <a:r>
              <a:rPr lang="en-US" u="sng" dirty="0" smtClean="0"/>
              <a:t>specification</a:t>
            </a:r>
            <a:r>
              <a:rPr lang="en-US" dirty="0" smtClean="0"/>
              <a:t> of the problem.</a:t>
            </a:r>
          </a:p>
          <a:p>
            <a:r>
              <a:rPr lang="en-US" dirty="0" smtClean="0">
                <a:solidFill>
                  <a:srgbClr val="0000FF"/>
                </a:solidFill>
              </a:rPr>
              <a:t>Problem solving phase: </a:t>
            </a:r>
          </a:p>
          <a:p>
            <a:pPr lvl="1"/>
            <a:r>
              <a:rPr lang="en-US" dirty="0" smtClean="0"/>
              <a:t>Design an </a:t>
            </a:r>
            <a:r>
              <a:rPr lang="en-US" b="1" dirty="0" smtClean="0"/>
              <a:t>effective</a:t>
            </a:r>
            <a:r>
              <a:rPr lang="en-US" dirty="0" smtClean="0"/>
              <a:t> algorithm that</a:t>
            </a:r>
          </a:p>
          <a:p>
            <a:pPr marL="777240" lvl="1" indent="-457200">
              <a:buFont typeface="+mj-lt"/>
              <a:buAutoNum type="arabicParenR"/>
            </a:pPr>
            <a:r>
              <a:rPr lang="en-US" dirty="0" smtClean="0"/>
              <a:t>correctly satisfies the specification.</a:t>
            </a:r>
          </a:p>
          <a:p>
            <a:pPr marL="777240" lvl="1" indent="-457200">
              <a:buFont typeface="+mj-lt"/>
              <a:buAutoNum type="arabicParenR"/>
            </a:pPr>
            <a:r>
              <a:rPr lang="en-US" dirty="0" smtClean="0"/>
              <a:t>is efficient in its (asymptotic) usage of </a:t>
            </a:r>
            <a:r>
              <a:rPr lang="en-US" b="1" dirty="0" smtClean="0"/>
              <a:t>space</a:t>
            </a:r>
            <a:r>
              <a:rPr lang="en-US" dirty="0" smtClean="0"/>
              <a:t> and </a:t>
            </a:r>
            <a:r>
              <a:rPr lang="en-US" b="1" dirty="0" smtClean="0"/>
              <a:t>time</a:t>
            </a:r>
            <a:r>
              <a:rPr lang="en-US" dirty="0" smtClean="0"/>
              <a:t>.</a:t>
            </a:r>
          </a:p>
          <a:p>
            <a:r>
              <a:rPr lang="en-US" dirty="0" smtClean="0">
                <a:solidFill>
                  <a:srgbClr val="0000FF"/>
                </a:solidFill>
              </a:rPr>
              <a:t>Implementation phase: </a:t>
            </a:r>
          </a:p>
          <a:p>
            <a:pPr lvl="1"/>
            <a:r>
              <a:rPr lang="en-US" u="sng" dirty="0" smtClean="0">
                <a:solidFill>
                  <a:srgbClr val="FF0000"/>
                </a:solidFill>
              </a:rPr>
              <a:t>Implement</a:t>
            </a:r>
            <a:r>
              <a:rPr lang="en-US" dirty="0" smtClean="0">
                <a:solidFill>
                  <a:srgbClr val="FF0000"/>
                </a:solidFill>
              </a:rPr>
              <a:t> </a:t>
            </a:r>
            <a:r>
              <a:rPr lang="en-US" dirty="0" smtClean="0"/>
              <a:t>the algorithm </a:t>
            </a:r>
            <a:r>
              <a:rPr lang="en-US" b="1" dirty="0" smtClean="0"/>
              <a:t>correctly</a:t>
            </a:r>
            <a:r>
              <a:rPr lang="en-US" dirty="0" smtClean="0"/>
              <a:t> and </a:t>
            </a:r>
            <a:r>
              <a:rPr lang="en-US" b="1" dirty="0" smtClean="0"/>
              <a:t>efficiently</a:t>
            </a:r>
          </a:p>
          <a:p>
            <a:pPr marL="777240" lvl="1" indent="-457200">
              <a:buFont typeface="+mj-lt"/>
              <a:buAutoNum type="arabicParenR"/>
            </a:pPr>
            <a:r>
              <a:rPr lang="en-US" sz="2400" dirty="0" smtClean="0"/>
              <a:t>An implementation of an algorithm is correct if it behaves as the algorithm is intended for all inputs and in all situations.</a:t>
            </a:r>
            <a:br>
              <a:rPr lang="en-US" sz="2400" dirty="0" smtClean="0"/>
            </a:br>
            <a:r>
              <a:rPr lang="en-US" b="1" dirty="0" smtClean="0">
                <a:solidFill>
                  <a:srgbClr val="FF0000"/>
                </a:solidFill>
              </a:rPr>
              <a:t>Correctness is never negotiable</a:t>
            </a:r>
            <a:r>
              <a:rPr lang="en-US" b="1" dirty="0">
                <a:solidFill>
                  <a:srgbClr val="FF0000"/>
                </a:solidFill>
              </a:rPr>
              <a:t>!</a:t>
            </a:r>
            <a:endParaRPr lang="en-US" b="1" dirty="0" smtClean="0">
              <a:solidFill>
                <a:srgbClr val="FF0000"/>
              </a:solidFill>
            </a:endParaRPr>
          </a:p>
          <a:p>
            <a:pPr marL="777240" lvl="1" indent="-457200">
              <a:buFont typeface="+mj-lt"/>
              <a:buAutoNum type="arabicParenR"/>
            </a:pPr>
            <a:r>
              <a:rPr lang="en-US" b="1" dirty="0" smtClean="0"/>
              <a:t>Efficient</a:t>
            </a:r>
            <a:r>
              <a:rPr lang="en-US" dirty="0" smtClean="0"/>
              <a:t> </a:t>
            </a:r>
            <a:r>
              <a:rPr lang="en-US" dirty="0"/>
              <a:t>can mean fast, simple, and/or elegant.</a:t>
            </a:r>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fld id="{6E2E4A66-FC3E-4C0B-B5A2-3AC9BF2C6C04}"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p:cTn id="2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Problem Solving Phase</a:t>
            </a:r>
          </a:p>
        </p:txBody>
      </p:sp>
      <p:sp>
        <p:nvSpPr>
          <p:cNvPr id="29699" name="Rectangle 3"/>
          <p:cNvSpPr>
            <a:spLocks noGrp="1" noChangeArrowheads="1"/>
          </p:cNvSpPr>
          <p:nvPr>
            <p:ph idx="1"/>
          </p:nvPr>
        </p:nvSpPr>
        <p:spPr/>
        <p:txBody>
          <a:bodyPr/>
          <a:lstStyle/>
          <a:p>
            <a:pPr eaLnBrk="1" hangingPunct="1"/>
            <a:r>
              <a:rPr lang="en-US" dirty="0" smtClean="0"/>
              <a:t>Be certain the task is completely specified</a:t>
            </a:r>
          </a:p>
          <a:p>
            <a:pPr lvl="1" eaLnBrk="1" hangingPunct="1"/>
            <a:r>
              <a:rPr lang="en-US" dirty="0" smtClean="0"/>
              <a:t>What is the input?  </a:t>
            </a:r>
          </a:p>
          <a:p>
            <a:pPr lvl="1" eaLnBrk="1" hangingPunct="1"/>
            <a:r>
              <a:rPr lang="en-US" dirty="0" smtClean="0"/>
              <a:t>What is the required output?  </a:t>
            </a:r>
            <a:br>
              <a:rPr lang="en-US" dirty="0" smtClean="0"/>
            </a:br>
            <a:endParaRPr lang="en-US" dirty="0" smtClean="0"/>
          </a:p>
          <a:p>
            <a:pPr eaLnBrk="1" hangingPunct="1"/>
            <a:r>
              <a:rPr lang="en-US" dirty="0" smtClean="0"/>
              <a:t>Develop the algorithm before implementation</a:t>
            </a:r>
          </a:p>
          <a:p>
            <a:pPr lvl="1" eaLnBrk="1" hangingPunct="1"/>
            <a:r>
              <a:rPr lang="en-US" dirty="0" smtClean="0"/>
              <a:t>Experience shows this saves time in getting your program to run.</a:t>
            </a:r>
          </a:p>
          <a:p>
            <a:pPr lvl="1" eaLnBrk="1" hangingPunct="1"/>
            <a:r>
              <a:rPr lang="en-US" dirty="0" smtClean="0"/>
              <a:t>Test the algorithm for correctness</a:t>
            </a:r>
          </a:p>
        </p:txBody>
      </p:sp>
      <p:sp>
        <p:nvSpPr>
          <p:cNvPr id="2" name="Slide Number Placeholder 1"/>
          <p:cNvSpPr>
            <a:spLocks noGrp="1"/>
          </p:cNvSpPr>
          <p:nvPr>
            <p:ph type="sldNum" sz="quarter" idx="12"/>
          </p:nvPr>
        </p:nvSpPr>
        <p:spPr/>
        <p:txBody>
          <a:bodyPr/>
          <a:lstStyle/>
          <a:p>
            <a:fld id="{6E2E4A66-FC3E-4C0B-B5A2-3AC9BF2C6C04}" type="slidenum">
              <a:rPr lang="en-US" smtClean="0"/>
              <a:pPr/>
              <a:t>21</a:t>
            </a:fld>
            <a:endParaRPr lang="en-US"/>
          </a:p>
        </p:txBody>
      </p:sp>
    </p:spTree>
    <p:extLst>
      <p:ext uri="{BB962C8B-B14F-4D97-AF65-F5344CB8AC3E}">
        <p14:creationId xmlns:p14="http://schemas.microsoft.com/office/powerpoint/2010/main" val="120488239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en-US" smtClean="0"/>
              <a:t>Implementation Phase</a:t>
            </a:r>
          </a:p>
        </p:txBody>
      </p:sp>
      <p:sp>
        <p:nvSpPr>
          <p:cNvPr id="30723" name="Rectangle 4"/>
          <p:cNvSpPr>
            <a:spLocks noGrp="1" noChangeArrowheads="1"/>
          </p:cNvSpPr>
          <p:nvPr>
            <p:ph idx="1"/>
          </p:nvPr>
        </p:nvSpPr>
        <p:spPr/>
        <p:txBody>
          <a:bodyPr/>
          <a:lstStyle/>
          <a:p>
            <a:pPr eaLnBrk="1" hangingPunct="1">
              <a:lnSpc>
                <a:spcPct val="90000"/>
              </a:lnSpc>
            </a:pPr>
            <a:r>
              <a:rPr lang="en-US" dirty="0" smtClean="0"/>
              <a:t>Translate the algorithm into a programming  language</a:t>
            </a:r>
            <a:br>
              <a:rPr lang="en-US" dirty="0" smtClean="0"/>
            </a:br>
            <a:endParaRPr lang="en-US" dirty="0" smtClean="0"/>
          </a:p>
          <a:p>
            <a:pPr eaLnBrk="1" hangingPunct="1">
              <a:lnSpc>
                <a:spcPct val="90000"/>
              </a:lnSpc>
            </a:pPr>
            <a:r>
              <a:rPr lang="en-US" dirty="0" smtClean="0"/>
              <a:t>Compile the source code</a:t>
            </a:r>
          </a:p>
          <a:p>
            <a:pPr lvl="1" eaLnBrk="1" hangingPunct="1">
              <a:lnSpc>
                <a:spcPct val="90000"/>
              </a:lnSpc>
            </a:pPr>
            <a:r>
              <a:rPr lang="en-US" sz="2400" dirty="0" smtClean="0"/>
              <a:t>Locate errors in using the programming language</a:t>
            </a:r>
            <a:br>
              <a:rPr lang="en-US" sz="2400" dirty="0" smtClean="0"/>
            </a:br>
            <a:endParaRPr lang="en-US" sz="2400" dirty="0" smtClean="0"/>
          </a:p>
          <a:p>
            <a:pPr eaLnBrk="1" hangingPunct="1">
              <a:lnSpc>
                <a:spcPct val="90000"/>
              </a:lnSpc>
            </a:pPr>
            <a:r>
              <a:rPr lang="en-US" dirty="0" smtClean="0"/>
              <a:t>Run the program on sample data</a:t>
            </a:r>
          </a:p>
          <a:p>
            <a:pPr lvl="1" eaLnBrk="1" hangingPunct="1">
              <a:lnSpc>
                <a:spcPct val="90000"/>
              </a:lnSpc>
            </a:pPr>
            <a:r>
              <a:rPr lang="en-US" sz="2400" dirty="0" smtClean="0"/>
              <a:t>Verify correctness of results </a:t>
            </a:r>
            <a:br>
              <a:rPr lang="en-US" sz="2400" dirty="0" smtClean="0"/>
            </a:br>
            <a:endParaRPr lang="en-US" sz="2400" dirty="0" smtClean="0"/>
          </a:p>
          <a:p>
            <a:pPr eaLnBrk="1" hangingPunct="1">
              <a:lnSpc>
                <a:spcPct val="90000"/>
              </a:lnSpc>
            </a:pPr>
            <a:r>
              <a:rPr lang="en-US" dirty="0" smtClean="0"/>
              <a:t>Results may require modification of the algorithm and program</a:t>
            </a:r>
          </a:p>
        </p:txBody>
      </p:sp>
      <p:sp>
        <p:nvSpPr>
          <p:cNvPr id="2" name="Slide Number Placeholder 1"/>
          <p:cNvSpPr>
            <a:spLocks noGrp="1"/>
          </p:cNvSpPr>
          <p:nvPr>
            <p:ph type="sldNum" sz="quarter" idx="12"/>
          </p:nvPr>
        </p:nvSpPr>
        <p:spPr/>
        <p:txBody>
          <a:bodyPr/>
          <a:lstStyle/>
          <a:p>
            <a:fld id="{6E2E4A66-FC3E-4C0B-B5A2-3AC9BF2C6C04}" type="slidenum">
              <a:rPr lang="en-US" smtClean="0"/>
              <a:pPr/>
              <a:t>22</a:t>
            </a:fld>
            <a:endParaRPr lang="en-US"/>
          </a:p>
        </p:txBody>
      </p:sp>
    </p:spTree>
    <p:extLst>
      <p:ext uri="{BB962C8B-B14F-4D97-AF65-F5344CB8AC3E}">
        <p14:creationId xmlns:p14="http://schemas.microsoft.com/office/powerpoint/2010/main" val="339586824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p:txBody>
          <a:bodyPr/>
          <a:lstStyle/>
          <a:p>
            <a:r>
              <a:rPr lang="en-US" dirty="0" smtClean="0"/>
              <a:t>Two more pieces of the programming puzzle:</a:t>
            </a:r>
          </a:p>
          <a:p>
            <a:endParaRPr lang="en-US" dirty="0" smtClean="0"/>
          </a:p>
          <a:p>
            <a:pPr lvl="1"/>
            <a:r>
              <a:rPr lang="en-US" sz="3200" dirty="0" smtClean="0"/>
              <a:t>Testing</a:t>
            </a:r>
          </a:p>
          <a:p>
            <a:pPr lvl="1"/>
            <a:endParaRPr lang="en-US" sz="3200" u="sng" dirty="0" smtClean="0"/>
          </a:p>
          <a:p>
            <a:pPr lvl="1"/>
            <a:r>
              <a:rPr lang="en-US" sz="3200" dirty="0" smtClean="0"/>
              <a:t>Maintenance</a:t>
            </a:r>
          </a:p>
          <a:p>
            <a:pPr lvl="1"/>
            <a:endParaRPr lang="en-US" sz="3200" u="sng" dirty="0" smtClean="0"/>
          </a:p>
          <a:p>
            <a:r>
              <a:rPr lang="en-US" dirty="0" smtClean="0"/>
              <a:t>These are often be overlooked when a deadline approaches.  However, they are very important!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p:txBody>
          <a:bodyPr>
            <a:normAutofit/>
          </a:bodyPr>
          <a:lstStyle/>
          <a:p>
            <a:endParaRPr lang="en-US" sz="4000" dirty="0" smtClean="0"/>
          </a:p>
          <a:p>
            <a:r>
              <a:rPr lang="en-US" sz="4000" dirty="0" smtClean="0"/>
              <a:t>This doesn’t seem too difficult, right?</a:t>
            </a:r>
          </a:p>
          <a:p>
            <a:endParaRPr lang="en-US" sz="4000" dirty="0" smtClean="0"/>
          </a:p>
          <a:p>
            <a:r>
              <a:rPr lang="en-US" sz="4000" dirty="0" smtClean="0"/>
              <a:t>What's the big deal?</a:t>
            </a:r>
            <a:endParaRPr lang="en-US" sz="4000"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Conflicting goals</a:t>
            </a:r>
            <a:endParaRPr lang="en-US" sz="2200" dirty="0"/>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r>
              <a:rPr lang="en-US" sz="2800" dirty="0" smtClean="0"/>
              <a:t>Engineering Goals:  </a:t>
            </a:r>
            <a:r>
              <a:rPr lang="en-US" sz="2800" b="1" dirty="0" smtClean="0"/>
              <a:t>Faster</a:t>
            </a:r>
            <a:r>
              <a:rPr lang="en-US" sz="2800" dirty="0" smtClean="0"/>
              <a:t>, </a:t>
            </a:r>
            <a:r>
              <a:rPr lang="en-US" sz="2800" b="1" dirty="0" smtClean="0"/>
              <a:t>Better</a:t>
            </a:r>
            <a:r>
              <a:rPr lang="en-US" sz="2800" dirty="0" smtClean="0"/>
              <a:t>, </a:t>
            </a:r>
            <a:r>
              <a:rPr lang="en-US" sz="2800" b="1" dirty="0" smtClean="0"/>
              <a:t>Cheaper</a:t>
            </a:r>
            <a:r>
              <a:rPr lang="en-US" sz="2800" dirty="0" smtClean="0"/>
              <a:t> (</a:t>
            </a:r>
            <a:r>
              <a:rPr lang="en-US" sz="2800" i="1" dirty="0" smtClean="0"/>
              <a:t>pick two</a:t>
            </a:r>
            <a:r>
              <a:rPr lang="en-US" sz="2800" dirty="0" smtClean="0"/>
              <a:t>)</a:t>
            </a:r>
          </a:p>
          <a:p>
            <a:endParaRPr lang="en-US" sz="2800" dirty="0" smtClean="0"/>
          </a:p>
          <a:p>
            <a:r>
              <a:rPr lang="en-US" sz="2800" dirty="0" smtClean="0"/>
              <a:t>Unfortunately, our goals are often in conflict.</a:t>
            </a:r>
          </a:p>
          <a:p>
            <a:endParaRPr lang="en-US" sz="2800" dirty="0" smtClean="0"/>
          </a:p>
          <a:p>
            <a:r>
              <a:rPr lang="en-US" sz="2800" dirty="0" smtClean="0"/>
              <a:t>The easiest programs to understand/modify are often not the simplest to write.</a:t>
            </a:r>
          </a:p>
          <a:p>
            <a:pPr lvl="1"/>
            <a:r>
              <a:rPr lang="en-US" sz="2800" dirty="0" smtClean="0"/>
              <a:t>Example: Linked-list</a:t>
            </a:r>
          </a:p>
          <a:p>
            <a:endParaRPr lang="en-US" sz="2800" dirty="0" smtClean="0"/>
          </a:p>
          <a:p>
            <a:r>
              <a:rPr lang="en-US" sz="2800" dirty="0" smtClean="0"/>
              <a:t>Programs that are simple to write/understand are often not the absolute fastest possible solution to a problem.</a:t>
            </a:r>
          </a:p>
          <a:p>
            <a:endParaRPr lang="en-US" sz="2800" dirty="0" smtClean="0"/>
          </a:p>
          <a:p>
            <a:r>
              <a:rPr lang="en-US" sz="2800" dirty="0" smtClean="0"/>
              <a:t>The most efficient algorithms for a given problem are often subtle and difficult to implement correctly.</a:t>
            </a:r>
            <a:br>
              <a:rPr lang="en-US" sz="2800" dirty="0" smtClean="0"/>
            </a:br>
            <a:endParaRPr lang="en-US" sz="2800" dirty="0" smtClean="0"/>
          </a:p>
          <a:p>
            <a:pPr lvl="1"/>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The list of “If you can only do’s…”</a:t>
            </a:r>
            <a:endParaRPr lang="en-US" sz="2200" dirty="0"/>
          </a:p>
        </p:txBody>
      </p:sp>
      <p:sp>
        <p:nvSpPr>
          <p:cNvPr id="3" name="Content Placeholder 2"/>
          <p:cNvSpPr>
            <a:spLocks noGrp="1"/>
          </p:cNvSpPr>
          <p:nvPr>
            <p:ph sz="quarter" idx="1"/>
          </p:nvPr>
        </p:nvSpPr>
        <p:spPr/>
        <p:txBody>
          <a:bodyPr>
            <a:normAutofit lnSpcReduction="10000"/>
          </a:bodyPr>
          <a:lstStyle/>
          <a:p>
            <a:r>
              <a:rPr lang="en-US" dirty="0" smtClean="0"/>
              <a:t>If you can only do one thing…</a:t>
            </a:r>
          </a:p>
          <a:p>
            <a:pPr lvl="1">
              <a:buNone/>
            </a:pPr>
            <a:r>
              <a:rPr lang="en-US" dirty="0" smtClean="0"/>
              <a:t>…write a </a:t>
            </a:r>
            <a:r>
              <a:rPr lang="en-US" u="sng" dirty="0" smtClean="0"/>
              <a:t>correct</a:t>
            </a:r>
            <a:r>
              <a:rPr lang="en-US" dirty="0" smtClean="0"/>
              <a:t> program.</a:t>
            </a:r>
          </a:p>
          <a:p>
            <a:pPr lvl="1"/>
            <a:endParaRPr lang="en-US" dirty="0" smtClean="0"/>
          </a:p>
          <a:p>
            <a:r>
              <a:rPr lang="en-US" dirty="0" smtClean="0"/>
              <a:t>If you can only do two things…</a:t>
            </a:r>
          </a:p>
          <a:p>
            <a:pPr lvl="1">
              <a:buNone/>
            </a:pPr>
            <a:r>
              <a:rPr lang="en-US" dirty="0" smtClean="0"/>
              <a:t>…write an </a:t>
            </a:r>
            <a:r>
              <a:rPr lang="en-US" u="sng" dirty="0" smtClean="0"/>
              <a:t>elegant</a:t>
            </a:r>
            <a:r>
              <a:rPr lang="en-US" dirty="0" smtClean="0"/>
              <a:t> program that is </a:t>
            </a:r>
            <a:r>
              <a:rPr lang="en-US" u="sng" dirty="0" smtClean="0"/>
              <a:t>correct</a:t>
            </a:r>
            <a:r>
              <a:rPr lang="en-US" dirty="0" smtClean="0"/>
              <a:t>.</a:t>
            </a:r>
          </a:p>
          <a:p>
            <a:pPr lvl="1"/>
            <a:endParaRPr lang="en-US" dirty="0" smtClean="0"/>
          </a:p>
          <a:p>
            <a:r>
              <a:rPr lang="en-US" dirty="0" smtClean="0"/>
              <a:t>If you can only do three things…</a:t>
            </a:r>
          </a:p>
          <a:p>
            <a:pPr lvl="1">
              <a:buNone/>
            </a:pPr>
            <a:r>
              <a:rPr lang="en-US" dirty="0" smtClean="0"/>
              <a:t>…write a </a:t>
            </a:r>
            <a:r>
              <a:rPr lang="en-US" u="sng" dirty="0" smtClean="0"/>
              <a:t>simple</a:t>
            </a:r>
            <a:r>
              <a:rPr lang="en-US" dirty="0" smtClean="0"/>
              <a:t> and </a:t>
            </a:r>
            <a:r>
              <a:rPr lang="en-US" u="sng" dirty="0" smtClean="0"/>
              <a:t>elegant</a:t>
            </a:r>
            <a:r>
              <a:rPr lang="en-US" dirty="0" smtClean="0"/>
              <a:t> program that is </a:t>
            </a:r>
            <a:r>
              <a:rPr lang="en-US" u="sng" dirty="0" smtClean="0"/>
              <a:t>correct</a:t>
            </a:r>
            <a:r>
              <a:rPr lang="en-US" dirty="0" smtClean="0"/>
              <a:t>.</a:t>
            </a:r>
          </a:p>
          <a:p>
            <a:pPr lvl="1"/>
            <a:endParaRPr lang="en-US" dirty="0" smtClean="0"/>
          </a:p>
          <a:p>
            <a:r>
              <a:rPr lang="en-US" dirty="0" smtClean="0"/>
              <a:t>Only after you get a simple, elegant, and correct program should you worry about its </a:t>
            </a:r>
            <a:r>
              <a:rPr lang="en-US" u="sng" dirty="0" smtClean="0"/>
              <a:t>efficiency</a:t>
            </a:r>
            <a:r>
              <a:rPr lang="en-US" dirty="0" smtClean="0"/>
              <a:t>.</a:t>
            </a:r>
            <a:endParaRPr lang="en-US" u="sng"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Language constraints</a:t>
            </a:r>
            <a:endParaRPr lang="en-US" sz="2200" dirty="0"/>
          </a:p>
        </p:txBody>
      </p:sp>
      <p:sp>
        <p:nvSpPr>
          <p:cNvPr id="3" name="Content Placeholder 2"/>
          <p:cNvSpPr>
            <a:spLocks noGrp="1"/>
          </p:cNvSpPr>
          <p:nvPr>
            <p:ph sz="quarter" idx="1"/>
          </p:nvPr>
        </p:nvSpPr>
        <p:spPr/>
        <p:txBody>
          <a:bodyPr>
            <a:normAutofit/>
          </a:bodyPr>
          <a:lstStyle/>
          <a:p>
            <a:r>
              <a:rPr lang="en-US" dirty="0" smtClean="0"/>
              <a:t>The </a:t>
            </a:r>
            <a:r>
              <a:rPr lang="en-US" b="1" dirty="0" smtClean="0"/>
              <a:t>languages</a:t>
            </a:r>
            <a:r>
              <a:rPr lang="en-US" dirty="0" smtClean="0"/>
              <a:t> in which we program have only a small number of relatively simple elements from which all programs must be composed.</a:t>
            </a:r>
          </a:p>
          <a:p>
            <a:endParaRPr lang="en-US" dirty="0" smtClean="0"/>
          </a:p>
          <a:p>
            <a:r>
              <a:rPr lang="en-US" dirty="0" smtClean="0"/>
              <a:t>Luckily for us, these elements are "complete" in some interesting, formal sense.</a:t>
            </a:r>
          </a:p>
          <a:p>
            <a:endParaRPr lang="en-US" dirty="0" smtClean="0"/>
          </a:p>
          <a:p>
            <a:r>
              <a:rPr lang="en-US" dirty="0" smtClean="0"/>
              <a:t>But, any interesting program must necessarily be large and complex.</a:t>
            </a:r>
          </a:p>
        </p:txBody>
      </p:sp>
      <p:sp>
        <p:nvSpPr>
          <p:cNvPr id="4" name="Slide Number Placeholder 3"/>
          <p:cNvSpPr>
            <a:spLocks noGrp="1"/>
          </p:cNvSpPr>
          <p:nvPr>
            <p:ph type="sldNum" sz="quarter" idx="12"/>
          </p:nvPr>
        </p:nvSpPr>
        <p:spPr/>
        <p:txBody>
          <a:bodyPr/>
          <a:lstStyle/>
          <a:p>
            <a:fld id="{6E2E4A66-FC3E-4C0B-B5A2-3AC9BF2C6C04}"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The complexity of testing</a:t>
            </a:r>
            <a:endParaRPr lang="en-US" sz="2200" dirty="0"/>
          </a:p>
        </p:txBody>
      </p:sp>
      <p:sp>
        <p:nvSpPr>
          <p:cNvPr id="3" name="Content Placeholder 2"/>
          <p:cNvSpPr>
            <a:spLocks noGrp="1"/>
          </p:cNvSpPr>
          <p:nvPr>
            <p:ph sz="quarter" idx="1"/>
          </p:nvPr>
        </p:nvSpPr>
        <p:spPr>
          <a:xfrm>
            <a:off x="914400" y="1447800"/>
            <a:ext cx="7772400" cy="4876800"/>
          </a:xfrm>
        </p:spPr>
        <p:txBody>
          <a:bodyPr>
            <a:normAutofit fontScale="92500" lnSpcReduction="10000"/>
          </a:bodyPr>
          <a:lstStyle/>
          <a:p>
            <a:r>
              <a:rPr lang="en-US" dirty="0" smtClean="0"/>
              <a:t>It is impossible to test programs for correctness in all cases.</a:t>
            </a:r>
          </a:p>
          <a:p>
            <a:endParaRPr lang="en-US" dirty="0" smtClean="0"/>
          </a:p>
          <a:p>
            <a:r>
              <a:rPr lang="en-US" dirty="0" smtClean="0"/>
              <a:t>Consider multiplying two 32-bit numbers that produce a 64-bit result.</a:t>
            </a:r>
          </a:p>
          <a:p>
            <a:r>
              <a:rPr lang="en-US" dirty="0" smtClean="0"/>
              <a:t>Each 32-bit number can represent nearly 4.3 billion different values and the 64-bit result can represent more than 18 quintillion different values (18,446,744,073,709,551,616).</a:t>
            </a:r>
          </a:p>
          <a:p>
            <a:r>
              <a:rPr lang="en-US" dirty="0" smtClean="0"/>
              <a:t>If you could verify one unique combination every nanosecond (millionth of a second), it would take you almost three hundred thousand years to check them all!</a:t>
            </a:r>
          </a:p>
          <a:p>
            <a:endParaRPr lang="en-US" dirty="0" smtClean="0"/>
          </a:p>
          <a:p>
            <a:r>
              <a:rPr lang="en-US" dirty="0" smtClean="0"/>
              <a:t>Now, imagine ensuring that Windows Vista never crashes…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The complexity of testing – cont’d</a:t>
            </a:r>
            <a:endParaRPr lang="en-US" sz="2200"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You must learn techniques to produce programs that we have reason to believe are correct rather than simply using the build-it-and-try technique.</a:t>
            </a:r>
          </a:p>
          <a:p>
            <a:endParaRPr lang="en-US" dirty="0" smtClean="0"/>
          </a:p>
          <a:p>
            <a:r>
              <a:rPr lang="en-US" dirty="0" smtClean="0"/>
              <a:t>So, we need </a:t>
            </a:r>
            <a:r>
              <a:rPr lang="en-US" b="1" dirty="0" smtClean="0"/>
              <a:t>specifications</a:t>
            </a:r>
            <a:r>
              <a:rPr lang="en-US" dirty="0" smtClean="0"/>
              <a:t> and </a:t>
            </a:r>
            <a:r>
              <a:rPr lang="en-US" b="1" dirty="0" smtClean="0"/>
              <a:t>invariants</a:t>
            </a:r>
            <a:r>
              <a:rPr lang="en-US" dirty="0" smtClean="0"/>
              <a:t> to meet them.  This will make testing easier by ensuring that a specific set of requirements will be met.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Instructor</a:t>
            </a:r>
            <a:endParaRPr lang="en-US" dirty="0"/>
          </a:p>
        </p:txBody>
      </p:sp>
      <p:sp>
        <p:nvSpPr>
          <p:cNvPr id="8195" name="Content Placeholder 2"/>
          <p:cNvSpPr>
            <a:spLocks noGrp="1"/>
          </p:cNvSpPr>
          <p:nvPr>
            <p:ph idx="1"/>
          </p:nvPr>
        </p:nvSpPr>
        <p:spPr/>
        <p:txBody>
          <a:bodyPr/>
          <a:lstStyle/>
          <a:p>
            <a:pPr eaLnBrk="1" hangingPunct="1"/>
            <a:r>
              <a:rPr lang="en-US" sz="2800" dirty="0" err="1" smtClean="0"/>
              <a:t>Weikang</a:t>
            </a:r>
            <a:r>
              <a:rPr lang="en-US" sz="2800" dirty="0" smtClean="0"/>
              <a:t> </a:t>
            </a:r>
            <a:r>
              <a:rPr lang="en-US" sz="2800" dirty="0" err="1" smtClean="0"/>
              <a:t>Qian</a:t>
            </a:r>
            <a:endParaRPr lang="en-US" sz="2800" dirty="0" smtClean="0"/>
          </a:p>
          <a:p>
            <a:r>
              <a:rPr lang="en-US" sz="2800" dirty="0" smtClean="0"/>
              <a:t>Email: </a:t>
            </a:r>
            <a:r>
              <a:rPr lang="en-US" sz="2800" dirty="0">
                <a:hlinkClick r:id="rId2"/>
              </a:rPr>
              <a:t>qianwk@sjtu.edu.cn</a:t>
            </a:r>
            <a:endParaRPr lang="en-US" sz="2800" dirty="0"/>
          </a:p>
          <a:p>
            <a:pPr eaLnBrk="1" hangingPunct="1"/>
            <a:r>
              <a:rPr lang="en-US" sz="2800" dirty="0" smtClean="0"/>
              <a:t>Phone: 3420-4020</a:t>
            </a:r>
          </a:p>
          <a:p>
            <a:pPr eaLnBrk="1" hangingPunct="1"/>
            <a:r>
              <a:rPr lang="en-US" sz="2800" dirty="0" smtClean="0"/>
              <a:t>Office: Room 119, JI Building</a:t>
            </a:r>
          </a:p>
          <a:p>
            <a:pPr eaLnBrk="1" hangingPunct="1"/>
            <a:r>
              <a:rPr lang="en-US" sz="2800" dirty="0" smtClean="0"/>
              <a:t>Office hour</a:t>
            </a:r>
          </a:p>
          <a:p>
            <a:pPr lvl="1"/>
            <a:r>
              <a:rPr lang="en-US" dirty="0" smtClean="0"/>
              <a:t>Wednesday 10:00 – 11:00 am</a:t>
            </a:r>
          </a:p>
          <a:p>
            <a:pPr lvl="1"/>
            <a:r>
              <a:rPr lang="en-US" dirty="0" smtClean="0"/>
              <a:t>Friday 10:00 – 11:00 am</a:t>
            </a:r>
          </a:p>
          <a:p>
            <a:pPr lvl="1"/>
            <a:r>
              <a:rPr lang="en-US" dirty="0" smtClean="0"/>
              <a:t>Or </a:t>
            </a:r>
            <a:r>
              <a:rPr lang="en-US" i="1" dirty="0" smtClean="0">
                <a:solidFill>
                  <a:srgbClr val="FF0000"/>
                </a:solidFill>
              </a:rPr>
              <a:t>by appointment</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96342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Challenges</a:t>
            </a:r>
            <a:br>
              <a:rPr lang="en-US" dirty="0" smtClean="0"/>
            </a:br>
            <a:r>
              <a:rPr lang="en-US" sz="2200" dirty="0" smtClean="0"/>
              <a:t>Problem sizes</a:t>
            </a:r>
            <a:endParaRPr lang="en-US" sz="2200" dirty="0"/>
          </a:p>
        </p:txBody>
      </p:sp>
      <p:sp>
        <p:nvSpPr>
          <p:cNvPr id="3" name="Content Placeholder 2"/>
          <p:cNvSpPr>
            <a:spLocks noGrp="1"/>
          </p:cNvSpPr>
          <p:nvPr>
            <p:ph sz="quarter" idx="1"/>
          </p:nvPr>
        </p:nvSpPr>
        <p:spPr/>
        <p:txBody>
          <a:bodyPr>
            <a:normAutofit/>
          </a:bodyPr>
          <a:lstStyle/>
          <a:p>
            <a:r>
              <a:rPr lang="en-US" dirty="0" smtClean="0"/>
              <a:t>For a single class of problem, the problem instances can range across a wide variety of sizes.</a:t>
            </a:r>
          </a:p>
          <a:p>
            <a:endParaRPr lang="en-US" dirty="0" smtClean="0"/>
          </a:p>
          <a:p>
            <a:r>
              <a:rPr lang="en-US" dirty="0" smtClean="0"/>
              <a:t>Designing for the worst case usually results in a waste of resources (assuming you know what the worst case is).</a:t>
            </a:r>
          </a:p>
          <a:p>
            <a:endParaRPr lang="en-US" dirty="0" smtClean="0"/>
          </a:p>
          <a:p>
            <a:r>
              <a:rPr lang="en-US" dirty="0" smtClean="0"/>
              <a:t>Therefore, we need a set of techniques that scale to problem sizes and allow for </a:t>
            </a:r>
            <a:r>
              <a:rPr lang="en-US" b="1" dirty="0" smtClean="0"/>
              <a:t>dynamic resource management.</a:t>
            </a:r>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VE280 is about…”</a:t>
            </a:r>
            <a:endParaRPr lang="en-US" dirty="0"/>
          </a:p>
        </p:txBody>
      </p:sp>
      <p:sp>
        <p:nvSpPr>
          <p:cNvPr id="3" name="Content Placeholder 2"/>
          <p:cNvSpPr>
            <a:spLocks noGrp="1"/>
          </p:cNvSpPr>
          <p:nvPr>
            <p:ph sz="quarter" idx="1"/>
          </p:nvPr>
        </p:nvSpPr>
        <p:spPr>
          <a:xfrm>
            <a:off x="914400" y="1447800"/>
            <a:ext cx="7772400" cy="4876800"/>
          </a:xfrm>
        </p:spPr>
        <p:txBody>
          <a:bodyPr>
            <a:normAutofit/>
          </a:bodyPr>
          <a:lstStyle/>
          <a:p>
            <a:r>
              <a:rPr lang="en-US" dirty="0" smtClean="0"/>
              <a:t>Procedural Abstraction:  specification, invariants</a:t>
            </a:r>
          </a:p>
          <a:p>
            <a:endParaRPr lang="en-US" dirty="0" smtClean="0"/>
          </a:p>
          <a:p>
            <a:r>
              <a:rPr lang="en-US" dirty="0" smtClean="0"/>
              <a:t>Data Abstraction:  specification, invariants</a:t>
            </a:r>
          </a:p>
          <a:p>
            <a:endParaRPr lang="en-US" dirty="0" smtClean="0"/>
          </a:p>
          <a:p>
            <a:r>
              <a:rPr lang="en-US" dirty="0" smtClean="0"/>
              <a:t>Dynamic Resource Management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VE280 is interesting…”</a:t>
            </a:r>
            <a:endParaRPr lang="en-US" dirty="0"/>
          </a:p>
        </p:txBody>
      </p:sp>
      <p:sp>
        <p:nvSpPr>
          <p:cNvPr id="3" name="Content Placeholder 2"/>
          <p:cNvSpPr>
            <a:spLocks noGrp="1"/>
          </p:cNvSpPr>
          <p:nvPr>
            <p:ph sz="quarter" idx="1"/>
          </p:nvPr>
        </p:nvSpPr>
        <p:spPr>
          <a:xfrm>
            <a:off x="914400" y="1447800"/>
            <a:ext cx="7848600" cy="4572000"/>
          </a:xfrm>
        </p:spPr>
        <p:txBody>
          <a:bodyPr>
            <a:normAutofit/>
          </a:bodyPr>
          <a:lstStyle/>
          <a:p>
            <a:endParaRPr lang="en-US" dirty="0" smtClean="0"/>
          </a:p>
          <a:p>
            <a:r>
              <a:rPr lang="en-US" dirty="0" smtClean="0"/>
              <a:t>Complexity is all around us, and resources are always limited.</a:t>
            </a:r>
          </a:p>
          <a:p>
            <a:endParaRPr lang="en-US" dirty="0" smtClean="0"/>
          </a:p>
          <a:p>
            <a:r>
              <a:rPr lang="en-US" dirty="0" smtClean="0"/>
              <a:t>Specification, invariants, abstraction, and dynamic resource management turn out to be surprisingly useful!</a:t>
            </a:r>
          </a:p>
          <a:p>
            <a:endParaRPr lang="en-US" dirty="0" smtClean="0"/>
          </a:p>
          <a:p>
            <a:r>
              <a:rPr lang="en-US" dirty="0" smtClean="0"/>
              <a:t>Programs are composed of pure “thought-stuff” that result in real, tangible products – it’s magic!</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smtClean="0"/>
              <a:t>“Why VE280 isn’t about programming…”</a:t>
            </a:r>
            <a:endParaRPr lang="en-US" sz="3600" dirty="0"/>
          </a:p>
        </p:txBody>
      </p:sp>
      <p:sp>
        <p:nvSpPr>
          <p:cNvPr id="3" name="Content Placeholder 2"/>
          <p:cNvSpPr>
            <a:spLocks noGrp="1"/>
          </p:cNvSpPr>
          <p:nvPr>
            <p:ph sz="quarter" idx="1"/>
          </p:nvPr>
        </p:nvSpPr>
        <p:spPr>
          <a:xfrm>
            <a:off x="914400" y="1447800"/>
            <a:ext cx="7772400" cy="5029200"/>
          </a:xfrm>
        </p:spPr>
        <p:txBody>
          <a:bodyPr>
            <a:normAutofit/>
          </a:bodyPr>
          <a:lstStyle/>
          <a:p>
            <a:r>
              <a:rPr lang="en-US" dirty="0" smtClean="0"/>
              <a:t>This course is more about computer science than computer programming in C++.</a:t>
            </a:r>
          </a:p>
          <a:p>
            <a:endParaRPr lang="en-US" dirty="0" smtClean="0"/>
          </a:p>
          <a:p>
            <a:r>
              <a:rPr lang="en-US" dirty="0" smtClean="0"/>
              <a:t>There are many dark corners of the language we will not even touch.</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Research</a:t>
            </a:r>
            <a:endParaRPr lang="en-US" dirty="0"/>
          </a:p>
        </p:txBody>
      </p:sp>
      <p:sp>
        <p:nvSpPr>
          <p:cNvPr id="3" name="Content Placeholder 2"/>
          <p:cNvSpPr>
            <a:spLocks noGrp="1"/>
          </p:cNvSpPr>
          <p:nvPr>
            <p:ph idx="1"/>
          </p:nvPr>
        </p:nvSpPr>
        <p:spPr>
          <a:xfrm>
            <a:off x="381000" y="1371600"/>
            <a:ext cx="8686800" cy="4495800"/>
          </a:xfrm>
        </p:spPr>
        <p:txBody>
          <a:bodyPr>
            <a:noAutofit/>
          </a:bodyPr>
          <a:lstStyle/>
          <a:p>
            <a:r>
              <a:rPr lang="en-US" sz="2400" dirty="0">
                <a:cs typeface="Arial"/>
              </a:rPr>
              <a:t>Electronic </a:t>
            </a:r>
            <a:r>
              <a:rPr lang="en-US" dirty="0">
                <a:cs typeface="Arial"/>
              </a:rPr>
              <a:t>Design</a:t>
            </a:r>
            <a:r>
              <a:rPr lang="en-US" sz="2400" dirty="0">
                <a:cs typeface="Arial"/>
              </a:rPr>
              <a:t> </a:t>
            </a:r>
            <a:r>
              <a:rPr lang="en-US" sz="2400" dirty="0" smtClean="0">
                <a:cs typeface="Arial"/>
              </a:rPr>
              <a:t>Automation</a:t>
            </a:r>
          </a:p>
          <a:p>
            <a:pPr lvl="1"/>
            <a:r>
              <a:rPr lang="en-US" dirty="0" smtClean="0">
                <a:cs typeface="Arial"/>
              </a:rPr>
              <a:t>Novel logic </a:t>
            </a:r>
            <a:r>
              <a:rPr lang="en-US" dirty="0">
                <a:cs typeface="Arial"/>
              </a:rPr>
              <a:t>s</a:t>
            </a:r>
            <a:r>
              <a:rPr lang="en-US" dirty="0" smtClean="0">
                <a:cs typeface="Arial"/>
              </a:rPr>
              <a:t>ynthesis </a:t>
            </a:r>
            <a:r>
              <a:rPr lang="en-US" dirty="0" smtClean="0">
                <a:cs typeface="Arial"/>
              </a:rPr>
              <a:t>algorithms and data structures</a:t>
            </a:r>
            <a:endParaRPr lang="en-US" sz="2200" dirty="0">
              <a:cs typeface="Arial"/>
            </a:endParaRPr>
          </a:p>
          <a:p>
            <a:pPr lvl="1"/>
            <a:r>
              <a:rPr lang="en-US" dirty="0" smtClean="0"/>
              <a:t>Computer-aided verification</a:t>
            </a:r>
            <a:endParaRPr lang="en-US" dirty="0" smtClean="0"/>
          </a:p>
          <a:p>
            <a:pPr eaLnBrk="1" hangingPunct="1"/>
            <a:r>
              <a:rPr lang="en-US" dirty="0" smtClean="0">
                <a:cs typeface="Arial"/>
              </a:rPr>
              <a:t>Digital Circuit Design</a:t>
            </a:r>
          </a:p>
          <a:p>
            <a:pPr lvl="1" eaLnBrk="1" hangingPunct="1"/>
            <a:r>
              <a:rPr lang="en-US" dirty="0" smtClean="0">
                <a:cs typeface="Arial"/>
              </a:rPr>
              <a:t>Logical computation on stochastic bit streams</a:t>
            </a:r>
          </a:p>
          <a:p>
            <a:pPr lvl="1" eaLnBrk="1" hangingPunct="1"/>
            <a:r>
              <a:rPr lang="en-US" dirty="0" smtClean="0">
                <a:cs typeface="Arial"/>
              </a:rPr>
              <a:t>Fault-tolerant computing with error-prone devices</a:t>
            </a:r>
          </a:p>
          <a:p>
            <a:pPr lvl="1" eaLnBrk="1" hangingPunct="1"/>
            <a:r>
              <a:rPr lang="en-US" dirty="0" smtClean="0">
                <a:cs typeface="Arial"/>
              </a:rPr>
              <a:t>Low-power design techniques</a:t>
            </a:r>
          </a:p>
          <a:p>
            <a:r>
              <a:rPr lang="en-US" dirty="0" smtClean="0"/>
              <a:t>Computer Architecture</a:t>
            </a:r>
          </a:p>
          <a:p>
            <a:pPr lvl="1"/>
            <a:r>
              <a:rPr lang="en-US" dirty="0" smtClean="0"/>
              <a:t>Novel architecture for machine learning, signal processing, etc.</a:t>
            </a:r>
          </a:p>
        </p:txBody>
      </p:sp>
      <p:sp>
        <p:nvSpPr>
          <p:cNvPr id="4" name="TextBox 3"/>
          <p:cNvSpPr txBox="1"/>
          <p:nvPr/>
        </p:nvSpPr>
        <p:spPr>
          <a:xfrm>
            <a:off x="762000" y="5410200"/>
            <a:ext cx="6324600" cy="1292662"/>
          </a:xfrm>
          <a:prstGeom prst="rect">
            <a:avLst/>
          </a:prstGeom>
          <a:noFill/>
          <a:ln w="38100">
            <a:solidFill>
              <a:srgbClr val="00B050"/>
            </a:solidFill>
          </a:ln>
        </p:spPr>
        <p:txBody>
          <a:bodyPr wrap="square" rtlCol="0">
            <a:spAutoFit/>
          </a:bodyPr>
          <a:lstStyle/>
          <a:p>
            <a:r>
              <a:rPr lang="en-US" sz="2600" dirty="0" smtClean="0">
                <a:solidFill>
                  <a:srgbClr val="FF0000"/>
                </a:solidFill>
              </a:rPr>
              <a:t>Recruiting undergraduate research assistants. Students interested in please contact me at qianwk@sjtu.edu.cn</a:t>
            </a:r>
            <a:endParaRPr lang="en-US" sz="2600" dirty="0">
              <a:solidFill>
                <a:srgbClr val="FF0000"/>
              </a:solidFill>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34</a:t>
            </a:fld>
            <a:endParaRPr lang="en-US"/>
          </a:p>
        </p:txBody>
      </p:sp>
    </p:spTree>
    <p:extLst>
      <p:ext uri="{BB962C8B-B14F-4D97-AF65-F5344CB8AC3E}">
        <p14:creationId xmlns:p14="http://schemas.microsoft.com/office/powerpoint/2010/main" val="32132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625614" cy="769441"/>
          </a:xfrm>
          <a:prstGeom prst="rect">
            <a:avLst/>
          </a:prstGeom>
          <a:noFill/>
        </p:spPr>
        <p:txBody>
          <a:bodyPr wrap="none" rtlCol="0">
            <a:spAutoFit/>
          </a:bodyPr>
          <a:lstStyle/>
          <a:p>
            <a:r>
              <a:rPr lang="en-US" sz="4400" dirty="0" smtClean="0">
                <a:solidFill>
                  <a:srgbClr val="FF0000"/>
                </a:solidFill>
                <a:latin typeface="+mj-lt"/>
              </a:rPr>
              <a:t>Wish you have fun with VE280!</a:t>
            </a:r>
            <a:endParaRPr lang="en-US" sz="4400" dirty="0">
              <a:solidFill>
                <a:srgbClr val="FF0000"/>
              </a:solidFill>
              <a:latin typeface="+mj-lt"/>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35</a:t>
            </a:fld>
            <a:endParaRPr lang="en-US"/>
          </a:p>
        </p:txBody>
      </p:sp>
    </p:spTree>
    <p:extLst>
      <p:ext uri="{BB962C8B-B14F-4D97-AF65-F5344CB8AC3E}">
        <p14:creationId xmlns:p14="http://schemas.microsoft.com/office/powerpoint/2010/main" val="66821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Assistants</a:t>
            </a:r>
            <a:endParaRPr lang="en-US" dirty="0"/>
          </a:p>
        </p:txBody>
      </p:sp>
      <p:sp>
        <p:nvSpPr>
          <p:cNvPr id="3" name="Content Placeholder 2"/>
          <p:cNvSpPr>
            <a:spLocks noGrp="1"/>
          </p:cNvSpPr>
          <p:nvPr>
            <p:ph sz="quarter" idx="1"/>
          </p:nvPr>
        </p:nvSpPr>
        <p:spPr/>
        <p:txBody>
          <a:bodyPr/>
          <a:lstStyle/>
          <a:p>
            <a:r>
              <a:rPr lang="en-US" dirty="0" err="1" smtClean="0"/>
              <a:t>Jinze</a:t>
            </a:r>
            <a:r>
              <a:rPr lang="en-US" dirty="0" smtClean="0"/>
              <a:t> Yu</a:t>
            </a:r>
          </a:p>
          <a:p>
            <a:pPr lvl="1"/>
            <a:r>
              <a:rPr lang="en-US" dirty="0" smtClean="0"/>
              <a:t>Email: </a:t>
            </a:r>
            <a:r>
              <a:rPr lang="en-US" dirty="0" smtClean="0">
                <a:hlinkClick r:id="rId2"/>
              </a:rPr>
              <a:t>yujinze@umich.edu</a:t>
            </a:r>
            <a:endParaRPr lang="en-US" dirty="0" smtClean="0"/>
          </a:p>
          <a:p>
            <a:pPr lvl="1"/>
            <a:r>
              <a:rPr lang="en-US" dirty="0" smtClean="0"/>
              <a:t>Cell phone</a:t>
            </a:r>
            <a:r>
              <a:rPr lang="en-US" dirty="0"/>
              <a:t>: </a:t>
            </a:r>
            <a:r>
              <a:rPr lang="en-US" dirty="0" smtClean="0"/>
              <a:t>13818269059</a:t>
            </a:r>
            <a:br>
              <a:rPr lang="en-US" dirty="0" smtClean="0"/>
            </a:br>
            <a:r>
              <a:rPr lang="en-US" dirty="0" smtClean="0"/>
              <a:t/>
            </a:r>
            <a:br>
              <a:rPr lang="en-US" dirty="0" smtClean="0"/>
            </a:br>
            <a:r>
              <a:rPr lang="en-US" dirty="0" smtClean="0"/>
              <a:t/>
            </a:r>
            <a:br>
              <a:rPr lang="en-US" dirty="0" smtClean="0"/>
            </a:br>
            <a:endParaRPr lang="en-US" dirty="0" smtClean="0"/>
          </a:p>
          <a:p>
            <a:r>
              <a:rPr lang="en-US" dirty="0" err="1" smtClean="0"/>
              <a:t>Yuhang</a:t>
            </a:r>
            <a:r>
              <a:rPr lang="en-US" dirty="0" smtClean="0"/>
              <a:t> Zhang</a:t>
            </a:r>
          </a:p>
          <a:p>
            <a:pPr lvl="1"/>
            <a:r>
              <a:rPr lang="en-US" dirty="0" smtClean="0"/>
              <a:t>Email: </a:t>
            </a:r>
            <a:r>
              <a:rPr lang="en-US" dirty="0" smtClean="0">
                <a:hlinkClick r:id="rId3"/>
              </a:rPr>
              <a:t>zhangyuhang@sjtu.edu.cn</a:t>
            </a:r>
            <a:endParaRPr lang="en-US" dirty="0" smtClean="0"/>
          </a:p>
          <a:p>
            <a:pPr lvl="1"/>
            <a:r>
              <a:rPr lang="en-US" dirty="0" smtClean="0"/>
              <a:t>Cell phone</a:t>
            </a:r>
            <a:r>
              <a:rPr lang="en-US" dirty="0"/>
              <a:t>: </a:t>
            </a:r>
            <a:r>
              <a:rPr lang="en-US" dirty="0" smtClean="0"/>
              <a:t>15121036028</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11983" b="14457"/>
          <a:stretch/>
        </p:blipFill>
        <p:spPr>
          <a:xfrm>
            <a:off x="5562600" y="1344638"/>
            <a:ext cx="2027134" cy="2236762"/>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2462" r="23208"/>
          <a:stretch/>
        </p:blipFill>
        <p:spPr>
          <a:xfrm>
            <a:off x="5486400" y="3935110"/>
            <a:ext cx="2133600" cy="2618090"/>
          </a:xfrm>
          <a:prstGeom prst="rect">
            <a:avLst/>
          </a:prstGeom>
        </p:spPr>
      </p:pic>
      <p:sp>
        <p:nvSpPr>
          <p:cNvPr id="6" name="Slide Number Placeholder 5"/>
          <p:cNvSpPr>
            <a:spLocks noGrp="1"/>
          </p:cNvSpPr>
          <p:nvPr>
            <p:ph type="sldNum" sz="quarter" idx="12"/>
          </p:nvPr>
        </p:nvSpPr>
        <p:spPr/>
        <p:txBody>
          <a:bodyPr/>
          <a:lstStyle/>
          <a:p>
            <a:fld id="{6E2E4A66-FC3E-4C0B-B5A2-3AC9BF2C6C04}" type="slidenum">
              <a:rPr lang="en-US" smtClean="0"/>
              <a:pPr/>
              <a:t>4</a:t>
            </a:fld>
            <a:endParaRPr lang="en-US"/>
          </a:p>
        </p:txBody>
      </p:sp>
    </p:spTree>
    <p:extLst>
      <p:ext uri="{BB962C8B-B14F-4D97-AF65-F5344CB8AC3E}">
        <p14:creationId xmlns:p14="http://schemas.microsoft.com/office/powerpoint/2010/main" val="4090144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Content Placeholder 2"/>
          <p:cNvSpPr>
            <a:spLocks noGrp="1"/>
          </p:cNvSpPr>
          <p:nvPr>
            <p:ph sz="quarter" idx="1"/>
          </p:nvPr>
        </p:nvSpPr>
        <p:spPr/>
        <p:txBody>
          <a:bodyPr/>
          <a:lstStyle/>
          <a:p>
            <a:r>
              <a:rPr lang="en-US" dirty="0" err="1"/>
              <a:t>Songzhe</a:t>
            </a:r>
            <a:r>
              <a:rPr lang="en-US" dirty="0"/>
              <a:t> Cheng</a:t>
            </a:r>
          </a:p>
          <a:p>
            <a:pPr lvl="1"/>
            <a:r>
              <a:rPr lang="en-US" dirty="0"/>
              <a:t>Email: </a:t>
            </a:r>
            <a:r>
              <a:rPr lang="en-US" dirty="0">
                <a:hlinkClick r:id="rId2"/>
              </a:rPr>
              <a:t>chengsongzhe@gmail.com</a:t>
            </a:r>
            <a:endParaRPr lang="en-US" dirty="0"/>
          </a:p>
          <a:p>
            <a:pPr lvl="1"/>
            <a:r>
              <a:rPr lang="en-US" dirty="0" smtClean="0"/>
              <a:t>Cell phone</a:t>
            </a:r>
            <a:r>
              <a:rPr lang="en-US" dirty="0"/>
              <a:t>: </a:t>
            </a:r>
            <a:r>
              <a:rPr lang="en-US" dirty="0" smtClean="0"/>
              <a:t>15121035695</a:t>
            </a:r>
            <a:br>
              <a:rPr lang="en-US" dirty="0" smtClean="0"/>
            </a:br>
            <a:r>
              <a:rPr lang="en-US" dirty="0" smtClean="0"/>
              <a:t/>
            </a:r>
            <a:br>
              <a:rPr lang="en-US" dirty="0" smtClean="0"/>
            </a:br>
            <a:r>
              <a:rPr lang="en-US" dirty="0" smtClean="0"/>
              <a:t/>
            </a:r>
            <a:br>
              <a:rPr lang="en-US" dirty="0" smtClean="0"/>
            </a:br>
            <a:endParaRPr lang="en-US" dirty="0" smtClean="0"/>
          </a:p>
          <a:p>
            <a:r>
              <a:rPr lang="en-US" dirty="0" err="1" smtClean="0"/>
              <a:t>Xuebin</a:t>
            </a:r>
            <a:r>
              <a:rPr lang="en-US" dirty="0" smtClean="0"/>
              <a:t> Yan</a:t>
            </a:r>
          </a:p>
          <a:p>
            <a:pPr lvl="1"/>
            <a:r>
              <a:rPr lang="en-US" dirty="0" smtClean="0"/>
              <a:t>Email: </a:t>
            </a:r>
            <a:r>
              <a:rPr lang="en-US" dirty="0" smtClean="0">
                <a:hlinkClick r:id="rId3"/>
              </a:rPr>
              <a:t>yxb0923@gmail.com</a:t>
            </a:r>
            <a:endParaRPr lang="en-US" dirty="0" smtClean="0"/>
          </a:p>
          <a:p>
            <a:pPr lvl="1"/>
            <a:r>
              <a:rPr lang="en-US" dirty="0"/>
              <a:t>Cell phone:13641787225</a:t>
            </a:r>
          </a:p>
          <a:p>
            <a:endParaRPr lang="en-US"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9294" t="20719" r="35664" b="45050"/>
          <a:stretch/>
        </p:blipFill>
        <p:spPr>
          <a:xfrm>
            <a:off x="6081204" y="1447801"/>
            <a:ext cx="1476338" cy="2014490"/>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50389" t="2351" r="19565" b="74197"/>
          <a:stretch/>
        </p:blipFill>
        <p:spPr>
          <a:xfrm>
            <a:off x="6096000" y="3886200"/>
            <a:ext cx="1405317" cy="1949984"/>
          </a:xfrm>
          <a:prstGeom prst="rect">
            <a:avLst/>
          </a:prstGeom>
        </p:spPr>
      </p:pic>
      <p:sp>
        <p:nvSpPr>
          <p:cNvPr id="6" name="Slide Number Placeholder 5"/>
          <p:cNvSpPr>
            <a:spLocks noGrp="1"/>
          </p:cNvSpPr>
          <p:nvPr>
            <p:ph type="sldNum" sz="quarter" idx="12"/>
          </p:nvPr>
        </p:nvSpPr>
        <p:spPr/>
        <p:txBody>
          <a:bodyPr/>
          <a:lstStyle/>
          <a:p>
            <a:fld id="{6E2E4A66-FC3E-4C0B-B5A2-3AC9BF2C6C04}" type="slidenum">
              <a:rPr lang="en-US" smtClean="0"/>
              <a:pPr/>
              <a:t>5</a:t>
            </a:fld>
            <a:endParaRPr lang="en-US"/>
          </a:p>
        </p:txBody>
      </p:sp>
    </p:spTree>
    <p:extLst>
      <p:ext uri="{BB962C8B-B14F-4D97-AF65-F5344CB8AC3E}">
        <p14:creationId xmlns:p14="http://schemas.microsoft.com/office/powerpoint/2010/main" val="351683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Administrative Details</a:t>
            </a:r>
            <a:br>
              <a:rPr lang="en-US" dirty="0" smtClean="0"/>
            </a:br>
            <a:r>
              <a:rPr lang="en-US" sz="2200" dirty="0" smtClean="0"/>
              <a:t>Grades</a:t>
            </a:r>
            <a:endParaRPr lang="en-US" sz="2200" dirty="0"/>
          </a:p>
        </p:txBody>
      </p:sp>
      <p:sp>
        <p:nvSpPr>
          <p:cNvPr id="3" name="Content Placeholder 2"/>
          <p:cNvSpPr>
            <a:spLocks noGrp="1"/>
          </p:cNvSpPr>
          <p:nvPr>
            <p:ph sz="quarter" idx="1"/>
          </p:nvPr>
        </p:nvSpPr>
        <p:spPr>
          <a:xfrm>
            <a:off x="914400" y="1447800"/>
            <a:ext cx="7848600" cy="4800600"/>
          </a:xfrm>
        </p:spPr>
        <p:txBody>
          <a:bodyPr>
            <a:normAutofit/>
          </a:bodyPr>
          <a:lstStyle/>
          <a:p>
            <a:r>
              <a:rPr lang="en-US" dirty="0" smtClean="0"/>
              <a:t>Composition</a:t>
            </a:r>
          </a:p>
          <a:p>
            <a:pPr lvl="1"/>
            <a:r>
              <a:rPr lang="en-US" dirty="0" smtClean="0"/>
              <a:t>Five programming projects: 50%</a:t>
            </a:r>
          </a:p>
          <a:p>
            <a:pPr lvl="1"/>
            <a:r>
              <a:rPr lang="en-US" dirty="0" smtClean="0"/>
              <a:t>Midterm exam: 20%</a:t>
            </a:r>
          </a:p>
          <a:p>
            <a:pPr lvl="1"/>
            <a:r>
              <a:rPr lang="en-US" dirty="0" smtClean="0"/>
              <a:t>Final exam: 30%</a:t>
            </a:r>
          </a:p>
          <a:p>
            <a:r>
              <a:rPr lang="en-US" dirty="0" smtClean="0"/>
              <a:t>We will assign grades on a curve, in keeping with past grades given in this course.</a:t>
            </a:r>
          </a:p>
          <a:p>
            <a:r>
              <a:rPr lang="en-US" dirty="0"/>
              <a:t>Questions about the grading?</a:t>
            </a:r>
          </a:p>
          <a:p>
            <a:pPr lvl="1"/>
            <a:r>
              <a:rPr lang="en-US" dirty="0"/>
              <a:t>Must be mentioned to </a:t>
            </a:r>
            <a:r>
              <a:rPr lang="en-US" dirty="0" smtClean="0"/>
              <a:t>TAs </a:t>
            </a:r>
            <a:r>
              <a:rPr lang="en-US" dirty="0"/>
              <a:t>or instructor </a:t>
            </a:r>
            <a:r>
              <a:rPr lang="en-US" dirty="0">
                <a:solidFill>
                  <a:srgbClr val="FF0000"/>
                </a:solidFill>
              </a:rPr>
              <a:t>within </a:t>
            </a:r>
            <a:r>
              <a:rPr lang="en-US" dirty="0" smtClean="0">
                <a:solidFill>
                  <a:srgbClr val="FF0000"/>
                </a:solidFill>
              </a:rPr>
              <a:t>one week</a:t>
            </a:r>
            <a:r>
              <a:rPr lang="en-US" dirty="0" smtClean="0"/>
              <a:t> </a:t>
            </a:r>
            <a:r>
              <a:rPr lang="en-US" dirty="0"/>
              <a:t>after receiving the item</a:t>
            </a:r>
            <a:r>
              <a:rPr lang="en-US" dirty="0" smtClean="0"/>
              <a: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6</a:t>
            </a:fld>
            <a:endParaRPr lang="en-US"/>
          </a:p>
        </p:txBody>
      </p:sp>
    </p:spTree>
    <p:extLst>
      <p:ext uri="{BB962C8B-B14F-4D97-AF65-F5344CB8AC3E}">
        <p14:creationId xmlns:p14="http://schemas.microsoft.com/office/powerpoint/2010/main" val="698316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Administrative Details</a:t>
            </a:r>
            <a:br>
              <a:rPr lang="en-US" dirty="0" smtClean="0"/>
            </a:br>
            <a:r>
              <a:rPr lang="en-US" sz="2200" dirty="0" smtClean="0"/>
              <a:t>Project Details</a:t>
            </a:r>
            <a:endParaRPr lang="en-US" sz="2200" dirty="0"/>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r>
              <a:rPr lang="en-US" dirty="0" smtClean="0"/>
              <a:t>Projects require:</a:t>
            </a:r>
          </a:p>
          <a:p>
            <a:pPr lvl="1"/>
            <a:r>
              <a:rPr lang="en-US" dirty="0" smtClean="0"/>
              <a:t>Read and understand a problem specification</a:t>
            </a:r>
          </a:p>
          <a:p>
            <a:pPr lvl="1"/>
            <a:r>
              <a:rPr lang="en-US" dirty="0" smtClean="0"/>
              <a:t>Design a solution to this problem</a:t>
            </a:r>
          </a:p>
          <a:p>
            <a:pPr lvl="1"/>
            <a:r>
              <a:rPr lang="en-US" dirty="0" smtClean="0"/>
              <a:t>Implement this solution simply and elegantly</a:t>
            </a:r>
          </a:p>
          <a:p>
            <a:pPr lvl="1"/>
            <a:r>
              <a:rPr lang="en-US" dirty="0" smtClean="0"/>
              <a:t>Convince yourself that your solution</a:t>
            </a:r>
            <a:r>
              <a:rPr lang="en-US" dirty="0"/>
              <a:t> </a:t>
            </a:r>
            <a:r>
              <a:rPr lang="en-US" dirty="0" smtClean="0"/>
              <a:t>is correct</a:t>
            </a:r>
          </a:p>
          <a:p>
            <a:r>
              <a:rPr lang="en-US" dirty="0" smtClean="0"/>
              <a:t>Grading projects will be done by a combination of testing (correctness) and reading (correctness and simplicity/elegance).</a:t>
            </a:r>
          </a:p>
          <a:p>
            <a:r>
              <a:rPr lang="en-US" dirty="0" smtClean="0"/>
              <a:t>We will give you a few simple test cases to get started, but we will not tell you everything we will be testing for.  It is up to you to figure out your own set of tests, and we will spend a lecture on how to do this.</a:t>
            </a:r>
          </a:p>
          <a:p>
            <a:r>
              <a:rPr lang="en-US" u="sng" dirty="0" smtClean="0">
                <a:solidFill>
                  <a:srgbClr val="FF0000"/>
                </a:solidFill>
              </a:rPr>
              <a:t>No late</a:t>
            </a:r>
            <a:r>
              <a:rPr lang="en-US" dirty="0" smtClean="0"/>
              <a:t> in submitting your programming assignments!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7</a:t>
            </a:fld>
            <a:endParaRPr lang="en-US"/>
          </a:p>
        </p:txBody>
      </p:sp>
    </p:spTree>
    <p:extLst>
      <p:ext uri="{BB962C8B-B14F-4D97-AF65-F5344CB8AC3E}">
        <p14:creationId xmlns:p14="http://schemas.microsoft.com/office/powerpoint/2010/main" val="405545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Administrative Details</a:t>
            </a:r>
            <a:br>
              <a:rPr lang="en-US" dirty="0" smtClean="0"/>
            </a:br>
            <a:r>
              <a:rPr lang="en-US" sz="2200" dirty="0" smtClean="0"/>
              <a:t>Collaboration and Cheating</a:t>
            </a:r>
            <a:endParaRPr lang="en-US" sz="2200"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All of your code must be your own.</a:t>
            </a:r>
          </a:p>
          <a:p>
            <a:r>
              <a:rPr lang="en-US" dirty="0" smtClean="0"/>
              <a:t>You may not discuss the specifics of your solution with anyone other than TAs and instructor.</a:t>
            </a:r>
          </a:p>
          <a:p>
            <a:r>
              <a:rPr lang="en-US" dirty="0" smtClean="0"/>
              <a:t>We will run an automated test to check for unusually similar</a:t>
            </a:r>
            <a:br>
              <a:rPr lang="en-US" dirty="0" smtClean="0"/>
            </a:br>
            <a:r>
              <a:rPr lang="en-US" dirty="0" smtClean="0"/>
              <a:t>programs.  Those that are similar to the extent that they appear to be derived from the same code base - in whole or in part - will be referred to the appropriate honor council.</a:t>
            </a:r>
          </a:p>
          <a:p>
            <a:r>
              <a:rPr lang="en-US" dirty="0" smtClean="0"/>
              <a:t>See the syllabus (to be posted) on Sakai for the full policy.</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8</a:t>
            </a:fld>
            <a:endParaRPr lang="en-US"/>
          </a:p>
        </p:txBody>
      </p:sp>
    </p:spTree>
    <p:extLst>
      <p:ext uri="{BB962C8B-B14F-4D97-AF65-F5344CB8AC3E}">
        <p14:creationId xmlns:p14="http://schemas.microsoft.com/office/powerpoint/2010/main" val="1945616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Administrative Details</a:t>
            </a:r>
            <a:br>
              <a:rPr lang="en-US" dirty="0"/>
            </a:br>
            <a:r>
              <a:rPr lang="en-US" sz="2200" dirty="0" smtClean="0"/>
              <a:t>Sakai</a:t>
            </a:r>
            <a:endParaRPr lang="en-US" dirty="0"/>
          </a:p>
        </p:txBody>
      </p:sp>
      <p:sp>
        <p:nvSpPr>
          <p:cNvPr id="3" name="Content Placeholder 2"/>
          <p:cNvSpPr>
            <a:spLocks noGrp="1"/>
          </p:cNvSpPr>
          <p:nvPr>
            <p:ph sz="quarter" idx="1"/>
          </p:nvPr>
        </p:nvSpPr>
        <p:spPr/>
        <p:txBody>
          <a:bodyPr/>
          <a:lstStyle/>
          <a:p>
            <a:r>
              <a:rPr lang="en-US" sz="2800" dirty="0" smtClean="0"/>
              <a:t>Log </a:t>
            </a:r>
            <a:r>
              <a:rPr lang="en-US" sz="2800" dirty="0"/>
              <a:t>into Sakai: </a:t>
            </a:r>
            <a:r>
              <a:rPr lang="en-US" sz="2800" dirty="0">
                <a:hlinkClick r:id="rId2"/>
              </a:rPr>
              <a:t>http://</a:t>
            </a:r>
            <a:r>
              <a:rPr lang="en-US" sz="2800" dirty="0" smtClean="0">
                <a:hlinkClick r:id="rId2"/>
              </a:rPr>
              <a:t>202.120.46.228/portal</a:t>
            </a:r>
            <a:endParaRPr lang="en-US" sz="2800" dirty="0" smtClean="0"/>
          </a:p>
          <a:p>
            <a:pPr marL="0" indent="0">
              <a:buNone/>
            </a:pPr>
            <a:r>
              <a:rPr lang="en-US" sz="2800" dirty="0" smtClean="0"/>
              <a:t> </a:t>
            </a:r>
            <a:endParaRPr lang="en-US" sz="2800" dirty="0"/>
          </a:p>
          <a:p>
            <a:r>
              <a:rPr lang="en-US" sz="2800" dirty="0" smtClean="0"/>
              <a:t>Check </a:t>
            </a:r>
            <a:r>
              <a:rPr lang="en-US" sz="2800" dirty="0"/>
              <a:t>the class </a:t>
            </a:r>
            <a:r>
              <a:rPr lang="en-US" sz="2800" dirty="0" smtClean="0"/>
              <a:t>webpage </a:t>
            </a:r>
            <a:r>
              <a:rPr lang="en-US" sz="2800" dirty="0"/>
              <a:t>on the </a:t>
            </a:r>
            <a:r>
              <a:rPr lang="en-US" sz="2800" dirty="0" smtClean="0"/>
              <a:t>Sakai regularly for</a:t>
            </a:r>
            <a:endParaRPr lang="en-US" sz="2800" dirty="0"/>
          </a:p>
          <a:p>
            <a:pPr lvl="1"/>
            <a:r>
              <a:rPr lang="en-US" dirty="0" smtClean="0"/>
              <a:t>Announcements</a:t>
            </a:r>
            <a:endParaRPr lang="en-US" dirty="0"/>
          </a:p>
          <a:p>
            <a:pPr lvl="1"/>
            <a:r>
              <a:rPr lang="en-US" dirty="0" smtClean="0"/>
              <a:t>Slides</a:t>
            </a:r>
            <a:endParaRPr lang="en-US" dirty="0"/>
          </a:p>
          <a:p>
            <a:pPr lvl="1"/>
            <a:r>
              <a:rPr lang="en-US" dirty="0"/>
              <a:t>Grades</a:t>
            </a:r>
          </a:p>
          <a:p>
            <a:pPr marL="0" indent="0">
              <a:buNone/>
            </a:pP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9</a:t>
            </a:fld>
            <a:endParaRPr lang="en-US"/>
          </a:p>
        </p:txBody>
      </p:sp>
    </p:spTree>
    <p:extLst>
      <p:ext uri="{BB962C8B-B14F-4D97-AF65-F5344CB8AC3E}">
        <p14:creationId xmlns:p14="http://schemas.microsoft.com/office/powerpoint/2010/main" val="483280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12391</TotalTime>
  <Words>1394</Words>
  <Application>Microsoft Office PowerPoint</Application>
  <PresentationFormat>On-screen Show (4:3)</PresentationFormat>
  <Paragraphs>271</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VE280 Programming and Elementary Data Structures</vt:lpstr>
      <vt:lpstr>VE280: Programming and Elementary Data Structures</vt:lpstr>
      <vt:lpstr>Instructor</vt:lpstr>
      <vt:lpstr>Teaching Assistants</vt:lpstr>
      <vt:lpstr>Teaching Assistants</vt:lpstr>
      <vt:lpstr>Some Administrative Details Grades</vt:lpstr>
      <vt:lpstr>Some Administrative Details Project Details</vt:lpstr>
      <vt:lpstr>Some Administrative Details Collaboration and Cheating</vt:lpstr>
      <vt:lpstr>Some Administrative Details Sakai</vt:lpstr>
      <vt:lpstr>Some Administrative Details Getting Help</vt:lpstr>
      <vt:lpstr>What’s Programming?</vt:lpstr>
      <vt:lpstr>What’s Programming?</vt:lpstr>
      <vt:lpstr>What’s Programming?</vt:lpstr>
      <vt:lpstr>What’s Programming? An Art</vt:lpstr>
      <vt:lpstr>What’s Programming? An Art</vt:lpstr>
      <vt:lpstr>What’s Programming?</vt:lpstr>
      <vt:lpstr>What’s Programming?</vt:lpstr>
      <vt:lpstr>What’s Data Structure?</vt:lpstr>
      <vt:lpstr>What’s Data Structure?</vt:lpstr>
      <vt:lpstr>The Task of Programming</vt:lpstr>
      <vt:lpstr>Problem Solving Phase</vt:lpstr>
      <vt:lpstr>Implementation Phase</vt:lpstr>
      <vt:lpstr>The Task of Programming</vt:lpstr>
      <vt:lpstr>The Task of Programming</vt:lpstr>
      <vt:lpstr>Programming Challenges Conflicting goals</vt:lpstr>
      <vt:lpstr>Programming Challenges The list of “If you can only do’s…”</vt:lpstr>
      <vt:lpstr>Programming Challenges Language constraints</vt:lpstr>
      <vt:lpstr>Programming Challenges The complexity of testing</vt:lpstr>
      <vt:lpstr>Programming Challenges The complexity of testing – cont’d</vt:lpstr>
      <vt:lpstr>Programming Challenges Problem sizes</vt:lpstr>
      <vt:lpstr>“What VE280 is about…”</vt:lpstr>
      <vt:lpstr>“Why VE280 is interesting…”</vt:lpstr>
      <vt:lpstr>“Why VE280 isn’t about programming…”</vt:lpstr>
      <vt:lpstr>My Research</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Weikang</cp:lastModifiedBy>
  <cp:revision>201</cp:revision>
  <dcterms:created xsi:type="dcterms:W3CDTF">2008-09-02T17:19:50Z</dcterms:created>
  <dcterms:modified xsi:type="dcterms:W3CDTF">2012-05-15T03:57:57Z</dcterms:modified>
</cp:coreProperties>
</file>