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1" r:id="rId3"/>
    <p:sldId id="320" r:id="rId4"/>
    <p:sldId id="316" r:id="rId5"/>
    <p:sldId id="315" r:id="rId6"/>
    <p:sldId id="306" r:id="rId7"/>
    <p:sldId id="273" r:id="rId8"/>
    <p:sldId id="275" r:id="rId9"/>
    <p:sldId id="277" r:id="rId10"/>
    <p:sldId id="278" r:id="rId11"/>
    <p:sldId id="280" r:id="rId12"/>
    <p:sldId id="281" r:id="rId13"/>
    <p:sldId id="282" r:id="rId14"/>
    <p:sldId id="279" r:id="rId15"/>
    <p:sldId id="283" r:id="rId16"/>
    <p:sldId id="284" r:id="rId17"/>
    <p:sldId id="285" r:id="rId18"/>
    <p:sldId id="286" r:id="rId19"/>
    <p:sldId id="289" r:id="rId20"/>
    <p:sldId id="293" r:id="rId21"/>
    <p:sldId id="294" r:id="rId22"/>
    <p:sldId id="296" r:id="rId23"/>
    <p:sldId id="297" r:id="rId24"/>
    <p:sldId id="307" r:id="rId25"/>
    <p:sldId id="317" r:id="rId26"/>
    <p:sldId id="301" r:id="rId27"/>
    <p:sldId id="302" r:id="rId28"/>
    <p:sldId id="303" r:id="rId29"/>
    <p:sldId id="304" r:id="rId30"/>
    <p:sldId id="319" r:id="rId31"/>
    <p:sldId id="305" r:id="rId32"/>
    <p:sldId id="314" r:id="rId33"/>
    <p:sldId id="318" r:id="rId34"/>
    <p:sldId id="308" r:id="rId35"/>
    <p:sldId id="309" r:id="rId36"/>
    <p:sldId id="310" r:id="rId37"/>
    <p:sldId id="311" r:id="rId38"/>
    <p:sldId id="312" r:id="rId39"/>
    <p:sldId id="313" r:id="rId40"/>
    <p:sldId id="32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FF99"/>
    <a:srgbClr val="0000C0"/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4" autoAdjust="0"/>
  </p:normalViewPr>
  <p:slideViewPr>
    <p:cSldViewPr>
      <p:cViewPr varScale="1">
        <p:scale>
          <a:sx n="109" d="100"/>
          <a:sy n="109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25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9398-4708-4CEC-B752-0A4958949EE6}" type="datetime1">
              <a:rPr lang="en-US" smtClean="0"/>
              <a:t>6/20/2012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94FB-5AE4-494A-90CF-D8323FAC7444}" type="datetime1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4DFB-49D0-487A-A4AB-CDBECDF33E0F}" type="datetime1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99F7-59F5-40A0-9EA1-5FA02EB8A731}" type="datetime1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8215-5BF7-4DD6-B1B3-D30DAC5D00D2}" type="datetime1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1331-9AF9-451A-A400-0E7FE333C464}" type="datetime1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1D45-A4B3-41FB-92AB-D888F6D51772}" type="datetime1">
              <a:rPr lang="en-US" smtClean="0"/>
              <a:t>6/20/2012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777B-AC00-4121-8577-85E6647497D2}" type="datetime1">
              <a:rPr lang="en-US" smtClean="0"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F94C-CD69-4BAA-BCAD-F4848BB769C8}" type="datetime1">
              <a:rPr lang="en-US" smtClean="0"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7091-FC1C-4320-811E-64A947E26D1E}" type="datetime1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143D-3D7E-424C-A427-BEF017FD8A6F}" type="datetime1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50F83-CC73-4802-B713-DC9166FD11A5}" type="datetime1">
              <a:rPr lang="en-US" smtClean="0"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and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Copying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r>
              <a:rPr lang="en-US" dirty="0" smtClean="0"/>
              <a:t> can be assigned to one another.  So, if we declare another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495800"/>
            <a:ext cx="41910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648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0" y="4648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5181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5715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5181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71600" y="5715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00600" y="4495800"/>
            <a:ext cx="41910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198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0600" y="4648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4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9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342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90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438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48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53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58200" y="4648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00600" y="5181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00600" y="5715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9800" y="5181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9800" y="5715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2400" y="4114800"/>
            <a:ext cx="1447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LadyGaGa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00600" y="4114800"/>
            <a:ext cx="685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Copying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r>
              <a:rPr lang="en-US" dirty="0" smtClean="0"/>
              <a:t> can be assigned to one another.  So, if we declare another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We can copy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with a single statement: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foo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00600" y="4495800"/>
            <a:ext cx="41910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198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0600" y="4648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24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29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342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390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438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48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53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58200" y="4648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00600" y="5181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00600" y="5715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9800" y="5181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9800" y="5715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00600" y="4114800"/>
            <a:ext cx="685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343400" y="51816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2400" y="4495800"/>
            <a:ext cx="41910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371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2400" y="4648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76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812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908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95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200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052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0000" y="4648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2400" y="5181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2400" y="5715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371600" y="5181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371600" y="5715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2400" y="4114800"/>
            <a:ext cx="1447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LadyGaGa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Copying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foo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This avoids having to copy each element in turn.</a:t>
            </a:r>
          </a:p>
          <a:p>
            <a:r>
              <a:rPr lang="en-US" dirty="0" smtClean="0"/>
              <a:t>Note:  this is a “bitwise” copy.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800600" y="4495800"/>
            <a:ext cx="41910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198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0600" y="4648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24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29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9342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390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438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848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53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58200" y="4648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0600" y="5181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00600" y="5715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19800" y="5181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19800" y="5715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00600" y="4114800"/>
            <a:ext cx="685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4343400" y="51816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52400" y="4495800"/>
            <a:ext cx="41910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371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2400" y="4648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76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9812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908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956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004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505200" y="4648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10000" y="4648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2400" y="5181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400" y="5715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371600" y="5181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371600" y="5715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2400" y="4114800"/>
            <a:ext cx="1447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LadyGaGa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Passing as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 </a:t>
            </a:r>
            <a:r>
              <a:rPr lang="en-US" dirty="0" err="1" smtClean="0"/>
              <a:t>structs</a:t>
            </a:r>
            <a:r>
              <a:rPr lang="en-US" dirty="0" smtClean="0"/>
              <a:t> can be passed as arguments.</a:t>
            </a:r>
          </a:p>
          <a:p>
            <a:r>
              <a:rPr lang="en-US" dirty="0" smtClean="0"/>
              <a:t>Unlike arrays, they can be passed by value: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g){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g.midterm+g.final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Passing as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As always, a stack frame is created: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2971800"/>
            <a:ext cx="44196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3124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24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672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68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816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864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912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0" y="3124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0" y="36576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4191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57600" y="3657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57600" y="4191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7800" y="4267200"/>
            <a:ext cx="1447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LadyGaGa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86000" y="4724400"/>
            <a:ext cx="44196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576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86000" y="4876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624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72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720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768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864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912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96000" y="48768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0" y="54102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86000" y="59436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57600" y="54102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57600" y="5943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257800" y="6019800"/>
            <a:ext cx="1447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0" y="838200"/>
            <a:ext cx="473398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Grades g){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g.midterm+g.final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828800" y="4724400"/>
            <a:ext cx="461665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Passing as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And, the </a:t>
            </a:r>
            <a:r>
              <a:rPr lang="en-US" dirty="0" err="1" smtClean="0"/>
              <a:t>struct</a:t>
            </a:r>
            <a:r>
              <a:rPr lang="en-US" dirty="0" smtClean="0"/>
              <a:t> is copied in.  To do that, each constituent's value is copied: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2971800"/>
            <a:ext cx="44196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3124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24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672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68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816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864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912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0" y="3124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0" y="36576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4191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57600" y="3657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57600" y="4191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7800" y="4267200"/>
            <a:ext cx="1447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LadyGaGa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86000" y="4724400"/>
            <a:ext cx="44196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576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86000" y="4876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624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672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720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768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864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912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96000" y="48768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0" y="54102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86000" y="59436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57600" y="54102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57600" y="5943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257800" y="6019800"/>
            <a:ext cx="1447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0" y="838200"/>
            <a:ext cx="473398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Grades g){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g.midterm+g.final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28800" y="4724400"/>
            <a:ext cx="461665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Passing as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And, the </a:t>
            </a:r>
            <a:r>
              <a:rPr lang="en-US" dirty="0" err="1" smtClean="0"/>
              <a:t>struct</a:t>
            </a:r>
            <a:r>
              <a:rPr lang="en-US" dirty="0" smtClean="0"/>
              <a:t> is copied in.  To do that, each constituent's value is copied: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0" y="838200"/>
            <a:ext cx="473398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Grades g){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g.midterm+g.final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57800" y="3581400"/>
            <a:ext cx="37338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Notice that this includes the char array “</a:t>
            </a:r>
            <a:r>
              <a:rPr lang="en-US" sz="2400" b="1" dirty="0" err="1" smtClean="0"/>
              <a:t>LadyGaGa</a:t>
            </a:r>
            <a:r>
              <a:rPr lang="en-US" sz="2400" b="1" dirty="0" smtClean="0"/>
              <a:t>”.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Since it is part of a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, it is passed by-value rather than by-reference!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62000" y="2971800"/>
            <a:ext cx="44196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1336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2000" y="3124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384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7432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480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3528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576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624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267200" y="3124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572000" y="3124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2000" y="36576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" y="4191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133600" y="3657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33600" y="4191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33800" y="4267200"/>
            <a:ext cx="1447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LadyGaGa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62000" y="4724400"/>
            <a:ext cx="44196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1336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2000" y="4876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4384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432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0480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3528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6576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9624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67200" y="48768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572000" y="48768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2000" y="54102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2000" y="59436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133600" y="54102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133600" y="59436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733800" y="6019800"/>
            <a:ext cx="1447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04800" y="4724400"/>
            <a:ext cx="461665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Passing as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Copying </a:t>
            </a:r>
            <a:r>
              <a:rPr lang="en-US" dirty="0" err="1" smtClean="0"/>
              <a:t>structs</a:t>
            </a:r>
            <a:r>
              <a:rPr lang="en-US" dirty="0" smtClean="0"/>
              <a:t> by-value prevents a caller from modifying the structure.  However, it can also be </a:t>
            </a:r>
            <a:r>
              <a:rPr lang="en-US" b="1" dirty="0" smtClean="0">
                <a:solidFill>
                  <a:srgbClr val="0070C0"/>
                </a:solidFill>
              </a:rPr>
              <a:t>expensive</a:t>
            </a:r>
            <a:r>
              <a:rPr lang="en-US" dirty="0" smtClean="0"/>
              <a:t>, particularly for large structures.</a:t>
            </a:r>
          </a:p>
          <a:p>
            <a:r>
              <a:rPr lang="en-US" dirty="0" smtClean="0"/>
              <a:t>So, we can pass them by-reference by changing the type signature: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gr.midterm+gr.final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Unfortunately, because this passes by-reference, it allows for the possibility of (mistakenly) changing the contents of the </a:t>
            </a:r>
            <a:r>
              <a:rPr lang="en-US" b="1" dirty="0" smtClean="0"/>
              <a:t>caller’s</a:t>
            </a:r>
            <a:r>
              <a:rPr lang="en-US" dirty="0" smtClean="0"/>
              <a:t> copy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Passing as arguments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can we prevent changing the caller’s copy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</a:t>
            </a:r>
            <a:r>
              <a:rPr lang="en-US" dirty="0"/>
              <a:t>?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type qualifier!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gr.midterm+gr.final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known as passing by “const ref” and it gets us the best of both worlds:</a:t>
            </a:r>
          </a:p>
          <a:p>
            <a:pPr lvl="1"/>
            <a:r>
              <a:rPr lang="en-US" dirty="0" smtClean="0"/>
              <a:t>We don't have the expense of a copy.</a:t>
            </a:r>
          </a:p>
          <a:p>
            <a:pPr lvl="1"/>
            <a:r>
              <a:rPr lang="en-US" dirty="0" smtClean="0"/>
              <a:t>We have the safety guarantee that the function cannot change the caller's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</a:t>
            </a:r>
            <a:br>
              <a:rPr lang="en-US" dirty="0" smtClean="0"/>
            </a:br>
            <a:r>
              <a:rPr lang="en-US" sz="2200" dirty="0" smtClean="0"/>
              <a:t>Extending basic data types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far, we have given you several mechanisms with which to extend the basic data types (</a:t>
            </a:r>
            <a:r>
              <a:rPr lang="en-US" dirty="0" err="1" smtClean="0"/>
              <a:t>int</a:t>
            </a:r>
            <a:r>
              <a:rPr lang="en-US" dirty="0" smtClean="0"/>
              <a:t>, char, etc) provided by the C++ language:</a:t>
            </a:r>
          </a:p>
          <a:p>
            <a:pPr lvl="1"/>
            <a:r>
              <a:rPr lang="en-US" dirty="0" smtClean="0"/>
              <a:t>Arrays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char a[] = “Bill";</a:t>
            </a:r>
          </a:p>
          <a:p>
            <a:pPr lvl="1"/>
            <a:r>
              <a:rPr lang="en-US" dirty="0" err="1" smtClean="0"/>
              <a:t>Structs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char c;};</a:t>
            </a:r>
          </a:p>
          <a:p>
            <a:pPr lvl="1"/>
            <a:r>
              <a:rPr lang="en-US" dirty="0" smtClean="0"/>
              <a:t>Pointers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char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lvl="1"/>
            <a:r>
              <a:rPr lang="en-US" dirty="0" smtClean="0"/>
              <a:t>References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char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a[0];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2895600"/>
            <a:ext cx="3667188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Types are </a:t>
            </a:r>
            <a:r>
              <a:rPr lang="en-US" sz="2400" b="1" dirty="0" err="1" smtClean="0">
                <a:solidFill>
                  <a:srgbClr val="0000FF"/>
                </a:solidFill>
              </a:rPr>
              <a:t>composable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Once you have declared a type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x, that type can be used to define a pointer to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x, an array of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x, or even a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that contains an element of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x.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8:00 am – 9:40 am, June 27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</a:p>
          <a:p>
            <a:r>
              <a:rPr lang="en-US" dirty="0" smtClean="0"/>
              <a:t>Closed book</a:t>
            </a:r>
          </a:p>
          <a:p>
            <a:pPr lvl="0"/>
            <a:r>
              <a:rPr lang="en-US" dirty="0"/>
              <a:t>No electronic devices are allowed.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include laptops and cell phones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Written </a:t>
            </a:r>
            <a:r>
              <a:rPr lang="en-US" dirty="0"/>
              <a:t>exam</a:t>
            </a:r>
          </a:p>
          <a:p>
            <a:pPr lvl="1"/>
            <a:r>
              <a:rPr lang="en-US" dirty="0" smtClean="0"/>
              <a:t>A number of questions which only require you to provide a very short answer.</a:t>
            </a:r>
          </a:p>
          <a:p>
            <a:pPr lvl="1"/>
            <a:r>
              <a:rPr lang="en-US" dirty="0" smtClean="0"/>
              <a:t>A few questions which require you to write code on the paper.</a:t>
            </a:r>
          </a:p>
          <a:p>
            <a:r>
              <a:rPr lang="en-US" dirty="0" smtClean="0"/>
              <a:t>Abide by the </a:t>
            </a:r>
            <a:r>
              <a:rPr lang="en-US" b="1" dirty="0" smtClean="0">
                <a:solidFill>
                  <a:srgbClr val="C00000"/>
                </a:solidFill>
              </a:rPr>
              <a:t>Honor Code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const</a:t>
            </a:r>
            <a:br>
              <a:rPr lang="en-US" dirty="0" smtClean="0"/>
            </a:br>
            <a:r>
              <a:rPr lang="en-US" sz="2200" dirty="0" smtClean="0"/>
              <a:t>Using constant global data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Often, you work with a numerical value in a program that has some valid meaning.</a:t>
            </a:r>
          </a:p>
          <a:p>
            <a:endParaRPr lang="en-US" dirty="0" smtClean="0"/>
          </a:p>
          <a:p>
            <a:r>
              <a:rPr lang="en-US" dirty="0" smtClean="0"/>
              <a:t>For example, the grades program we discussed needs to know how many students are enrolled in the course: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students[200];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40386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08864" y="4114800"/>
            <a:ext cx="271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number of students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const </a:t>
            </a:r>
            <a:br>
              <a:rPr lang="en-US" dirty="0" smtClean="0"/>
            </a:br>
            <a:r>
              <a:rPr lang="en-US" sz="2200" dirty="0" smtClean="0"/>
              <a:t>Using constant global data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However, instead of just using 200 everywhere it’s needed: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students[200];</a:t>
            </a:r>
          </a:p>
          <a:p>
            <a:endParaRPr lang="en-US" dirty="0" smtClean="0"/>
          </a:p>
          <a:p>
            <a:r>
              <a:rPr lang="en-US" dirty="0" smtClean="0"/>
              <a:t>Define a constant, and use the constant: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NUM_STUDENTS = 200;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Grades students[NUM_STUDENTS];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Sometimes you will also see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#define STUDENTS 168;</a:t>
            </a:r>
          </a:p>
          <a:p>
            <a:endParaRPr lang="en-US" dirty="0" smtClean="0"/>
          </a:p>
          <a:p>
            <a:r>
              <a:rPr lang="en-US" u="sng" dirty="0" smtClean="0"/>
              <a:t>However, using constant </a:t>
            </a:r>
            <a:r>
              <a:rPr lang="en-US" u="sng" dirty="0" err="1" smtClean="0"/>
              <a:t>globals</a:t>
            </a:r>
            <a:r>
              <a:rPr lang="en-US" u="sng" dirty="0" smtClean="0"/>
              <a:t> is preferable.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const </a:t>
            </a:r>
            <a:br>
              <a:rPr lang="en-US" dirty="0" smtClean="0"/>
            </a:br>
            <a:r>
              <a:rPr lang="en-US" sz="2200" dirty="0" smtClean="0"/>
              <a:t>Using constant global data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Using constant </a:t>
            </a:r>
            <a:r>
              <a:rPr lang="en-US" dirty="0" err="1" smtClean="0"/>
              <a:t>globals</a:t>
            </a:r>
            <a:r>
              <a:rPr lang="en-US" dirty="0" smtClean="0"/>
              <a:t> has two important advantages: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The reader can immediately see what role that constant plays since it has a descriptive name rather than being just a number.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If the number changes (say if someone withdraws) you only need to change it in one place, not everywhere!</a:t>
            </a:r>
          </a:p>
          <a:p>
            <a:endParaRPr lang="en-US" dirty="0" smtClean="0"/>
          </a:p>
          <a:p>
            <a:r>
              <a:rPr lang="en-US" dirty="0" smtClean="0"/>
              <a:t>The “const” tag means “this integer is a constant: once it is</a:t>
            </a:r>
            <a:br>
              <a:rPr lang="en-US" dirty="0" smtClean="0"/>
            </a:br>
            <a:r>
              <a:rPr lang="en-US" dirty="0" smtClean="0"/>
              <a:t>initialized, never allow its value to change.”</a:t>
            </a:r>
          </a:p>
          <a:p>
            <a:r>
              <a:rPr lang="en-US" dirty="0" smtClean="0"/>
              <a:t>We use a const </a:t>
            </a:r>
            <a:r>
              <a:rPr lang="en-US" dirty="0" err="1" smtClean="0"/>
              <a:t>int</a:t>
            </a:r>
            <a:r>
              <a:rPr lang="en-US" dirty="0" smtClean="0"/>
              <a:t> rather than an </a:t>
            </a:r>
            <a:r>
              <a:rPr lang="en-US" dirty="0" err="1" smtClean="0"/>
              <a:t>int</a:t>
            </a:r>
            <a:r>
              <a:rPr lang="en-US" dirty="0" smtClean="0"/>
              <a:t> so that if we mistakenly try to change its value in the code, the compiler won't let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const </a:t>
            </a:r>
            <a:br>
              <a:rPr lang="en-US" dirty="0" smtClean="0"/>
            </a:br>
            <a:r>
              <a:rPr lang="en-US" sz="2200" dirty="0" smtClean="0"/>
              <a:t>Using constant global data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seen several examples of the const qualifier applied to types.</a:t>
            </a:r>
          </a:p>
          <a:p>
            <a:r>
              <a:rPr lang="en-US" dirty="0" smtClean="0"/>
              <a:t>Doing so gives rise to a specific relationship between the two types:  </a:t>
            </a:r>
            <a:r>
              <a:rPr lang="en-US" b="1" dirty="0" err="1" smtClean="0">
                <a:solidFill>
                  <a:srgbClr val="0000FF"/>
                </a:solidFill>
              </a:rPr>
              <a:t>supertype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subtype</a:t>
            </a:r>
          </a:p>
          <a:p>
            <a:endParaRPr lang="en-US" dirty="0" smtClean="0"/>
          </a:p>
          <a:p>
            <a:r>
              <a:rPr lang="en-US" dirty="0" smtClean="0"/>
              <a:t>Anything of type T is a </a:t>
            </a:r>
            <a:r>
              <a:rPr lang="en-US" b="1" dirty="0" smtClean="0">
                <a:solidFill>
                  <a:srgbClr val="0000FF"/>
                </a:solidFill>
              </a:rPr>
              <a:t>subtype</a:t>
            </a:r>
            <a:r>
              <a:rPr lang="en-US" dirty="0" smtClean="0"/>
              <a:t> of anything that is a const T.</a:t>
            </a:r>
          </a:p>
          <a:p>
            <a:r>
              <a:rPr lang="en-US" dirty="0" smtClean="0"/>
              <a:t>Since Ts are modifiable (and const Ts are not), there are </a:t>
            </a:r>
            <a:r>
              <a:rPr lang="en-US" b="1" dirty="0" smtClean="0">
                <a:solidFill>
                  <a:srgbClr val="C00000"/>
                </a:solidFill>
              </a:rPr>
              <a:t>more operations</a:t>
            </a:r>
            <a:r>
              <a:rPr lang="en-US" dirty="0" smtClean="0"/>
              <a:t> defined for a T than a const T.</a:t>
            </a:r>
          </a:p>
          <a:p>
            <a:r>
              <a:rPr lang="en-US" dirty="0" smtClean="0"/>
              <a:t>This means we can use a T if we were expecting a const T, but not the reverse.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Subtype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4953000"/>
            <a:ext cx="7772400" cy="1524000"/>
          </a:xfrm>
        </p:spPr>
        <p:txBody>
          <a:bodyPr>
            <a:normAutofit/>
          </a:bodyPr>
          <a:lstStyle/>
          <a:p>
            <a:r>
              <a:rPr lang="en-US" dirty="0"/>
              <a:t>More generally, if S is a subtype of T, then an “S” can be correctly used anywhere a “T” is expected.  (We’ll say more about subtypes later in the course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61279"/>
            <a:ext cx="4182555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1775" y="1661279"/>
            <a:ext cx="3768980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8155" y="3230939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6733" y="3109079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0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Categorizing Data: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Rename a type: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1734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smtClean="0"/>
              <a:t>Introducing </a:t>
            </a: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addition to single constants, we may need to categorize data.</a:t>
            </a:r>
          </a:p>
          <a:p>
            <a:endParaRPr lang="en-US" dirty="0" smtClean="0"/>
          </a:p>
          <a:p>
            <a:r>
              <a:rPr lang="en-US" dirty="0" smtClean="0"/>
              <a:t>For example, there are four different suits in cards:</a:t>
            </a:r>
          </a:p>
          <a:p>
            <a:pPr lvl="1"/>
            <a:r>
              <a:rPr lang="en-US" dirty="0" smtClean="0"/>
              <a:t>Clubs</a:t>
            </a:r>
          </a:p>
          <a:p>
            <a:pPr lvl="1"/>
            <a:r>
              <a:rPr lang="en-US" dirty="0" smtClean="0"/>
              <a:t>Diamonds</a:t>
            </a:r>
          </a:p>
          <a:p>
            <a:pPr lvl="1"/>
            <a:r>
              <a:rPr lang="en-US" dirty="0" smtClean="0"/>
              <a:t>Hearts</a:t>
            </a:r>
          </a:p>
          <a:p>
            <a:pPr lvl="1"/>
            <a:r>
              <a:rPr lang="en-US" dirty="0" smtClean="0"/>
              <a:t>Spades</a:t>
            </a:r>
          </a:p>
          <a:p>
            <a:endParaRPr lang="en-US" dirty="0" smtClean="0"/>
          </a:p>
          <a:p>
            <a:r>
              <a:rPr lang="en-US" dirty="0" smtClean="0"/>
              <a:t>You could encode each of these as a separate integer like: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CLUBS = 0;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DIAMONDS = 1;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and so on…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2846960" y="2743200"/>
            <a:ext cx="35344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2" r="-1232" b="50000"/>
          <a:stretch/>
        </p:blipFill>
        <p:spPr bwMode="auto">
          <a:xfrm>
            <a:off x="2846960" y="3171825"/>
            <a:ext cx="35344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000" r="47369"/>
          <a:stretch/>
        </p:blipFill>
        <p:spPr bwMode="auto">
          <a:xfrm>
            <a:off x="2894507" y="3609975"/>
            <a:ext cx="305893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pload.wikimedia.org/wikipedia/commons/b/b6/Anglo-American_card_sui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4" t="50000" r="-9079"/>
          <a:stretch/>
        </p:blipFill>
        <p:spPr bwMode="auto">
          <a:xfrm>
            <a:off x="2887991" y="3948112"/>
            <a:ext cx="388609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smtClean="0"/>
              <a:t>Introducing </a:t>
            </a: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CLUBS = 0;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DIAMONDS = 1;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Unfortunately, encoding information this way means you will lose some information in the process.</a:t>
            </a:r>
          </a:p>
          <a:p>
            <a:endParaRPr lang="en-US" dirty="0" smtClean="0"/>
          </a:p>
          <a:p>
            <a:r>
              <a:rPr lang="en-US" dirty="0" smtClean="0"/>
              <a:t>For example, consider the predicate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suit);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REQUIRES: suit is one of Clubs,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Diamonds, Hearts,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or Spades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 returns true if the color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of this suit is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smtClean="0"/>
              <a:t>Introducing </a:t>
            </a: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CLUBS = 0;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DIAMONDS = 1;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suit);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// REQUIRES: suit is one of Clubs,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          Diamonds,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Hearts, 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Spades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EFFECTS:  returns true if the color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          of this suit is red.</a:t>
            </a:r>
          </a:p>
          <a:p>
            <a:endParaRPr lang="en-US" sz="2000" dirty="0" smtClean="0">
              <a:cs typeface="Courier New" pitchFamily="49" charset="0"/>
            </a:endParaRPr>
          </a:p>
          <a:p>
            <a:r>
              <a:rPr lang="en-US" sz="2400" dirty="0" smtClean="0"/>
              <a:t>This is annoying, since we </a:t>
            </a:r>
            <a:r>
              <a:rPr lang="en-US" sz="2400" dirty="0" smtClean="0">
                <a:solidFill>
                  <a:srgbClr val="C00000"/>
                </a:solidFill>
              </a:rPr>
              <a:t>need</a:t>
            </a:r>
            <a:r>
              <a:rPr lang="en-US" sz="2400" dirty="0" smtClean="0"/>
              <a:t> this REQUIRES clause; not all integers encode a suit.</a:t>
            </a:r>
          </a:p>
          <a:p>
            <a:r>
              <a:rPr lang="en-US" sz="2400" dirty="0" smtClean="0"/>
              <a:t>There is a better way:  the </a:t>
            </a:r>
            <a:r>
              <a:rPr lang="en-US" sz="2400" b="1" dirty="0" smtClean="0">
                <a:solidFill>
                  <a:srgbClr val="C00000"/>
                </a:solidFill>
              </a:rPr>
              <a:t>enumeration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(or </a:t>
            </a:r>
            <a:r>
              <a:rPr lang="en-US" sz="2400" b="1" dirty="0" err="1" smtClean="0">
                <a:solidFill>
                  <a:srgbClr val="C00000"/>
                </a:solidFill>
              </a:rPr>
              <a:t>enum</a:t>
            </a:r>
            <a:r>
              <a:rPr lang="en-US" sz="2400" dirty="0" smtClean="0"/>
              <a:t>)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define an enumeration type as follows: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Suit {CLUBS, DIAMONDS,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HEARTS, SPADES};</a:t>
            </a:r>
          </a:p>
          <a:p>
            <a:r>
              <a:rPr lang="en-US" sz="2800" dirty="0" smtClean="0"/>
              <a:t>To define variables of this type you say: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Suit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You can initialize them as: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Suit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suit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DIAMONDS;</a:t>
            </a:r>
          </a:p>
          <a:p>
            <a:r>
              <a:rPr lang="en-US" sz="2800" dirty="0" smtClean="0"/>
              <a:t>Once you have such an </a:t>
            </a:r>
            <a:r>
              <a:rPr lang="en-US" sz="2800" dirty="0" err="1" smtClean="0"/>
              <a:t>enum</a:t>
            </a:r>
            <a:r>
              <a:rPr lang="en-US" sz="2800" dirty="0" smtClean="0"/>
              <a:t> type defined, you can use it as an argument, just like anything else.</a:t>
            </a:r>
          </a:p>
          <a:p>
            <a:r>
              <a:rPr lang="en-US" sz="2800" dirty="0" err="1" smtClean="0"/>
              <a:t>Enums</a:t>
            </a:r>
            <a:r>
              <a:rPr lang="en-US" sz="2800" dirty="0" smtClean="0"/>
              <a:t> are passed by-value, and can be assigned.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Topics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Linux Commands</a:t>
            </a:r>
          </a:p>
          <a:p>
            <a:r>
              <a:rPr lang="en-US" dirty="0" smtClean="0"/>
              <a:t>Compile Program on Linux</a:t>
            </a:r>
          </a:p>
          <a:p>
            <a:pPr lvl="1"/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GDB,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C++ </a:t>
            </a:r>
            <a:r>
              <a:rPr lang="en-US" dirty="0" smtClean="0"/>
              <a:t>Basics</a:t>
            </a:r>
            <a:endParaRPr lang="en-US" dirty="0" smtClean="0"/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Tail-Recursion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smtClean="0"/>
              <a:t>Pointers</a:t>
            </a:r>
            <a:endParaRPr lang="en-US" dirty="0" smtClean="0"/>
          </a:p>
          <a:p>
            <a:r>
              <a:rPr lang="en-US" dirty="0" smtClean="0"/>
              <a:t>Arrays and Pointers</a:t>
            </a:r>
          </a:p>
          <a:p>
            <a:r>
              <a:rPr lang="en-US" dirty="0" smtClean="0"/>
              <a:t>Array Traversal</a:t>
            </a: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and </a:t>
            </a:r>
            <a:r>
              <a:rPr lang="en-US" dirty="0" err="1" smtClean="0"/>
              <a:t>Enums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Data</a:t>
            </a:r>
            <a:br>
              <a:rPr lang="en-US" dirty="0"/>
            </a:br>
            <a:r>
              <a:rPr lang="en-US" sz="2200" dirty="0" err="1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enum</a:t>
            </a:r>
            <a:r>
              <a:rPr lang="en-US" dirty="0" smtClean="0"/>
              <a:t>, the specification for the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be simplified by removing the REQUIRES clause.</a:t>
            </a:r>
          </a:p>
          <a:p>
            <a:endParaRPr lang="en-US" dirty="0"/>
          </a:p>
          <a:p>
            <a:pPr lvl="0">
              <a:buClr>
                <a:srgbClr val="D34817"/>
              </a:buCl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Suit s);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EFFECTS:  returns true if the </a:t>
            </a: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color</a:t>
            </a:r>
            <a:b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         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 this suit is red.</a:t>
            </a:r>
          </a:p>
          <a:p>
            <a:pPr marL="27432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2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Categorizing Data</a:t>
            </a:r>
            <a:br>
              <a:rPr lang="en-US" dirty="0" smtClean="0"/>
            </a:br>
            <a:r>
              <a:rPr lang="en-US" sz="2200" dirty="0" err="1" smtClean="0"/>
              <a:t>enums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isRed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Suit s)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switch (s)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DIAMONDS: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HEARTS: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return true;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CLUBS: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case SPADES: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default: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assert(0);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400" y="59436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Data</a:t>
            </a:r>
            <a:br>
              <a:rPr lang="en-US" dirty="0"/>
            </a:br>
            <a:r>
              <a:rPr lang="en-US" sz="2200" dirty="0" err="1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>
              <a:buClr>
                <a:srgbClr val="D34817"/>
              </a:buClr>
            </a:pPr>
            <a:r>
              <a:rPr lang="en-US" dirty="0" smtClean="0"/>
              <a:t>If you write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Suit {CLUBS, 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DIAMONDS, </a:t>
            </a:r>
            <a:b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HEARTS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SPADES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then numerically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CLUBS = 0, DIAMONDS = 1,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HEARTS = 2, SPADES = 3</a:t>
            </a:r>
          </a:p>
          <a:p>
            <a:pPr>
              <a:buClr>
                <a:srgbClr val="D34817"/>
              </a:buClr>
            </a:pPr>
            <a:endParaRPr lang="en-US" dirty="0" smtClean="0"/>
          </a:p>
          <a:p>
            <a:pPr>
              <a:buClr>
                <a:srgbClr val="D34817"/>
              </a:buClr>
            </a:pPr>
            <a:r>
              <a:rPr lang="en-US" dirty="0" smtClean="0"/>
              <a:t>Using this fact, it will sometimes make life easier</a:t>
            </a:r>
          </a:p>
          <a:p>
            <a:pPr marL="0" indent="0">
              <a:buClr>
                <a:srgbClr val="D34817"/>
              </a:buClr>
              <a:buNone/>
            </a:pPr>
            <a:r>
              <a:rPr lang="en-US" dirty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Suit s = CLUBS;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 = {“clubs”,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“diamonds”, “hearts”, “spades”};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“suit s is ”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suitname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[s];</a:t>
            </a:r>
          </a:p>
        </p:txBody>
      </p:sp>
    </p:spTree>
    <p:extLst>
      <p:ext uri="{BB962C8B-B14F-4D97-AF65-F5344CB8AC3E}">
        <p14:creationId xmlns:p14="http://schemas.microsoft.com/office/powerpoint/2010/main" val="31357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Using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Categorizing Data: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Rename a type: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difference between C and C++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For both C and C++, you define a </a:t>
            </a:r>
            <a:r>
              <a:rPr lang="en-US" dirty="0" err="1" smtClean="0"/>
              <a:t>struct</a:t>
            </a:r>
            <a:r>
              <a:rPr lang="en-US" dirty="0" smtClean="0"/>
              <a:t>/</a:t>
            </a:r>
            <a:r>
              <a:rPr lang="en-US" dirty="0" err="1" smtClean="0"/>
              <a:t>enum</a:t>
            </a:r>
            <a:r>
              <a:rPr lang="en-US" dirty="0" smtClean="0"/>
              <a:t> type with the keyword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/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Grades {</a:t>
            </a:r>
          </a:p>
          <a:p>
            <a:pPr lvl="2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midterm;</a:t>
            </a:r>
          </a:p>
          <a:p>
            <a:pPr lvl="2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final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r>
              <a:rPr lang="en-US" dirty="0" smtClean="0">
                <a:cs typeface="Courier New" pitchFamily="49" charset="0"/>
              </a:rPr>
              <a:t>In C, when you define an object of a </a:t>
            </a:r>
            <a:r>
              <a:rPr lang="en-US" dirty="0" err="1" smtClean="0">
                <a:cs typeface="Courier New" pitchFamily="49" charset="0"/>
              </a:rPr>
              <a:t>struct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enum</a:t>
            </a:r>
            <a:r>
              <a:rPr lang="en-US" dirty="0" smtClean="0">
                <a:cs typeface="Courier New" pitchFamily="49" charset="0"/>
              </a:rPr>
              <a:t> type, the keyword 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required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 foo;</a:t>
            </a:r>
          </a:p>
          <a:p>
            <a:r>
              <a:rPr lang="en-US" dirty="0" smtClean="0">
                <a:cs typeface="Courier New" pitchFamily="49" charset="0"/>
              </a:rPr>
              <a:t>In </a:t>
            </a:r>
            <a:r>
              <a:rPr lang="en-US" dirty="0" err="1" smtClean="0">
                <a:cs typeface="Courier New" pitchFamily="49" charset="0"/>
              </a:rPr>
              <a:t>constrast</a:t>
            </a:r>
            <a:r>
              <a:rPr lang="en-US" dirty="0" smtClean="0">
                <a:cs typeface="Courier New" pitchFamily="49" charset="0"/>
              </a:rPr>
              <a:t>, in C++, </a:t>
            </a:r>
            <a:r>
              <a:rPr lang="en-US" dirty="0">
                <a:cs typeface="Courier New" pitchFamily="49" charset="0"/>
              </a:rPr>
              <a:t>when you define an object of a </a:t>
            </a:r>
            <a:r>
              <a:rPr lang="en-US" dirty="0" err="1">
                <a:cs typeface="Courier New" pitchFamily="49" charset="0"/>
              </a:rPr>
              <a:t>struct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enum</a:t>
            </a:r>
            <a:r>
              <a:rPr lang="en-US" dirty="0">
                <a:cs typeface="Courier New" pitchFamily="49" charset="0"/>
              </a:rPr>
              <a:t> type, the keyword 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optional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You can just write: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Grades foo;</a:t>
            </a:r>
          </a:p>
          <a:p>
            <a:pPr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0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typedef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C, it is inconvenient to always write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/>
              <a:t> </a:t>
            </a:r>
            <a:r>
              <a:rPr lang="en-US" dirty="0" smtClean="0"/>
              <a:t>keyword when defining an object of a </a:t>
            </a:r>
            <a:r>
              <a:rPr lang="en-US" dirty="0" err="1" smtClean="0"/>
              <a:t>struct</a:t>
            </a:r>
            <a:r>
              <a:rPr lang="en-US" dirty="0" smtClean="0"/>
              <a:t> type.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Grades 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smtClean="0"/>
              <a:t>to rescue</a:t>
            </a:r>
          </a:p>
          <a:p>
            <a:r>
              <a:rPr lang="en-US" dirty="0" smtClean="0"/>
              <a:t>Using </a:t>
            </a:r>
            <a:r>
              <a:rPr lang="en-US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/>
              <a:t>, we can give an alias to the existing types: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existing_type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alias_name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Then you can define object: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foo;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2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Specifier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can put </a:t>
            </a:r>
            <a:r>
              <a:rPr lang="en-US" dirty="0" err="1" smtClean="0">
                <a:solidFill>
                  <a:srgbClr val="0000FF"/>
                </a:solidFill>
              </a:rPr>
              <a:t>struct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enum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definition </a:t>
            </a:r>
            <a:r>
              <a:rPr lang="en-US" dirty="0"/>
              <a:t>and </a:t>
            </a:r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together:</a:t>
            </a:r>
            <a:br>
              <a:rPr lang="en-US" dirty="0" smtClean="0"/>
            </a:br>
            <a:r>
              <a:rPr lang="en-US" sz="2800" dirty="0" smtClean="0"/>
              <a:t>         </a:t>
            </a:r>
            <a:r>
              <a:rPr lang="en-US" sz="2400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Grades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midterm;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final;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grade_t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Or simply: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z="2400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midterm;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final;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grade_t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Specifier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on pointers</a:t>
            </a:r>
          </a:p>
          <a:p>
            <a:r>
              <a:rPr lang="en-US" dirty="0" smtClean="0"/>
              <a:t>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Then we can use </a:t>
            </a:r>
            <a:r>
              <a:rPr lang="en-US" dirty="0" err="1" smtClean="0"/>
              <a:t>intptr</a:t>
            </a:r>
            <a:r>
              <a:rPr lang="en-US" dirty="0" smtClean="0"/>
              <a:t> to define an object of type pointer to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2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typedef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on Pointers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We have seen the following two types before: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T *p;  // "T" (the pointed-to object)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cannot be changed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p;  // "p" (the pointer) cannot be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changed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smtClean="0"/>
              <a:t>can make things clear:</a:t>
            </a:r>
          </a:p>
          <a:p>
            <a:pPr lvl="1"/>
            <a:r>
              <a:rPr lang="en-US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ptr_constT_T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/>
              <a:t>Now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ptr_constT_t</a:t>
            </a:r>
            <a:r>
              <a:rPr lang="en-US" dirty="0" smtClean="0"/>
              <a:t> is an alias for the type of 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 *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0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 </a:t>
            </a:r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400" dirty="0" smtClean="0"/>
              <a:t>Group exercise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Question: How do we use </a:t>
            </a:r>
            <a:r>
              <a:rPr lang="en-US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>
                <a:solidFill>
                  <a:srgbClr val="009900"/>
                </a:solidFill>
              </a:rPr>
              <a:t> </a:t>
            </a:r>
            <a:r>
              <a:rPr lang="en-US" dirty="0"/>
              <a:t>to rename </a:t>
            </a:r>
            <a:r>
              <a:rPr lang="en-US" dirty="0" smtClean="0"/>
              <a:t>the type of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dirty="0"/>
              <a:t>Qualifier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 *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p;  </a:t>
            </a:r>
            <a:r>
              <a:rPr lang="en-US" dirty="0" smtClean="0">
                <a:solidFill>
                  <a:srgbClr val="C00000"/>
                </a:solidFill>
                <a:cs typeface="Courier New" pitchFamily="49" charset="0"/>
              </a:rPr>
              <a:t>versus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Pointers-to-</a:t>
            </a:r>
            <a:r>
              <a:rPr lang="en-US" dirty="0" err="1"/>
              <a:t>const</a:t>
            </a:r>
            <a:r>
              <a:rPr lang="en-US" dirty="0"/>
              <a:t>-T are not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type as pointers-to-T.</a:t>
            </a:r>
          </a:p>
          <a:p>
            <a:pPr lvl="1"/>
            <a:r>
              <a:rPr lang="en-US" dirty="0"/>
              <a:t>You can use a pointer-to-T anywhere you expect a pointer-to-</a:t>
            </a:r>
            <a:r>
              <a:rPr lang="en-US" dirty="0" err="1"/>
              <a:t>const</a:t>
            </a:r>
            <a:r>
              <a:rPr lang="en-US" dirty="0"/>
              <a:t>-T, but NOT vice versa.</a:t>
            </a:r>
          </a:p>
          <a:p>
            <a:r>
              <a:rPr lang="en-US" dirty="0" smtClean="0"/>
              <a:t>Array Traversal Example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*p++</a:t>
            </a:r>
          </a:p>
          <a:p>
            <a:r>
              <a:rPr lang="en-US" dirty="0" smtClean="0"/>
              <a:t>Product types: describe a compound object</a:t>
            </a:r>
          </a:p>
          <a:p>
            <a:pPr lvl="1"/>
            <a:r>
              <a:rPr lang="en-US" dirty="0" smtClean="0"/>
              <a:t>C++ support: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</a:t>
            </a:r>
            <a:r>
              <a:rPr lang="en-US" b="1" dirty="0" smtClean="0"/>
              <a:t>++ (8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Walter </a:t>
            </a:r>
            <a:r>
              <a:rPr lang="en-US" i="1" dirty="0" err="1" smtClean="0"/>
              <a:t>Savitch</a:t>
            </a:r>
            <a:r>
              <a:rPr lang="en-US" dirty="0" smtClean="0"/>
              <a:t>, </a:t>
            </a:r>
            <a:r>
              <a:rPr lang="en-US" dirty="0"/>
              <a:t>Addison Wesley </a:t>
            </a:r>
            <a:r>
              <a:rPr lang="en-US" dirty="0" smtClean="0"/>
              <a:t>Publishing (2009)</a:t>
            </a:r>
          </a:p>
          <a:p>
            <a:pPr lvl="1"/>
            <a:r>
              <a:rPr lang="en-US" dirty="0" smtClean="0"/>
              <a:t>Chapter 10.1 </a:t>
            </a:r>
            <a:r>
              <a:rPr lang="en-US" dirty="0" smtClean="0">
                <a:solidFill>
                  <a:srgbClr val="C00000"/>
                </a:solidFill>
              </a:rPr>
              <a:t>Structures</a:t>
            </a:r>
          </a:p>
          <a:p>
            <a:pPr lvl="1"/>
            <a:r>
              <a:rPr lang="en-US" dirty="0" smtClean="0"/>
              <a:t>Pages 504-506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C</a:t>
            </a:r>
            <a:r>
              <a:rPr lang="en-US" b="1" dirty="0"/>
              <a:t>++ Primer (4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err="1"/>
              <a:t>Edision</a:t>
            </a:r>
            <a:r>
              <a:rPr lang="en-US" b="1" dirty="0"/>
              <a:t>)</a:t>
            </a:r>
            <a:r>
              <a:rPr lang="en-US" dirty="0"/>
              <a:t>, by </a:t>
            </a:r>
            <a:r>
              <a:rPr lang="en-US" i="1" dirty="0"/>
              <a:t>Stanley B. </a:t>
            </a:r>
            <a:r>
              <a:rPr lang="en-US" i="1" dirty="0" err="1"/>
              <a:t>Lippman</a:t>
            </a:r>
            <a:r>
              <a:rPr lang="en-US" i="1" dirty="0"/>
              <a:t>, </a:t>
            </a:r>
            <a:r>
              <a:rPr lang="en-US" i="1" dirty="0" err="1"/>
              <a:t>Josée</a:t>
            </a:r>
            <a:r>
              <a:rPr lang="en-US" i="1" dirty="0"/>
              <a:t> </a:t>
            </a:r>
            <a:r>
              <a:rPr lang="en-US" i="1" dirty="0" err="1"/>
              <a:t>Lajoie</a:t>
            </a:r>
            <a:r>
              <a:rPr lang="en-US" i="1" dirty="0"/>
              <a:t>, Barbara E. Moo</a:t>
            </a:r>
            <a:r>
              <a:rPr lang="en-US" dirty="0"/>
              <a:t>, Addison-Wesley Publishing (2005)</a:t>
            </a:r>
          </a:p>
          <a:p>
            <a:pPr lvl="1"/>
            <a:r>
              <a:rPr lang="en-US" dirty="0"/>
              <a:t>Chapter 2.6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Typedef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Names</a:t>
            </a:r>
          </a:p>
          <a:p>
            <a:pPr lvl="1"/>
            <a:r>
              <a:rPr lang="en-US" dirty="0"/>
              <a:t>Chapter 2.7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Enumerations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Categorizing Data: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Rename a type: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3000" y="3962400"/>
            <a:ext cx="304800" cy="5334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</a:t>
            </a:r>
            <a:r>
              <a:rPr lang="en-US" dirty="0" err="1"/>
              <a:t>Structs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Product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example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/>
              <a:t> to hold grades might be: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char name[9]; // names are 8 chars + 1 NULL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Declaring and accessing elements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statement declares the </a:t>
            </a:r>
            <a:r>
              <a:rPr lang="en-US" b="1" dirty="0" smtClean="0">
                <a:solidFill>
                  <a:srgbClr val="C00000"/>
                </a:solidFill>
              </a:rPr>
              <a:t>type</a:t>
            </a:r>
            <a:r>
              <a:rPr lang="en-US" dirty="0" smtClean="0"/>
              <a:t> “</a:t>
            </a:r>
            <a:r>
              <a:rPr lang="en-US" dirty="0" err="1" smtClean="0"/>
              <a:t>struct</a:t>
            </a:r>
            <a:r>
              <a:rPr lang="en-US" dirty="0" smtClean="0"/>
              <a:t> grades”, but does not declare any </a:t>
            </a:r>
            <a:r>
              <a:rPr lang="en-US" b="1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that type.</a:t>
            </a:r>
          </a:p>
          <a:p>
            <a:endParaRPr lang="en-US" dirty="0" smtClean="0"/>
          </a:p>
          <a:p>
            <a:r>
              <a:rPr lang="en-US" dirty="0" smtClean="0"/>
              <a:t>We can define single objects of this type as follows: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00" y="1447800"/>
            <a:ext cx="4495800" cy="1676400"/>
            <a:chOff x="4191000" y="1447800"/>
            <a:chExt cx="4495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191000" y="1447800"/>
              <a:ext cx="44958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16002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7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77200" y="1600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1000" y="21336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midterm: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1000" y="2667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final: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8800" y="21336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38800" y="26670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Declaring and accessing elements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91000" y="1447800"/>
            <a:ext cx="4495800" cy="1676400"/>
            <a:chOff x="4191000" y="1447800"/>
            <a:chExt cx="4495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191000" y="1447800"/>
              <a:ext cx="44958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160020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76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1600200"/>
              <a:ext cx="3048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77200" y="1600200"/>
              <a:ext cx="457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\0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1000" y="21336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midterm: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91000" y="2667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final: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8800" y="21336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60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38800" y="2667000"/>
              <a:ext cx="12192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85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342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statement declares the </a:t>
            </a:r>
            <a:r>
              <a:rPr lang="en-US" b="1" dirty="0" smtClean="0">
                <a:solidFill>
                  <a:srgbClr val="C00000"/>
                </a:solidFill>
              </a:rPr>
              <a:t>type</a:t>
            </a:r>
            <a:r>
              <a:rPr lang="en-US" dirty="0" smtClean="0"/>
              <a:t> “</a:t>
            </a:r>
            <a:r>
              <a:rPr lang="en-US" dirty="0" err="1" smtClean="0"/>
              <a:t>struct</a:t>
            </a:r>
            <a:r>
              <a:rPr lang="en-US" dirty="0" smtClean="0"/>
              <a:t> grades”, but does not declare any </a:t>
            </a:r>
            <a:r>
              <a:rPr lang="en-US" b="1" dirty="0" smtClean="0">
                <a:solidFill>
                  <a:srgbClr val="0070C0"/>
                </a:solidFill>
              </a:rPr>
              <a:t>objects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that type.</a:t>
            </a:r>
          </a:p>
          <a:p>
            <a:endParaRPr lang="en-US" dirty="0" smtClean="0"/>
          </a:p>
          <a:p>
            <a:r>
              <a:rPr lang="en-US" dirty="0" smtClean="0"/>
              <a:t>We can define single objects of this type as follows: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</a:t>
            </a:r>
            <a:r>
              <a:rPr lang="en-US" dirty="0"/>
              <a:t>can also initialize them using the same notation as </a:t>
            </a:r>
            <a:r>
              <a:rPr lang="en-US" dirty="0" smtClean="0"/>
              <a:t>arrays: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Grades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{“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60, 85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Declaring and accessing elements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200400"/>
            <a:ext cx="78486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Once we have a </a:t>
            </a:r>
            <a:r>
              <a:rPr lang="en-US" dirty="0" err="1" smtClean="0"/>
              <a:t>struct</a:t>
            </a:r>
            <a:r>
              <a:rPr lang="en-US" dirty="0" smtClean="0"/>
              <a:t>, we can </a:t>
            </a:r>
            <a:r>
              <a:rPr lang="en-US" smtClean="0"/>
              <a:t>access its </a:t>
            </a:r>
            <a:r>
              <a:rPr lang="en-US" dirty="0" smtClean="0"/>
              <a:t>individual components using the “dot” operator: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LadyGaGa.midterm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65;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changes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midterm</a:t>
            </a:r>
            <a:r>
              <a:rPr lang="en-US" dirty="0" smtClean="0"/>
              <a:t> element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LadyGaGa</a:t>
            </a:r>
            <a:r>
              <a:rPr lang="en-US" dirty="0" smtClean="0"/>
              <a:t> to 65.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2971799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Grades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char name[9];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midterm;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final;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447800"/>
            <a:ext cx="4495800" cy="1676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16002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676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1600200"/>
            <a:ext cx="3048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7200" y="1600200"/>
            <a:ext cx="457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\0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133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midterm: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2667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final: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800" y="2133600"/>
            <a:ext cx="1219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8800" y="2667000"/>
            <a:ext cx="12192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6427</TotalTime>
  <Words>1944</Words>
  <Application>Microsoft Office PowerPoint</Application>
  <PresentationFormat>On-screen Show (4:3)</PresentationFormat>
  <Paragraphs>568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Ve 280 Programming and Introductory Data Structures</vt:lpstr>
      <vt:lpstr>Midterm</vt:lpstr>
      <vt:lpstr>Midterm Topics</vt:lpstr>
      <vt:lpstr>Review</vt:lpstr>
      <vt:lpstr>Outline</vt:lpstr>
      <vt:lpstr>On to Structs Product Types</vt:lpstr>
      <vt:lpstr>Using Structs Declaring and accessing elements</vt:lpstr>
      <vt:lpstr>Using Structs Declaring and accessing elements</vt:lpstr>
      <vt:lpstr>Using Structs Declaring and accessing elements</vt:lpstr>
      <vt:lpstr>Using Structs Copying</vt:lpstr>
      <vt:lpstr>Using Structs Copying</vt:lpstr>
      <vt:lpstr>Using Structs Copying</vt:lpstr>
      <vt:lpstr>Using Structs Passing as arguments</vt:lpstr>
      <vt:lpstr>Using Structs Passing as arguments</vt:lpstr>
      <vt:lpstr>Using Structs Passing as arguments</vt:lpstr>
      <vt:lpstr>Using Structs Passing as arguments</vt:lpstr>
      <vt:lpstr>Using Structs Passing as arguments</vt:lpstr>
      <vt:lpstr>Using Structs Passing as arguments</vt:lpstr>
      <vt:lpstr>Recap Extending basic data types</vt:lpstr>
      <vt:lpstr>Revisiting const Using constant global data</vt:lpstr>
      <vt:lpstr>Revisiting const  Using constant global data</vt:lpstr>
      <vt:lpstr>Revisiting const  Using constant global data</vt:lpstr>
      <vt:lpstr>Revisiting const  Using constant global data</vt:lpstr>
      <vt:lpstr>Subtype Example</vt:lpstr>
      <vt:lpstr>Outline</vt:lpstr>
      <vt:lpstr>Categorizing Data Introducing enums</vt:lpstr>
      <vt:lpstr>Categorizing Data Introducing enums</vt:lpstr>
      <vt:lpstr>Categorizing Data Introducing enums</vt:lpstr>
      <vt:lpstr>Categorizing Data enums</vt:lpstr>
      <vt:lpstr>Categorizing Data enums</vt:lpstr>
      <vt:lpstr>Categorizing Data enums</vt:lpstr>
      <vt:lpstr>Categorizing Data enums</vt:lpstr>
      <vt:lpstr>Outline</vt:lpstr>
      <vt:lpstr>A difference between C and C++</vt:lpstr>
      <vt:lpstr>typedef Specifier</vt:lpstr>
      <vt:lpstr>typedef Specifier</vt:lpstr>
      <vt:lpstr>typedef Specifier</vt:lpstr>
      <vt:lpstr>Use typedef on Pointers</vt:lpstr>
      <vt:lpstr>Use typedef on Pointers Group exercise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368</cp:revision>
  <dcterms:created xsi:type="dcterms:W3CDTF">2008-09-02T17:19:50Z</dcterms:created>
  <dcterms:modified xsi:type="dcterms:W3CDTF">2012-06-20T08:13:16Z</dcterms:modified>
</cp:coreProperties>
</file>