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sldIdLst>
    <p:sldId id="256" r:id="rId2"/>
    <p:sldId id="352" r:id="rId3"/>
    <p:sldId id="355" r:id="rId4"/>
    <p:sldId id="348" r:id="rId5"/>
    <p:sldId id="349" r:id="rId6"/>
    <p:sldId id="350" r:id="rId7"/>
    <p:sldId id="351" r:id="rId8"/>
    <p:sldId id="356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59" r:id="rId26"/>
    <p:sldId id="308" r:id="rId27"/>
    <p:sldId id="3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>
      <p:cViewPr varScale="1">
        <p:scale>
          <a:sx n="109" d="100"/>
          <a:sy n="109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B324-339F-4F92-970E-1022F4367276}" type="datetime1">
              <a:rPr lang="en-US" smtClean="0"/>
              <a:t>6/13/2012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341E-4202-4550-9979-3ECF2D2EEC3B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134-552B-4D18-AEB8-CE39B0FDAF0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428-9007-4F32-9DEA-94887AE675E5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42B85-2FA1-4A64-8D37-6402D8D947F0}" type="datetime1">
              <a:rPr lang="en-US" smtClean="0"/>
              <a:t>6/13/2012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8626-C2E3-429C-835D-2DAF2DA8BB81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21A7-DFC5-4CA4-94BA-D95F1A8F0B04}" type="datetime1">
              <a:rPr lang="en-US" smtClean="0"/>
              <a:t>6/13/2012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23E95-B480-422C-A675-E0FA907C91ED}" type="datetime1">
              <a:rPr lang="en-US" smtClean="0"/>
              <a:t>6/13/2012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BB1A-F45A-4419-A664-3B904162B773}" type="datetime1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22-DB83-41E4-9E81-4D9BF6815DE4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CACC-51B1-4357-9DAD-BD2C10C4E7A9}" type="datetime1">
              <a:rPr lang="en-US" smtClean="0"/>
              <a:t>6/13/2012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58522A-E4EB-4DE0-BCF2-757EAC0CE2F6}" type="datetime1">
              <a:rPr lang="en-US" smtClean="0"/>
              <a:t>6/13/2012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pointers</a:t>
            </a:r>
            <a:br>
              <a:rPr lang="en-US" dirty="0" smtClean="0"/>
            </a:br>
            <a:r>
              <a:rPr lang="en-US" sz="2200" dirty="0" smtClean="0"/>
              <a:t>Thinking about memory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Normally, we never care precisely what an object's address is. </a:t>
            </a:r>
            <a:r>
              <a:rPr lang="en-US" dirty="0" smtClean="0">
                <a:solidFill>
                  <a:srgbClr val="0000FF"/>
                </a:solidFill>
              </a:rPr>
              <a:t>the important thing is that every object has one.</a:t>
            </a:r>
            <a:r>
              <a:rPr lang="en-US" dirty="0" smtClean="0"/>
              <a:t>  This is true for functions as well as variables.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pointers</a:t>
            </a:r>
            <a:br>
              <a:rPr lang="en-US" dirty="0" smtClean="0"/>
            </a:br>
            <a:r>
              <a:rPr lang="en-US" sz="2200" dirty="0" smtClean="0"/>
              <a:t>Thinking about memory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C++, to talk about the integer foo: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foo;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we only need to write “foo”. </a:t>
            </a:r>
          </a:p>
          <a:p>
            <a:r>
              <a:rPr lang="en-US" dirty="0" smtClean="0"/>
              <a:t>The compiler handles the following issues for us so we don't have to worry about it: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Where to allocate space for </a:t>
            </a:r>
            <a:r>
              <a:rPr lang="en-US" dirty="0" err="1" smtClean="0"/>
              <a:t>foo</a:t>
            </a:r>
            <a:r>
              <a:rPr lang="en-US" dirty="0" smtClean="0"/>
              <a:t>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How to access the contents of </a:t>
            </a:r>
            <a:r>
              <a:rPr lang="en-US" dirty="0" err="1" smtClean="0"/>
              <a:t>foo</a:t>
            </a:r>
            <a:r>
              <a:rPr lang="en-US" dirty="0" smtClean="0"/>
              <a:t> when </a:t>
            </a:r>
            <a:r>
              <a:rPr lang="en-US" dirty="0" err="1" smtClean="0"/>
              <a:t>foo</a:t>
            </a:r>
            <a:r>
              <a:rPr lang="en-US" dirty="0" smtClean="0"/>
              <a:t> is evaluated.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How to change the value of </a:t>
            </a:r>
            <a:r>
              <a:rPr lang="en-US" dirty="0" err="1" smtClean="0"/>
              <a:t>foo</a:t>
            </a:r>
            <a:r>
              <a:rPr lang="en-US" dirty="0" smtClean="0"/>
              <a:t> when </a:t>
            </a:r>
            <a:r>
              <a:rPr lang="en-US" dirty="0" err="1" smtClean="0"/>
              <a:t>foo</a:t>
            </a:r>
            <a:r>
              <a:rPr lang="en-US" dirty="0" smtClean="0"/>
              <a:t> is assigned to.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05000" y="4800600"/>
            <a:ext cx="4458848" cy="1893332"/>
            <a:chOff x="1905000" y="4724400"/>
            <a:chExt cx="4458848" cy="1893332"/>
          </a:xfrm>
        </p:grpSpPr>
        <p:sp>
          <p:nvSpPr>
            <p:cNvPr id="4" name="TextBox 3"/>
            <p:cNvSpPr txBox="1"/>
            <p:nvPr/>
          </p:nvSpPr>
          <p:spPr>
            <a:xfrm>
              <a:off x="4114800" y="4724400"/>
              <a:ext cx="6858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800" y="6248400"/>
              <a:ext cx="6858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5867400"/>
              <a:ext cx="6858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14800" y="5486400"/>
              <a:ext cx="6858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5105400"/>
              <a:ext cx="6858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0600" y="5105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5486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(1)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0600" y="58674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0600" y="6248400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0xffffffff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0600" y="47244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96274" y="5486400"/>
              <a:ext cx="76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05000" y="5181600"/>
              <a:ext cx="15632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read/write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(2)  (3)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8" idx="3"/>
              <a:endCxn id="15" idx="1"/>
            </p:cNvCxnSpPr>
            <p:nvPr/>
          </p:nvCxnSpPr>
          <p:spPr>
            <a:xfrm>
              <a:off x="3468248" y="5504766"/>
              <a:ext cx="628026" cy="16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Working with addresses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we want to explicitly work with the address of an</a:t>
            </a:r>
            <a:br>
              <a:rPr lang="en-US" dirty="0" smtClean="0"/>
            </a:br>
            <a:r>
              <a:rPr lang="en-US" dirty="0" smtClean="0"/>
              <a:t>object.  To do this, we use a </a:t>
            </a:r>
            <a:r>
              <a:rPr lang="en-US" b="1" u="sng" dirty="0" smtClean="0">
                <a:solidFill>
                  <a:srgbClr val="0000FF"/>
                </a:solidFill>
              </a:rPr>
              <a:t>pointer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Just as we were able to create variables which were “arrays of T” for nearly any type T, we can also create variable of type “pointer to T”:</a:t>
            </a:r>
          </a:p>
          <a:p>
            <a:endParaRPr lang="en-US" dirty="0" smtClean="0"/>
          </a:p>
          <a:p>
            <a:r>
              <a:rPr lang="en-US" dirty="0" smtClean="0"/>
              <a:t>A “pointer-to-T” is a variable that can hold the address of some other object of type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Working with addresses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to declare a pointer to an </a:t>
            </a:r>
            <a:r>
              <a:rPr lang="en-US" dirty="0" err="1" smtClean="0"/>
              <a:t>int</a:t>
            </a:r>
            <a:r>
              <a:rPr lang="en-US" dirty="0" smtClean="0"/>
              <a:t>, we would say: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Notice the “*”.  It means “</a:t>
            </a:r>
            <a:r>
              <a:rPr lang="en-US" dirty="0" smtClean="0">
                <a:solidFill>
                  <a:srgbClr val="0000FF"/>
                </a:solidFill>
              </a:rPr>
              <a:t>pointer-to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As is typical for type names, we read from </a:t>
            </a:r>
            <a:r>
              <a:rPr lang="en-US" b="1" dirty="0" smtClean="0"/>
              <a:t>inside out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a pointer to an int.”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3810000"/>
            <a:ext cx="2133600" cy="4572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Working with addresses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can assign values to the pointer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, just as we can assign to any other variable.  However, the type of value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expects is an “address of an </a:t>
            </a:r>
            <a:r>
              <a:rPr lang="en-US" dirty="0" err="1" smtClean="0"/>
              <a:t>int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Here  is how we write this: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endParaRPr lang="en-US" dirty="0" smtClean="0"/>
          </a:p>
          <a:p>
            <a:r>
              <a:rPr lang="en-US" dirty="0" smtClean="0"/>
              <a:t>The symbol “&amp;” means “</a:t>
            </a:r>
            <a:r>
              <a:rPr lang="en-US" dirty="0" smtClean="0">
                <a:solidFill>
                  <a:srgbClr val="0000FF"/>
                </a:solidFill>
              </a:rPr>
              <a:t>address-of</a:t>
            </a:r>
            <a:r>
              <a:rPr lang="en-US" dirty="0" smtClean="0"/>
              <a:t>”.  So, this statement says that “</a:t>
            </a:r>
            <a:r>
              <a:rPr lang="en-US" i="1" dirty="0" smtClean="0"/>
              <a:t>bar is a pointer to an integer, initialized to the address of </a:t>
            </a:r>
            <a:r>
              <a:rPr lang="en-US" i="1" dirty="0" err="1" smtClean="0"/>
              <a:t>foo</a:t>
            </a:r>
            <a:r>
              <a:rPr lang="en-US" dirty="0" smtClean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Working with addresses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environment we get when we do this 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Technically,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 has some address, e.g., 0x804240c0,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has this address as its value.  We don't need to know this since the compiler keeps track of it for us.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52400"/>
            <a:ext cx="170110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2800" y="2057400"/>
            <a:ext cx="1905000" cy="1066800"/>
            <a:chOff x="3352800" y="2057400"/>
            <a:chExt cx="1905000" cy="1066800"/>
          </a:xfrm>
        </p:grpSpPr>
        <p:sp>
          <p:nvSpPr>
            <p:cNvPr id="5" name="Rectangle 4"/>
            <p:cNvSpPr/>
            <p:nvPr/>
          </p:nvSpPr>
          <p:spPr>
            <a:xfrm>
              <a:off x="3352800" y="2057400"/>
              <a:ext cx="19050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91000" y="2133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1000" y="2667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21336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29000" y="26670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1000" y="21336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447309" y="2334491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57400" y="4953000"/>
            <a:ext cx="4648200" cy="1066800"/>
            <a:chOff x="2057400" y="4953000"/>
            <a:chExt cx="4648200" cy="1066800"/>
          </a:xfrm>
        </p:grpSpPr>
        <p:sp>
          <p:nvSpPr>
            <p:cNvPr id="17" name="Rectangle 16"/>
            <p:cNvSpPr/>
            <p:nvPr/>
          </p:nvSpPr>
          <p:spPr>
            <a:xfrm>
              <a:off x="2057400" y="4953000"/>
              <a:ext cx="46482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95800" y="5029200"/>
              <a:ext cx="1676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95800" y="5562600"/>
              <a:ext cx="1676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33600" y="50292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0x804240c0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95800" y="55626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5800" y="5029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867400" y="5334000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600" y="5562600"/>
              <a:ext cx="2390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0x804240c4  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Using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setting the value of bar, we can use bar to change the value of the object to which bar points.  We do this by saying: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*bar = 2;</a:t>
            </a:r>
          </a:p>
          <a:p>
            <a:r>
              <a:rPr lang="en-US" dirty="0"/>
              <a:t>The “*” here is the “</a:t>
            </a:r>
            <a:r>
              <a:rPr lang="en-US" dirty="0">
                <a:solidFill>
                  <a:srgbClr val="0000FF"/>
                </a:solidFill>
              </a:rPr>
              <a:t>dereference</a:t>
            </a:r>
            <a:r>
              <a:rPr lang="en-US" dirty="0"/>
              <a:t>” </a:t>
            </a:r>
            <a:r>
              <a:rPr lang="en-US" dirty="0" smtClean="0"/>
              <a:t>operator. The above statement means “</a:t>
            </a:r>
            <a:r>
              <a:rPr lang="en-US" i="1" dirty="0" smtClean="0"/>
              <a:t>change the value of the object to which bar points to 2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We sometimes say that dereferencing a pointer is the same as “following” it. </a:t>
            </a:r>
          </a:p>
          <a:p>
            <a:r>
              <a:rPr lang="en-US" dirty="0" smtClean="0"/>
              <a:t>The resultant environment is: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304800"/>
            <a:ext cx="1701107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1446" y="5049982"/>
            <a:ext cx="4343400" cy="1066800"/>
            <a:chOff x="2438400" y="5029200"/>
            <a:chExt cx="4343400" cy="1066800"/>
          </a:xfrm>
        </p:grpSpPr>
        <p:sp>
          <p:nvSpPr>
            <p:cNvPr id="5" name="Rectangle 4"/>
            <p:cNvSpPr/>
            <p:nvPr/>
          </p:nvSpPr>
          <p:spPr>
            <a:xfrm>
              <a:off x="2438400" y="5029200"/>
              <a:ext cx="19050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5105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5638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5105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56388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76600" y="5105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532909" y="5306291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5029200"/>
              <a:ext cx="1905000" cy="1066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51054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5000" y="56388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53000" y="51054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53000" y="56388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15000" y="51054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971309" y="5306291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4343400" y="5257800"/>
              <a:ext cx="4572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81600" y="4572000"/>
            <a:ext cx="3733800" cy="193899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Note that we never needed to know that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400" dirty="0" smtClean="0"/>
              <a:t> pointed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smtClean="0"/>
              <a:t> to be able to change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dirty="0" err="1" smtClean="0"/>
              <a:t>'s</a:t>
            </a:r>
            <a:r>
              <a:rPr lang="en-US" sz="2400" dirty="0" smtClean="0"/>
              <a:t> value – we just need to know about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sz="2400" dirty="0" smtClean="0"/>
              <a:t>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Variable pointers vs. Function pointers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pointers are really pointers in exactly the sense we just defined.</a:t>
            </a:r>
          </a:p>
          <a:p>
            <a:r>
              <a:rPr lang="en-US" dirty="0" smtClean="0"/>
              <a:t>However, with functions, the compiler allows us to </a:t>
            </a:r>
            <a:r>
              <a:rPr lang="en-US" b="1" dirty="0" smtClean="0">
                <a:solidFill>
                  <a:srgbClr val="00B050"/>
                </a:solidFill>
              </a:rPr>
              <a:t>ignore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“</a:t>
            </a:r>
            <a:r>
              <a:rPr lang="en-US" dirty="0" smtClean="0">
                <a:solidFill>
                  <a:srgbClr val="C00000"/>
                </a:solidFill>
              </a:rPr>
              <a:t>address-of</a:t>
            </a:r>
            <a:r>
              <a:rPr lang="en-US" dirty="0" smtClean="0"/>
              <a:t>” and “</a:t>
            </a:r>
            <a:r>
              <a:rPr lang="en-US" dirty="0" smtClean="0">
                <a:solidFill>
                  <a:srgbClr val="C00000"/>
                </a:solidFill>
              </a:rPr>
              <a:t>dereference</a:t>
            </a:r>
            <a:r>
              <a:rPr lang="en-US" dirty="0" smtClean="0"/>
              <a:t>” operators since they are really just “syntactic sugar” because no other meaning is valid.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That’s not true with pointers-to-variables.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2012" y="3810000"/>
            <a:ext cx="4733988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(*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min; // min() is predefined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(5,3);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2400" y="5410200"/>
            <a:ext cx="170110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*bar = 2;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48400" y="3648670"/>
            <a:ext cx="2590800" cy="1151930"/>
          </a:xfrm>
          <a:prstGeom prst="rect">
            <a:avLst/>
          </a:prstGeom>
          <a:solidFill>
            <a:srgbClr val="FFFF99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We don’t write: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 =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min;</a:t>
            </a:r>
            <a:b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foo)(5, 3);</a:t>
            </a:r>
            <a:endParaRPr lang="en-US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Passing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 with everything else, pointers can be </a:t>
            </a:r>
            <a:r>
              <a:rPr lang="en-US" b="1" dirty="0" smtClean="0">
                <a:solidFill>
                  <a:srgbClr val="C00000"/>
                </a:solidFill>
              </a:rPr>
              <a:t>arguments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functions.</a:t>
            </a:r>
          </a:p>
          <a:p>
            <a:r>
              <a:rPr lang="en-US" dirty="0" smtClean="0"/>
              <a:t>For example, suppose you want a function that adds one to an integer argument passed by reference.</a:t>
            </a:r>
          </a:p>
          <a:p>
            <a:pPr lvl="1"/>
            <a:r>
              <a:rPr lang="en-US" dirty="0" smtClean="0"/>
              <a:t>The prototype to that function is: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// MODIFIES: *x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// EFFECTS: adds one to *x</a:t>
            </a:r>
          </a:p>
          <a:p>
            <a:pPr lvl="1"/>
            <a:r>
              <a:rPr lang="en-US" dirty="0" smtClean="0"/>
              <a:t>And you'd write it as: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  *x = *x + 1;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  }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Passing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*x = *x + 1;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dirty="0" smtClean="0"/>
              <a:t>If you called this in our example environment: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variable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passed </a:t>
            </a:r>
            <a:r>
              <a:rPr lang="en-US" b="1" dirty="0" smtClean="0"/>
              <a:t>by value</a:t>
            </a:r>
            <a:r>
              <a:rPr lang="en-US" dirty="0" smtClean="0"/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itself happens to</a:t>
            </a:r>
            <a:br>
              <a:rPr lang="en-US" dirty="0" smtClean="0"/>
            </a:br>
            <a:r>
              <a:rPr lang="en-US" dirty="0" smtClean="0"/>
              <a:t>be a </a:t>
            </a:r>
            <a:r>
              <a:rPr lang="en-US" b="1" dirty="0" smtClean="0"/>
              <a:t>pointer</a:t>
            </a:r>
            <a:r>
              <a:rPr lang="en-US" dirty="0" smtClean="0"/>
              <a:t>.  So, the usual function calling rules apply:</a:t>
            </a:r>
          </a:p>
          <a:p>
            <a:pPr lvl="1"/>
            <a:r>
              <a:rPr lang="en-US" dirty="0" smtClean="0"/>
              <a:t>Create a new frame</a:t>
            </a:r>
          </a:p>
          <a:p>
            <a:pPr lvl="1"/>
            <a:r>
              <a:rPr lang="en-US" dirty="0" smtClean="0"/>
              <a:t>Evaluate the actual arguments in the calling environment</a:t>
            </a:r>
          </a:p>
          <a:p>
            <a:pPr lvl="1"/>
            <a:r>
              <a:rPr lang="en-US" dirty="0" smtClean="0"/>
              <a:t>Copy the values to the storage devoted to the formals</a:t>
            </a:r>
          </a:p>
          <a:p>
            <a:pPr lvl="1"/>
            <a:r>
              <a:rPr lang="en-US" dirty="0" smtClean="0"/>
              <a:t>Execute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0" y="1524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3800" y="1600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213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1600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133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43800" y="1600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800109" y="1801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3048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81800" y="3048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48600" y="1905000"/>
            <a:ext cx="706582" cy="1316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14400" y="5029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914400" y="5334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4400" y="5638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914400" y="59436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72400" y="1600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9" grpId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Recursion and iteration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00B050"/>
                </a:solidFill>
              </a:rPr>
              <a:t>dependency graph</a:t>
            </a:r>
            <a:r>
              <a:rPr lang="en-US" dirty="0"/>
              <a:t> to determine the order of the reassignment statements.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 smtClean="0"/>
              <a:t>Basics: declaration, initialization, and accessing array elements</a:t>
            </a:r>
          </a:p>
          <a:p>
            <a:pPr lvl="1"/>
            <a:r>
              <a:rPr lang="en-US" dirty="0"/>
              <a:t>Passing arrays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421561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Passing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*x = *x + 1;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dirty="0" smtClean="0"/>
          </a:p>
          <a:p>
            <a:r>
              <a:rPr lang="en-US" dirty="0" smtClean="0"/>
              <a:t>If you called this in our example environment: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(bar);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a </a:t>
            </a:r>
            <a:r>
              <a:rPr lang="en-US" b="1" dirty="0" smtClean="0"/>
              <a:t>copy</a:t>
            </a:r>
            <a:r>
              <a:rPr lang="en-US" dirty="0" smtClean="0"/>
              <a:t> of the pointer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.  Since they both have the same value (that value is the address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), they both </a:t>
            </a:r>
            <a:r>
              <a:rPr lang="en-US" b="1" dirty="0" smtClean="0"/>
              <a:t>point</a:t>
            </a:r>
            <a:r>
              <a:rPr lang="en-US" dirty="0" smtClean="0"/>
              <a:t> to the same thing.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524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3800" y="1600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213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1600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133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1600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800109" y="1801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3048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81800" y="3048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48600" y="1905000"/>
            <a:ext cx="706582" cy="1316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505200" y="5562600"/>
            <a:ext cx="1701107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*bar;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bar = 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Passing to functions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*x = *x + 1;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You can also 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/>
              <a:t> without the “middleman” of bar, like so: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says “take the address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and pass it as the actual</a:t>
            </a:r>
            <a:br>
              <a:rPr lang="en-US" dirty="0" smtClean="0"/>
            </a:br>
            <a:r>
              <a:rPr lang="en-US" dirty="0" smtClean="0"/>
              <a:t>argument”.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5240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43800" y="16002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3800" y="21336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16002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21336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160020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800109" y="1801091"/>
            <a:ext cx="706582" cy="554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743200"/>
            <a:ext cx="1905000" cy="1066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43800" y="3048000"/>
            <a:ext cx="533400" cy="381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81800" y="30480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7848600" y="1905000"/>
            <a:ext cx="706582" cy="1316182"/>
          </a:xfrm>
          <a:custGeom>
            <a:avLst/>
            <a:gdLst>
              <a:gd name="connsiteX0" fmla="*/ 0 w 706582"/>
              <a:gd name="connsiteY0" fmla="*/ 554182 h 554182"/>
              <a:gd name="connsiteX1" fmla="*/ 651164 w 706582"/>
              <a:gd name="connsiteY1" fmla="*/ 304800 h 554182"/>
              <a:gd name="connsiteX2" fmla="*/ 332509 w 706582"/>
              <a:gd name="connsiteY2" fmla="*/ 0 h 554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582" h="554182">
                <a:moveTo>
                  <a:pt x="0" y="554182"/>
                </a:moveTo>
                <a:cubicBezTo>
                  <a:pt x="297873" y="475673"/>
                  <a:pt x="595746" y="397164"/>
                  <a:pt x="651164" y="304800"/>
                </a:cubicBezTo>
                <a:cubicBezTo>
                  <a:pt x="706582" y="212436"/>
                  <a:pt x="519545" y="106218"/>
                  <a:pt x="332509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1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Question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change the body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/>
              <a:t> to: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x = x + 1;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…what happens?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Question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</a:t>
            </a:r>
            <a:r>
              <a:rPr lang="en-US" b="1" dirty="0" smtClean="0"/>
              <a:t>is</a:t>
            </a:r>
            <a:r>
              <a:rPr lang="en-US" dirty="0" smtClean="0"/>
              <a:t> a legal C++ statement</a:t>
            </a:r>
          </a:p>
          <a:p>
            <a:r>
              <a:rPr lang="en-US" dirty="0" smtClean="0"/>
              <a:t>But it leaves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pointing to an undefined location.  In other words, it increments the value of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the pointer </a:t>
            </a:r>
            <a:r>
              <a:rPr lang="en-US" dirty="0" smtClean="0"/>
              <a:t>by one, not the </a:t>
            </a:r>
            <a:r>
              <a:rPr lang="en-US" b="1" dirty="0" smtClean="0">
                <a:solidFill>
                  <a:srgbClr val="FF0000"/>
                </a:solidFill>
              </a:rPr>
              <a:t>thing it points 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what does it mean to increment a pointer “by one”?</a:t>
            </a:r>
          </a:p>
          <a:p>
            <a:r>
              <a:rPr lang="en-US" dirty="0" smtClean="0"/>
              <a:t>Pointer arithmetic is done based on units of the “referent type”.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x=x+1</a:t>
            </a:r>
            <a:r>
              <a:rPr lang="en-US" dirty="0" smtClean="0"/>
              <a:t>, tells the compiler that you want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point to the “next” int.</a:t>
            </a:r>
          </a:p>
          <a:p>
            <a:pPr lvl="1"/>
            <a:r>
              <a:rPr lang="en-US" dirty="0" smtClean="0"/>
              <a:t>On 32-bit machines, </a:t>
            </a:r>
            <a:r>
              <a:rPr lang="en-US" dirty="0" err="1" smtClean="0"/>
              <a:t>ints</a:t>
            </a:r>
            <a:r>
              <a:rPr lang="en-US" dirty="0" smtClean="0"/>
              <a:t> take up four bytes, or “address values”, so this increments the value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by four </a:t>
            </a:r>
            <a:r>
              <a:rPr lang="en-US" b="1" dirty="0" smtClean="0"/>
              <a:t>bytes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However, since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only pointed to one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	there is no “next” one to point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6200" y="228600"/>
            <a:ext cx="3581400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*x) {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x = x + 1;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6553200" y="4953000"/>
            <a:ext cx="2209800" cy="1600200"/>
            <a:chOff x="6553200" y="4953000"/>
            <a:chExt cx="2209800" cy="1600200"/>
          </a:xfrm>
        </p:grpSpPr>
        <p:sp>
          <p:nvSpPr>
            <p:cNvPr id="8" name="Rectangle 7"/>
            <p:cNvSpPr/>
            <p:nvPr/>
          </p:nvSpPr>
          <p:spPr>
            <a:xfrm>
              <a:off x="6553200" y="4953000"/>
              <a:ext cx="2209800" cy="1600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96200" y="50292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96200" y="55626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29400" y="50292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foo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29400" y="55626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bar: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6200" y="50292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3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952509" y="5230091"/>
              <a:ext cx="706582" cy="554182"/>
            </a:xfrm>
            <a:custGeom>
              <a:avLst/>
              <a:gdLst>
                <a:gd name="connsiteX0" fmla="*/ 0 w 706582"/>
                <a:gd name="connsiteY0" fmla="*/ 554182 h 554182"/>
                <a:gd name="connsiteX1" fmla="*/ 651164 w 706582"/>
                <a:gd name="connsiteY1" fmla="*/ 304800 h 554182"/>
                <a:gd name="connsiteX2" fmla="*/ 332509 w 706582"/>
                <a:gd name="connsiteY2" fmla="*/ 0 h 55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582" h="554182">
                  <a:moveTo>
                    <a:pt x="0" y="554182"/>
                  </a:moveTo>
                  <a:cubicBezTo>
                    <a:pt x="297873" y="475673"/>
                    <a:pt x="595746" y="397164"/>
                    <a:pt x="651164" y="304800"/>
                  </a:cubicBezTo>
                  <a:cubicBezTo>
                    <a:pt x="706582" y="212436"/>
                    <a:pt x="519545" y="106218"/>
                    <a:pt x="332509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96200" y="6096000"/>
              <a:ext cx="533400" cy="381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6096000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bar++: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001000" y="6019800"/>
              <a:ext cx="4572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82000" y="5791200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ourier New" pitchFamily="49" charset="0"/>
                  <a:cs typeface="Courier New" pitchFamily="49" charset="0"/>
                </a:rPr>
                <a:t>?</a:t>
              </a:r>
              <a:endParaRPr lang="en-US" sz="2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Versus References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brings us to the essential differences between pointers and references:</a:t>
            </a:r>
          </a:p>
          <a:p>
            <a:pPr lvl="1"/>
            <a:r>
              <a:rPr lang="en-US" dirty="0" smtClean="0"/>
              <a:t>Both allow you to pass objects by reference.</a:t>
            </a:r>
          </a:p>
          <a:p>
            <a:pPr lvl="1"/>
            <a:r>
              <a:rPr lang="en-US" dirty="0" smtClean="0"/>
              <a:t>Pointers require some extra syntax at calling time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),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), and with each use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); references only require extra syntax in the argument list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You can change the object to which a pointer points using arithmetic/assignment, but you cannot change the object to which a reference refers.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 Versus Pointers</a:t>
            </a:r>
            <a:br>
              <a:rPr lang="en-US" dirty="0" smtClean="0"/>
            </a:br>
            <a:r>
              <a:rPr lang="en-US" sz="2200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x;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y;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1752600"/>
            <a:ext cx="3124200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 = 0;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1;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&amp;y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2;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7611" y="4198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What’s the final values of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 smtClean="0"/>
              <a:t>,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76538" y="5257800"/>
            <a:ext cx="23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2, y = 1, r = 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5257800"/>
            <a:ext cx="2481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= 0, y = 2, *p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sz="2200" dirty="0" smtClean="0"/>
              <a:t>Why use them?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might wonder why you’d ever want to use pointers, since </a:t>
            </a:r>
            <a:r>
              <a:rPr lang="en-US" dirty="0" smtClean="0"/>
              <a:t>they require </a:t>
            </a:r>
            <a:r>
              <a:rPr lang="en-US" dirty="0"/>
              <a:t>extra typing, and allow you to shoot yourself in the foot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There are (at least) two reasons to use pointers:</a:t>
            </a:r>
          </a:p>
          <a:p>
            <a:pPr lvl="1"/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provide a convenient mechanism to work with arrays.</a:t>
            </a:r>
          </a:p>
          <a:p>
            <a:pPr marL="1051560" lvl="2" indent="-457200">
              <a:buFont typeface="+mj-lt"/>
              <a:buAutoNum type="arabicPeriod"/>
            </a:pP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They allow us to create structures (unlike arrays) whose size is not known in advance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Solving with C++, 8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r>
              <a:rPr lang="en-US" dirty="0" smtClean="0"/>
              <a:t>Chapter 8.1</a:t>
            </a:r>
          </a:p>
          <a:p>
            <a:pPr lvl="1"/>
            <a:r>
              <a:rPr lang="en-US" dirty="0" smtClean="0"/>
              <a:t>Chapter 9.1</a:t>
            </a:r>
          </a:p>
          <a:p>
            <a:pPr lvl="1"/>
            <a:r>
              <a:rPr lang="en-US" smtClean="0"/>
              <a:t>Chapter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C-Style String</a:t>
            </a:r>
          </a:p>
          <a:p>
            <a:r>
              <a:rPr lang="en-US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9735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very common use of arrays is as a representation of strings.  </a:t>
            </a:r>
          </a:p>
          <a:p>
            <a:r>
              <a:rPr lang="en-US" dirty="0" smtClean="0"/>
              <a:t>Most of you are probably familiar with C++-style strings: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However, we will be talking about something quite a bit simpler:  C-style strings.</a:t>
            </a:r>
          </a:p>
          <a:p>
            <a:r>
              <a:rPr lang="en-US" dirty="0" smtClean="0"/>
              <a:t>A C-style string is an array of zero or more </a:t>
            </a:r>
            <a:r>
              <a:rPr lang="en-US" b="1" dirty="0" smtClean="0">
                <a:solidFill>
                  <a:srgbClr val="00B050"/>
                </a:solidFill>
              </a:rPr>
              <a:t>chars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followed by a “NUL” character – usually written as ‘\0’.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the following is a C-style string: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a[] = 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This is the equivalent of: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a[0] = ‘f’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a[1] = ‘o’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a[2] = ‘o’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a[3] = ‘\0’ // This is a fancy way of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// writing the value 0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A common use: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This last character of a C-style string is a special character called  “NUL”.  There is no printable character equal to NUL, so it acts as a </a:t>
            </a:r>
            <a:r>
              <a:rPr lang="en-US" b="1" dirty="0" smtClean="0"/>
              <a:t>sentinel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u="sng" dirty="0" smtClean="0"/>
              <a:t>sentinel</a:t>
            </a:r>
            <a:r>
              <a:rPr lang="en-US" dirty="0" smtClean="0"/>
              <a:t>:  a special element value for an aggregate type that is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not a legal value for an element of that aggregate and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signals the “end” of the aggregate.</a:t>
            </a:r>
          </a:p>
          <a:p>
            <a:pPr marL="788670" lvl="1" indent="-514350">
              <a:buNone/>
            </a:pPr>
            <a:endParaRPr lang="en-US" dirty="0" smtClean="0"/>
          </a:p>
          <a:p>
            <a:r>
              <a:rPr lang="en-US" dirty="0" smtClean="0"/>
              <a:t>This NUL character satisfies both conditions.  This makes it easy to do something like count the number of characters in a string.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57200"/>
            <a:ext cx="2547492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a[3] = ‘\0’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</a:t>
            </a:r>
            <a:br>
              <a:rPr lang="en-US" dirty="0" smtClean="0"/>
            </a:br>
            <a:r>
              <a:rPr lang="en-US" sz="2200" dirty="0" smtClean="0"/>
              <a:t>Group Exercise:  C-style strings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you fill in the body of this function?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s[])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REQUIRES: s is a NUL-terminated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 C-string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EFFECTS: returns the length of s,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not counting the NUL.  For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example,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//          returns 3.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C-Style String</a:t>
            </a:r>
          </a:p>
          <a:p>
            <a:r>
              <a:rPr lang="en-US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8361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to pointers</a:t>
            </a:r>
            <a:br>
              <a:rPr lang="en-US" dirty="0" smtClean="0"/>
            </a:br>
            <a:r>
              <a:rPr lang="en-US" sz="2200" dirty="0" smtClean="0"/>
              <a:t>Thinking about memory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Memory is a linear sequence of storage locations numbered from 0 to a very large number.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>
                <a:solidFill>
                  <a:srgbClr val="C00000"/>
                </a:solidFill>
              </a:rPr>
              <a:t>object </a:t>
            </a:r>
            <a:r>
              <a:rPr lang="en-US" dirty="0" smtClean="0"/>
              <a:t>in our program, be it a </a:t>
            </a:r>
            <a:r>
              <a:rPr lang="en-US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C00000"/>
                </a:solidFill>
              </a:rPr>
              <a:t>procedure</a:t>
            </a:r>
            <a:r>
              <a:rPr lang="en-US" dirty="0" smtClean="0"/>
              <a:t>, exists somewhere in the process’ memory.</a:t>
            </a:r>
          </a:p>
          <a:p>
            <a:r>
              <a:rPr lang="en-US" dirty="0"/>
              <a:t>The location of </a:t>
            </a:r>
            <a:r>
              <a:rPr lang="en-US" dirty="0" smtClean="0"/>
              <a:t>an object </a:t>
            </a:r>
            <a:r>
              <a:rPr lang="en-US" dirty="0"/>
              <a:t>is called its </a:t>
            </a:r>
            <a:r>
              <a:rPr lang="en-US" b="1" dirty="0">
                <a:solidFill>
                  <a:srgbClr val="0000FF"/>
                </a:solidFill>
              </a:rPr>
              <a:t>address</a:t>
            </a:r>
            <a:r>
              <a:rPr lang="en-US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05200" y="2450068"/>
            <a:ext cx="2096648" cy="1893332"/>
            <a:chOff x="5410200" y="4495800"/>
            <a:chExt cx="2096648" cy="1893332"/>
          </a:xfrm>
        </p:grpSpPr>
        <p:sp>
          <p:nvSpPr>
            <p:cNvPr id="4" name="TextBox 3"/>
            <p:cNvSpPr txBox="1"/>
            <p:nvPr/>
          </p:nvSpPr>
          <p:spPr>
            <a:xfrm>
              <a:off x="5410200" y="4495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0200" y="6019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0200" y="5638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5257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0200" y="4876800"/>
              <a:ext cx="53340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8768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0x4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43600" y="52578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0x8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43600" y="563880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43600" y="6019800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0xffffffff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3600" y="449580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0x0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6344</TotalTime>
  <Words>1198</Words>
  <Application>Microsoft Office PowerPoint</Application>
  <PresentationFormat>On-screen Show (4:3)</PresentationFormat>
  <Paragraphs>302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Ve 280 Programming and Introductory Data Structures</vt:lpstr>
      <vt:lpstr>Review</vt:lpstr>
      <vt:lpstr>Outline</vt:lpstr>
      <vt:lpstr>Arrays A common use</vt:lpstr>
      <vt:lpstr>Arrays A common use:  C-style strings</vt:lpstr>
      <vt:lpstr>Arrays A common use:  C-style strings</vt:lpstr>
      <vt:lpstr>Arrays Group Exercise:  C-style strings</vt:lpstr>
      <vt:lpstr>Outline</vt:lpstr>
      <vt:lpstr>On to pointers Thinking about memory</vt:lpstr>
      <vt:lpstr>On to pointers Thinking about memory</vt:lpstr>
      <vt:lpstr>On to pointers Thinking about memory</vt:lpstr>
      <vt:lpstr>Pointers Working with addresses</vt:lpstr>
      <vt:lpstr>Pointers Working with addresses</vt:lpstr>
      <vt:lpstr>Pointers Working with addresses</vt:lpstr>
      <vt:lpstr>Pointers Working with addresses</vt:lpstr>
      <vt:lpstr>Pointers Using Pointers</vt:lpstr>
      <vt:lpstr>Pointers Variable pointers vs. Function pointers</vt:lpstr>
      <vt:lpstr>Pointers Passing to functions</vt:lpstr>
      <vt:lpstr>Pointers Passing to functions</vt:lpstr>
      <vt:lpstr>Pointers Passing to functions</vt:lpstr>
      <vt:lpstr>Pointers Passing to functions</vt:lpstr>
      <vt:lpstr>Pointers Question</vt:lpstr>
      <vt:lpstr>Pointers Question</vt:lpstr>
      <vt:lpstr>Pointers Versus References</vt:lpstr>
      <vt:lpstr>References Versus Pointers Example</vt:lpstr>
      <vt:lpstr>Pointers Why use them?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194</cp:revision>
  <dcterms:created xsi:type="dcterms:W3CDTF">2008-09-02T17:19:50Z</dcterms:created>
  <dcterms:modified xsi:type="dcterms:W3CDTF">2012-06-13T03:20:49Z</dcterms:modified>
</cp:coreProperties>
</file>