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14"/>
  </p:notesMasterIdLst>
  <p:sldIdLst>
    <p:sldId id="256" r:id="rId2"/>
    <p:sldId id="360" r:id="rId3"/>
    <p:sldId id="352" r:id="rId4"/>
    <p:sldId id="359" r:id="rId5"/>
    <p:sldId id="355" r:id="rId6"/>
    <p:sldId id="310" r:id="rId7"/>
    <p:sldId id="311" r:id="rId8"/>
    <p:sldId id="312" r:id="rId9"/>
    <p:sldId id="314" r:id="rId10"/>
    <p:sldId id="315" r:id="rId11"/>
    <p:sldId id="316" r:id="rId12"/>
    <p:sldId id="31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34" autoAdjust="0"/>
  </p:normalViewPr>
  <p:slideViewPr>
    <p:cSldViewPr>
      <p:cViewPr varScale="1">
        <p:scale>
          <a:sx n="109" d="100"/>
          <a:sy n="109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5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B324-339F-4F92-970E-1022F4367276}" type="datetime1">
              <a:rPr lang="en-US" smtClean="0"/>
              <a:t>6/15/2012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341E-4202-4550-9979-3ECF2D2EEC3B}" type="datetime1">
              <a:rPr lang="en-US" smtClean="0"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5134-552B-4D18-AEB8-CE39B0FDAF05}" type="datetime1">
              <a:rPr lang="en-US" smtClean="0"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428-9007-4F32-9DEA-94887AE675E5}" type="datetime1">
              <a:rPr lang="en-US" smtClean="0"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2B85-2FA1-4A64-8D37-6402D8D947F0}" type="datetime1">
              <a:rPr lang="en-US" smtClean="0"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8626-C2E3-429C-835D-2DAF2DA8BB81}" type="datetime1">
              <a:rPr lang="en-US" smtClean="0"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21A7-DFC5-4CA4-94BA-D95F1A8F0B04}" type="datetime1">
              <a:rPr lang="en-US" smtClean="0"/>
              <a:t>6/15/2012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3E95-B480-422C-A675-E0FA907C91ED}" type="datetime1">
              <a:rPr lang="en-US" smtClean="0"/>
              <a:t>6/15/2012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BB1A-F45A-4419-A664-3B904162B773}" type="datetime1">
              <a:rPr lang="en-US" smtClean="0"/>
              <a:t>6/15/2012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922-DB83-41E4-9E81-4D9BF6815DE4}" type="datetime1">
              <a:rPr lang="en-US" smtClean="0"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CACC-51B1-4357-9DAD-BD2C10C4E7A9}" type="datetime1">
              <a:rPr lang="en-US" smtClean="0"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C58522A-E4EB-4DE0-BCF2-757EAC0CE2F6}" type="datetime1">
              <a:rPr lang="en-US" smtClean="0"/>
              <a:t>6/15/2012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Array Traversal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 Arithmetic</a:t>
            </a:r>
            <a:br>
              <a:rPr lang="en-US" dirty="0" smtClean="0"/>
            </a:br>
            <a:r>
              <a:rPr lang="en-US" sz="2200" dirty="0" smtClean="0"/>
              <a:t>Enabling Array Traversal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the problem of </a:t>
            </a:r>
            <a:r>
              <a:rPr lang="en-US" dirty="0" err="1" smtClean="0"/>
              <a:t>strlen</a:t>
            </a:r>
            <a:r>
              <a:rPr lang="en-US" dirty="0" smtClean="0"/>
              <a:t>.  This time write the function using pointers and pointer arithmetic, but </a:t>
            </a:r>
            <a:r>
              <a:rPr lang="en-US" b="1" dirty="0" smtClean="0"/>
              <a:t>not </a:t>
            </a:r>
            <a:r>
              <a:rPr lang="en-US" dirty="0" smtClean="0"/>
              <a:t>array indexing/subscripting.</a:t>
            </a:r>
          </a:p>
          <a:p>
            <a:r>
              <a:rPr lang="en-US" dirty="0" smtClean="0"/>
              <a:t>First, redefine the type signature to be: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3200400"/>
            <a:ext cx="6400800" cy="147732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(char s[])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s is a NUL-terminated C-string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the length of s, not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counting the NUL.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 ... }</a:t>
            </a: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95400" y="5181600"/>
            <a:ext cx="6400800" cy="147732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(char *s)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s is a NUL-terminated C-string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the length of s, not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counting the NUL.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 ... }</a:t>
            </a:r>
            <a:endParaRPr lang="en-US" b="1" dirty="0" smtClean="0"/>
          </a:p>
        </p:txBody>
      </p:sp>
      <p:sp>
        <p:nvSpPr>
          <p:cNvPr id="6" name="Down Arrow 5"/>
          <p:cNvSpPr/>
          <p:nvPr/>
        </p:nvSpPr>
        <p:spPr>
          <a:xfrm>
            <a:off x="4267200" y="47244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7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 Arithmetic</a:t>
            </a:r>
            <a:br>
              <a:rPr lang="en-US" dirty="0" smtClean="0"/>
            </a:br>
            <a:r>
              <a:rPr lang="en-US" sz="2200" dirty="0" smtClean="0"/>
              <a:t>Enabling Array Traversal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the body, using only pointers and pointer arithmetic, is: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676400"/>
            <a:ext cx="6400800" cy="147732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(char *s)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s is a NUL-terminated C-string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the length of s, not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counting the NUL.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 ... }</a:t>
            </a:r>
            <a:endParaRPr lang="en-US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90800" y="3962400"/>
            <a:ext cx="3886200" cy="246221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(char *s) {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char *p = s;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while (*p) {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  p++;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return (p - s);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 Arithmetic</a:t>
            </a:r>
            <a:br>
              <a:rPr lang="en-US" dirty="0" smtClean="0"/>
            </a:br>
            <a:r>
              <a:rPr lang="en-US" sz="2200" dirty="0" smtClean="0"/>
              <a:t>Enabling Array Traversal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are several things to note: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*p</a:t>
            </a:r>
            <a:r>
              <a:rPr lang="en-US" dirty="0" smtClean="0"/>
              <a:t> evaluates to “false”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/>
              <a:t> points to a NUL, true otherwise.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p++</a:t>
            </a:r>
            <a:r>
              <a:rPr lang="en-US" dirty="0" smtClean="0"/>
              <a:t> advances by “one character”.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p-s</a:t>
            </a:r>
            <a:r>
              <a:rPr lang="en-US" dirty="0" smtClean="0"/>
              <a:t> computes the “number of characters” between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, which happens to be the number of bytes.</a:t>
            </a:r>
          </a:p>
          <a:p>
            <a:pPr lvl="1"/>
            <a:r>
              <a:rPr lang="en-US" dirty="0" smtClean="0"/>
              <a:t>Instead, if characters were two bytes each, the pointer arithmetic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p-s</a:t>
            </a:r>
            <a:r>
              <a:rPr lang="en-US" dirty="0" smtClean="0"/>
              <a:t> would still count the number of characters.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90800" y="1524000"/>
            <a:ext cx="3886200" cy="246221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(char *s) {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char *p = s;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while (*p) {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  p++;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return (p - s);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4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Pre-test of your source code for project two:</a:t>
            </a:r>
          </a:p>
          <a:p>
            <a:pPr lvl="1"/>
            <a:r>
              <a:rPr lang="en-US" dirty="0" smtClean="0"/>
              <a:t>Upload your source code by 11:59 pm on June 16</a:t>
            </a:r>
            <a:r>
              <a:rPr lang="en-US" baseline="30000" dirty="0" smtClean="0"/>
              <a:t>th</a:t>
            </a:r>
            <a:r>
              <a:rPr lang="en-US" dirty="0" smtClean="0"/>
              <a:t>, Saturday.</a:t>
            </a:r>
          </a:p>
          <a:p>
            <a:pPr lvl="1"/>
            <a:r>
              <a:rPr lang="en-US" dirty="0" smtClean="0"/>
              <a:t>We will download them and test them.</a:t>
            </a:r>
          </a:p>
          <a:p>
            <a:pPr lvl="1"/>
            <a:r>
              <a:rPr lang="en-US" dirty="0" smtClean="0"/>
              <a:t>We will give you feedback by June 18</a:t>
            </a:r>
            <a:r>
              <a:rPr lang="en-US" baseline="30000" dirty="0" smtClean="0"/>
              <a:t>th</a:t>
            </a:r>
            <a:r>
              <a:rPr lang="en-US" dirty="0" smtClean="0"/>
              <a:t>, Monday, on how many test cases your program fails.</a:t>
            </a:r>
          </a:p>
          <a:p>
            <a:pPr lvl="1"/>
            <a:r>
              <a:rPr lang="en-US" dirty="0" smtClean="0"/>
              <a:t>You can modify your code and upload them again before the final deadline.</a:t>
            </a:r>
          </a:p>
          <a:p>
            <a:pPr lvl="1"/>
            <a:r>
              <a:rPr lang="en-US" dirty="0" smtClean="0"/>
              <a:t>If you want to have your source code tested, be sure to submit it before </a:t>
            </a:r>
            <a:r>
              <a:rPr lang="en-US" dirty="0"/>
              <a:t>11:59 pm </a:t>
            </a:r>
            <a:r>
              <a:rPr lang="en-US" dirty="0" smtClean="0"/>
              <a:t>o June 16</a:t>
            </a:r>
            <a:r>
              <a:rPr lang="en-US" baseline="30000" dirty="0" smtClean="0"/>
              <a:t>th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We will just do this once!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9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C-Style String</a:t>
            </a:r>
          </a:p>
          <a:p>
            <a:r>
              <a:rPr lang="en-US" dirty="0" smtClean="0"/>
              <a:t>Pointers</a:t>
            </a:r>
          </a:p>
          <a:p>
            <a:pPr lvl="1"/>
            <a:r>
              <a:rPr lang="en-US" dirty="0" smtClean="0"/>
              <a:t>Declaration: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bar;</a:t>
            </a:r>
          </a:p>
          <a:p>
            <a:pPr lvl="1"/>
            <a:r>
              <a:rPr lang="en-US" dirty="0" smtClean="0"/>
              <a:t>Assigning address: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foo;</a:t>
            </a:r>
          </a:p>
          <a:p>
            <a:pPr lvl="1"/>
            <a:r>
              <a:rPr lang="en-US" dirty="0" smtClean="0"/>
              <a:t>Dereference: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 = 2;</a:t>
            </a:r>
          </a:p>
          <a:p>
            <a:pPr lvl="1"/>
            <a:r>
              <a:rPr lang="en-US" dirty="0" smtClean="0"/>
              <a:t>Pointers as function arguments</a:t>
            </a:r>
          </a:p>
          <a:p>
            <a:pPr lvl="1"/>
            <a:r>
              <a:rPr lang="en-US" dirty="0" smtClean="0"/>
              <a:t>Pointers versus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1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 Versus Pointers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1752600"/>
            <a:ext cx="3124200" cy="19389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 = 0;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x;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y;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4198203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What’s the final values of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dirty="0" smtClean="0"/>
              <a:t>, and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1752600"/>
            <a:ext cx="3124200" cy="19389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 = 0;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*p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&amp;x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&amp;y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*p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7611" y="4198203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What’s the final values of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dirty="0" smtClean="0"/>
              <a:t>, and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*p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76538" y="5257800"/>
            <a:ext cx="2304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2, y = 1, r = 2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5257800"/>
            <a:ext cx="2481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0, y = 2, *p =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436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 smtClean="0"/>
              <a:t>Pointers </a:t>
            </a:r>
            <a:r>
              <a:rPr lang="en-US" dirty="0"/>
              <a:t>and Arrays</a:t>
            </a:r>
          </a:p>
          <a:p>
            <a:r>
              <a:rPr lang="en-US" dirty="0" smtClean="0"/>
              <a:t>Array Traversal</a:t>
            </a:r>
          </a:p>
        </p:txBody>
      </p:sp>
    </p:spTree>
    <p:extLst>
      <p:ext uri="{BB962C8B-B14F-4D97-AF65-F5344CB8AC3E}">
        <p14:creationId xmlns:p14="http://schemas.microsoft.com/office/powerpoint/2010/main" val="297357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Recall how we represented an array pictorially last lecture: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actual representation is: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05200" y="1981200"/>
            <a:ext cx="2133600" cy="1828800"/>
            <a:chOff x="3505200" y="1981200"/>
            <a:chExt cx="2133600" cy="1828800"/>
          </a:xfrm>
        </p:grpSpPr>
        <p:sp>
          <p:nvSpPr>
            <p:cNvPr id="4" name="Rectangle 3"/>
            <p:cNvSpPr/>
            <p:nvPr/>
          </p:nvSpPr>
          <p:spPr>
            <a:xfrm>
              <a:off x="3505200" y="1981200"/>
              <a:ext cx="2133600" cy="182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25146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53000" y="32766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28956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21336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81400" y="26670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array: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4495800" y="2133600"/>
              <a:ext cx="381000" cy="1524000"/>
            </a:xfrm>
            <a:prstGeom prst="leftBrace">
              <a:avLst>
                <a:gd name="adj1" fmla="val 8333"/>
                <a:gd name="adj2" fmla="val 4818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05200" y="4800600"/>
            <a:ext cx="2133600" cy="1828800"/>
            <a:chOff x="3505200" y="4800600"/>
            <a:chExt cx="2133600" cy="1828800"/>
          </a:xfrm>
        </p:grpSpPr>
        <p:sp>
          <p:nvSpPr>
            <p:cNvPr id="13" name="Rectangle 12"/>
            <p:cNvSpPr/>
            <p:nvPr/>
          </p:nvSpPr>
          <p:spPr>
            <a:xfrm>
              <a:off x="3505200" y="4800600"/>
              <a:ext cx="2133600" cy="182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53340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53000" y="60960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53000" y="57150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953000" y="49530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81400" y="49530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array: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18" idx="3"/>
              <a:endCxn id="17" idx="1"/>
            </p:cNvCxnSpPr>
            <p:nvPr/>
          </p:nvCxnSpPr>
          <p:spPr>
            <a:xfrm>
              <a:off x="4593215" y="5137666"/>
              <a:ext cx="359785" cy="58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Pointers and Arrays</a:t>
            </a:r>
            <a:br>
              <a:rPr lang="en-US" dirty="0" smtClean="0"/>
            </a:br>
            <a:r>
              <a:rPr lang="en-US" sz="2200" dirty="0" smtClean="0"/>
              <a:t>The details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5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you were to look at the </a:t>
            </a:r>
            <a:r>
              <a:rPr lang="en-US" b="1" dirty="0" smtClean="0">
                <a:solidFill>
                  <a:srgbClr val="C00000"/>
                </a:solidFill>
              </a:rPr>
              <a:t>value</a:t>
            </a:r>
            <a:r>
              <a:rPr lang="en-US" dirty="0" smtClean="0"/>
              <a:t> of the variable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dirty="0" smtClean="0"/>
              <a:t> (not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array[0]</a:t>
            </a:r>
            <a:r>
              <a:rPr lang="en-US" dirty="0" smtClean="0"/>
              <a:t>) you'd find that it was exactly the same as the </a:t>
            </a:r>
            <a:r>
              <a:rPr lang="en-US" b="1" dirty="0" smtClean="0">
                <a:solidFill>
                  <a:srgbClr val="C00000"/>
                </a:solidFill>
              </a:rPr>
              <a:t>address</a:t>
            </a:r>
            <a:r>
              <a:rPr lang="en-US" dirty="0" smtClean="0"/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array[0]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other words,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(array==&amp;array[0])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True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505200" y="4648200"/>
            <a:ext cx="21336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53000" y="51816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53000" y="59436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53000" y="55626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53000" y="48006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81400" y="48006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3" name="Straight Arrow Connector 32"/>
          <p:cNvCxnSpPr>
            <a:stCxn id="32" idx="3"/>
            <a:endCxn id="31" idx="1"/>
          </p:cNvCxnSpPr>
          <p:nvPr/>
        </p:nvCxnSpPr>
        <p:spPr>
          <a:xfrm>
            <a:off x="4593215" y="4985266"/>
            <a:ext cx="359785" cy="5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Pointers and Arrays</a:t>
            </a:r>
            <a:br>
              <a:rPr lang="en-US" dirty="0" smtClean="0"/>
            </a:br>
            <a:r>
              <a:rPr lang="en-US" sz="2200" dirty="0" smtClean="0"/>
              <a:t>The details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the argument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dirty="0" smtClean="0"/>
              <a:t> is passed to the function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a pointer to the first element of the array is really passed </a:t>
            </a:r>
            <a:r>
              <a:rPr lang="en-US" dirty="0" smtClean="0"/>
              <a:t>and the compiler does all the work of translating something like: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array[3]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/>
              <a:t>into the proper arithmetic/dereference to get the right value.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example, you can think of: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array[4] = {1, 2, 3, 4};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x = array[0];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/>
              <a:t>As equivalent to: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x = *array;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638800" y="4800600"/>
            <a:ext cx="2133600" cy="1828800"/>
            <a:chOff x="5638800" y="4800600"/>
            <a:chExt cx="2133600" cy="1828800"/>
          </a:xfrm>
        </p:grpSpPr>
        <p:sp>
          <p:nvSpPr>
            <p:cNvPr id="27" name="Rectangle 26"/>
            <p:cNvSpPr/>
            <p:nvPr/>
          </p:nvSpPr>
          <p:spPr>
            <a:xfrm>
              <a:off x="5638800" y="4800600"/>
              <a:ext cx="2133600" cy="182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86600" y="53340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60960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86600" y="57150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49530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15000" y="49530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array: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3" name="Straight Arrow Connector 32"/>
            <p:cNvCxnSpPr>
              <a:stCxn id="32" idx="3"/>
              <a:endCxn id="31" idx="1"/>
            </p:cNvCxnSpPr>
            <p:nvPr/>
          </p:nvCxnSpPr>
          <p:spPr>
            <a:xfrm>
              <a:off x="6726815" y="5137666"/>
              <a:ext cx="359785" cy="58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Pointers and Arrays</a:t>
            </a:r>
            <a:br>
              <a:rPr lang="en-US" dirty="0" smtClean="0"/>
            </a:br>
            <a:r>
              <a:rPr lang="en-US" sz="2200" dirty="0" smtClean="0"/>
              <a:t>The details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5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compiler also does the appropriate “pointer arithmetic” if you use other elements of array.  So: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 = array[3];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	is equivalent to: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array + 3;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=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simply: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= *(array+3);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Pointers and Arrays</a:t>
            </a:r>
            <a:br>
              <a:rPr lang="en-US" dirty="0" smtClean="0"/>
            </a:br>
            <a:r>
              <a:rPr lang="en-US" sz="2200" dirty="0" smtClean="0"/>
              <a:t>The details</a:t>
            </a:r>
            <a:endParaRPr lang="en-US" sz="2200" dirty="0"/>
          </a:p>
        </p:txBody>
      </p:sp>
      <p:grpSp>
        <p:nvGrpSpPr>
          <p:cNvPr id="4" name="Group 3"/>
          <p:cNvGrpSpPr/>
          <p:nvPr/>
        </p:nvGrpSpPr>
        <p:grpSpPr>
          <a:xfrm>
            <a:off x="5638800" y="2438400"/>
            <a:ext cx="2133600" cy="1828800"/>
            <a:chOff x="5638800" y="2438400"/>
            <a:chExt cx="2133600" cy="1828800"/>
          </a:xfrm>
        </p:grpSpPr>
        <p:sp>
          <p:nvSpPr>
            <p:cNvPr id="27" name="Rectangle 26"/>
            <p:cNvSpPr/>
            <p:nvPr/>
          </p:nvSpPr>
          <p:spPr>
            <a:xfrm>
              <a:off x="5638800" y="2438400"/>
              <a:ext cx="2133600" cy="182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86600" y="29718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37338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86600" y="33528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25908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15000" y="25908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array: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3" name="Straight Arrow Connector 32"/>
            <p:cNvCxnSpPr>
              <a:stCxn id="32" idx="3"/>
              <a:endCxn id="31" idx="1"/>
            </p:cNvCxnSpPr>
            <p:nvPr/>
          </p:nvCxnSpPr>
          <p:spPr>
            <a:xfrm>
              <a:off x="6726815" y="2775466"/>
              <a:ext cx="359785" cy="58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3200" y="373380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x: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572000" y="4572000"/>
            <a:ext cx="42672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This ability to perform pointer arithmetic on arrays turns out to be very very useful, and gives us another mechanism to work with arrays.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8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6571</TotalTime>
  <Words>644</Words>
  <Application>Microsoft Office PowerPoint</Application>
  <PresentationFormat>On-screen Show (4:3)</PresentationFormat>
  <Paragraphs>124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Ve 280 Programming and Introductory Data Structures</vt:lpstr>
      <vt:lpstr>Announcement</vt:lpstr>
      <vt:lpstr>Review</vt:lpstr>
      <vt:lpstr>References Versus Pointers Example</vt:lpstr>
      <vt:lpstr>Outline</vt:lpstr>
      <vt:lpstr>Pointers and Arrays The details</vt:lpstr>
      <vt:lpstr>Pointers and Arrays The details</vt:lpstr>
      <vt:lpstr>Pointers and Arrays The details</vt:lpstr>
      <vt:lpstr>Pointers and Arrays The details</vt:lpstr>
      <vt:lpstr>Pointer Arithmetic Enabling Array Traversal</vt:lpstr>
      <vt:lpstr>Pointer Arithmetic Enabling Array Traversal</vt:lpstr>
      <vt:lpstr>Pointer Arithmetic Enabling Array Traversal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Weikang</cp:lastModifiedBy>
  <cp:revision>204</cp:revision>
  <dcterms:created xsi:type="dcterms:W3CDTF">2008-09-02T17:19:50Z</dcterms:created>
  <dcterms:modified xsi:type="dcterms:W3CDTF">2012-06-15T08:25:04Z</dcterms:modified>
</cp:coreProperties>
</file>