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0"/>
  </p:notesMasterIdLst>
  <p:sldIdLst>
    <p:sldId id="256" r:id="rId2"/>
    <p:sldId id="359" r:id="rId3"/>
    <p:sldId id="360" r:id="rId4"/>
    <p:sldId id="318" r:id="rId5"/>
    <p:sldId id="319" r:id="rId6"/>
    <p:sldId id="320" r:id="rId7"/>
    <p:sldId id="321" r:id="rId8"/>
    <p:sldId id="323" r:id="rId9"/>
    <p:sldId id="324" r:id="rId10"/>
    <p:sldId id="325" r:id="rId11"/>
    <p:sldId id="353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58" r:id="rId27"/>
    <p:sldId id="342" r:id="rId28"/>
    <p:sldId id="343" r:id="rId29"/>
    <p:sldId id="344" r:id="rId30"/>
    <p:sldId id="345" r:id="rId31"/>
    <p:sldId id="346" r:id="rId32"/>
    <p:sldId id="347" r:id="rId33"/>
    <p:sldId id="354" r:id="rId34"/>
    <p:sldId id="361" r:id="rId35"/>
    <p:sldId id="363" r:id="rId36"/>
    <p:sldId id="364" r:id="rId37"/>
    <p:sldId id="365" r:id="rId38"/>
    <p:sldId id="36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4" autoAdjust="0"/>
  </p:normalViewPr>
  <p:slideViewPr>
    <p:cSldViewPr>
      <p:cViewPr varScale="1">
        <p:scale>
          <a:sx n="109" d="100"/>
          <a:sy n="109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B324-339F-4F92-970E-1022F4367276}" type="datetime1">
              <a:rPr lang="en-US" smtClean="0"/>
              <a:t>6/18/2012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341E-4202-4550-9979-3ECF2D2EEC3B}" type="datetime1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5134-552B-4D18-AEB8-CE39B0FDAF05}" type="datetime1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428-9007-4F32-9DEA-94887AE675E5}" type="datetime1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2B85-2FA1-4A64-8D37-6402D8D947F0}" type="datetime1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8626-C2E3-429C-835D-2DAF2DA8BB81}" type="datetime1">
              <a:rPr lang="en-US" smtClean="0"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21A7-DFC5-4CA4-94BA-D95F1A8F0B04}" type="datetime1">
              <a:rPr lang="en-US" smtClean="0"/>
              <a:t>6/18/2012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3E95-B480-422C-A675-E0FA907C91ED}" type="datetime1">
              <a:rPr lang="en-US" smtClean="0"/>
              <a:t>6/18/2012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BB1A-F45A-4419-A664-3B904162B773}" type="datetime1">
              <a:rPr lang="en-US" smtClean="0"/>
              <a:t>6/18/2012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22-DB83-41E4-9E81-4D9BF6815DE4}" type="datetime1">
              <a:rPr lang="en-US" smtClean="0"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CACC-51B1-4357-9DAD-BD2C10C4E7A9}" type="datetime1">
              <a:rPr lang="en-US" smtClean="0"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58522A-E4EB-4DE0-BCF2-757EAC0CE2F6}" type="datetime1">
              <a:rPr lang="en-US" smtClean="0"/>
              <a:t>6/18/2012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smtClean="0"/>
              <a:t>Traversal and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The usefulness of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const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Pointers-to-const-T are </a:t>
            </a:r>
            <a:r>
              <a:rPr lang="en-US" dirty="0" smtClean="0">
                <a:solidFill>
                  <a:srgbClr val="FF0000"/>
                </a:solidFill>
              </a:rPr>
              <a:t>not the same </a:t>
            </a:r>
            <a:r>
              <a:rPr lang="en-US" dirty="0" smtClean="0">
                <a:solidFill>
                  <a:srgbClr val="0000FF"/>
                </a:solidFill>
              </a:rPr>
              <a:t>type as pointers-to-T.</a:t>
            </a:r>
          </a:p>
          <a:p>
            <a:r>
              <a:rPr lang="en-US" dirty="0" smtClean="0"/>
              <a:t>You can use a pointer-to-T anywhere you expect a pointer-to-const-T, but NOT vice versa.</a:t>
            </a:r>
          </a:p>
          <a:p>
            <a:pPr marL="32004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845" y="2971800"/>
            <a:ext cx="4182555" cy="31393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 = &amp;a;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4020" y="2971800"/>
            <a:ext cx="3768980" cy="31393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nonconst_ptr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 = &amp;a;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nonconst_ptr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4541460"/>
            <a:ext cx="91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7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8978" y="4419600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2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The usefulness of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const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a pointer-to-T anywhere you expect a pointer-to-const-T, but NOT vice versa.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  <a:endParaRPr lang="en-US" dirty="0"/>
          </a:p>
          <a:p>
            <a:pPr lvl="1"/>
            <a:r>
              <a:rPr lang="en-US" dirty="0" smtClean="0"/>
              <a:t>Because code that expects a pointer-to-T might try to change the T, but this is illegal for a pointer-to-</a:t>
            </a:r>
            <a:r>
              <a:rPr lang="en-US" dirty="0" err="1" smtClean="0"/>
              <a:t>const</a:t>
            </a:r>
            <a:r>
              <a:rPr lang="en-US" dirty="0" smtClean="0"/>
              <a:t>-T.</a:t>
            </a:r>
          </a:p>
          <a:p>
            <a:pPr lvl="1"/>
            <a:r>
              <a:rPr lang="en-US" dirty="0" smtClean="0"/>
              <a:t>However, code that expects a pointer-to-</a:t>
            </a:r>
            <a:r>
              <a:rPr lang="en-US" dirty="0" err="1" smtClean="0"/>
              <a:t>const</a:t>
            </a:r>
            <a:r>
              <a:rPr lang="en-US" dirty="0" smtClean="0"/>
              <a:t>-T will work perfectly well for a pointer-to-T; it's just guaranteed not to try to change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char *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REQ: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is a NULL-terminated string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  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is big enough to hold a copy of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MOD: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EFF: place a copy of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while (*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= '\0';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9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00600" y="3886200"/>
            <a:ext cx="3505200" cy="1295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Take a few minutes to figure this out…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Here there is both dereferencing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) and post-incrementing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dirty="0" smtClean="0"/>
              <a:t>) in the same statement.</a:t>
            </a:r>
          </a:p>
          <a:p>
            <a:r>
              <a:rPr lang="en-US" dirty="0" smtClean="0"/>
              <a:t>This is something you see quite a bit.  You just have to remember what it means.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581400"/>
            <a:ext cx="5486400" cy="25545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// RME – omitted for space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while (*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'\0';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dirty="0" smtClean="0">
                <a:solidFill>
                  <a:srgbClr val="0000FF"/>
                </a:solidFill>
              </a:rPr>
              <a:t> applies to the pointer</a:t>
            </a:r>
            <a:r>
              <a:rPr lang="en-US" dirty="0" smtClean="0"/>
              <a:t>, not to the referent.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++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“binds tighter” </a:t>
            </a:r>
            <a:r>
              <a:rPr lang="en-US" dirty="0" smtClean="0"/>
              <a:t>than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*p++</a:t>
            </a:r>
            <a:r>
              <a:rPr lang="en-US" dirty="0" smtClean="0"/>
              <a:t> says “dereference the pointer given its current value, and then increment it after you are done”.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581400"/>
            <a:ext cx="5486400" cy="25545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// RME – omitted for space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while (*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'\0';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/>
              <a:t> each point to the beginnings of two buffers...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	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++; // looped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438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2" idx="0"/>
            <a:endCxn id="6" idx="2"/>
          </p:cNvCxnSpPr>
          <p:nvPr/>
        </p:nvCxnSpPr>
        <p:spPr>
          <a:xfrm rot="16200000" flipV="1">
            <a:off x="2581649" y="5228851"/>
            <a:ext cx="533400" cy="286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56388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3200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242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816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4" idx="2"/>
            <a:endCxn id="9" idx="0"/>
          </p:cNvCxnSpPr>
          <p:nvPr/>
        </p:nvCxnSpPr>
        <p:spPr>
          <a:xfrm rot="5400000">
            <a:off x="2537795" y="3829370"/>
            <a:ext cx="528935" cy="194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67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/>
              <a:t> each point to the beginnings of two buffers...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	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++; // looped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38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2" idx="0"/>
            <a:endCxn id="25" idx="2"/>
          </p:cNvCxnSpPr>
          <p:nvPr/>
        </p:nvCxnSpPr>
        <p:spPr>
          <a:xfrm rot="16200000" flipV="1">
            <a:off x="2581649" y="5228851"/>
            <a:ext cx="533400" cy="286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56388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3200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242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816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4" idx="2"/>
            <a:endCxn id="9" idx="0"/>
          </p:cNvCxnSpPr>
          <p:nvPr/>
        </p:nvCxnSpPr>
        <p:spPr>
          <a:xfrm rot="5400000">
            <a:off x="2537795" y="3829370"/>
            <a:ext cx="528935" cy="194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67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38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67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/>
              <a:t> each point to the beginnings of two buffers...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	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++; // looped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38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2" idx="0"/>
            <a:endCxn id="15" idx="2"/>
          </p:cNvCxnSpPr>
          <p:nvPr/>
        </p:nvCxnSpPr>
        <p:spPr>
          <a:xfrm rot="5400000" flipH="1" flipV="1">
            <a:off x="2924548" y="5172449"/>
            <a:ext cx="533400" cy="399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56388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3200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242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816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4" idx="2"/>
            <a:endCxn id="16" idx="0"/>
          </p:cNvCxnSpPr>
          <p:nvPr/>
        </p:nvCxnSpPr>
        <p:spPr>
          <a:xfrm rot="16200000" flipH="1">
            <a:off x="2880695" y="3680794"/>
            <a:ext cx="528935" cy="491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67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38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67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/>
              <a:t> each point to the beginnings of two buffers...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	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++; // looped</a:t>
            </a:r>
            <a:endParaRPr lang="en-US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38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2" idx="0"/>
            <a:endCxn id="15" idx="2"/>
          </p:cNvCxnSpPr>
          <p:nvPr/>
        </p:nvCxnSpPr>
        <p:spPr>
          <a:xfrm rot="5400000" flipH="1" flipV="1">
            <a:off x="2924548" y="5172449"/>
            <a:ext cx="533400" cy="399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56388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3200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816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4" idx="2"/>
            <a:endCxn id="16" idx="0"/>
          </p:cNvCxnSpPr>
          <p:nvPr/>
        </p:nvCxnSpPr>
        <p:spPr>
          <a:xfrm rot="16200000" flipH="1">
            <a:off x="2880695" y="3680794"/>
            <a:ext cx="528935" cy="491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67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38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67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/>
              <a:t> each point to the beginnings of two buffers...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	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++; // looped</a:t>
            </a:r>
            <a:endParaRPr lang="en-US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38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2" idx="0"/>
            <a:endCxn id="17" idx="2"/>
          </p:cNvCxnSpPr>
          <p:nvPr/>
        </p:nvCxnSpPr>
        <p:spPr>
          <a:xfrm rot="5400000" flipH="1" flipV="1">
            <a:off x="3267448" y="4829549"/>
            <a:ext cx="533400" cy="1085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56388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3200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816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4" idx="2"/>
            <a:endCxn id="18" idx="0"/>
          </p:cNvCxnSpPr>
          <p:nvPr/>
        </p:nvCxnSpPr>
        <p:spPr>
          <a:xfrm rot="16200000" flipH="1">
            <a:off x="3223595" y="3337894"/>
            <a:ext cx="528935" cy="1177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67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38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67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Pointer and Array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array==&amp;array[0]</a:t>
            </a:r>
            <a:endParaRPr lang="en-US" dirty="0" smtClean="0"/>
          </a:p>
          <a:p>
            <a:r>
              <a:rPr lang="en-US" dirty="0" smtClean="0"/>
              <a:t>Pointer Arithmetic: Enable Array Traversal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/>
              <a:t> each point to the beginnings of two buffers...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	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++; // looped</a:t>
            </a:r>
            <a:endParaRPr lang="en-US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38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2" idx="0"/>
            <a:endCxn id="17" idx="2"/>
          </p:cNvCxnSpPr>
          <p:nvPr/>
        </p:nvCxnSpPr>
        <p:spPr>
          <a:xfrm rot="5400000" flipH="1" flipV="1">
            <a:off x="3267448" y="4829549"/>
            <a:ext cx="533400" cy="1085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56388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3200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816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4" idx="2"/>
            <a:endCxn id="18" idx="0"/>
          </p:cNvCxnSpPr>
          <p:nvPr/>
        </p:nvCxnSpPr>
        <p:spPr>
          <a:xfrm rot="16200000" flipH="1">
            <a:off x="3223595" y="3337894"/>
            <a:ext cx="528935" cy="1177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67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38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67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/>
              <a:t> each point to the beginnings of two buffers...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	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++; // looped</a:t>
            </a:r>
            <a:endParaRPr lang="en-US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38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2" idx="0"/>
            <a:endCxn id="19" idx="2"/>
          </p:cNvCxnSpPr>
          <p:nvPr/>
        </p:nvCxnSpPr>
        <p:spPr>
          <a:xfrm rot="5400000" flipH="1" flipV="1">
            <a:off x="3610348" y="4486649"/>
            <a:ext cx="533400" cy="1770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56388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3200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58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816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4" idx="2"/>
            <a:endCxn id="20" idx="0"/>
          </p:cNvCxnSpPr>
          <p:nvPr/>
        </p:nvCxnSpPr>
        <p:spPr>
          <a:xfrm rot="16200000" flipH="1">
            <a:off x="3566495" y="2994994"/>
            <a:ext cx="528935" cy="1863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67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38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67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/>
              <a:t> each point to the beginnings of two buffers...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	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++; // looped</a:t>
            </a:r>
            <a:endParaRPr lang="en-US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38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2" idx="0"/>
            <a:endCxn id="19" idx="2"/>
          </p:cNvCxnSpPr>
          <p:nvPr/>
        </p:nvCxnSpPr>
        <p:spPr>
          <a:xfrm rot="5400000" flipH="1" flipV="1">
            <a:off x="3610348" y="4486649"/>
            <a:ext cx="533400" cy="1770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56388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3200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58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816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4" idx="2"/>
            <a:endCxn id="20" idx="0"/>
          </p:cNvCxnSpPr>
          <p:nvPr/>
        </p:nvCxnSpPr>
        <p:spPr>
          <a:xfrm rot="16200000" flipH="1">
            <a:off x="3566495" y="2994994"/>
            <a:ext cx="528935" cy="1863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67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38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67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/>
              <a:t> each point to the beginnings of two buffers...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	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++; // looped</a:t>
            </a:r>
            <a:endParaRPr lang="en-US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38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2" idx="0"/>
            <a:endCxn id="21" idx="2"/>
          </p:cNvCxnSpPr>
          <p:nvPr/>
        </p:nvCxnSpPr>
        <p:spPr>
          <a:xfrm rot="5400000" flipH="1" flipV="1">
            <a:off x="3953248" y="4143749"/>
            <a:ext cx="533400" cy="24567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56388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3200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58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816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4" idx="2"/>
            <a:endCxn id="22" idx="0"/>
          </p:cNvCxnSpPr>
          <p:nvPr/>
        </p:nvCxnSpPr>
        <p:spPr>
          <a:xfrm rot="16200000" flipH="1">
            <a:off x="3909395" y="2652094"/>
            <a:ext cx="528935" cy="2548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67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38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67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/>
              <a:t> each point to the beginnings of two buffers...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	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++; // looped</a:t>
            </a:r>
            <a:endParaRPr lang="en-US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38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2" idx="0"/>
            <a:endCxn id="21" idx="2"/>
          </p:cNvCxnSpPr>
          <p:nvPr/>
        </p:nvCxnSpPr>
        <p:spPr>
          <a:xfrm rot="5400000" flipH="1" flipV="1">
            <a:off x="3953248" y="4143749"/>
            <a:ext cx="533400" cy="24567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56388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3200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58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16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4" idx="2"/>
            <a:endCxn id="22" idx="0"/>
          </p:cNvCxnSpPr>
          <p:nvPr/>
        </p:nvCxnSpPr>
        <p:spPr>
          <a:xfrm rot="16200000" flipH="1">
            <a:off x="3909395" y="2652094"/>
            <a:ext cx="528935" cy="2548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67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38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67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/>
              <a:t> each point to the beginnings of two buffers...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	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++; // looped</a:t>
            </a:r>
            <a:endParaRPr lang="en-US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38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2" idx="0"/>
            <a:endCxn id="27" idx="2"/>
          </p:cNvCxnSpPr>
          <p:nvPr/>
        </p:nvCxnSpPr>
        <p:spPr>
          <a:xfrm rot="5400000" flipH="1" flipV="1">
            <a:off x="4296148" y="3800849"/>
            <a:ext cx="533400" cy="3142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56388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3200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58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16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4" idx="2"/>
            <a:endCxn id="28" idx="0"/>
          </p:cNvCxnSpPr>
          <p:nvPr/>
        </p:nvCxnSpPr>
        <p:spPr>
          <a:xfrm rot="16200000" flipH="1">
            <a:off x="4252295" y="2309194"/>
            <a:ext cx="528935" cy="3234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67400" y="4191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38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67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4000" y="5334000"/>
            <a:ext cx="35052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while (*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'\0';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77000" y="3662065"/>
            <a:ext cx="25146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Loop quits and last assignment of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‘\0’</a:t>
            </a:r>
            <a:r>
              <a:rPr lang="en-US" sz="2400" b="1" dirty="0" smtClean="0"/>
              <a:t> is written to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31161" y="4736068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49596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Array Traversal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Group Exercise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Rewrite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/>
              <a:t> function by putting * and ++ in the same statement: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2362200"/>
            <a:ext cx="4648200" cy="280076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char *s)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char *p = s;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while (*p)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p++;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return (p - s);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96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Another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previous example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/>
              <a:t> seemed awfully </a:t>
            </a:r>
            <a:r>
              <a:rPr lang="en-US" b="1" dirty="0" smtClean="0">
                <a:solidFill>
                  <a:srgbClr val="0000FF"/>
                </a:solidFill>
              </a:rPr>
              <a:t>dangerous</a:t>
            </a:r>
            <a:r>
              <a:rPr lang="en-US" dirty="0" smtClean="0"/>
              <a:t>, because the caller needs to know the length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/>
              <a:t> before supplying a buffer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is typically avoided by adding a length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9200" y="2569698"/>
            <a:ext cx="13716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Another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const char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unsigned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length)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// REQ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is NUL-terminated string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//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has room for length+1 characters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// MOD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// EFF copy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up to and including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//     the first length characters;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//     terminate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with NUL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while (length-- &amp;&amp;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'\0';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8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Another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const char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unsigned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length)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while (length-- &amp;&amp;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'\0';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This says that, as long as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b="1" dirty="0" smtClean="0"/>
              <a:t> is greater than zero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/>
              <a:t>is non-NUL, copy the character under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 smtClean="0"/>
              <a:t> 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b="1" dirty="0" smtClean="0"/>
              <a:t>, and advance both pointers.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4953000"/>
            <a:ext cx="7239000" cy="14478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Qualifier</a:t>
            </a:r>
          </a:p>
          <a:p>
            <a:r>
              <a:rPr lang="en-US" dirty="0" smtClean="0"/>
              <a:t>Array Traversal </a:t>
            </a:r>
            <a:r>
              <a:rPr lang="en-US" dirty="0" smtClean="0"/>
              <a:t>Example</a:t>
            </a:r>
          </a:p>
          <a:p>
            <a:r>
              <a:rPr lang="en-US" dirty="0" err="1" smtClean="0"/>
              <a:t>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Another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const char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unsigned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length)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while (length-- &amp;&amp;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'\0';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b="1" dirty="0" smtClean="0"/>
              <a:t> becomes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/>
              <a:t>, we've reached the limit, and we have to stop copying.</a:t>
            </a:r>
            <a:endParaRPr lang="en-US" b="1" dirty="0" smtClean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4953000"/>
            <a:ext cx="7239000" cy="10668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Another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const char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unsigned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length)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while (length-- &amp;&amp;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'\0';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 smtClean="0"/>
              <a:t> is NUL, we've copied all the “real” characters.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4953000"/>
            <a:ext cx="7239000" cy="10668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Another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const char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unsigned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length)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while (length-- &amp;&amp;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'\0';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In any event, we have to conclude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b="1" dirty="0" smtClean="0"/>
              <a:t> with a NUL.</a:t>
            </a:r>
            <a:endParaRPr lang="en-US" sz="2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19200" y="4953000"/>
            <a:ext cx="7239000" cy="10668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38600" y="3124200"/>
            <a:ext cx="6096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Traversal</a:t>
            </a:r>
            <a:br>
              <a:rPr lang="en-US" dirty="0"/>
            </a:br>
            <a:r>
              <a:rPr lang="en-US" sz="2200" dirty="0"/>
              <a:t>Another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Call the </a:t>
            </a:r>
            <a:r>
              <a:rPr lang="en-US" dirty="0" err="1" smtClean="0"/>
              <a:t>strncpy</a:t>
            </a:r>
            <a:r>
              <a:rPr lang="en-US" dirty="0" smtClean="0"/>
              <a:t> function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char hello[] = “HELLO”;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hello_cpy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[11];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hello_cpy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hello, 10);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return 0;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895600"/>
            <a:ext cx="3657600" cy="646331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REQ: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has room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length+1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characters</a:t>
            </a:r>
          </a:p>
        </p:txBody>
      </p:sp>
    </p:spTree>
    <p:extLst>
      <p:ext uri="{BB962C8B-B14F-4D97-AF65-F5344CB8AC3E}">
        <p14:creationId xmlns:p14="http://schemas.microsoft.com/office/powerpoint/2010/main" val="368423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Qualifier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Array Traversal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  <a:p>
            <a:r>
              <a:rPr lang="en-US" dirty="0" err="1" smtClean="0"/>
              <a:t>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Arrays</a:t>
            </a:r>
            <a:br>
              <a:rPr lang="en-US" dirty="0" smtClean="0"/>
            </a:br>
            <a:r>
              <a:rPr lang="en-US" sz="2200" dirty="0" smtClean="0"/>
              <a:t>Product Types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Write a program that keeps track of student grades.</a:t>
            </a:r>
          </a:p>
          <a:p>
            <a:r>
              <a:rPr lang="en-US" dirty="0" smtClean="0"/>
              <a:t>For each student we need to know: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student’s name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midterm grade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final exam grade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could have three arrays: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string names[200];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midterm[200];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final[200];</a:t>
            </a:r>
          </a:p>
          <a:p>
            <a:endParaRPr lang="en-US" dirty="0" smtClean="0"/>
          </a:p>
          <a:p>
            <a:r>
              <a:rPr lang="en-US" dirty="0" smtClean="0"/>
              <a:t>However, it isn’t clear the arrays are related, i.e., midterm[5] is the midterm grade belonging to the student named by names[5].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4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to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Product Types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Instead of three separate arrays, what we really want is a type that can “bind together” several other types into one “meta-type”. </a:t>
            </a:r>
          </a:p>
          <a:p>
            <a:endParaRPr lang="en-US" dirty="0" smtClean="0"/>
          </a:p>
          <a:p>
            <a:r>
              <a:rPr lang="en-US" dirty="0" smtClean="0"/>
              <a:t>This is called a </a:t>
            </a:r>
            <a:r>
              <a:rPr lang="en-US" b="1" dirty="0" smtClean="0">
                <a:solidFill>
                  <a:srgbClr val="C00000"/>
                </a:solidFill>
              </a:rPr>
              <a:t>product type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it describes a “compound object” that comprises one or more elements, each being an independent type.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C++ supports a product type: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/>
              <a:t>, short for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43000" y="3962400"/>
            <a:ext cx="304800" cy="533400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 </a:t>
            </a:r>
            <a:r>
              <a:rPr lang="en-US" dirty="0" err="1"/>
              <a:t>Structs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Product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example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/>
              <a:t> to hold grades might be: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char name[9]; // names are 8 chars + 1 NULL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C++ Primer (4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r>
              <a:rPr lang="en-US" b="1" dirty="0" err="1"/>
              <a:t>Edision</a:t>
            </a:r>
            <a:r>
              <a:rPr lang="en-US" b="1" dirty="0"/>
              <a:t>)</a:t>
            </a:r>
            <a:r>
              <a:rPr lang="en-US" dirty="0"/>
              <a:t>, by </a:t>
            </a:r>
            <a:r>
              <a:rPr lang="en-US" i="1" dirty="0"/>
              <a:t>Stanley B. </a:t>
            </a:r>
            <a:r>
              <a:rPr lang="en-US" i="1" dirty="0" err="1"/>
              <a:t>Lippman</a:t>
            </a:r>
            <a:r>
              <a:rPr lang="en-US" i="1" dirty="0"/>
              <a:t>, </a:t>
            </a:r>
            <a:r>
              <a:rPr lang="en-US" i="1" dirty="0" err="1"/>
              <a:t>Josée</a:t>
            </a:r>
            <a:r>
              <a:rPr lang="en-US" i="1" dirty="0"/>
              <a:t> </a:t>
            </a:r>
            <a:r>
              <a:rPr lang="en-US" i="1" dirty="0" err="1"/>
              <a:t>Lajoie</a:t>
            </a:r>
            <a:r>
              <a:rPr lang="en-US" i="1" dirty="0"/>
              <a:t>, Barbara E. Moo</a:t>
            </a:r>
            <a:r>
              <a:rPr lang="en-US" dirty="0"/>
              <a:t>, Addison-Wesley Publishing (2005)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2.4 </a:t>
            </a:r>
            <a:r>
              <a:rPr lang="en-US" dirty="0" err="1" smtClean="0">
                <a:solidFill>
                  <a:srgbClr val="C00000"/>
                </a:solidFill>
              </a:rPr>
              <a:t>const</a:t>
            </a:r>
            <a:r>
              <a:rPr lang="en-US" dirty="0" smtClean="0">
                <a:solidFill>
                  <a:srgbClr val="C00000"/>
                </a:solidFill>
              </a:rPr>
              <a:t> Qualifier</a:t>
            </a:r>
          </a:p>
          <a:p>
            <a:pPr lvl="1"/>
            <a:r>
              <a:rPr lang="en-US" dirty="0" smtClean="0"/>
              <a:t>Chapter 4.2.5 </a:t>
            </a:r>
            <a:r>
              <a:rPr lang="en-US" dirty="0" smtClean="0">
                <a:solidFill>
                  <a:srgbClr val="C00000"/>
                </a:solidFill>
              </a:rPr>
              <a:t>Pointers and the </a:t>
            </a:r>
            <a:r>
              <a:rPr lang="en-US" dirty="0" err="1" smtClean="0">
                <a:solidFill>
                  <a:srgbClr val="C00000"/>
                </a:solidFill>
              </a:rPr>
              <a:t>const</a:t>
            </a:r>
            <a:r>
              <a:rPr lang="en-US" dirty="0" smtClean="0">
                <a:solidFill>
                  <a:srgbClr val="C00000"/>
                </a:solidFill>
              </a:rPr>
              <a:t> Qualifier</a:t>
            </a:r>
          </a:p>
          <a:p>
            <a:pPr lvl="1"/>
            <a:r>
              <a:rPr lang="en-US" dirty="0" smtClean="0"/>
              <a:t>Chapter 4.3 </a:t>
            </a:r>
            <a:r>
              <a:rPr lang="en-US" dirty="0" smtClean="0">
                <a:solidFill>
                  <a:srgbClr val="C00000"/>
                </a:solidFill>
              </a:rPr>
              <a:t>C-Style Character Strings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6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3000" y="1371600"/>
            <a:ext cx="10668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const char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REQ: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is a NULL-terminated string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is big enough to hold a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     copy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MOD: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EFF: place a copy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 ... 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The type signature has a new piece to it: the “const” keyword.</a:t>
            </a:r>
          </a:p>
          <a:p>
            <a:r>
              <a:rPr lang="en-US" sz="2800" dirty="0" smtClean="0"/>
              <a:t>Const is a “type qualifier” – something that </a:t>
            </a:r>
            <a:r>
              <a:rPr lang="en-US" sz="2800" dirty="0" smtClean="0">
                <a:solidFill>
                  <a:srgbClr val="0000FF"/>
                </a:solidFill>
              </a:rPr>
              <a:t>modifies a type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It means “you cannot change this value once you have initialized it”.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3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you have pointers, there are two things you might</a:t>
            </a:r>
            <a:br>
              <a:rPr lang="en-US" dirty="0" smtClean="0"/>
            </a:br>
            <a:r>
              <a:rPr lang="en-US" dirty="0" smtClean="0"/>
              <a:t>change: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value of the pointer.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value of the object to which the pointer points.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Either (or both) can be made unchangeable: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const T *p;  // "T" (the pointed-to object)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   // cannot be changed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 *const p;  // "p" (the pointer) cannot be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   // changed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const T *const p; // neither can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7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const char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REQ: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is a NULL-terminated string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is 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     big enough to hold a copy of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MOD: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EFF: place a copy of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 ... 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Strictly speaking, we don’t </a:t>
            </a:r>
            <a:r>
              <a:rPr lang="en-US" sz="2800" b="1" dirty="0" smtClean="0"/>
              <a:t>need</a:t>
            </a:r>
            <a:r>
              <a:rPr lang="en-US" sz="2800" dirty="0" smtClean="0"/>
              <a:t> to include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 smtClean="0"/>
              <a:t> qualifier here </a:t>
            </a:r>
            <a:r>
              <a:rPr lang="en-US" sz="2800" dirty="0" smtClean="0">
                <a:solidFill>
                  <a:srgbClr val="0000FF"/>
                </a:solidFill>
              </a:rPr>
              <a:t>since the specification promises that we won't modify the source string </a:t>
            </a:r>
            <a:r>
              <a:rPr lang="en-US" sz="2800" dirty="0" smtClean="0"/>
              <a:t>(i.e. it isn't mentioned in the MODIFIES clause).</a:t>
            </a:r>
          </a:p>
          <a:p>
            <a:r>
              <a:rPr lang="en-US" sz="2800" dirty="0" smtClean="0"/>
              <a:t>So, why include it?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include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Because once you add it, you CANNOT change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dirty="0" smtClean="0"/>
              <a:t>, even if you do so by mistake.</a:t>
            </a:r>
          </a:p>
          <a:p>
            <a:r>
              <a:rPr lang="en-US" sz="2800" u="sng" dirty="0" smtClean="0"/>
              <a:t>Such a mistake will be caught by the </a:t>
            </a:r>
            <a:r>
              <a:rPr lang="en-US" sz="2800" b="1" u="sng" dirty="0" smtClean="0"/>
              <a:t>compiler</a:t>
            </a:r>
            <a:r>
              <a:rPr lang="en-US" sz="2800" u="sng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Bugs that are detected at compile time are among the easiest bugs to fix – those are the kinds of bugs we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1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The usefulness of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const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 smtClean="0"/>
              <a:t> for things that are passed by reference, but won't be changed.</a:t>
            </a:r>
          </a:p>
          <a:p>
            <a:endParaRPr lang="en-US" sz="2800" dirty="0" smtClean="0"/>
          </a:p>
          <a:p>
            <a:r>
              <a:rPr lang="en-US" sz="2800" u="sng" dirty="0" smtClean="0"/>
              <a:t>Question</a:t>
            </a:r>
            <a:r>
              <a:rPr lang="en-US" sz="2800" dirty="0" smtClean="0"/>
              <a:t>:  How should we modify </a:t>
            </a:r>
            <a:r>
              <a:rPr lang="en-US" sz="2800" dirty="0" err="1" smtClean="0"/>
              <a:t>strlen</a:t>
            </a:r>
            <a:r>
              <a:rPr lang="en-US" sz="2800" dirty="0" smtClean="0"/>
              <a:t> to be “const correct”?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267200"/>
            <a:ext cx="7772400" cy="1785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(char *s)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REQUIRES: s is a NUL-terminated C-string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EFFECTS: returns the length of s, not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counting the NUL.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 ... }</a:t>
            </a:r>
            <a:endParaRPr lang="en-US" sz="22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5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The usefulness of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const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 smtClean="0"/>
              <a:t> for things that are passed by reference, but won't be changed.</a:t>
            </a:r>
          </a:p>
          <a:p>
            <a:endParaRPr lang="en-US" sz="2800" dirty="0" smtClean="0"/>
          </a:p>
          <a:p>
            <a:r>
              <a:rPr lang="en-US" sz="2800" u="sng" dirty="0" smtClean="0"/>
              <a:t>Question</a:t>
            </a:r>
            <a:r>
              <a:rPr lang="en-US" sz="2800" dirty="0" smtClean="0"/>
              <a:t>:  How should we modify </a:t>
            </a:r>
            <a:r>
              <a:rPr lang="en-US" sz="2800" dirty="0" err="1" smtClean="0"/>
              <a:t>strlen</a:t>
            </a:r>
            <a:r>
              <a:rPr lang="en-US" sz="2800" dirty="0" smtClean="0"/>
              <a:t> to be “const correct”?</a:t>
            </a:r>
          </a:p>
          <a:p>
            <a:r>
              <a:rPr lang="en-US" sz="2800" u="sng" dirty="0" smtClean="0"/>
              <a:t>Answer</a:t>
            </a:r>
            <a:r>
              <a:rPr lang="en-US" sz="2800" dirty="0" smtClean="0"/>
              <a:t>:  Change argument to: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const char *s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876800"/>
            <a:ext cx="7772400" cy="1785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(const char *s)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REQUIRES: s is a NUL-terminated C-string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EFFECTS: returns the length of s, not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counting the NUL.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 ... }</a:t>
            </a:r>
            <a:endParaRPr lang="en-US" sz="22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6792</TotalTime>
  <Words>1730</Words>
  <Application>Microsoft Office PowerPoint</Application>
  <PresentationFormat>On-screen Show (4:3)</PresentationFormat>
  <Paragraphs>437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Equity</vt:lpstr>
      <vt:lpstr>Ve 280 Programming and Introductory Data Structures</vt:lpstr>
      <vt:lpstr>Review</vt:lpstr>
      <vt:lpstr>Outline</vt:lpstr>
      <vt:lpstr>Array Traversal Example</vt:lpstr>
      <vt:lpstr>Array Traversal Example</vt:lpstr>
      <vt:lpstr>Array Traversal Example</vt:lpstr>
      <vt:lpstr>Array Traversal Example</vt:lpstr>
      <vt:lpstr>Array Traversal The usefulness of const</vt:lpstr>
      <vt:lpstr>Array Traversal The usefulness of const</vt:lpstr>
      <vt:lpstr>Array Traversal The usefulness of const</vt:lpstr>
      <vt:lpstr>Array Traversal The usefulness of const</vt:lpstr>
      <vt:lpstr>Array Traversal  Example</vt:lpstr>
      <vt:lpstr>Array Traversal  Example</vt:lpstr>
      <vt:lpstr>Array Traversal  Example</vt:lpstr>
      <vt:lpstr>Array Traversal  Example</vt:lpstr>
      <vt:lpstr>Array Traversal  Example</vt:lpstr>
      <vt:lpstr>Array Traversal  Example</vt:lpstr>
      <vt:lpstr>Array Traversal  Example</vt:lpstr>
      <vt:lpstr>Array Traversal  Example</vt:lpstr>
      <vt:lpstr>Array Traversal  Example</vt:lpstr>
      <vt:lpstr>Array Traversal  Example</vt:lpstr>
      <vt:lpstr>Array Traversal  Example</vt:lpstr>
      <vt:lpstr>Array Traversal  Example</vt:lpstr>
      <vt:lpstr>Array Traversal  Example</vt:lpstr>
      <vt:lpstr>Array Traversal  Example</vt:lpstr>
      <vt:lpstr>Array Traversal Group Exercise</vt:lpstr>
      <vt:lpstr>Array Traversal Another Example</vt:lpstr>
      <vt:lpstr>Array Traversal Another Example</vt:lpstr>
      <vt:lpstr>Array Traversal Another Example</vt:lpstr>
      <vt:lpstr>Array Traversal Another Example</vt:lpstr>
      <vt:lpstr>Array Traversal Another Example</vt:lpstr>
      <vt:lpstr>Array Traversal Another Example</vt:lpstr>
      <vt:lpstr>Array Traversal Another Example</vt:lpstr>
      <vt:lpstr>Outline</vt:lpstr>
      <vt:lpstr>Using Arrays Product Types</vt:lpstr>
      <vt:lpstr>On to Structs Product Types</vt:lpstr>
      <vt:lpstr>On to Structs Product Types</vt:lpstr>
      <vt:lpstr>References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218</cp:revision>
  <dcterms:created xsi:type="dcterms:W3CDTF">2008-09-02T17:19:50Z</dcterms:created>
  <dcterms:modified xsi:type="dcterms:W3CDTF">2012-06-18T10:30:12Z</dcterms:modified>
</cp:coreProperties>
</file>