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8" r:id="rId18"/>
    <p:sldId id="272" r:id="rId19"/>
    <p:sldId id="273" r:id="rId20"/>
    <p:sldId id="274" r:id="rId21"/>
    <p:sldId id="275" r:id="rId22"/>
    <p:sldId id="276" r:id="rId23"/>
    <p:sldId id="289" r:id="rId24"/>
    <p:sldId id="277" r:id="rId25"/>
    <p:sldId id="278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2606" autoAdjust="0"/>
  </p:normalViewPr>
  <p:slideViewPr>
    <p:cSldViewPr>
      <p:cViewPr varScale="1">
        <p:scale>
          <a:sx n="74" d="100"/>
          <a:sy n="74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Resizing and Linked List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Dynamic Resizing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Group Exercise – Modifying </a:t>
            </a:r>
            <a:r>
              <a:rPr lang="en-US" sz="2200" dirty="0">
                <a:solidFill>
                  <a:srgbClr val="696464"/>
                </a:solidFill>
                <a:latin typeface="Courier New" pitchFamily="49" charset="0"/>
                <a:cs typeface="Courier New" pitchFamily="49" charset="0"/>
              </a:rPr>
              <a:t>Insert()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a client creates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of capacity 1, and then inserts N elements into it. What’s the number of integer copies in the worst case?</a:t>
            </a:r>
          </a:p>
          <a:p>
            <a:pPr marL="0" indent="0">
              <a:buNone/>
            </a:pPr>
            <a:r>
              <a:rPr lang="en-US" b="1" u="sng" dirty="0" smtClean="0"/>
              <a:t>Answer</a:t>
            </a:r>
            <a:r>
              <a:rPr lang="en-US" b="1" dirty="0" smtClean="0"/>
              <a:t>:</a:t>
            </a:r>
          </a:p>
          <a:p>
            <a:r>
              <a:rPr lang="en-US" sz="2800" dirty="0"/>
              <a:t>N(N-1)/2</a:t>
            </a:r>
          </a:p>
          <a:p>
            <a:r>
              <a:rPr lang="en-US" dirty="0" smtClean="0"/>
              <a:t>This </a:t>
            </a:r>
            <a:r>
              <a:rPr lang="en-US" dirty="0"/>
              <a:t>is a quadratic function in N.  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as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grows, the cost to build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grows much faster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How can we make this better?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Optimizing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grow()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How can we make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grow()</a:t>
            </a:r>
            <a:r>
              <a:rPr lang="en-US" sz="2400" b="1" dirty="0" smtClean="0"/>
              <a:t> better?</a:t>
            </a:r>
            <a:endParaRPr lang="en-US" sz="2200" b="1" dirty="0" smtClean="0"/>
          </a:p>
          <a:p>
            <a:pPr lvl="1"/>
            <a:endParaRPr lang="en-US" sz="2200" dirty="0" smtClean="0"/>
          </a:p>
          <a:p>
            <a:r>
              <a:rPr lang="en-US" sz="2400" dirty="0" smtClean="0"/>
              <a:t>The intuition is that we aren't buying enough room each time we copy the array:</a:t>
            </a:r>
          </a:p>
          <a:p>
            <a:pPr lvl="1"/>
            <a:r>
              <a:rPr lang="en-US" dirty="0" smtClean="0"/>
              <a:t>We copy N things, but only buy room for one more slot.</a:t>
            </a:r>
          </a:p>
          <a:p>
            <a:r>
              <a:rPr lang="en-US" sz="2400" dirty="0" smtClean="0"/>
              <a:t>Instead, we'd like to buy more slots for each N things we copy.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The new version is only </a:t>
            </a:r>
            <a:r>
              <a:rPr lang="en-US" sz="2400" b="1" dirty="0" smtClean="0"/>
              <a:t>slightly</a:t>
            </a:r>
            <a:r>
              <a:rPr lang="en-US" sz="2400" dirty="0" smtClean="0"/>
              <a:t> different from the old version.</a:t>
            </a:r>
          </a:p>
          <a:p>
            <a:r>
              <a:rPr lang="en-US" sz="2400" dirty="0" smtClean="0"/>
              <a:t>However, it has </a:t>
            </a:r>
            <a:r>
              <a:rPr lang="en-US" sz="2400" b="1" dirty="0" smtClean="0"/>
              <a:t>very</a:t>
            </a:r>
            <a:r>
              <a:rPr lang="en-US" sz="2400" dirty="0" smtClean="0"/>
              <a:t> different performance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8707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Optimizing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grow()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grow()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 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delete 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*= 2;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2600" y="3962400"/>
            <a:ext cx="2286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Instead of growing the array by one, we double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5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Group Exercise – Optimizing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grow()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Suppose a client creates an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 smtClean="0"/>
              <a:t> of capacity 1, and then inserts N elements into it using the new version of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grow()</a:t>
            </a:r>
            <a:r>
              <a:rPr lang="en-US" sz="2800" dirty="0" smtClean="0"/>
              <a:t>.</a:t>
            </a:r>
          </a:p>
          <a:p>
            <a:r>
              <a:rPr lang="en-US" sz="2800" b="1" u="sng" dirty="0" smtClean="0"/>
              <a:t>Question</a:t>
            </a:r>
            <a:r>
              <a:rPr lang="en-US" sz="2800" dirty="0" smtClean="0"/>
              <a:t>:  </a:t>
            </a:r>
            <a:r>
              <a:rPr lang="en-US" sz="2800" dirty="0"/>
              <a:t>What’s the number of integer copies </a:t>
            </a:r>
            <a:r>
              <a:rPr lang="en-US" sz="2800" dirty="0" smtClean="0"/>
              <a:t>performed by the function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800" dirty="0" smtClean="0"/>
              <a:t> </a:t>
            </a:r>
            <a:r>
              <a:rPr lang="en-US" sz="2800" dirty="0"/>
              <a:t>in the worst case?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grow()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 2];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delete 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*= 2;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0" y="4648200"/>
            <a:ext cx="4419600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grow();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Group Exercise – Optimizing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grow()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Answer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After the first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 smtClean="0"/>
              <a:t>, the capacity is 2. We copy 1 item.</a:t>
            </a:r>
          </a:p>
          <a:p>
            <a:r>
              <a:rPr lang="en-US" sz="2400" dirty="0" smtClean="0"/>
              <a:t>After the second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 smtClean="0"/>
              <a:t>, </a:t>
            </a:r>
            <a:r>
              <a:rPr lang="en-US" sz="2400" dirty="0"/>
              <a:t>the capacity is </a:t>
            </a:r>
            <a:r>
              <a:rPr lang="en-US" sz="2400" dirty="0" smtClean="0"/>
              <a:t>4. We </a:t>
            </a:r>
            <a:r>
              <a:rPr lang="en-US" sz="2400" dirty="0"/>
              <a:t>copy </a:t>
            </a:r>
            <a:r>
              <a:rPr lang="en-US" sz="2400" dirty="0" smtClean="0"/>
              <a:t>2 </a:t>
            </a:r>
            <a:r>
              <a:rPr lang="en-US" sz="2400" dirty="0"/>
              <a:t>item.</a:t>
            </a:r>
          </a:p>
          <a:p>
            <a:r>
              <a:rPr lang="en-US" sz="2400" dirty="0"/>
              <a:t>After the </a:t>
            </a:r>
            <a:r>
              <a:rPr lang="en-US" sz="2400" dirty="0" smtClean="0"/>
              <a:t>k-</a:t>
            </a:r>
            <a:r>
              <a:rPr lang="en-US" sz="2400" dirty="0" err="1" smtClean="0"/>
              <a:t>th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 smtClean="0"/>
              <a:t>, </a:t>
            </a:r>
            <a:r>
              <a:rPr lang="en-US" sz="2400" dirty="0"/>
              <a:t>the capacity is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. </a:t>
            </a:r>
            <a:r>
              <a:rPr lang="en-US" sz="2400" dirty="0"/>
              <a:t>We copy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k-1</a:t>
            </a:r>
            <a:r>
              <a:rPr lang="en-US" sz="2400" dirty="0" smtClean="0"/>
              <a:t> </a:t>
            </a:r>
            <a:r>
              <a:rPr lang="en-US" sz="2400" dirty="0"/>
              <a:t>item.</a:t>
            </a:r>
          </a:p>
          <a:p>
            <a:endParaRPr lang="en-US" sz="2400" dirty="0" smtClean="0"/>
          </a:p>
          <a:p>
            <a:r>
              <a:rPr lang="en-US" sz="2400" dirty="0" smtClean="0"/>
              <a:t>Suppose 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&lt; N ≤ 2</a:t>
            </a:r>
            <a:r>
              <a:rPr lang="en-US" sz="2400" baseline="30000" dirty="0" smtClean="0"/>
              <a:t>m+1</a:t>
            </a:r>
          </a:p>
          <a:p>
            <a:r>
              <a:rPr lang="en-US" sz="2400" dirty="0" smtClean="0"/>
              <a:t>How many times we need to call grow?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m+1 times</a:t>
            </a:r>
            <a:endParaRPr lang="en-US" sz="22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How many copies we perform?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 = 1+2+4+ … +2</a:t>
            </a:r>
            <a:r>
              <a:rPr lang="en-US" baseline="30000" dirty="0" smtClean="0"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 = 2</a:t>
            </a:r>
            <a:r>
              <a:rPr lang="en-US" baseline="30000" dirty="0" smtClean="0">
                <a:cs typeface="Courier New" pitchFamily="49" charset="0"/>
              </a:rPr>
              <a:t>m+1</a:t>
            </a:r>
            <a:r>
              <a:rPr lang="en-US" dirty="0" smtClean="0">
                <a:cs typeface="Courier New" pitchFamily="49" charset="0"/>
              </a:rPr>
              <a:t> – 1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76799" y="5373216"/>
            <a:ext cx="126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cs typeface="Courier New" pitchFamily="49" charset="0"/>
              </a:rPr>
              <a:t>&lt; 2N</a:t>
            </a:r>
          </a:p>
        </p:txBody>
      </p:sp>
    </p:spTree>
    <p:extLst>
      <p:ext uri="{BB962C8B-B14F-4D97-AF65-F5344CB8AC3E}">
        <p14:creationId xmlns:p14="http://schemas.microsoft.com/office/powerpoint/2010/main" val="7565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Group Exercise – Optimizing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grow()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Answer</a:t>
            </a:r>
            <a:r>
              <a:rPr lang="en-US" sz="2400" dirty="0" smtClean="0"/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 &lt; 2N</a:t>
            </a:r>
          </a:p>
          <a:p>
            <a:r>
              <a:rPr lang="en-US" dirty="0" smtClean="0"/>
              <a:t>So, instead of copying almost (N-1)N/2 elements, we copy fewer than 2N of them.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Group Exercise – Optimizing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grow()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Answer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Here's a little table showing what this means:</a:t>
            </a:r>
          </a:p>
          <a:p>
            <a:pPr lvl="1"/>
            <a:endParaRPr lang="en-US" sz="18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# elements		(N-1)N/2	2N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1			0		2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8			28		16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64			2016		128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512			130816	1024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2048			2096128	4096</a:t>
            </a:r>
          </a:p>
          <a:p>
            <a:endParaRPr lang="en-US" sz="2000" dirty="0" smtClean="0"/>
          </a:p>
          <a:p>
            <a:r>
              <a:rPr lang="en-US" sz="2400" dirty="0" smtClean="0"/>
              <a:t>The "double" implementation is </a:t>
            </a:r>
            <a:r>
              <a:rPr lang="en-US" sz="2400" b="1" dirty="0" smtClean="0"/>
              <a:t>much</a:t>
            </a:r>
            <a:r>
              <a:rPr lang="en-US" sz="2400" dirty="0" smtClean="0"/>
              <a:t> better than the "by-one" implementation.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Resizing</a:t>
            </a:r>
          </a:p>
          <a:p>
            <a:r>
              <a:rPr lang="en-US" dirty="0" smtClean="0"/>
              <a:t>Introduction to Linked List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Implementation of Linked List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Expandable arrays are only one way to implement storage that can grow and shrink over time.</a:t>
            </a:r>
          </a:p>
          <a:p>
            <a:r>
              <a:rPr lang="en-US" dirty="0" smtClean="0"/>
              <a:t>Another way is to use a </a:t>
            </a:r>
            <a:r>
              <a:rPr lang="en-US" b="1" dirty="0" smtClean="0">
                <a:solidFill>
                  <a:srgbClr val="C00000"/>
                </a:solidFill>
              </a:rPr>
              <a:t>linked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linked structure is one with a series of zero or more data containers, connected by pointers from one to another, like: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81200" y="3886200"/>
            <a:ext cx="5410200" cy="992188"/>
            <a:chOff x="1981200" y="4724400"/>
            <a:chExt cx="5410200" cy="992188"/>
          </a:xfrm>
        </p:grpSpPr>
        <p:sp>
          <p:nvSpPr>
            <p:cNvPr id="5" name="Rectangle 4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4724400"/>
              <a:ext cx="4860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list</a:t>
              </a:r>
              <a:endParaRPr lang="en-US" sz="22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50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Expandable arrays are only one way to implement storage that can grow and shrink over time.</a:t>
            </a:r>
          </a:p>
          <a:p>
            <a:r>
              <a:rPr lang="en-US" dirty="0" smtClean="0"/>
              <a:t>Another way is to use a </a:t>
            </a:r>
            <a:r>
              <a:rPr lang="en-US" b="1" dirty="0">
                <a:solidFill>
                  <a:srgbClr val="C00000"/>
                </a:solidFill>
              </a:rPr>
              <a:t>linked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linked structure is one with a series of zero or more data containers, connected by pointers from one to another, like: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4038600"/>
            <a:ext cx="486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list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194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8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4267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7048500" y="43053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4724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39000" y="48768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15200" y="50292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6800" y="4800600"/>
            <a:ext cx="5638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linked structure is sort of like a freight train.  If you need to carry more freight, you get a new boxcar, connect it to the train, and fill it.  When you don't need it any more, you can remove that boxcar from the train.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038600"/>
            <a:ext cx="457200" cy="4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07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Shallow Copy versus Deep </a:t>
            </a:r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We need to copy the dynamic array, not just the array pointer.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smtClean="0"/>
              <a:t>Constructor</a:t>
            </a:r>
            <a:br>
              <a:rPr lang="en-US" dirty="0" smtClean="0"/>
            </a:b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&amp;is);</a:t>
            </a:r>
            <a:endParaRPr lang="en-US" sz="2400" dirty="0"/>
          </a:p>
          <a:p>
            <a:r>
              <a:rPr lang="en-US" dirty="0"/>
              <a:t>Assignment </a:t>
            </a:r>
            <a:r>
              <a:rPr lang="en-US" dirty="0" smtClean="0"/>
              <a:t>Operator</a:t>
            </a:r>
            <a:br>
              <a:rPr lang="en-US" dirty="0" smtClean="0"/>
            </a:b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 operator=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 is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dirty="0" smtClean="0"/>
              <a:t>Assignment returns a </a:t>
            </a:r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the left-hand-side object.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*this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The Rule of the Big Three</a:t>
            </a:r>
          </a:p>
          <a:p>
            <a:pPr lvl="1"/>
            <a:r>
              <a:rPr lang="en-US" dirty="0" smtClean="0"/>
              <a:t>destructor, copy constructor, and assignment operator</a:t>
            </a:r>
          </a:p>
          <a:p>
            <a:r>
              <a:rPr lang="en-US" dirty="0" smtClean="0"/>
              <a:t>Dynamic Resizing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wanted to implement an abstract data type for a mutable list of integers, represented as a linked structure.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ADT will be similar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type from project two, except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immutable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Once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/>
              <a:t> object was created, no operations on that list would ever change it.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valid list of integers is either:</a:t>
            </a:r>
          </a:p>
          <a:p>
            <a:pPr lvl="1"/>
            <a:r>
              <a:rPr lang="en-US" dirty="0" smtClean="0"/>
              <a:t>The empty list</a:t>
            </a:r>
          </a:p>
          <a:p>
            <a:pPr lvl="1"/>
            <a:r>
              <a:rPr lang="en-US" dirty="0" smtClean="0"/>
              <a:t>An integer followed by a valid list.</a:t>
            </a:r>
          </a:p>
        </p:txBody>
      </p:sp>
    </p:spTree>
    <p:extLst>
      <p:ext uri="{BB962C8B-B14F-4D97-AF65-F5344CB8AC3E}">
        <p14:creationId xmlns:p14="http://schemas.microsoft.com/office/powerpoint/2010/main" val="99171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There are three operations that the list must support: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MODIFIES: this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inserts v into the front of the list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true if list is empty,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         false otherwise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{}; // An exception class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MODIFIES: this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if list is empty, throw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         Otherwise,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remove and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first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         element of the 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0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example, if the list is (1 2 3), and you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 smtClean="0"/>
              <a:t>, the list will be changed to (2 3),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returns 1.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// EFFECTS: if list is empty, throw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//          Otherwise, remove and return the 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//          first element of the list</a:t>
            </a:r>
          </a:p>
          <a:p>
            <a:pPr>
              <a:buNone/>
            </a:pPr>
            <a:endParaRPr lang="en-US" sz="2100" b="1" dirty="0" smtClean="0"/>
          </a:p>
          <a:p>
            <a:r>
              <a:rPr lang="en-US" dirty="0" smtClean="0"/>
              <a:t>If you then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insert(4)</a:t>
            </a:r>
            <a:r>
              <a:rPr lang="en-US" dirty="0" smtClean="0"/>
              <a:t>, the list changes to (4 2 3).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// MODIFIES: this</a:t>
            </a:r>
          </a:p>
          <a:p>
            <a:pPr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// EFFECTS: inserts v into the front of the list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648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Resizing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 to Linked List</a:t>
            </a:r>
          </a:p>
          <a:p>
            <a:r>
              <a:rPr lang="en-US" dirty="0" smtClean="0"/>
              <a:t>Implementation of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21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implement this, we need to pick a concrete representation that stores a list as a dynamically created list of "nodes".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 smtClean="0"/>
              <a:t>The invariants on these fields are: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field holds the integer value of this element of the list.</a:t>
            </a:r>
          </a:p>
          <a:p>
            <a:pPr lvl="1"/>
            <a:r>
              <a:rPr lang="en-US" dirty="0" smtClean="0"/>
              <a:t>The “</a:t>
            </a:r>
            <a:r>
              <a:rPr lang="en-US" b="1" dirty="0" smtClean="0">
                <a:solidFill>
                  <a:srgbClr val="0000FF"/>
                </a:solidFill>
              </a:rPr>
              <a:t>next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field points to the next node in the list, or NULL if no such node exists (i.e., the node is the last one in the list).</a:t>
            </a:r>
          </a:p>
          <a:p>
            <a:r>
              <a:rPr lang="en-US" dirty="0" smtClean="0"/>
              <a:t>NULL is the universal pointer value that means "points at nothing".  The value of the NULL pointer is "0", and it is written as: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62200" y="5641976"/>
            <a:ext cx="1219200" cy="763588"/>
            <a:chOff x="6934200" y="5486400"/>
            <a:chExt cx="1219200" cy="76358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934200" y="5486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 flipH="1">
              <a:off x="7429500" y="5524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467600" y="5943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0" y="6096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696200" y="6248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7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Lists</a:t>
            </a:r>
            <a:br>
              <a:rPr lang="en-US" dirty="0" smtClean="0"/>
            </a:br>
            <a:r>
              <a:rPr lang="en-US" sz="2200" dirty="0" smtClean="0"/>
              <a:t>Implementation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concrete representation of the list (4 2 3)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basic </a:t>
            </a:r>
            <a:r>
              <a:rPr lang="en-US" dirty="0" smtClean="0"/>
              <a:t>idea of implementation </a:t>
            </a:r>
            <a:r>
              <a:rPr lang="en-US" dirty="0"/>
              <a:t>is that each time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is inserted into the list, we'll create a new node to hold it.</a:t>
            </a:r>
          </a:p>
          <a:p>
            <a:r>
              <a:rPr lang="en-US" dirty="0"/>
              <a:t>Each time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is removed from the (non-empty) list, we'll save the value of the first node, </a:t>
            </a:r>
            <a:r>
              <a:rPr lang="en-US" b="1" dirty="0">
                <a:solidFill>
                  <a:srgbClr val="0000FF"/>
                </a:solidFill>
              </a:rPr>
              <a:t>destroy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first node, and return the value.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09700" y="2057400"/>
            <a:ext cx="6477000" cy="1143000"/>
            <a:chOff x="1371600" y="4876800"/>
            <a:chExt cx="6477000" cy="1143000"/>
          </a:xfrm>
        </p:grpSpPr>
        <p:sp>
          <p:nvSpPr>
            <p:cNvPr id="10" name="Rectangle 9"/>
            <p:cNvSpPr/>
            <p:nvPr/>
          </p:nvSpPr>
          <p:spPr>
            <a:xfrm>
              <a:off x="23622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6670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629400" y="5105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7124700" y="5143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162800" y="556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315200" y="5715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391400" y="5867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3716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6482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3246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340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2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dirty="0" smtClean="0"/>
              <a:t>13.1</a:t>
            </a:r>
            <a:r>
              <a:rPr lang="en-US" sz="2400" dirty="0" smtClean="0">
                <a:solidFill>
                  <a:srgbClr val="C00000"/>
                </a:solidFill>
              </a:rPr>
              <a:t> Nodes and Linked Lists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Resizing</a:t>
            </a:r>
          </a:p>
          <a:p>
            <a:r>
              <a:rPr lang="en-US" dirty="0" smtClean="0"/>
              <a:t>Introduction to Linked List</a:t>
            </a:r>
          </a:p>
          <a:p>
            <a:r>
              <a:rPr lang="en-US" dirty="0" smtClean="0"/>
              <a:t>Implementation of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We're going to modify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/>
              <a:t>so that it can </a:t>
            </a:r>
            <a:r>
              <a:rPr lang="en-US" sz="2400" b="1" dirty="0" smtClean="0">
                <a:solidFill>
                  <a:srgbClr val="0000FF"/>
                </a:solidFill>
              </a:rPr>
              <a:t>grow</a:t>
            </a:r>
            <a:r>
              <a:rPr lang="en-US" sz="2400" dirty="0" smtClean="0"/>
              <a:t> the array:</a:t>
            </a:r>
          </a:p>
          <a:p>
            <a:pPr lvl="1"/>
            <a:r>
              <a:rPr lang="en-US" dirty="0" smtClean="0"/>
              <a:t>Rather than throw an exception if the array is at maximum capacity, we will instead increase its size. 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grow();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2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 smtClean="0"/>
              <a:t> method won’t take any arguments or return any values.</a:t>
            </a:r>
          </a:p>
          <a:p>
            <a:r>
              <a:rPr lang="en-US" sz="2400" dirty="0" smtClean="0"/>
              <a:t>It should </a:t>
            </a:r>
            <a:r>
              <a:rPr lang="en-US" sz="2400" b="1" dirty="0" smtClean="0"/>
              <a:t>never</a:t>
            </a:r>
            <a:r>
              <a:rPr lang="en-US" sz="2400" dirty="0" smtClean="0"/>
              <a:t> be called from outside of the class, so add it as a </a:t>
            </a:r>
            <a:r>
              <a:rPr lang="en-US" sz="2400" b="1" dirty="0" smtClean="0">
                <a:solidFill>
                  <a:srgbClr val="C00000"/>
                </a:solidFill>
              </a:rPr>
              <a:t>private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method taking no arguments and returning void.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data members ...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grow();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// EFFECTS: enlarge the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array,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//          preserving current contents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...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dirty="0" smtClean="0"/>
              <a:t> will look like the assignment operator.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must perform the following steps: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Allocate a bigger array.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Copy the smaller array to the bigger one.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Destroy the smaller array.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Modify </a:t>
            </a:r>
            <a:r>
              <a:rPr lang="en-US" dirty="0" err="1" smtClean="0"/>
              <a:t>elts</a:t>
            </a:r>
            <a:r>
              <a:rPr lang="en-US" dirty="0" smtClean="0"/>
              <a:t>/</a:t>
            </a:r>
            <a:r>
              <a:rPr lang="en-US" dirty="0" err="1" smtClean="0"/>
              <a:t>sizeElts</a:t>
            </a:r>
            <a:r>
              <a:rPr lang="en-US" dirty="0" smtClean="0"/>
              <a:t> to reflect the new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 grow()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delete []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5105400"/>
            <a:ext cx="60198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0040" indent="-457200">
              <a:buFont typeface="+mj-lt"/>
              <a:buAutoNum type="arabicPeriod"/>
            </a:pPr>
            <a:r>
              <a:rPr lang="en-US" sz="2400" dirty="0" smtClean="0"/>
              <a:t>Allocate a bigger array.</a:t>
            </a:r>
          </a:p>
          <a:p>
            <a:pPr marL="320040" indent="-457200">
              <a:buFont typeface="+mj-lt"/>
              <a:buAutoNum type="arabicPeriod"/>
            </a:pPr>
            <a:r>
              <a:rPr lang="en-US" sz="2400" dirty="0" smtClean="0"/>
              <a:t>Copy the smaller array to the bigger one.</a:t>
            </a:r>
          </a:p>
          <a:p>
            <a:pPr marL="320040" indent="-457200">
              <a:buFont typeface="+mj-lt"/>
              <a:buAutoNum type="arabicPeriod"/>
            </a:pPr>
            <a:r>
              <a:rPr lang="en-US" sz="2400" dirty="0" smtClean="0"/>
              <a:t>Destroy the smaller array.</a:t>
            </a:r>
          </a:p>
          <a:p>
            <a:pPr marL="320040" indent="-457200">
              <a:buFont typeface="+mj-lt"/>
              <a:buAutoNum type="arabicPeriod"/>
            </a:pPr>
            <a:r>
              <a:rPr lang="en-US" sz="2400" dirty="0" smtClean="0"/>
              <a:t>Modify </a:t>
            </a:r>
            <a:r>
              <a:rPr lang="en-US" sz="2400" dirty="0" err="1" smtClean="0"/>
              <a:t>elts</a:t>
            </a:r>
            <a:r>
              <a:rPr lang="en-US" sz="2400" dirty="0" smtClean="0"/>
              <a:t>/</a:t>
            </a:r>
            <a:r>
              <a:rPr lang="en-US" sz="2400" dirty="0" err="1" smtClean="0"/>
              <a:t>sizeElts</a:t>
            </a:r>
            <a:r>
              <a:rPr lang="en-US" sz="2400" dirty="0" smtClean="0"/>
              <a:t> to reflect the new array.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047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Group Exercise – 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Unfortunately, we might end up doing a lot of copying.</a:t>
            </a:r>
          </a:p>
          <a:p>
            <a:r>
              <a:rPr lang="en-US" dirty="0" smtClean="0"/>
              <a:t>Suppose a client creates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/>
              <a:t> of capacity 1, and then inserts N elements into it.</a:t>
            </a:r>
          </a:p>
          <a:p>
            <a:r>
              <a:rPr lang="en-US" b="1" u="sng" dirty="0" smtClean="0"/>
              <a:t>Question</a:t>
            </a:r>
            <a:r>
              <a:rPr lang="en-US" dirty="0" smtClean="0"/>
              <a:t>: What’s the number of integer copies performed by the 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dirty="0" smtClean="0"/>
              <a:t> in the worst case?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void grow()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delete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4648200"/>
            <a:ext cx="4419600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grow();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9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Resizing</a:t>
            </a:r>
            <a:br>
              <a:rPr lang="en-US" dirty="0" smtClean="0"/>
            </a:br>
            <a:r>
              <a:rPr lang="en-US" sz="2200" dirty="0" smtClean="0"/>
              <a:t>Group Exercise – Modifying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Insert()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Suppose a client creates 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 of capacity 1, and then inserts N elements into it</a:t>
            </a:r>
            <a:r>
              <a:rPr lang="en-US" sz="2400" dirty="0"/>
              <a:t>. What’s the number of integer </a:t>
            </a:r>
            <a:r>
              <a:rPr lang="en-US" sz="2400" dirty="0" smtClean="0"/>
              <a:t>copies in the worst case?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400" b="1" u="sng" dirty="0" smtClean="0"/>
              <a:t>Answer</a:t>
            </a:r>
            <a:r>
              <a:rPr lang="en-US" sz="2400" dirty="0" smtClean="0"/>
              <a:t>:  </a:t>
            </a:r>
          </a:p>
          <a:p>
            <a:r>
              <a:rPr lang="en-US" sz="2400" dirty="0" smtClean="0"/>
              <a:t>When all the elements inserted are different!</a:t>
            </a:r>
          </a:p>
          <a:p>
            <a:r>
              <a:rPr lang="en-US" sz="2400" dirty="0" smtClean="0"/>
              <a:t>Before </a:t>
            </a:r>
            <a:r>
              <a:rPr lang="en-US" sz="2400" dirty="0"/>
              <a:t>each </a:t>
            </a:r>
            <a:r>
              <a:rPr lang="en-US" sz="2400" dirty="0" smtClean="0"/>
              <a:t>new insertion</a:t>
            </a:r>
            <a:r>
              <a:rPr lang="en-US" sz="2400" dirty="0"/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We need to call grow each time we insert a new element.</a:t>
            </a:r>
          </a:p>
          <a:p>
            <a:r>
              <a:rPr lang="en-US" sz="2400" dirty="0" smtClean="0"/>
              <a:t>When we grow an array of size k to one of size k+1, we copied k items.</a:t>
            </a:r>
          </a:p>
          <a:p>
            <a:r>
              <a:rPr lang="en-US" sz="2400" dirty="0" smtClean="0"/>
              <a:t>We did this for k from 1 to N-1.</a:t>
            </a:r>
          </a:p>
          <a:p>
            <a:r>
              <a:rPr lang="en-US" sz="2400" dirty="0" smtClean="0"/>
              <a:t>So the total number of copies was:</a:t>
            </a:r>
            <a:endParaRPr lang="en-US" sz="1800" dirty="0" smtClean="0"/>
          </a:p>
          <a:p>
            <a:pPr>
              <a:buNone/>
            </a:pPr>
            <a:r>
              <a:rPr lang="en-US" sz="2400" dirty="0" smtClean="0"/>
              <a:t>		1 + 2 + ...  + (N-2) + (N-1) = N(N-1)/2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34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10265</TotalTime>
  <Words>1604</Words>
  <Application>Microsoft Office PowerPoint</Application>
  <PresentationFormat>On-screen Show (4:3)</PresentationFormat>
  <Paragraphs>288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Ve 280 Programming and Introductory Data Structures</vt:lpstr>
      <vt:lpstr>Review</vt:lpstr>
      <vt:lpstr>Outline</vt:lpstr>
      <vt:lpstr>Dynamic Resizing Modifying Insert()</vt:lpstr>
      <vt:lpstr>Dynamic Resizing Modifying Insert()</vt:lpstr>
      <vt:lpstr>Dynamic Resizing Modifying Insert()</vt:lpstr>
      <vt:lpstr>Dynamic Resizing Modifying Insert()</vt:lpstr>
      <vt:lpstr>Dynamic Resizing Group Exercise – Modifying Insert()</vt:lpstr>
      <vt:lpstr>Dynamic Resizing Group Exercise – Modifying Insert()</vt:lpstr>
      <vt:lpstr>Dynamic Resizing Group Exercise – Modifying Insert()</vt:lpstr>
      <vt:lpstr>Dynamic Resizing Optimizing grow()</vt:lpstr>
      <vt:lpstr>Dynamic Resizing Optimizing grow()</vt:lpstr>
      <vt:lpstr>Dynamic Resizing Group Exercise – Optimizing grow()</vt:lpstr>
      <vt:lpstr>Dynamic Resizing Group Exercise – Optimizing grow()</vt:lpstr>
      <vt:lpstr>Dynamic Resizing Group Exercise – Optimizing grow()</vt:lpstr>
      <vt:lpstr>Dynamic Resizing Group Exercise – Optimizing grow()</vt:lpstr>
      <vt:lpstr>Outline</vt:lpstr>
      <vt:lpstr>Linked Lists Introduction</vt:lpstr>
      <vt:lpstr>Linked Lists Introduction</vt:lpstr>
      <vt:lpstr>Linked Lists Introduction</vt:lpstr>
      <vt:lpstr>Linked Lists Introduction</vt:lpstr>
      <vt:lpstr>Linked Lists Introduction</vt:lpstr>
      <vt:lpstr>Outline</vt:lpstr>
      <vt:lpstr>Linked Lists Implementation</vt:lpstr>
      <vt:lpstr>Linked Lists Implementation</vt:lpstr>
      <vt:lpstr>Reference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774</cp:revision>
  <dcterms:created xsi:type="dcterms:W3CDTF">2008-09-02T17:19:50Z</dcterms:created>
  <dcterms:modified xsi:type="dcterms:W3CDTF">2012-07-27T11:12:43Z</dcterms:modified>
</cp:coreProperties>
</file>