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48" r:id="rId3"/>
    <p:sldId id="329" r:id="rId4"/>
    <p:sldId id="330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279" r:id="rId15"/>
    <p:sldId id="280" r:id="rId16"/>
    <p:sldId id="281" r:id="rId17"/>
    <p:sldId id="282" r:id="rId18"/>
    <p:sldId id="283" r:id="rId19"/>
    <p:sldId id="284" r:id="rId20"/>
    <p:sldId id="296" r:id="rId21"/>
    <p:sldId id="298" r:id="rId22"/>
    <p:sldId id="299" r:id="rId23"/>
    <p:sldId id="300" r:id="rId24"/>
    <p:sldId id="303" r:id="rId25"/>
    <p:sldId id="304" r:id="rId26"/>
    <p:sldId id="307" r:id="rId27"/>
    <p:sldId id="305" r:id="rId28"/>
    <p:sldId id="306" r:id="rId29"/>
    <p:sldId id="346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47" r:id="rId40"/>
    <p:sldId id="332" r:id="rId41"/>
    <p:sldId id="333" r:id="rId42"/>
    <p:sldId id="334" r:id="rId43"/>
    <p:sldId id="335" r:id="rId44"/>
    <p:sldId id="34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65" autoAdjust="0"/>
    <p:restoredTop sz="92606" autoAdjust="0"/>
  </p:normalViewPr>
  <p:slideViewPr>
    <p:cSldViewPr>
      <p:cViewPr varScale="1">
        <p:scale>
          <a:sx n="117" d="100"/>
          <a:sy n="117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7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2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87CF-6989-4BED-B539-95A07DC16597}" type="datetime1">
              <a:rPr lang="en-US" smtClean="0"/>
              <a:pPr/>
              <a:t>7/31/2012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81B-6B2F-4FA1-B72F-92222DD1A2AF}" type="datetime1">
              <a:rPr lang="en-US" smtClean="0"/>
              <a:pPr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D7A3-B87E-4631-8490-D366D77F5590}" type="datetime1">
              <a:rPr lang="en-US" smtClean="0"/>
              <a:pPr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CAF0-7331-4F4A-A113-459E209CF1CB}" type="datetime1">
              <a:rPr lang="en-US" smtClean="0"/>
              <a:pPr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CF00-2BF4-4A40-855C-752EBC00C931}" type="datetime1">
              <a:rPr lang="en-US" smtClean="0"/>
              <a:pPr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B91E-0147-44B9-8CDA-41F104DEF296}" type="datetime1">
              <a:rPr lang="en-US" smtClean="0"/>
              <a:pPr/>
              <a:t>7/31/2012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CE5C-1A84-4AEC-859B-0F9A1328F10D}" type="datetime1">
              <a:rPr lang="en-US" smtClean="0"/>
              <a:pPr/>
              <a:t>7/31/2012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9D00-D4E6-4981-86FA-422B369A84FF}" type="datetime1">
              <a:rPr lang="en-US" smtClean="0"/>
              <a:pPr/>
              <a:t>7/31/2012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96E-4BF0-42FD-9CF9-DA0673426D26}" type="datetime1">
              <a:rPr lang="en-US" smtClean="0"/>
              <a:pPr/>
              <a:t>7/31/2012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6385-0732-467C-9C43-F03E17EF0409}" type="datetime1">
              <a:rPr lang="en-US" smtClean="0"/>
              <a:pPr/>
              <a:t>7/31/2012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C97D-958A-4C67-8A6E-B21940163E1E}" type="datetime1">
              <a:rPr lang="en-US" smtClean="0"/>
              <a:pPr/>
              <a:t>7/31/2012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E00BEF-7299-404A-ADB6-E693BA14375C}" type="datetime1">
              <a:rPr lang="en-US" smtClean="0"/>
              <a:pPr/>
              <a:t>7/31/2012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Linked Lists and Templates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Ve 280</a:t>
            </a:r>
            <a:br>
              <a:rPr smtClean="0"/>
            </a:br>
            <a:r>
              <a:rPr sz="2200" smtClean="0"/>
              <a:t>Programming and Introductory Data Structures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Finally, we need to reestablish the representation invariant: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dirty="0" smtClean="0"/>
              <a:t> currently points to the </a:t>
            </a:r>
            <a:r>
              <a:rPr lang="en-US" b="1" dirty="0" smtClean="0"/>
              <a:t>second</a:t>
            </a:r>
            <a:r>
              <a:rPr lang="en-US" dirty="0" smtClean="0"/>
              <a:t> node in the list, and must point to the first node of the new list instead: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node 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new node;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-&gt;value = v;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-&gt;next = first;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first =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4800600"/>
            <a:ext cx="3124200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have accomplished the work of the method, and all invariants are now true, so we can conclude.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682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Finally, we need to reestablish the representation invariant: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dirty="0" smtClean="0"/>
              <a:t> currently points to the </a:t>
            </a:r>
            <a:r>
              <a:rPr lang="en-US" b="1" dirty="0" smtClean="0"/>
              <a:t>second</a:t>
            </a:r>
            <a:r>
              <a:rPr lang="en-US" dirty="0" smtClean="0"/>
              <a:t> node in the list, and must point to the first node of the new list instead: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node 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new node;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-&gt;value = v;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-&gt;next = first;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first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0" y="4800600"/>
            <a:ext cx="3124200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Notice that this works no matter what the current list is, as long as the  invariant holds.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963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are inserting a 4.  </a:t>
            </a:r>
          </a:p>
          <a:p>
            <a:r>
              <a:rPr lang="en-US" dirty="0" smtClean="0"/>
              <a:t>The list might already have elements: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 then the new list is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133601" y="2514600"/>
            <a:ext cx="6172199" cy="1143000"/>
            <a:chOff x="2133601" y="2438400"/>
            <a:chExt cx="6172199" cy="11430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7086600" y="2667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16200000" flipH="1">
              <a:off x="7581900" y="2705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7620000" y="3124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7772400" y="3276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7848600" y="3429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800600" y="2514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10000" y="24384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5105400" y="2438400"/>
              <a:ext cx="6096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6781800" y="2514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1200" y="24384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00600" y="3048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81800" y="3048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19400" y="2514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24200" y="2438400"/>
              <a:ext cx="6096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133601" y="2514600"/>
              <a:ext cx="685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first</a:t>
              </a:r>
              <a:endParaRPr lang="en-US" sz="2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04801" y="4267200"/>
            <a:ext cx="8000999" cy="2362200"/>
            <a:chOff x="304801" y="4267200"/>
            <a:chExt cx="8000999" cy="2362200"/>
          </a:xfrm>
        </p:grpSpPr>
        <p:sp>
          <p:nvSpPr>
            <p:cNvPr id="35" name="TextBox 34"/>
            <p:cNvSpPr txBox="1"/>
            <p:nvPr/>
          </p:nvSpPr>
          <p:spPr>
            <a:xfrm>
              <a:off x="304801" y="5562600"/>
              <a:ext cx="685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/>
                <a:t>first</a:t>
              </a:r>
              <a:endParaRPr lang="en-US" sz="22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7086600" y="5715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6200000" flipH="1">
              <a:off x="7581900" y="5753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620000" y="6172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7772400" y="6324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848600" y="6477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800600" y="5562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810000" y="54864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5105400" y="5486400"/>
              <a:ext cx="6096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6781800" y="5562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791200" y="54864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00600" y="6096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781800" y="6096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90600" y="5562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rot="5400000" flipH="1" flipV="1">
              <a:off x="914400" y="4724400"/>
              <a:ext cx="1371600" cy="609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2971800" y="4343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81200" y="42672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71800" y="48768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90600" y="4343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295400" y="4267200"/>
              <a:ext cx="6096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33399" y="4343400"/>
              <a:ext cx="4572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200" dirty="0" err="1" smtClean="0"/>
                <a:t>np</a:t>
              </a:r>
              <a:endParaRPr lang="en-US" sz="2200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3276600" y="44958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5400000">
              <a:off x="3352800" y="4953000"/>
              <a:ext cx="914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565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are inserting a 4. </a:t>
            </a:r>
          </a:p>
          <a:p>
            <a:r>
              <a:rPr lang="en-US" dirty="0" smtClean="0"/>
              <a:t>The </a:t>
            </a:r>
            <a:r>
              <a:rPr lang="en-US" dirty="0"/>
              <a:t>list </a:t>
            </a:r>
            <a:r>
              <a:rPr lang="en-US" dirty="0" smtClean="0"/>
              <a:t>might be empty: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And </a:t>
            </a:r>
            <a:r>
              <a:rPr lang="en-US" dirty="0" smtClean="0"/>
              <a:t>the new list is</a:t>
            </a:r>
            <a:endParaRPr lang="en-US" dirty="0"/>
          </a:p>
          <a:p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3359239" y="2665412"/>
            <a:ext cx="2209799" cy="915988"/>
            <a:chOff x="1371601" y="4572000"/>
            <a:chExt cx="2209799" cy="915988"/>
          </a:xfrm>
        </p:grpSpPr>
        <p:sp>
          <p:nvSpPr>
            <p:cNvPr id="33" name="Rectangle 32"/>
            <p:cNvSpPr/>
            <p:nvPr/>
          </p:nvSpPr>
          <p:spPr>
            <a:xfrm>
              <a:off x="2057400" y="4572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71601" y="4572000"/>
              <a:ext cx="685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/>
                <a:t>first</a:t>
              </a:r>
              <a:endParaRPr lang="en-US" sz="2200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2362200" y="4724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16200000" flipH="1">
              <a:off x="2857500" y="47625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2895600" y="51816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048000" y="53340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3124200" y="54864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371601" y="4572000"/>
            <a:ext cx="6172199" cy="1600200"/>
            <a:chOff x="1371601" y="4572000"/>
            <a:chExt cx="6172199" cy="1600200"/>
          </a:xfrm>
        </p:grpSpPr>
        <p:sp>
          <p:nvSpPr>
            <p:cNvPr id="28" name="Rectangle 27"/>
            <p:cNvSpPr/>
            <p:nvPr/>
          </p:nvSpPr>
          <p:spPr>
            <a:xfrm>
              <a:off x="2057400" y="4572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71601" y="4572000"/>
              <a:ext cx="685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/>
                <a:t>first</a:t>
              </a:r>
              <a:endParaRPr lang="en-US" sz="22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19800" y="5105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29200" y="50292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38600" y="5105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4343400" y="5029200"/>
              <a:ext cx="6096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581399" y="5105400"/>
              <a:ext cx="4572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200" dirty="0" err="1" smtClean="0"/>
                <a:t>np</a:t>
              </a:r>
              <a:endParaRPr lang="en-US" sz="22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6324600" y="52578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16200000" flipH="1">
              <a:off x="6819900" y="52959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858000" y="57150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010400" y="58674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7086600" y="60198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6019800" y="56388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2362200" y="4724400"/>
              <a:ext cx="25908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444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Removal is a bit trickier since there are lots of things we need to accomplish, and they have to happen in precisely </a:t>
            </a:r>
            <a:r>
              <a:rPr lang="en-US" b="1" dirty="0" smtClean="0">
                <a:solidFill>
                  <a:srgbClr val="0000FF"/>
                </a:solidFill>
              </a:rPr>
              <a:t>the right order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the first item is removed, this violates the invariant on "first", which we have to fix: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::remove()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first = first-&gt;next;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first = first-&gt;next;</a:t>
            </a:r>
            <a:endParaRPr lang="en-US" dirty="0" smtClean="0"/>
          </a:p>
          <a:p>
            <a:r>
              <a:rPr lang="en-US" dirty="0" smtClean="0"/>
              <a:t>If we are removing the first node, we must delete it to avoid a memory leak.</a:t>
            </a:r>
          </a:p>
          <a:p>
            <a:r>
              <a:rPr lang="en-US" dirty="0" smtClean="0"/>
              <a:t>Unfortunately, we </a:t>
            </a:r>
            <a:r>
              <a:rPr lang="en-US" b="1" dirty="0" smtClean="0"/>
              <a:t>can't</a:t>
            </a:r>
            <a:r>
              <a:rPr lang="en-US" dirty="0" smtClean="0"/>
              <a:t> delete it before advancing the "first" pointer (since first-&gt;next would then be undefined).</a:t>
            </a:r>
          </a:p>
          <a:p>
            <a:r>
              <a:rPr lang="en-US" dirty="0" smtClean="0"/>
              <a:t>But, </a:t>
            </a:r>
            <a:r>
              <a:rPr lang="en-US" b="1" dirty="0" smtClean="0"/>
              <a:t>after</a:t>
            </a:r>
            <a:r>
              <a:rPr lang="en-US" dirty="0" smtClean="0"/>
              <a:t> we advance the "first" pointer, </a:t>
            </a:r>
            <a:r>
              <a:rPr lang="en-US" dirty="0"/>
              <a:t>the node to </a:t>
            </a:r>
            <a:r>
              <a:rPr lang="en-US" dirty="0" smtClean="0"/>
              <a:t>be removed is an orphan, and can't be deleted.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solve this by introducing a local variable to remember the "old" first node, which we will call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victim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After creating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victim</a:t>
            </a:r>
            <a:r>
              <a:rPr lang="en-US" dirty="0" smtClean="0"/>
              <a:t>, we can then delete the node </a:t>
            </a:r>
            <a:r>
              <a:rPr lang="en-US" b="1" dirty="0" smtClean="0"/>
              <a:t>after</a:t>
            </a:r>
            <a:r>
              <a:rPr lang="en-US" dirty="0" smtClean="0"/>
              <a:t> it is skipped by first.</a:t>
            </a:r>
          </a:p>
          <a:p>
            <a:r>
              <a:rPr lang="en-US" dirty="0"/>
              <a:t>In the process, it's a bit cleaner to rewrite the line that advances first: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::remove()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node *victim = first;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first = victim-&gt;next;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delete victim;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4200" y="4191000"/>
            <a:ext cx="1219200" cy="381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However, removing the first node is only half of the work.</a:t>
            </a:r>
          </a:p>
          <a:p>
            <a:r>
              <a:rPr lang="en-US" dirty="0" smtClean="0"/>
              <a:t>We must also return the value that was stored in the node.</a:t>
            </a:r>
          </a:p>
          <a:p>
            <a:r>
              <a:rPr lang="en-US" dirty="0" smtClean="0"/>
              <a:t>This is also tricky:</a:t>
            </a:r>
          </a:p>
          <a:p>
            <a:pPr lvl="1"/>
            <a:r>
              <a:rPr lang="en-US" dirty="0" smtClean="0"/>
              <a:t>We can't return the value before we delete the node, since</a:t>
            </a:r>
            <a:br>
              <a:rPr lang="en-US" dirty="0" smtClean="0"/>
            </a:br>
            <a:r>
              <a:rPr lang="en-US" dirty="0" smtClean="0"/>
              <a:t>then the delete wouldn't happen.</a:t>
            </a:r>
          </a:p>
          <a:p>
            <a:pPr lvl="1"/>
            <a:r>
              <a:rPr lang="en-US" dirty="0" smtClean="0"/>
              <a:t>Likewise, once we delete the node, the contained value is lost.</a:t>
            </a:r>
          </a:p>
          <a:p>
            <a:endParaRPr lang="en-US" dirty="0" smtClean="0"/>
          </a:p>
          <a:p>
            <a:r>
              <a:rPr lang="en-US" dirty="0" smtClean="0"/>
              <a:t>So, we use </a:t>
            </a:r>
            <a:r>
              <a:rPr lang="en-US" b="1" dirty="0" smtClean="0"/>
              <a:t>another</a:t>
            </a:r>
            <a:r>
              <a:rPr lang="en-US" dirty="0" smtClean="0"/>
              <a:t> local variable,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/>
              <a:t> to remember the result that we will eventually return.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Now that we have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variable, the method becomes: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::remove()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node *victim = first;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result;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first = victim-&gt;next;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result = victim-&gt;value;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delete victim;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result;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Finally, we need to cope with an empty list, and throw an exception if we have one: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::remove()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node *victim = first;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listIsEmpty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e;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throw e;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first = victim-&gt;next;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result = victim-&gt;value;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delete victim;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Our last project will be uploaded on Sakai tonight.</a:t>
            </a:r>
          </a:p>
          <a:p>
            <a:r>
              <a:rPr lang="en-US" dirty="0"/>
              <a:t>Due by 11:59 pm, August 10</a:t>
            </a:r>
            <a:r>
              <a:rPr lang="en-US" baseline="30000" dirty="0"/>
              <a:t>th</a:t>
            </a:r>
            <a:r>
              <a:rPr lang="en-US" dirty="0"/>
              <a:t>, 2012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It covers </a:t>
            </a:r>
            <a:r>
              <a:rPr lang="en-US" b="1" dirty="0" smtClean="0">
                <a:solidFill>
                  <a:srgbClr val="C00000"/>
                </a:solidFill>
              </a:rPr>
              <a:t>dynamic memory management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C00000"/>
                </a:solidFill>
              </a:rPr>
              <a:t>linked list</a:t>
            </a:r>
            <a:r>
              <a:rPr lang="en-US" dirty="0" smtClean="0"/>
              <a:t>, and </a:t>
            </a:r>
            <a:r>
              <a:rPr lang="en-US" b="1" dirty="0" smtClean="0">
                <a:solidFill>
                  <a:srgbClr val="C00000"/>
                </a:solidFill>
              </a:rPr>
              <a:t>templates </a:t>
            </a:r>
            <a:r>
              <a:rPr lang="en-US" dirty="0" smtClean="0"/>
              <a:t>(talked this Wednesday). You can preview the lecture slides for this Wednesday “33-Templates-and-Polymorphic-Containers.pptx” to get an early start.</a:t>
            </a:r>
          </a:p>
          <a:p>
            <a:endParaRPr lang="en-US" dirty="0" smtClean="0"/>
          </a:p>
          <a:p>
            <a:r>
              <a:rPr lang="en-US" dirty="0" smtClean="0"/>
              <a:t>Be sure to read and start it </a:t>
            </a:r>
            <a:r>
              <a:rPr lang="en-US" b="1" dirty="0" smtClean="0">
                <a:solidFill>
                  <a:srgbClr val="0000FF"/>
                </a:solidFill>
              </a:rPr>
              <a:t>before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the final exam, since some problems in the final will be related to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3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Exercise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 smtClean="0"/>
              <a:t>Note that for victim, we initialize it when it is declared, but we</a:t>
            </a:r>
            <a:br>
              <a:rPr lang="en-US" sz="3100" dirty="0" smtClean="0"/>
            </a:br>
            <a:r>
              <a:rPr lang="en-US" sz="3100" dirty="0" smtClean="0"/>
              <a:t>don't for </a:t>
            </a:r>
            <a:r>
              <a:rPr lang="en-US" sz="3100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3100" dirty="0" smtClean="0"/>
              <a:t>.</a:t>
            </a:r>
          </a:p>
          <a:p>
            <a:r>
              <a:rPr lang="en-US" sz="3100" b="1" u="sng" dirty="0" smtClean="0"/>
              <a:t>Question</a:t>
            </a:r>
            <a:r>
              <a:rPr lang="en-US" sz="3100" dirty="0" smtClean="0"/>
              <a:t>:</a:t>
            </a:r>
          </a:p>
          <a:p>
            <a:pPr>
              <a:buNone/>
            </a:pPr>
            <a:r>
              <a:rPr lang="en-US" sz="3100" dirty="0" smtClean="0"/>
              <a:t> 	Why didn't we initialize </a:t>
            </a:r>
            <a:r>
              <a:rPr lang="en-US" sz="3100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3100" dirty="0" smtClean="0"/>
              <a:t> to </a:t>
            </a:r>
            <a:r>
              <a:rPr lang="en-US" sz="3100" dirty="0" smtClean="0">
                <a:latin typeface="Courier New" pitchFamily="49" charset="0"/>
                <a:cs typeface="Courier New" pitchFamily="49" charset="0"/>
              </a:rPr>
              <a:t>victim-&gt;value</a:t>
            </a:r>
            <a:r>
              <a:rPr lang="en-US" sz="3100" dirty="0" smtClean="0"/>
              <a:t>?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::remove()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node *victim = first;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listIsEmpty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e;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throw e;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first = victim-&gt;next;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result = victim-&gt;value;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delete victim;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Now let’s work on the maintenance methods:</a:t>
            </a:r>
          </a:p>
          <a:p>
            <a:pPr lvl="1"/>
            <a:r>
              <a:rPr lang="en-US" dirty="0" smtClean="0"/>
              <a:t>Constructors</a:t>
            </a:r>
          </a:p>
          <a:p>
            <a:pPr lvl="1"/>
            <a:r>
              <a:rPr lang="en-US" dirty="0" smtClean="0"/>
              <a:t>Assignment operator</a:t>
            </a:r>
          </a:p>
          <a:p>
            <a:pPr lvl="1"/>
            <a:r>
              <a:rPr lang="en-US" dirty="0" smtClean="0"/>
              <a:t>Destructor</a:t>
            </a:r>
          </a:p>
          <a:p>
            <a:r>
              <a:rPr lang="en-US" dirty="0" smtClean="0"/>
              <a:t>The default constructor is easy:</a:t>
            </a:r>
          </a:p>
          <a:p>
            <a:pPr lvl="1"/>
            <a:r>
              <a:rPr lang="en-US" dirty="0" smtClean="0"/>
              <a:t>We just have to establish the representation invariant for an empty list: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: first(0)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{}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Likewise, the destructor is easy.</a:t>
            </a:r>
          </a:p>
          <a:p>
            <a:r>
              <a:rPr lang="en-US" dirty="0" smtClean="0"/>
              <a:t>We have to destroy each node in the list before the list itself is destroyed.</a:t>
            </a:r>
          </a:p>
          <a:p>
            <a:r>
              <a:rPr lang="en-US" dirty="0" smtClean="0"/>
              <a:t>Actually, we already have a mechanism to destroy a single node – it's a side effect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remove()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So, we call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remove()</a:t>
            </a:r>
            <a:r>
              <a:rPr lang="en-US" dirty="0" smtClean="0"/>
              <a:t> until the list is empty, ignoring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remove()</a:t>
            </a:r>
            <a:r>
              <a:rPr lang="en-US" dirty="0" smtClean="0"/>
              <a:t>’s result.</a:t>
            </a:r>
          </a:p>
          <a:p>
            <a:r>
              <a:rPr lang="en-US" dirty="0" smtClean="0"/>
              <a:t>Since it is not part of the "official" specification, put this functionality into another private method, called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removeAll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cs typeface="Courier New" pitchFamily="49" charset="0"/>
              </a:rPr>
              <a:t>Here is the destructor and its helper:</a:t>
            </a:r>
          </a:p>
          <a:p>
            <a:pPr lvl="1"/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removeAll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while (!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remove();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::~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removeAll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copy constructor is tricky.</a:t>
            </a:r>
          </a:p>
          <a:p>
            <a:r>
              <a:rPr lang="en-US" dirty="0" smtClean="0"/>
              <a:t>The naive approach would be to walk the list from front to back, and insert each element that we find into the list.</a:t>
            </a:r>
          </a:p>
          <a:p>
            <a:r>
              <a:rPr lang="en-US" dirty="0" smtClean="0"/>
              <a:t>However, this gives us precisely the list we want, only </a:t>
            </a:r>
            <a:r>
              <a:rPr lang="en-US" b="1" dirty="0" smtClean="0">
                <a:solidFill>
                  <a:srgbClr val="0000FF"/>
                </a:solidFill>
              </a:rPr>
              <a:t>in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reverse order</a:t>
            </a:r>
            <a:r>
              <a:rPr lang="en-US" dirty="0" smtClean="0"/>
              <a:t>, because we always insert a new element at the beginning of the list.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we would prefer is to be able to walk the list </a:t>
            </a:r>
            <a:r>
              <a:rPr lang="en-US" b="1" dirty="0" smtClean="0">
                <a:solidFill>
                  <a:srgbClr val="C00000"/>
                </a:solidFill>
              </a:rPr>
              <a:t>backward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62000" y="4038600"/>
            <a:ext cx="3962400" cy="915988"/>
            <a:chOff x="2163536" y="4198031"/>
            <a:chExt cx="3962400" cy="915988"/>
          </a:xfrm>
        </p:grpSpPr>
        <p:sp>
          <p:nvSpPr>
            <p:cNvPr id="8" name="Rectangle 7"/>
            <p:cNvSpPr/>
            <p:nvPr/>
          </p:nvSpPr>
          <p:spPr>
            <a:xfrm>
              <a:off x="2773136" y="4198031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687536" y="4198031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01936" y="4198031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163536" y="4350431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124200" y="4350431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038600" y="4350431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906736" y="4350431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6200000" flipH="1">
              <a:off x="5402036" y="4388531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440136" y="4807631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592536" y="4960031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668736" y="5112431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800600" y="4038600"/>
            <a:ext cx="990600" cy="457200"/>
            <a:chOff x="4800600" y="4038600"/>
            <a:chExt cx="990600" cy="457200"/>
          </a:xfrm>
        </p:grpSpPr>
        <p:sp>
          <p:nvSpPr>
            <p:cNvPr id="23" name="Rectangle 22"/>
            <p:cNvSpPr/>
            <p:nvPr/>
          </p:nvSpPr>
          <p:spPr>
            <a:xfrm>
              <a:off x="5334000" y="4038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800600" y="4191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685064" y="4038600"/>
            <a:ext cx="1020536" cy="457200"/>
            <a:chOff x="5685064" y="4038600"/>
            <a:chExt cx="1020536" cy="457200"/>
          </a:xfrm>
        </p:grpSpPr>
        <p:sp>
          <p:nvSpPr>
            <p:cNvPr id="24" name="Rectangle 23"/>
            <p:cNvSpPr/>
            <p:nvPr/>
          </p:nvSpPr>
          <p:spPr>
            <a:xfrm>
              <a:off x="6248400" y="4038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5685064" y="4191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599464" y="4038600"/>
            <a:ext cx="2087336" cy="915988"/>
            <a:chOff x="6599464" y="4038600"/>
            <a:chExt cx="2087336" cy="915988"/>
          </a:xfrm>
        </p:grpSpPr>
        <p:sp>
          <p:nvSpPr>
            <p:cNvPr id="25" name="Rectangle 24"/>
            <p:cNvSpPr/>
            <p:nvPr/>
          </p:nvSpPr>
          <p:spPr>
            <a:xfrm>
              <a:off x="7162800" y="4038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6599464" y="4191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7467600" y="4191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16200000" flipH="1">
              <a:off x="7962900" y="4229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001000" y="4648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8153400" y="4800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8229600" y="4953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Since there's no convenient way to walk the list backwards, we'll instead write a helper function that will </a:t>
            </a:r>
            <a:r>
              <a:rPr lang="en-US" b="1" dirty="0" smtClean="0">
                <a:solidFill>
                  <a:srgbClr val="0000FF"/>
                </a:solidFill>
              </a:rPr>
              <a:t>recursively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(but not tail-recursively) walk the list until the end.</a:t>
            </a:r>
          </a:p>
          <a:p>
            <a:r>
              <a:rPr lang="en-US" dirty="0" smtClean="0"/>
              <a:t>When we unwind the recursion, we can insert the elements from "back" to "front", which gives us the right answer: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(node *list)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if (!list) return; // Base case</a:t>
            </a:r>
          </a:p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(list-&gt;next);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insert(list-&gt;value);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(node *list)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if (!list) return; // Base case</a:t>
            </a:r>
          </a:p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(list-&gt;next);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insert(list-&gt;value);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must be a private method, since it deals with the concrete representation, not the abstraction.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5800" y="4191000"/>
            <a:ext cx="3657600" cy="915988"/>
            <a:chOff x="2239736" y="4198031"/>
            <a:chExt cx="3657600" cy="915988"/>
          </a:xfrm>
        </p:grpSpPr>
        <p:sp>
          <p:nvSpPr>
            <p:cNvPr id="6" name="Rectangle 5"/>
            <p:cNvSpPr/>
            <p:nvPr/>
          </p:nvSpPr>
          <p:spPr>
            <a:xfrm>
              <a:off x="2773136" y="4198031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87536" y="4198031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01936" y="4198031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239736" y="4350431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124200" y="4350431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038600" y="4350431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906736" y="4350431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440136" y="4350431"/>
              <a:ext cx="15240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211536" y="4807631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363936" y="4960031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440136" y="5112431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762000" y="3886200"/>
            <a:ext cx="3505200" cy="13716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36964" y="3962400"/>
            <a:ext cx="2430236" cy="12192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751364" y="4038600"/>
            <a:ext cx="1515836" cy="1066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19500" y="4114800"/>
            <a:ext cx="647700" cy="914400"/>
          </a:xfrm>
          <a:prstGeom prst="rect">
            <a:avLst/>
          </a:prstGeom>
          <a:noFill/>
          <a:ln w="38100">
            <a:solidFill>
              <a:srgbClr val="FF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800600" y="4113212"/>
            <a:ext cx="990600" cy="457200"/>
            <a:chOff x="4800600" y="4038600"/>
            <a:chExt cx="990600" cy="457200"/>
          </a:xfrm>
        </p:grpSpPr>
        <p:sp>
          <p:nvSpPr>
            <p:cNvPr id="23" name="Rectangle 22"/>
            <p:cNvSpPr/>
            <p:nvPr/>
          </p:nvSpPr>
          <p:spPr>
            <a:xfrm>
              <a:off x="5334000" y="4038600"/>
              <a:ext cx="4572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4800600" y="4191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685064" y="4113212"/>
            <a:ext cx="1020536" cy="457200"/>
            <a:chOff x="5685064" y="4038600"/>
            <a:chExt cx="1020536" cy="457200"/>
          </a:xfrm>
        </p:grpSpPr>
        <p:sp>
          <p:nvSpPr>
            <p:cNvPr id="26" name="Rectangle 25"/>
            <p:cNvSpPr/>
            <p:nvPr/>
          </p:nvSpPr>
          <p:spPr>
            <a:xfrm>
              <a:off x="6248400" y="4038600"/>
              <a:ext cx="457200" cy="457200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5685064" y="4191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599464" y="4113212"/>
            <a:ext cx="1858736" cy="915988"/>
            <a:chOff x="6599464" y="4038600"/>
            <a:chExt cx="1858736" cy="915988"/>
          </a:xfrm>
        </p:grpSpPr>
        <p:sp>
          <p:nvSpPr>
            <p:cNvPr id="29" name="Rectangle 28"/>
            <p:cNvSpPr/>
            <p:nvPr/>
          </p:nvSpPr>
          <p:spPr>
            <a:xfrm>
              <a:off x="7162800" y="4038600"/>
              <a:ext cx="457200" cy="4572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599464" y="4191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7467600" y="4191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8001000" y="4191000"/>
              <a:ext cx="15240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7772400" y="4648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7924800" y="4800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8001000" y="4953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49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the copy constructor and assignment operator are pretty easy.</a:t>
            </a:r>
          </a:p>
          <a:p>
            <a:r>
              <a:rPr lang="en-US" dirty="0" smtClean="0"/>
              <a:t>For the copy constructor, make sure we start with an empty list, and then 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&amp;l)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: first (0)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l.first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assignment operator ensures that there is no self-assignment, destroys the current list, then copies the new one: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::operator= (const 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&amp;l) {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if (this != &amp;l) {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removeAll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l.first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return *this;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94515" y="4191000"/>
            <a:ext cx="3820885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Question: after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removeAll</a:t>
            </a:r>
            <a:r>
              <a:rPr lang="en-US" sz="2400" dirty="0" smtClean="0"/>
              <a:t>, will “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sz="2400" dirty="0" smtClean="0"/>
              <a:t>” of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2400" dirty="0" smtClean="0"/>
              <a:t> object be NULL?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Implementation of Linked Lists</a:t>
            </a:r>
          </a:p>
          <a:p>
            <a:r>
              <a:rPr lang="en-US" dirty="0" smtClean="0"/>
              <a:t>Double-Ended Linked Lists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Introduction to Containers and Templates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5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Resizing</a:t>
            </a:r>
          </a:p>
          <a:p>
            <a:pPr lvl="1"/>
            <a:r>
              <a:rPr lang="en-US" sz="2600" dirty="0"/>
              <a:t>The "double" implementation is </a:t>
            </a:r>
            <a:r>
              <a:rPr lang="en-US" sz="2600" b="1" dirty="0"/>
              <a:t>much</a:t>
            </a:r>
            <a:r>
              <a:rPr lang="en-US" sz="2600" dirty="0"/>
              <a:t> better than the "by-one" implementation.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Introduction to Linked List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dirty="0" smtClean="0">
                <a:cs typeface="Courier New" pitchFamily="49" charset="0"/>
              </a:rPr>
              <a:t>Implementation of Linked List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node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node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*next;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value;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};</a:t>
            </a:r>
            <a:endParaRPr lang="en-US" sz="2200" dirty="0"/>
          </a:p>
          <a:p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981200" y="3048000"/>
            <a:ext cx="5410200" cy="992188"/>
            <a:chOff x="1981200" y="4724400"/>
            <a:chExt cx="5410200" cy="992188"/>
          </a:xfrm>
        </p:grpSpPr>
        <p:sp>
          <p:nvSpPr>
            <p:cNvPr id="6" name="Rectangle 5"/>
            <p:cNvSpPr/>
            <p:nvPr/>
          </p:nvSpPr>
          <p:spPr>
            <a:xfrm>
              <a:off x="31242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386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530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81200" y="4724400"/>
              <a:ext cx="4860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list</a:t>
              </a:r>
              <a:endParaRPr lang="en-US" sz="22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4384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4290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3434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2578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1722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 flipH="1">
              <a:off x="6667500" y="4991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05600" y="5410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858000" y="5562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934200" y="5715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752600" y="5410200"/>
            <a:ext cx="6477000" cy="1143000"/>
            <a:chOff x="1371600" y="4876800"/>
            <a:chExt cx="6477000" cy="1143000"/>
          </a:xfrm>
        </p:grpSpPr>
        <p:sp>
          <p:nvSpPr>
            <p:cNvPr id="21" name="Rectangle 20"/>
            <p:cNvSpPr/>
            <p:nvPr/>
          </p:nvSpPr>
          <p:spPr>
            <a:xfrm>
              <a:off x="2362200" y="4953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2667000" y="4876800"/>
              <a:ext cx="6096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629400" y="5105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6200000" flipH="1">
              <a:off x="7124700" y="51435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162800" y="55626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7315200" y="57150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7391400" y="58674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1371600" y="48768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62200" y="5486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343400" y="4953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52800" y="48768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4648200" y="4876800"/>
              <a:ext cx="6096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324600" y="4953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334000" y="48768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343400" y="5486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324600" y="5486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598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Double-ended list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if we wanted to insert something at the end of the list?</a:t>
            </a:r>
          </a:p>
          <a:p>
            <a:r>
              <a:rPr lang="en-US" dirty="0" smtClean="0"/>
              <a:t>Intuitively, with the current representation, we'd need to walk down the list until we found "the last element", and then insert it there.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That's not very efficient, because we'd have to go through every element to insert anything at the tail.</a:t>
            </a:r>
          </a:p>
          <a:p>
            <a:r>
              <a:rPr lang="en-US" dirty="0" smtClean="0"/>
              <a:t>Instead, we'll change our concrete representation to track both the front and the back of our list.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600200" y="3200400"/>
            <a:ext cx="5638800" cy="992188"/>
            <a:chOff x="1600200" y="3200400"/>
            <a:chExt cx="5638800" cy="992188"/>
          </a:xfrm>
        </p:grpSpPr>
        <p:sp>
          <p:nvSpPr>
            <p:cNvPr id="5" name="Rectangle 4"/>
            <p:cNvSpPr/>
            <p:nvPr/>
          </p:nvSpPr>
          <p:spPr>
            <a:xfrm>
              <a:off x="2971800" y="3276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86200" y="3276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0600" y="3276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15000" y="3276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00200" y="3200400"/>
              <a:ext cx="6332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first</a:t>
              </a:r>
              <a:endParaRPr lang="en-US" sz="24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2860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2766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1910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1054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0198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H="1">
              <a:off x="6515100" y="3467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553200" y="3886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705600" y="4038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6781800" y="4191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1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Double-ended list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new representational invariant has </a:t>
            </a:r>
            <a:r>
              <a:rPr lang="en-US" b="1" dirty="0" smtClean="0"/>
              <a:t>two</a:t>
            </a:r>
            <a:r>
              <a:rPr lang="en-US" dirty="0" smtClean="0"/>
              <a:t> node pointers: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node *first;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node *last;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};</a:t>
            </a:r>
            <a:endParaRPr lang="en-US" dirty="0" smtClean="0"/>
          </a:p>
          <a:p>
            <a:r>
              <a:rPr lang="en-US" dirty="0" smtClean="0"/>
              <a:t>The invariant on first is unchanged.</a:t>
            </a:r>
          </a:p>
          <a:p>
            <a:r>
              <a:rPr lang="en-US" dirty="0" smtClean="0"/>
              <a:t>The invariant on "last" is:</a:t>
            </a:r>
          </a:p>
          <a:p>
            <a:pPr lvl="1"/>
            <a:r>
              <a:rPr lang="en-US" dirty="0" smtClean="0"/>
              <a:t>last points to the last node of the list if it is not empty, and is NULL otherwise.</a:t>
            </a:r>
          </a:p>
        </p:txBody>
      </p:sp>
    </p:spTree>
    <p:extLst>
      <p:ext uri="{BB962C8B-B14F-4D97-AF65-F5344CB8AC3E}">
        <p14:creationId xmlns:p14="http://schemas.microsoft.com/office/powerpoint/2010/main" val="214950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Double-ended list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So, in an empty list, both data members point to NULL.</a:t>
            </a:r>
          </a:p>
          <a:p>
            <a:r>
              <a:rPr lang="en-US" dirty="0" smtClean="0"/>
              <a:t>However, if the list is non-empty, they look like this: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  Adding this new data member requires that </a:t>
            </a:r>
            <a:r>
              <a:rPr lang="en-US" b="1" dirty="0" smtClean="0"/>
              <a:t>every</a:t>
            </a:r>
            <a:r>
              <a:rPr lang="en-US" dirty="0" smtClean="0"/>
              <a:t> method (except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dirty="0" smtClean="0"/>
              <a:t>) be re-written.</a:t>
            </a:r>
          </a:p>
          <a:p>
            <a:r>
              <a:rPr lang="en-US" dirty="0" smtClean="0"/>
              <a:t>In lecture, we'll only write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insertLast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676400" y="2667000"/>
            <a:ext cx="5562600" cy="1269087"/>
            <a:chOff x="1676400" y="2667000"/>
            <a:chExt cx="5562600" cy="1269087"/>
          </a:xfrm>
        </p:grpSpPr>
        <p:sp>
          <p:nvSpPr>
            <p:cNvPr id="5" name="Rectangle 4"/>
            <p:cNvSpPr/>
            <p:nvPr/>
          </p:nvSpPr>
          <p:spPr>
            <a:xfrm>
              <a:off x="2971800" y="2743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86200" y="2743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800600" y="2743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15000" y="2743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76400" y="26670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first</a:t>
              </a:r>
              <a:endParaRPr lang="en-US" sz="22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286000" y="2895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276600" y="2895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191000" y="2895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105400" y="2895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019800" y="2895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6200000" flipH="1">
              <a:off x="6515100" y="29337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553200" y="33528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05600" y="35052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781800" y="36576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676400" y="3505200"/>
              <a:ext cx="52450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last</a:t>
              </a:r>
              <a:endParaRPr lang="en-US" sz="22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5448300" y="33147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286000" y="3657600"/>
              <a:ext cx="32004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141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Double-ended list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First, we create the new node, and establish its invariants: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insertLast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node 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new node;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-&gt;next = NULL;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-&gt;value = v;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29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Double-ended list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To actually insert, there are two cases:</a:t>
            </a:r>
          </a:p>
          <a:p>
            <a:pPr lvl="1"/>
            <a:r>
              <a:rPr lang="en-US" dirty="0" smtClean="0"/>
              <a:t>If the list is empty, we need to reestablish the invariants 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dirty="0" smtClean="0"/>
              <a:t> </a:t>
            </a: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last</a:t>
            </a:r>
            <a:r>
              <a:rPr lang="en-US" dirty="0" smtClean="0"/>
              <a:t> (the new node is both the first and last node of the list)</a:t>
            </a:r>
          </a:p>
          <a:p>
            <a:pPr lvl="1"/>
            <a:r>
              <a:rPr lang="en-US" dirty="0" smtClean="0"/>
              <a:t>If the list is </a:t>
            </a:r>
            <a:r>
              <a:rPr lang="en-US" b="1" dirty="0" smtClean="0"/>
              <a:t>not</a:t>
            </a:r>
            <a:r>
              <a:rPr lang="en-US" dirty="0" smtClean="0"/>
              <a:t> empty, there are two broken invariants.  The "old"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last-&gt;next</a:t>
            </a:r>
            <a:r>
              <a:rPr lang="en-US" dirty="0" smtClean="0"/>
              <a:t> element (incorrectly) points to NULL, and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last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field no longer points to the last element.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676400" y="4572000"/>
            <a:ext cx="5562600" cy="2058988"/>
            <a:chOff x="1676400" y="4572000"/>
            <a:chExt cx="5562600" cy="2058988"/>
          </a:xfrm>
        </p:grpSpPr>
        <p:sp>
          <p:nvSpPr>
            <p:cNvPr id="5" name="Rectangle 4"/>
            <p:cNvSpPr/>
            <p:nvPr/>
          </p:nvSpPr>
          <p:spPr>
            <a:xfrm>
              <a:off x="2971800" y="4648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86200" y="4648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800600" y="4648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15000" y="4648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76400" y="45720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first</a:t>
              </a:r>
              <a:endParaRPr lang="en-US" sz="22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286000" y="4800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276600" y="4800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191000" y="4800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105400" y="4800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019800" y="4800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6200000" flipH="1">
              <a:off x="6515100" y="48387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553200" y="52578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05600" y="54102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781800" y="55626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676400" y="5410200"/>
              <a:ext cx="52450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last</a:t>
              </a:r>
              <a:endParaRPr lang="en-US" sz="22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5448300" y="52197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286000" y="5562600"/>
              <a:ext cx="32004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715000" y="5715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6019800" y="5867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6200000" flipH="1">
              <a:off x="6515100" y="59055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553200" y="63246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705600" y="64770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781800" y="66294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648200" y="5638800"/>
              <a:ext cx="4443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/>
                <a:t>np</a:t>
              </a:r>
              <a:endParaRPr lang="en-US" sz="2200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5105400" y="5867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004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Double-ended list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495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insertLast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node 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new node;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-&gt;next = NULL;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-&gt;value = v;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first = last =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last-&gt;next =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last =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5105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62600" y="5105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77000" y="5105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91400" y="5105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52800" y="5029200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first</a:t>
            </a:r>
            <a:endParaRPr lang="en-US" sz="2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62400" y="52578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53000" y="52578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867400" y="52578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81800" y="52578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7696200" y="5257800"/>
            <a:ext cx="533400" cy="609600"/>
            <a:chOff x="7696200" y="5257800"/>
            <a:chExt cx="533400" cy="6096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7696200" y="5257800"/>
              <a:ext cx="533400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7696200" y="5334000"/>
              <a:ext cx="609600" cy="4572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352800" y="5638800"/>
            <a:ext cx="4114800" cy="430887"/>
            <a:chOff x="3352800" y="5638800"/>
            <a:chExt cx="4114800" cy="430887"/>
          </a:xfrm>
        </p:grpSpPr>
        <p:sp>
          <p:nvSpPr>
            <p:cNvPr id="19" name="TextBox 18"/>
            <p:cNvSpPr txBox="1"/>
            <p:nvPr/>
          </p:nvSpPr>
          <p:spPr>
            <a:xfrm>
              <a:off x="3352800" y="5638800"/>
              <a:ext cx="524503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last</a:t>
              </a:r>
              <a:endParaRPr lang="en-US" sz="22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162800" y="5791200"/>
              <a:ext cx="304800" cy="762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962400" y="5791200"/>
              <a:ext cx="32004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7391400" y="5943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696200" y="6096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229600" y="6096000"/>
            <a:ext cx="381000" cy="152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229600" y="63246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382000" y="64770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458200" y="66294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24600" y="5867400"/>
            <a:ext cx="444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np</a:t>
            </a:r>
            <a:endParaRPr lang="en-US" sz="22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781800" y="6096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50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Double-ended list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This is efficient, but only for insertion.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b="1" u="sng" dirty="0" smtClean="0"/>
          </a:p>
          <a:p>
            <a:r>
              <a:rPr lang="en-US" b="1" u="sng" dirty="0" smtClean="0"/>
              <a:t>Question</a:t>
            </a:r>
            <a:r>
              <a:rPr lang="en-US" dirty="0" smtClean="0"/>
              <a:t>:  Is removal </a:t>
            </a:r>
            <a:r>
              <a:rPr lang="en-US" b="1" dirty="0" smtClean="0">
                <a:solidFill>
                  <a:srgbClr val="0000FF"/>
                </a:solidFill>
              </a:rPr>
              <a:t>from the end </a:t>
            </a:r>
            <a:r>
              <a:rPr lang="en-US" dirty="0" smtClean="0"/>
              <a:t>expensive? Why?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048000" y="2209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2400" y="2209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76800" y="2209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2209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52600" y="2133600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first</a:t>
            </a:r>
            <a:endParaRPr lang="en-US" sz="2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62200" y="23622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52800" y="23622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67200" y="23622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81600" y="23622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96000" y="23622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6096000" y="2438400"/>
            <a:ext cx="6096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2600" y="2743200"/>
            <a:ext cx="5245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last</a:t>
            </a:r>
            <a:endParaRPr lang="en-US" sz="22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562600" y="2895600"/>
            <a:ext cx="304800" cy="76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362200" y="2895600"/>
            <a:ext cx="3200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791200" y="3048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96000" y="32004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629400" y="3200400"/>
            <a:ext cx="381000" cy="152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629400" y="34290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781800" y="35814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58000" y="37338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24400" y="2971800"/>
            <a:ext cx="444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np</a:t>
            </a:r>
            <a:endParaRPr lang="en-US" sz="22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181600" y="32004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752600" y="4572000"/>
            <a:ext cx="5562600" cy="1269087"/>
            <a:chOff x="1752600" y="4572000"/>
            <a:chExt cx="5562600" cy="1269087"/>
          </a:xfrm>
        </p:grpSpPr>
        <p:sp>
          <p:nvSpPr>
            <p:cNvPr id="30" name="Rectangle 29"/>
            <p:cNvSpPr/>
            <p:nvPr/>
          </p:nvSpPr>
          <p:spPr>
            <a:xfrm>
              <a:off x="3048000" y="4648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62400" y="4648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76800" y="4648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1200" y="4648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52600" y="45720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first</a:t>
              </a:r>
              <a:endParaRPr lang="en-US" sz="22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2362200" y="4800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3352800" y="4800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267200" y="4800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181600" y="4800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096000" y="4800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6200000" flipH="1">
              <a:off x="6591300" y="48387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629400" y="52578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781800" y="54102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858000" y="55626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752600" y="5410200"/>
              <a:ext cx="52450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last</a:t>
              </a:r>
              <a:endParaRPr lang="en-US" sz="2200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rot="5400000" flipH="1" flipV="1">
              <a:off x="5524500" y="52197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362200" y="5562600"/>
              <a:ext cx="32004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529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Double-ended list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make removal from the end efficient, as well, we have to have a </a:t>
            </a:r>
            <a:r>
              <a:rPr lang="en-US" b="1" dirty="0" smtClean="0">
                <a:solidFill>
                  <a:srgbClr val="0000FF"/>
                </a:solidFill>
              </a:rPr>
              <a:t>doubly-linked</a:t>
            </a:r>
            <a:r>
              <a:rPr lang="en-US" dirty="0" smtClean="0"/>
              <a:t> list, so we can go forward </a:t>
            </a:r>
            <a:r>
              <a:rPr lang="en-US" b="1" dirty="0" smtClean="0"/>
              <a:t>and</a:t>
            </a:r>
            <a:r>
              <a:rPr lang="en-US" dirty="0" smtClean="0"/>
              <a:t> backward.</a:t>
            </a:r>
          </a:p>
          <a:p>
            <a:r>
              <a:rPr lang="en-US" dirty="0" smtClean="0"/>
              <a:t>To do this, we're going to change the representation yet again.</a:t>
            </a:r>
          </a:p>
          <a:p>
            <a:r>
              <a:rPr lang="en-US" dirty="0" smtClean="0"/>
              <a:t>In our new representation, a node is: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node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node *next;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node 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value;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 smtClean="0"/>
              <a:t> fields are the same.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dirty="0" smtClean="0"/>
              <a:t> field's invariant is: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dirty="0" smtClean="0"/>
              <a:t> field points to the previous node in the list, or NULL if no such node exists.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5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Double-ended list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With this representation, an empty list is unchanged: both “first” and “last” are NULL.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While the list (2, 3) would look like this: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will implementation each method in project five.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86000" y="3276600"/>
            <a:ext cx="3657600" cy="1982788"/>
            <a:chOff x="2286000" y="3276600"/>
            <a:chExt cx="3657600" cy="1982788"/>
          </a:xfrm>
        </p:grpSpPr>
        <p:sp>
          <p:nvSpPr>
            <p:cNvPr id="7" name="Rectangle 6"/>
            <p:cNvSpPr/>
            <p:nvPr/>
          </p:nvSpPr>
          <p:spPr>
            <a:xfrm>
              <a:off x="4419600" y="39624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86000" y="38862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first</a:t>
              </a:r>
              <a:endParaRPr lang="en-US" sz="22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895600" y="41148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810000" y="41148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724400" y="41148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H="1">
              <a:off x="5219700" y="41529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5257800" y="45720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410200" y="47244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486400" y="48768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200400" y="3276600"/>
              <a:ext cx="52450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last</a:t>
              </a:r>
              <a:endParaRPr lang="en-US" sz="22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10800000">
              <a:off x="4038600" y="44958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2781300" y="45339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124200" y="44958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2438400" y="49530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590800" y="51054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667000" y="52578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419600" y="43434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05200" y="39624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505200" y="43434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3733800" y="35052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16200000" flipH="1">
              <a:off x="4229100" y="35433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4419600" y="47244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05200" y="47244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429000" y="3886200"/>
              <a:ext cx="609600" cy="1295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343400" y="3886200"/>
              <a:ext cx="609600" cy="1295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294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Implementation of Linked Lists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Double-Ended Linked Lists</a:t>
            </a:r>
          </a:p>
          <a:p>
            <a:r>
              <a:rPr lang="en-US" dirty="0" smtClean="0"/>
              <a:t>Introduction to Containers and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7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Implementation of Linked Lists</a:t>
            </a:r>
          </a:p>
          <a:p>
            <a:r>
              <a:rPr lang="en-US" dirty="0" smtClean="0"/>
              <a:t>Double-Ended Linked Lists</a:t>
            </a:r>
          </a:p>
          <a:p>
            <a:r>
              <a:rPr lang="en-US" dirty="0" smtClean="0"/>
              <a:t>Introduction to Containers and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7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smtClean="0"/>
              <a:t>Introduction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Things like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dirty="0" smtClean="0"/>
              <a:t> are often called </a:t>
            </a:r>
            <a:r>
              <a:rPr lang="en-US" b="1" dirty="0" smtClean="0">
                <a:solidFill>
                  <a:srgbClr val="0000FF"/>
                </a:solidFill>
              </a:rPr>
              <a:t>containers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0000FF"/>
                </a:solidFill>
              </a:rPr>
              <a:t>container classes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Their purpose in life is to “</a:t>
            </a:r>
            <a:r>
              <a:rPr lang="en-US" b="1" dirty="0" smtClean="0">
                <a:solidFill>
                  <a:srgbClr val="C00000"/>
                </a:solidFill>
              </a:rPr>
              <a:t>contain</a:t>
            </a:r>
            <a:r>
              <a:rPr lang="en-US" dirty="0" smtClean="0"/>
              <a:t>” other objects, and they generally have no intrinsic meaning on their own.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 far, we've inserted and removed elements </a:t>
            </a:r>
            <a:r>
              <a:rPr lang="en-US" b="1" dirty="0" smtClean="0">
                <a:solidFill>
                  <a:srgbClr val="00B050"/>
                </a:solidFill>
              </a:rPr>
              <a:t>by 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other words, we </a:t>
            </a:r>
            <a:r>
              <a:rPr lang="en-US" b="1" dirty="0" smtClean="0">
                <a:solidFill>
                  <a:srgbClr val="0000FF"/>
                </a:solidFill>
              </a:rPr>
              <a:t>copied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the things we've inserted into/removed from the container.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3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smtClean="0"/>
              <a:t>Introduction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Copying elements by value is fine for types with “small” representations.</a:t>
            </a:r>
          </a:p>
          <a:p>
            <a:r>
              <a:rPr lang="en-US" dirty="0" smtClean="0"/>
              <a:t>For example, all of the built-in types are small enough that copying them is as inexpensive as any other mechanism by which they can be passed.</a:t>
            </a:r>
          </a:p>
          <a:p>
            <a:endParaRPr lang="en-US" dirty="0" smtClean="0"/>
          </a:p>
          <a:p>
            <a:r>
              <a:rPr lang="en-US" dirty="0" smtClean="0"/>
              <a:t>This is </a:t>
            </a:r>
            <a:r>
              <a:rPr lang="en-US" b="1" dirty="0" smtClean="0"/>
              <a:t>not</a:t>
            </a:r>
            <a:r>
              <a:rPr lang="en-US" dirty="0" smtClean="0"/>
              <a:t> true for "larger" types – any nontrivial </a:t>
            </a:r>
            <a:r>
              <a:rPr lang="en-US" dirty="0" err="1" smtClean="0"/>
              <a:t>struct</a:t>
            </a:r>
            <a:r>
              <a:rPr lang="en-US" dirty="0" smtClean="0"/>
              <a:t> or class would be expensive to pass by value, because you'll spend all of your time copying.</a:t>
            </a:r>
          </a:p>
          <a:p>
            <a:r>
              <a:rPr lang="en-US" dirty="0" smtClean="0"/>
              <a:t>For example, suppose we had a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dirty="0" err="1" smtClean="0"/>
              <a:t>s</a:t>
            </a:r>
            <a:r>
              <a:rPr lang="en-US" dirty="0" smtClean="0"/>
              <a:t> – each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dirty="0" smtClean="0"/>
              <a:t> would have to be copied </a:t>
            </a:r>
            <a:r>
              <a:rPr lang="en-US" b="1" dirty="0" smtClean="0"/>
              <a:t>twice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First as an argument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insert()</a:t>
            </a:r>
            <a:r>
              <a:rPr lang="en-US" dirty="0" smtClean="0"/>
              <a:t>, and</a:t>
            </a:r>
          </a:p>
          <a:p>
            <a:pPr lvl="1"/>
            <a:r>
              <a:rPr lang="en-US" dirty="0" smtClean="0"/>
              <a:t>Again to be stored in the list node.</a:t>
            </a:r>
          </a:p>
          <a:p>
            <a:r>
              <a:rPr lang="en-US" dirty="0" smtClean="0"/>
              <a:t>This is unacceptable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1491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smtClean="0"/>
              <a:t>Introduction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Instead of copying large types by value, we usually insert and remove non-trivial types </a:t>
            </a:r>
            <a:r>
              <a:rPr lang="en-US" b="1" dirty="0" smtClean="0">
                <a:solidFill>
                  <a:srgbClr val="C00000"/>
                </a:solidFill>
              </a:rPr>
              <a:t>by reference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So, if we have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 smtClean="0">
                <a:cs typeface="Courier New" pitchFamily="49" charset="0"/>
              </a:rPr>
              <a:t> list</a:t>
            </a:r>
            <a:r>
              <a:rPr lang="en-US" dirty="0" smtClean="0"/>
              <a:t>, its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dirty="0" smtClean="0"/>
              <a:t> methods typically have the following type signatures.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void  insert(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*v);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*remove();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1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sz="2200" dirty="0" smtClean="0"/>
              <a:t>Use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With this, one usual "pattern" of </a:t>
            </a:r>
            <a:r>
              <a:rPr lang="en-US" dirty="0"/>
              <a:t>using container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 smtClean="0"/>
              <a:t> </a:t>
            </a:r>
            <a:r>
              <a:rPr lang="en-US" dirty="0" smtClean="0"/>
              <a:t>has an </a:t>
            </a:r>
            <a:r>
              <a:rPr lang="en-US" b="1" dirty="0" smtClean="0">
                <a:solidFill>
                  <a:srgbClr val="C00000"/>
                </a:solidFill>
              </a:rPr>
              <a:t>invariant</a:t>
            </a:r>
            <a:r>
              <a:rPr lang="en-US" dirty="0" smtClean="0"/>
              <a:t>, plus three </a:t>
            </a:r>
            <a:r>
              <a:rPr lang="en-US" b="1" dirty="0" smtClean="0">
                <a:solidFill>
                  <a:srgbClr val="0000FF"/>
                </a:solidFill>
              </a:rPr>
              <a:t>rules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of use: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Invariant</a:t>
            </a:r>
            <a:r>
              <a:rPr lang="en-US" dirty="0" smtClean="0"/>
              <a:t>:  Any particular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 smtClean="0"/>
              <a:t> lives in </a:t>
            </a:r>
            <a:r>
              <a:rPr lang="en-US" b="1" dirty="0" smtClean="0"/>
              <a:t>at most one </a:t>
            </a:r>
            <a:r>
              <a:rPr lang="en-US" dirty="0" smtClean="0"/>
              <a:t>container object at a time.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00FF"/>
                </a:solidFill>
              </a:rPr>
              <a:t>Existence</a:t>
            </a:r>
            <a:r>
              <a:rPr lang="en-US" dirty="0" smtClean="0"/>
              <a:t>:  Allocate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 smtClean="0"/>
              <a:t> before inserting it into any container.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00FF"/>
                </a:solidFill>
              </a:rPr>
              <a:t>Ownership</a:t>
            </a:r>
            <a:r>
              <a:rPr lang="en-US" dirty="0" smtClean="0"/>
              <a:t>:  Once it is inserted, no one else than its owner may modify it until it is removed.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00FF"/>
                </a:solidFill>
              </a:rPr>
              <a:t>Conservation</a:t>
            </a:r>
            <a:r>
              <a:rPr lang="en-US" dirty="0" smtClean="0"/>
              <a:t>:  Once it is removed, it must either be </a:t>
            </a:r>
            <a:r>
              <a:rPr lang="en-US" dirty="0" err="1" smtClean="0"/>
              <a:t>deallocated</a:t>
            </a:r>
            <a:r>
              <a:rPr lang="en-US" dirty="0" smtClean="0"/>
              <a:t> or inserted into some container.</a:t>
            </a:r>
          </a:p>
        </p:txBody>
      </p:sp>
    </p:spTree>
    <p:extLst>
      <p:ext uri="{BB962C8B-B14F-4D97-AF65-F5344CB8AC3E}">
        <p14:creationId xmlns:p14="http://schemas.microsoft.com/office/powerpoint/2010/main" val="16258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Problem Solving with C++ (8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  <a:r>
              <a:rPr lang="en-US" dirty="0"/>
              <a:t>, by </a:t>
            </a:r>
            <a:r>
              <a:rPr lang="en-US" i="1" dirty="0"/>
              <a:t>Walter </a:t>
            </a:r>
            <a:r>
              <a:rPr lang="en-US" i="1" dirty="0" err="1"/>
              <a:t>Savitch</a:t>
            </a:r>
            <a:r>
              <a:rPr lang="en-US" dirty="0"/>
              <a:t>, Addison Wesley Publishing (2011)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Chapter </a:t>
            </a:r>
            <a:r>
              <a:rPr lang="en-US" sz="2400" dirty="0" smtClean="0"/>
              <a:t>13.1</a:t>
            </a:r>
            <a:r>
              <a:rPr lang="en-US" sz="2400" dirty="0" smtClean="0">
                <a:solidFill>
                  <a:srgbClr val="C00000"/>
                </a:solidFill>
              </a:rPr>
              <a:t> Nodes and Linked Lists</a:t>
            </a:r>
            <a:endParaRPr lang="en-US" sz="2400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8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We'll use the following (private) data members: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node *first;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The rep invariant is that “first” points to first node of the sequence of nodes representing this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2438400"/>
            <a:ext cx="2590800" cy="14465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node {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node *next;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value;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1359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Here are the public methods we have to implement: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node *first;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public: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void insert(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remove();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               // default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ctor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&amp; l); // copy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ctor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~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              //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dtor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assignment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&amp;operator=(const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&amp;l);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4232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will implement the "operational" methods first, assuming that the representation invariants hold.</a:t>
            </a:r>
          </a:p>
          <a:p>
            <a:r>
              <a:rPr lang="en-US" dirty="0" smtClean="0"/>
              <a:t>After that, we'll go back and implement the default constructor and the </a:t>
            </a:r>
            <a:r>
              <a:rPr lang="en-US" b="1" dirty="0" smtClean="0">
                <a:solidFill>
                  <a:srgbClr val="C00000"/>
                </a:solidFill>
              </a:rPr>
              <a:t>Big Three </a:t>
            </a:r>
            <a:r>
              <a:rPr lang="en-US" dirty="0" smtClean="0"/>
              <a:t>to make sure that:</a:t>
            </a:r>
          </a:p>
          <a:p>
            <a:pPr lvl="1"/>
            <a:r>
              <a:rPr lang="en-US" sz="2600" dirty="0" smtClean="0"/>
              <a:t>The invariants hold during object creation.</a:t>
            </a:r>
          </a:p>
          <a:p>
            <a:pPr lvl="1"/>
            <a:r>
              <a:rPr lang="en-US" sz="2600" dirty="0" smtClean="0"/>
              <a:t>All non-local resources are accounted for.</a:t>
            </a:r>
          </a:p>
          <a:p>
            <a:endParaRPr lang="en-US" dirty="0" smtClean="0"/>
          </a:p>
          <a:p>
            <a:r>
              <a:rPr lang="en-US" dirty="0" smtClean="0"/>
              <a:t>A list is empty if there is no node in the list,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dirty="0" smtClean="0"/>
              <a:t> is NULL: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!first;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78020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we insert an integer, we start out with the "first" field pointing to the current list:</a:t>
            </a:r>
          </a:p>
          <a:p>
            <a:pPr lvl="1"/>
            <a:r>
              <a:rPr lang="en-US" sz="2600" dirty="0" smtClean="0"/>
              <a:t>That list might be empty, or it might not, but in any event “first” </a:t>
            </a:r>
            <a:r>
              <a:rPr lang="en-US" sz="2600" b="1" dirty="0" smtClean="0"/>
              <a:t>must</a:t>
            </a:r>
            <a:r>
              <a:rPr lang="en-US" sz="2600" dirty="0" smtClean="0"/>
              <a:t> point to a valid list thanks to the rep invariant.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first thing we need to do is to create a new node to hold the new "first" element: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node 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new node;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53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Next, we need to establish the invariants on the new node.</a:t>
            </a:r>
          </a:p>
          <a:p>
            <a:r>
              <a:rPr lang="en-US" dirty="0" smtClean="0"/>
              <a:t>This means setting the value field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/>
              <a:t>, and the next field to (what will eventually be) the “rest of the list” – this is precisely the start of the current list: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node 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new node;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-&gt;value = v;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-&gt;next = first;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52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11068</TotalTime>
  <Words>2462</Words>
  <Application>Microsoft Office PowerPoint</Application>
  <PresentationFormat>On-screen Show (4:3)</PresentationFormat>
  <Paragraphs>517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Equity</vt:lpstr>
      <vt:lpstr>Ve 280 Programming and Introductory Data Structures</vt:lpstr>
      <vt:lpstr>Announcement</vt:lpstr>
      <vt:lpstr>Review</vt:lpstr>
      <vt:lpstr>Outline</vt:lpstr>
      <vt:lpstr>Linked Lists Implementation</vt:lpstr>
      <vt:lpstr>Linked Lists Implementation</vt:lpstr>
      <vt:lpstr>Linked Lists Implementation</vt:lpstr>
      <vt:lpstr>Linked Lists Implementation</vt:lpstr>
      <vt:lpstr>Linked Lists Implementation</vt:lpstr>
      <vt:lpstr>Linked Lists Implementation</vt:lpstr>
      <vt:lpstr>Linked Lists Implementation</vt:lpstr>
      <vt:lpstr>Linked Lists Example</vt:lpstr>
      <vt:lpstr>Linked Lists Example</vt:lpstr>
      <vt:lpstr>Linked Lists Implementation</vt:lpstr>
      <vt:lpstr>Linked Lists Implementation</vt:lpstr>
      <vt:lpstr>Linked Lists Implementation</vt:lpstr>
      <vt:lpstr>Linked Lists Implementation</vt:lpstr>
      <vt:lpstr>Linked Lists Implementation</vt:lpstr>
      <vt:lpstr>Linked Lists Implementation</vt:lpstr>
      <vt:lpstr>Linked Lists Exercise</vt:lpstr>
      <vt:lpstr>Linked Lists Implementation</vt:lpstr>
      <vt:lpstr>Linked Lists Implementation</vt:lpstr>
      <vt:lpstr>Linked Lists Implementation</vt:lpstr>
      <vt:lpstr>Linked Lists Implementation</vt:lpstr>
      <vt:lpstr>Linked Lists Implementation</vt:lpstr>
      <vt:lpstr>Linked Lists Implementation</vt:lpstr>
      <vt:lpstr>Linked Lists Implementation</vt:lpstr>
      <vt:lpstr>Linked Lists Implementation</vt:lpstr>
      <vt:lpstr>Outline</vt:lpstr>
      <vt:lpstr>Linked Lists Double-ended list</vt:lpstr>
      <vt:lpstr>Linked Lists Double-ended list</vt:lpstr>
      <vt:lpstr>Linked Lists Double-ended list</vt:lpstr>
      <vt:lpstr>Linked Lists Double-ended list</vt:lpstr>
      <vt:lpstr>Linked Lists Double-ended list</vt:lpstr>
      <vt:lpstr>Linked Lists Double-ended list</vt:lpstr>
      <vt:lpstr>Linked Lists Double-ended list</vt:lpstr>
      <vt:lpstr>Linked Lists Double-ended list</vt:lpstr>
      <vt:lpstr>Linked Lists Double-ended list</vt:lpstr>
      <vt:lpstr>Outline</vt:lpstr>
      <vt:lpstr>Containers Introduction</vt:lpstr>
      <vt:lpstr>Containers Introduction</vt:lpstr>
      <vt:lpstr>Containers Introduction</vt:lpstr>
      <vt:lpstr>Containers Use</vt:lpstr>
      <vt:lpstr>Reference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Weikang</cp:lastModifiedBy>
  <cp:revision>904</cp:revision>
  <dcterms:created xsi:type="dcterms:W3CDTF">2008-09-02T17:19:50Z</dcterms:created>
  <dcterms:modified xsi:type="dcterms:W3CDTF">2012-07-31T08:08:49Z</dcterms:modified>
</cp:coreProperties>
</file>