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52" r:id="rId3"/>
    <p:sldId id="353" r:id="rId4"/>
    <p:sldId id="35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03" r:id="rId15"/>
    <p:sldId id="305" r:id="rId16"/>
    <p:sldId id="307" r:id="rId17"/>
    <p:sldId id="308" r:id="rId18"/>
    <p:sldId id="309" r:id="rId19"/>
    <p:sldId id="313" r:id="rId20"/>
    <p:sldId id="323" r:id="rId21"/>
    <p:sldId id="310" r:id="rId22"/>
    <p:sldId id="311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55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2606" autoAdjust="0"/>
  </p:normalViewPr>
  <p:slideViewPr>
    <p:cSldViewPr>
      <p:cViewPr varScale="1">
        <p:scale>
          <a:sx n="74" d="100"/>
          <a:sy n="74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Templates and Polymorphic Containers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intuition behind templates are that they are code with the "</a:t>
            </a:r>
            <a:r>
              <a:rPr lang="en-US" b="1" dirty="0" smtClean="0">
                <a:solidFill>
                  <a:srgbClr val="C00000"/>
                </a:solidFill>
              </a:rPr>
              <a:t>type name</a:t>
            </a:r>
            <a:r>
              <a:rPr lang="en-US" dirty="0" smtClean="0"/>
              <a:t>" left as a </a:t>
            </a:r>
            <a:r>
              <a:rPr lang="en-US" b="1" dirty="0" smtClean="0">
                <a:solidFill>
                  <a:srgbClr val="0000FF"/>
                </a:solidFill>
              </a:rPr>
              <a:t>(compile-time) constant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they are another form of </a:t>
            </a:r>
            <a:r>
              <a:rPr lang="en-US" b="1" dirty="0" smtClean="0">
                <a:solidFill>
                  <a:srgbClr val="C00000"/>
                </a:solidFill>
              </a:rPr>
              <a:t>parametric generalization </a:t>
            </a:r>
            <a:r>
              <a:rPr lang="en-US" dirty="0" smtClean="0"/>
              <a:t>except this time, the </a:t>
            </a:r>
            <a:r>
              <a:rPr lang="en-US" b="1" dirty="0" smtClean="0">
                <a:solidFill>
                  <a:srgbClr val="0000FF"/>
                </a:solidFill>
              </a:rPr>
              <a:t>parameter is a type</a:t>
            </a:r>
            <a:r>
              <a:rPr lang="en-US" dirty="0" smtClean="0"/>
              <a:t>, not a variable.</a:t>
            </a:r>
          </a:p>
          <a:p>
            <a:endParaRPr lang="en-US" dirty="0" smtClean="0"/>
          </a:p>
          <a:p>
            <a:r>
              <a:rPr lang="en-US" dirty="0" smtClean="0"/>
              <a:t>To start, you first need to declare that something will be a template: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/>
              <a:t> stands for "the name of the type contained by this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>".</a:t>
            </a:r>
          </a:p>
          <a:p>
            <a:endParaRPr lang="en-US" sz="2400" dirty="0" smtClean="0"/>
          </a:p>
          <a:p>
            <a:r>
              <a:rPr lang="en-US" sz="2400" dirty="0" smtClean="0"/>
              <a:t>By convention, we always 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/>
              <a:t> for the name of the "type" over which the template is parameterized.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40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intuition behind templates are that they are code with the "</a:t>
            </a:r>
            <a:r>
              <a:rPr lang="en-US" b="1" dirty="0" smtClean="0">
                <a:solidFill>
                  <a:srgbClr val="C00000"/>
                </a:solidFill>
              </a:rPr>
              <a:t>type name</a:t>
            </a:r>
            <a:r>
              <a:rPr lang="en-US" dirty="0" smtClean="0"/>
              <a:t>" left as a </a:t>
            </a:r>
            <a:r>
              <a:rPr lang="en-US" b="1" dirty="0" smtClean="0">
                <a:solidFill>
                  <a:srgbClr val="0000FF"/>
                </a:solidFill>
              </a:rPr>
              <a:t>(compile-time) constant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they are another form of </a:t>
            </a:r>
            <a:r>
              <a:rPr lang="en-US" b="1" dirty="0" smtClean="0">
                <a:solidFill>
                  <a:srgbClr val="C00000"/>
                </a:solidFill>
              </a:rPr>
              <a:t>parametric generalization </a:t>
            </a:r>
            <a:r>
              <a:rPr lang="en-US" dirty="0" smtClean="0"/>
              <a:t>except this time, the </a:t>
            </a:r>
            <a:r>
              <a:rPr lang="en-US" b="1" dirty="0" smtClean="0">
                <a:solidFill>
                  <a:srgbClr val="0000FF"/>
                </a:solidFill>
              </a:rPr>
              <a:t>parameter is a type</a:t>
            </a:r>
            <a:r>
              <a:rPr lang="en-US" dirty="0" smtClean="0"/>
              <a:t>, not a variable.</a:t>
            </a:r>
          </a:p>
          <a:p>
            <a:endParaRPr lang="en-US" dirty="0" smtClean="0"/>
          </a:p>
          <a:p>
            <a:r>
              <a:rPr lang="en-US" dirty="0" smtClean="0"/>
              <a:t>To start, you first need to declare that something will be a template: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4572000"/>
            <a:ext cx="3733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C++ uses "class" to mean "type" here, but that doesn't mean that only class names can serve as “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/>
              <a:t>”. Any valid type such as 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and double can.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800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5410200"/>
            <a:ext cx="3733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For this example, we put the public bits first, and the private bits after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1524000"/>
            <a:ext cx="3733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Now, you write the definition of the List,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/>
              <a:t> where you mean "the type of thing held in the list".</a:t>
            </a:r>
          </a:p>
        </p:txBody>
      </p:sp>
    </p:spTree>
    <p:extLst>
      <p:ext uri="{BB962C8B-B14F-4D97-AF65-F5344CB8AC3E}">
        <p14:creationId xmlns:p14="http://schemas.microsoft.com/office/powerpoint/2010/main" val="332539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447800"/>
            <a:ext cx="44196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The only </a:t>
            </a:r>
            <a:r>
              <a:rPr lang="en-US" sz="2400" smtClean="0"/>
              <a:t>thing different between </a:t>
            </a:r>
            <a:r>
              <a:rPr lang="en-US" sz="2400" dirty="0" smtClean="0"/>
              <a:t>this definition and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dirty="0" smtClean="0"/>
              <a:t> one is that we've used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/>
              <a:t> rather than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/>
              <a:t> to name objects held in this list.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This will work for any type.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154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also have to pick a representation for the node contained by this List, and that representation must also be parameterized by T.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In other words, the "node" type has to have an element of type T.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The easiest way to accomplish this is to create a "private" type, that is part of this class definition: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methods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constructors/destructor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this type "node" is only available to implementations of this class' methods.</a:t>
            </a:r>
          </a:p>
          <a:p>
            <a:endParaRPr lang="en-US" sz="2400" dirty="0" smtClean="0"/>
          </a:p>
          <a:p>
            <a:r>
              <a:rPr lang="en-US" sz="2400" dirty="0" smtClean="0"/>
              <a:t>On the other hand, this node will hold only objects of the appropriate type.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methods/constructors/destructor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node *next;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T    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(node*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62877" y="4038600"/>
            <a:ext cx="4552523" cy="1334882"/>
            <a:chOff x="4362877" y="4038600"/>
            <a:chExt cx="4552523" cy="1334882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4038600"/>
              <a:ext cx="37338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rest of the class definition is just what you'd expect:</a:t>
              </a:r>
              <a:endParaRPr lang="en-US" sz="2400" dirty="0"/>
            </a:p>
          </p:txBody>
        </p:sp>
        <p:sp>
          <p:nvSpPr>
            <p:cNvPr id="6" name="Right Brace 5"/>
            <p:cNvSpPr/>
            <p:nvPr/>
          </p:nvSpPr>
          <p:spPr>
            <a:xfrm rot="18860028">
              <a:off x="4904610" y="4418266"/>
              <a:ext cx="413483" cy="1496950"/>
            </a:xfrm>
            <a:prstGeom prst="rightBrace">
              <a:avLst>
                <a:gd name="adj1" fmla="val 5425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that is left is to define each of the method bodies.</a:t>
            </a:r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0000FF"/>
                </a:solidFill>
              </a:rPr>
              <a:t>method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must also be declared as a "</a:t>
            </a:r>
            <a:r>
              <a:rPr lang="en-US" b="1" dirty="0" err="1" smtClean="0">
                <a:solidFill>
                  <a:srgbClr val="C00000"/>
                </a:solidFill>
              </a:rPr>
              <a:t>templatized</a:t>
            </a:r>
            <a:r>
              <a:rPr lang="en-US" dirty="0" smtClean="0"/>
              <a:t>" method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we do that in much the same way as we do for the class definition.</a:t>
            </a:r>
          </a:p>
          <a:p>
            <a:r>
              <a:rPr lang="en-US" dirty="0" smtClean="0"/>
              <a:t>Each function begins with the "template declaration":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each method name must be put in the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List&lt;T&gt;</a:t>
            </a:r>
            <a:r>
              <a:rPr lang="en-US" dirty="0" smtClean="0"/>
              <a:t>" namespace: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List&lt;T&gt;::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(first == NULL);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isn't that interesting of a method, since it doesn't use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's.</a:t>
            </a:r>
          </a:p>
          <a:p>
            <a:r>
              <a:rPr lang="en-US" dirty="0" smtClean="0"/>
              <a:t>Here is a more interesting one: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List&lt;T&gt;::insert(T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-&gt;v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/>
              <a:t>The argument,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is of type </a:t>
            </a:r>
            <a:r>
              <a:rPr lang="en-US" dirty="0" smtClean="0">
                <a:cs typeface="Courier New" pitchFamily="49" charset="0"/>
              </a:rPr>
              <a:t>T </a:t>
            </a:r>
            <a:r>
              <a:rPr lang="en-US" dirty="0" smtClean="0"/>
              <a:t>which is exactly the same type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-&gt;v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/>
              <a:t>and compiling of templates are a little bit different.</a:t>
            </a:r>
          </a:p>
          <a:p>
            <a:r>
              <a:rPr lang="en-US" dirty="0" smtClean="0"/>
              <a:t>Suppose you put the template class definition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dirty="0" smtClean="0"/>
              <a:t> and the template method implementation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list.C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r>
              <a:rPr lang="en-US" dirty="0" smtClean="0"/>
              <a:t>In any program calls the template, you should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list.C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in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list.C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to avoid multiple definition of class methods.</a:t>
            </a:r>
          </a:p>
          <a:p>
            <a:r>
              <a:rPr lang="en-US" dirty="0" smtClean="0"/>
              <a:t>When you compile, you shouldn’t compile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list.C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/>
          </a:p>
          <a:p>
            <a:pPr lvl="1"/>
            <a:r>
              <a:rPr lang="en-US" dirty="0" smtClean="0"/>
              <a:t>I.e., don’t put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list.C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OTHSRCS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Macro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Because you already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8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Implementation of Linked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Three operational methods and four maintenance methods.</a:t>
            </a:r>
          </a:p>
          <a:p>
            <a:r>
              <a:rPr lang="en-US" dirty="0" smtClean="0"/>
              <a:t>Double-Ended </a:t>
            </a:r>
            <a:r>
              <a:rPr lang="en-US" dirty="0"/>
              <a:t>Linked Lists</a:t>
            </a:r>
          </a:p>
          <a:p>
            <a:r>
              <a:rPr lang="en-US" dirty="0"/>
              <a:t>Introduction to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/>
              <a:t>Instead of copying large types by value, we usually insert and remove non-trivial types </a:t>
            </a:r>
            <a:r>
              <a:rPr lang="en-US" b="1" dirty="0">
                <a:solidFill>
                  <a:srgbClr val="C00000"/>
                </a:solidFill>
              </a:rPr>
              <a:t>by reference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void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*remove();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</a:t>
            </a:r>
            <a:r>
              <a:rPr lang="en-US" dirty="0"/>
              <a:t>template </a:t>
            </a:r>
            <a:r>
              <a:rPr lang="en-US" dirty="0" smtClean="0"/>
              <a:t>methods are implemented in a separate .C file</a:t>
            </a:r>
          </a:p>
          <a:p>
            <a:pPr lvl="1"/>
            <a:r>
              <a:rPr lang="en-US" dirty="0" smtClean="0"/>
              <a:t>The function header of the </a:t>
            </a:r>
            <a:r>
              <a:rPr lang="en-US" dirty="0"/>
              <a:t>constructor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List&lt;T&gt;::List()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List&lt;T&gt;::List(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&amp;l)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function header of the </a:t>
            </a:r>
            <a:r>
              <a:rPr lang="en-US" dirty="0"/>
              <a:t>destructor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List&lt;T&gt;::~List()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function header of the assignment operator is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List&lt;T&gt; &amp;List&lt;T&gt;::operator=(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 &amp;l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62400" y="2893368"/>
            <a:ext cx="1524000" cy="535632"/>
            <a:chOff x="3962400" y="2971800"/>
            <a:chExt cx="1524000" cy="5356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13295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 &lt;T&gt;!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18045" y="4341168"/>
            <a:ext cx="1520755" cy="535632"/>
            <a:chOff x="3962400" y="2971800"/>
            <a:chExt cx="1520755" cy="535632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0050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 &lt;T&gt;!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43600" y="2893368"/>
            <a:ext cx="1501705" cy="535632"/>
            <a:chOff x="3962400" y="2971800"/>
            <a:chExt cx="1501705" cy="53563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91000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 &lt;T&gt;!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" y="2891135"/>
            <a:ext cx="2293640" cy="537865"/>
            <a:chOff x="3600450" y="2958681"/>
            <a:chExt cx="2293640" cy="53786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Must have &lt;T&gt;!</a:t>
              </a:r>
              <a:endParaRPr lang="en-US" sz="2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7545" y="5775850"/>
            <a:ext cx="2044855" cy="705615"/>
            <a:chOff x="1917545" y="5775850"/>
            <a:chExt cx="2044855" cy="7056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241233" y="5775850"/>
              <a:ext cx="492567" cy="3065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17545" y="6019800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Must have &lt;T&gt;!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396658" y="5775850"/>
              <a:ext cx="403564" cy="243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08415" y="4300835"/>
            <a:ext cx="2293640" cy="537865"/>
            <a:chOff x="3600450" y="2958681"/>
            <a:chExt cx="2293640" cy="53786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Must have &lt;T&gt;!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75495" y="5715000"/>
            <a:ext cx="1273105" cy="739739"/>
            <a:chOff x="3325847" y="3046884"/>
            <a:chExt cx="1273105" cy="73973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924300" y="3046884"/>
              <a:ext cx="2286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25847" y="3324958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 &lt;T&gt;!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13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To use templates, you specify the type T when creating the container object.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// Create a static list of integers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// Create a dynamic list of integers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*lip = new List&lt;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// Create a list of big things.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lbtp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new List&lt;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Create a static list of integers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List&lt;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li;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Create a dynamic list of integers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List&lt;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*lip = new List&lt;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Create a list of big things.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List&lt;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lbtp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List&lt;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endParaRPr lang="en-US" dirty="0" smtClean="0"/>
          </a:p>
          <a:p>
            <a:r>
              <a:rPr lang="en-US" dirty="0" smtClean="0"/>
              <a:t>Thereafter, you just use these normally.</a:t>
            </a:r>
          </a:p>
          <a:p>
            <a:r>
              <a:rPr lang="en-US" dirty="0" smtClean="0"/>
              <a:t>Since the compiler knows that, for example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/>
              <a:t> only holds integers, it can check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 types </a:t>
            </a:r>
            <a:r>
              <a:rPr lang="en-US" b="1" dirty="0" smtClean="0"/>
              <a:t>statically</a:t>
            </a:r>
            <a:r>
              <a:rPr lang="en-US" dirty="0" smtClean="0"/>
              <a:t>, which means you can't have a type error once it compiles correctly!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may have noticed that we declared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/>
              <a:t> list as: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lbtp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new List&lt;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</a:t>
            </a:r>
            <a:r>
              <a:rPr lang="en-US" b="1" dirty="0" smtClean="0"/>
              <a:t>NOT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lbtp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new List&lt;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several reasons for this and the most important is that there is a fundamental difference between containers-of-objects and containers-of-pointers.</a:t>
            </a:r>
          </a:p>
          <a:p>
            <a:r>
              <a:rPr lang="en-US" dirty="0" smtClean="0"/>
              <a:t>Containers-of-pointers are subject to two broad classes of potential bugs: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 smtClean="0"/>
              <a:t>Using an object after it has been deleted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 smtClean="0"/>
              <a:t>Leaving an object </a:t>
            </a:r>
            <a:r>
              <a:rPr lang="en-US" sz="2600" b="1" dirty="0" smtClean="0">
                <a:solidFill>
                  <a:srgbClr val="C00000"/>
                </a:solidFill>
              </a:rPr>
              <a:t>orphaned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by </a:t>
            </a:r>
            <a:r>
              <a:rPr lang="en-US" sz="2600" b="1" dirty="0" smtClean="0"/>
              <a:t>never</a:t>
            </a:r>
            <a:r>
              <a:rPr lang="en-US" sz="2600" dirty="0" smtClean="0"/>
              <a:t> deleting it</a:t>
            </a:r>
          </a:p>
        </p:txBody>
      </p:sp>
      <p:pic>
        <p:nvPicPr>
          <p:cNvPr id="1026" name="Picture 2" descr="http://www.stevenbrown.ca/blog/files/2007/11/bug_no_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72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introduced the </a:t>
            </a:r>
            <a:r>
              <a:rPr lang="en-US" b="1" dirty="0" smtClean="0">
                <a:solidFill>
                  <a:srgbClr val="C00000"/>
                </a:solidFill>
              </a:rPr>
              <a:t>at-most-once invariant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three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rules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avoid the vast majority of these sorts of bugs.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At-most-once invariant</a:t>
            </a:r>
            <a:r>
              <a:rPr lang="en-US" dirty="0" smtClean="0"/>
              <a:t>:  a pointer to any specific object can exist in at most one container object at any point in time.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 smtClean="0">
                <a:solidFill>
                  <a:srgbClr val="0000FF"/>
                </a:solidFill>
              </a:rPr>
              <a:t>Existence</a:t>
            </a:r>
            <a:r>
              <a:rPr lang="en-US" dirty="0" smtClean="0"/>
              <a:t>:  An object must be dynamically allocated before a pointer to it is inserted.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 smtClean="0">
                <a:solidFill>
                  <a:srgbClr val="0000FF"/>
                </a:solidFill>
              </a:rPr>
              <a:t>Ownership</a:t>
            </a:r>
            <a:r>
              <a:rPr lang="en-US" dirty="0" smtClean="0"/>
              <a:t>:  Once a pointer to an object is inserted, that object becomes the property of the container.  No one else may use or modify it in any way.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 smtClean="0">
                <a:solidFill>
                  <a:srgbClr val="0000FF"/>
                </a:solidFill>
              </a:rPr>
              <a:t>Conservation</a:t>
            </a:r>
            <a:r>
              <a:rPr lang="en-US" dirty="0" smtClean="0"/>
              <a:t>:  When a pointer is removed from a container, either the pointer must be inserted into </a:t>
            </a:r>
            <a:r>
              <a:rPr lang="en-US" b="1" dirty="0" smtClean="0"/>
              <a:t>some</a:t>
            </a:r>
            <a:r>
              <a:rPr lang="en-US" dirty="0" smtClean="0"/>
              <a:t> container, or it's referent must be deleted.</a:t>
            </a:r>
          </a:p>
        </p:txBody>
      </p:sp>
    </p:spTree>
    <p:extLst>
      <p:ext uri="{BB962C8B-B14F-4D97-AF65-F5344CB8AC3E}">
        <p14:creationId xmlns:p14="http://schemas.microsoft.com/office/powerpoint/2010/main" val="28889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These three rules have an important implication for any method that </a:t>
            </a:r>
            <a:r>
              <a:rPr lang="en-US" b="1" dirty="0" smtClean="0">
                <a:solidFill>
                  <a:srgbClr val="C00000"/>
                </a:solidFill>
              </a:rPr>
              <a:t>destroys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 existing container.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(at least) two such methods that could destroy a container: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The destructor</a:t>
            </a:r>
            <a:r>
              <a:rPr lang="en-US" dirty="0" smtClean="0"/>
              <a:t>:  Destroys an existing instance.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The assignment operator</a:t>
            </a:r>
            <a:r>
              <a:rPr lang="en-US" dirty="0" smtClean="0"/>
              <a:t>:  Destroys an existing instance before copying the contents of another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Consider the following implementation of the destructor for a singly-linked, simple list, using the interface we've discussed so far: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List&lt;T&gt;::~List()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while (!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remove();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b="1" u="sng" dirty="0" smtClean="0"/>
              <a:t>Question</a:t>
            </a:r>
            <a:r>
              <a:rPr lang="en-US" sz="2800" dirty="0" smtClean="0"/>
              <a:t>:  If this list stores things </a:t>
            </a:r>
            <a:r>
              <a:rPr lang="en-US" sz="2800" b="1" dirty="0" smtClean="0">
                <a:solidFill>
                  <a:srgbClr val="0000FF"/>
                </a:solidFill>
              </a:rPr>
              <a:t>by pointer</a:t>
            </a:r>
            <a:r>
              <a:rPr lang="en-US" sz="2800" dirty="0" smtClean="0"/>
              <a:t>, this implementation violates one of the three rules.  Which one is violated, and how?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070080"/>
            <a:ext cx="3906839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 List&lt;T&gt;::remove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throw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result = victim-&gt;value;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6155106"/>
            <a:ext cx="271369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conservation</a:t>
            </a:r>
            <a:r>
              <a:rPr lang="en-US" sz="2400" dirty="0"/>
              <a:t> </a:t>
            </a:r>
            <a:r>
              <a:rPr lang="en-US" sz="2400" dirty="0" smtClean="0"/>
              <a:t>rule!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4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 fix this, we </a:t>
            </a:r>
            <a:r>
              <a:rPr lang="en-US" b="1" dirty="0" smtClean="0"/>
              <a:t>must</a:t>
            </a:r>
            <a:r>
              <a:rPr lang="en-US" dirty="0" smtClean="0"/>
              <a:t> handle the objects we remove: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List&lt;T&gt;::~List()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T *op =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delete op;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191000" y="4724400"/>
            <a:ext cx="4273628" cy="461665"/>
            <a:chOff x="4191000" y="4724400"/>
            <a:chExt cx="42736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724400"/>
              <a:ext cx="3435428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This keeps conservation rule.</a:t>
              </a:r>
              <a:endParaRPr lang="en-US" sz="2400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191000" y="4724403"/>
              <a:ext cx="838200" cy="230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9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consequence of this is that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template </a:t>
            </a:r>
            <a:r>
              <a:rPr lang="en-US" b="1" dirty="0" smtClean="0">
                <a:solidFill>
                  <a:srgbClr val="C00000"/>
                </a:solidFill>
              </a:rPr>
              <a:t>must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know</a:t>
            </a:r>
            <a:r>
              <a:rPr lang="en-US" dirty="0" smtClean="0"/>
              <a:t> whether it is something that holds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’s or “pointers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”.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former </a:t>
            </a:r>
            <a:r>
              <a:rPr lang="en-US" b="1" dirty="0" smtClean="0"/>
              <a:t>cannot</a:t>
            </a:r>
            <a:r>
              <a:rPr lang="en-US" dirty="0" smtClean="0"/>
              <a:t> delete the values it holds, while the latter </a:t>
            </a:r>
            <a:r>
              <a:rPr lang="en-US" b="1" dirty="0" smtClean="0"/>
              <a:t>must</a:t>
            </a:r>
            <a:r>
              <a:rPr lang="en-US" dirty="0" smtClean="0"/>
              <a:t> do so.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if we want to write a template class that holds references, we should provide a version based on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524000"/>
            <a:ext cx="3733800" cy="483209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remove(); 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o;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3886200" cy="4832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v);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remove(); 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o;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smtClean="0"/>
              <a:t>usual "pattern" of use has an </a:t>
            </a:r>
            <a:r>
              <a:rPr lang="en-US" b="1" dirty="0" smtClean="0">
                <a:solidFill>
                  <a:srgbClr val="C00000"/>
                </a:solidFill>
              </a:rPr>
              <a:t>invariant</a:t>
            </a:r>
            <a:r>
              <a:rPr lang="en-US" dirty="0" smtClean="0"/>
              <a:t>, plus three </a:t>
            </a:r>
            <a:r>
              <a:rPr lang="en-US" b="1" dirty="0" smtClean="0">
                <a:solidFill>
                  <a:srgbClr val="0000FF"/>
                </a:solidFill>
              </a:rPr>
              <a:t>rules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use: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Invariant</a:t>
            </a:r>
            <a:r>
              <a:rPr lang="en-US" dirty="0" smtClean="0"/>
              <a:t>:  Any particular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/>
              <a:t> lives in </a:t>
            </a:r>
            <a:r>
              <a:rPr lang="en-US" b="1" dirty="0" smtClean="0"/>
              <a:t>at most one </a:t>
            </a:r>
            <a:r>
              <a:rPr lang="en-US" dirty="0" smtClean="0"/>
              <a:t>container object at a time.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Existence</a:t>
            </a:r>
            <a:r>
              <a:rPr lang="en-US" dirty="0" smtClean="0"/>
              <a:t>:  Allocate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/>
              <a:t> before inserting it into any container.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Ownership</a:t>
            </a:r>
            <a:r>
              <a:rPr lang="en-US" dirty="0" smtClean="0"/>
              <a:t>:  Once it is inserted, no one else than its owner may modify it until it is removed.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Conservation</a:t>
            </a:r>
            <a:r>
              <a:rPr lang="en-US" dirty="0" smtClean="0"/>
              <a:t>:  Once it is removed, it must either be </a:t>
            </a:r>
            <a:r>
              <a:rPr lang="en-US" dirty="0" err="1" smtClean="0"/>
              <a:t>deallocated</a:t>
            </a:r>
            <a:r>
              <a:rPr lang="en-US" dirty="0" smtClean="0"/>
              <a:t> or inserted into some container.</a:t>
            </a:r>
          </a:p>
        </p:txBody>
      </p:sp>
    </p:spTree>
    <p:extLst>
      <p:ext uri="{BB962C8B-B14F-4D97-AF65-F5344CB8AC3E}">
        <p14:creationId xmlns:p14="http://schemas.microsoft.com/office/powerpoint/2010/main" val="29405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means that if we create two lists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 the first list takes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 smtClean="0"/>
              <a:t>s</a:t>
            </a:r>
            <a:r>
              <a:rPr lang="en-US" dirty="0" smtClean="0"/>
              <a:t> by value: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the second list takes them by reference (as pointers):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67200" y="5181600"/>
            <a:ext cx="4724400" cy="1200329"/>
            <a:chOff x="4267200" y="5181600"/>
            <a:chExt cx="4724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5181600"/>
              <a:ext cx="41910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This technique is preferable if you expect most (or even some) of your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en-US" sz="2400" dirty="0" smtClean="0"/>
                <a:t>s to hold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BigThing</a:t>
              </a:r>
              <a:r>
                <a:rPr lang="en-US" sz="2400" dirty="0" err="1" smtClean="0"/>
                <a:t>s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rot="10800000">
              <a:off x="4267200" y="5181601"/>
              <a:ext cx="533400" cy="600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means that if we create two lists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 the first list takes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 smtClean="0"/>
              <a:t>s</a:t>
            </a:r>
            <a:r>
              <a:rPr lang="en-US" dirty="0" smtClean="0"/>
              <a:t> by value: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the second list takes them by reference (as pointers):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51054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However, it is </a:t>
            </a:r>
            <a:r>
              <a:rPr lang="en-US" sz="2400" b="1" dirty="0" smtClean="0"/>
              <a:t>impossible</a:t>
            </a:r>
            <a:r>
              <a:rPr lang="en-US" sz="2400" dirty="0" smtClean="0"/>
              <a:t> to have only a </a:t>
            </a:r>
            <a:r>
              <a:rPr lang="en-US" sz="2400" b="1" dirty="0" smtClean="0"/>
              <a:t>single</a:t>
            </a:r>
            <a:r>
              <a:rPr lang="en-US" sz="2400" dirty="0" smtClean="0"/>
              <a:t> implementation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> that can correctly contain things either by-reference or by-value.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Templates</a:t>
            </a:r>
          </a:p>
          <a:p>
            <a:r>
              <a:rPr lang="en-US" dirty="0" smtClean="0"/>
              <a:t>Polymorphic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Templates are checked at compile time, but when used straightforwardly, they cannot hold more than one kind of object at once, and sometimes this is desirable.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another kind of container, called a "</a:t>
            </a:r>
            <a:r>
              <a:rPr lang="en-US" b="1" dirty="0" smtClean="0">
                <a:solidFill>
                  <a:srgbClr val="C00000"/>
                </a:solidFill>
              </a:rPr>
              <a:t>polymorphic</a:t>
            </a:r>
            <a:r>
              <a:rPr lang="en-US" dirty="0" smtClean="0"/>
              <a:t>" container, that </a:t>
            </a:r>
            <a:r>
              <a:rPr lang="en-US" b="1" dirty="0" smtClean="0"/>
              <a:t>can</a:t>
            </a:r>
            <a:r>
              <a:rPr lang="en-US" dirty="0" smtClean="0"/>
              <a:t> hold more than one type at once, but (as a result) cannot be type-checked at compile time.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intuition behind polymorphic containers is that, because the</a:t>
            </a:r>
            <a:br>
              <a:rPr lang="en-US" dirty="0" smtClean="0"/>
            </a:br>
            <a:r>
              <a:rPr lang="en-US" dirty="0" smtClean="0"/>
              <a:t>container must contain </a:t>
            </a:r>
            <a:r>
              <a:rPr lang="en-US" b="1" dirty="0" smtClean="0"/>
              <a:t>some</a:t>
            </a:r>
            <a:r>
              <a:rPr lang="en-US" dirty="0" smtClean="0"/>
              <a:t> type, we'll manufacture a </a:t>
            </a:r>
            <a:r>
              <a:rPr lang="en-US" b="1" dirty="0" smtClean="0">
                <a:solidFill>
                  <a:srgbClr val="0000FF"/>
                </a:solidFill>
              </a:rPr>
              <a:t>special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"contained" type</a:t>
            </a:r>
            <a:r>
              <a:rPr lang="en-US" dirty="0" smtClean="0"/>
              <a:t>, and every real type will be a </a:t>
            </a:r>
            <a:r>
              <a:rPr lang="en-US" b="1" dirty="0" smtClean="0">
                <a:solidFill>
                  <a:srgbClr val="0000FF"/>
                </a:solidFill>
              </a:rPr>
              <a:t>subtype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this contained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think about this, remember what </a:t>
            </a:r>
            <a:r>
              <a:rPr lang="en-US" b="1" dirty="0" err="1" smtClean="0"/>
              <a:t>subtyping</a:t>
            </a:r>
            <a:r>
              <a:rPr lang="en-US" dirty="0" smtClean="0"/>
              <a:t> was all about:</a:t>
            </a:r>
          </a:p>
          <a:p>
            <a:pPr lvl="1"/>
            <a:r>
              <a:rPr lang="en-US" sz="2600" dirty="0" smtClean="0"/>
              <a:t>S is a subtype of T if S is </a:t>
            </a:r>
            <a:r>
              <a:rPr lang="en-US" sz="2600" b="1" dirty="0" smtClean="0">
                <a:solidFill>
                  <a:srgbClr val="0000FF"/>
                </a:solidFill>
              </a:rPr>
              <a:t>substitutable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smtClean="0"/>
              <a:t>for 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C++ mechanism to implement subtypes is the "derived class".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bar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can always be used where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bar*</a:t>
            </a:r>
            <a:r>
              <a:rPr lang="en-US" dirty="0" smtClean="0"/>
              <a:t> is expected, but not the other way around.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take advantage of this by creating a "dummy class", called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, that looks like this: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virtual ~Object() {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defines a single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with a virtual destructor.</a:t>
            </a:r>
          </a:p>
          <a:p>
            <a:r>
              <a:rPr lang="en-US" dirty="0" smtClean="0"/>
              <a:t>Remember that if a method is virtual, it is also virtual in all</a:t>
            </a:r>
            <a:br>
              <a:rPr lang="en-US" dirty="0" smtClean="0"/>
            </a:br>
            <a:r>
              <a:rPr lang="en-US" dirty="0" smtClean="0"/>
              <a:t>derived classes.</a:t>
            </a:r>
          </a:p>
        </p:txBody>
      </p:sp>
    </p:spTree>
    <p:extLst>
      <p:ext uri="{BB962C8B-B14F-4D97-AF65-F5344CB8AC3E}">
        <p14:creationId xmlns:p14="http://schemas.microsoft.com/office/powerpoint/2010/main" val="2726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Now, we can write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that holds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s: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  *next;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 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void    insert(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3733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Object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virtual ~Object() {};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7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 smtClean="0"/>
              <a:t>s</a:t>
            </a:r>
            <a:r>
              <a:rPr lang="en-US" dirty="0" smtClean="0"/>
              <a:t> in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, you define the class so that it is derived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By the derived class rules,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can always be used as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Object*</a:t>
            </a:r>
            <a:r>
              <a:rPr lang="en-US" dirty="0" smtClean="0"/>
              <a:t>, but not the other way around.</a:t>
            </a:r>
          </a:p>
          <a:p>
            <a:r>
              <a:rPr lang="en-US" dirty="0" smtClean="0"/>
              <a:t>So this works without complaint because 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 smtClean="0"/>
              <a:t>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00FF"/>
                </a:solidFill>
              </a:rPr>
              <a:t>subtype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s: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); // Legal due to substitution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  // rule</a:t>
            </a:r>
          </a:p>
        </p:txBody>
      </p:sp>
    </p:spTree>
    <p:extLst>
      <p:ext uri="{BB962C8B-B14F-4D97-AF65-F5344CB8AC3E}">
        <p14:creationId xmlns:p14="http://schemas.microsoft.com/office/powerpoint/2010/main" val="22169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However, the compiler complains about the following because there could be some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s that are 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remove();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we can do this: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op =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(op);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2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dirty="0" smtClean="0"/>
              <a:t> operator does the following: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&lt;Type*&gt;(pointer);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EFFECT: if pointer's actual type is either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        T* or some subtype S* of T*,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        returns a pointer-to-T.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    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Otherwise, returns NULL;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after this cast, we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 smtClean="0"/>
              <a:t> that the pointer is valid: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op = remove();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*&gt;(op);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505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r>
              <a:rPr lang="en-US" dirty="0" smtClean="0"/>
              <a:t>Polymorphic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dirty="0" smtClean="0"/>
              <a:t> operator does the following: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&lt;Type*&gt;(pointer);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 EFFECT: if pointer's actual type is either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         T* or some subtype S* of T*,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         returns a pointer-to-T.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       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Otherwise, returns NULL;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So, after this cast, we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 smtClean="0"/>
              <a:t> that the pointer is valid: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op = remove();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*&gt;(op);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410200"/>
            <a:ext cx="77724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This only works for classes which have one or more virtual methods.  That's okay, because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dirty="0" smtClean="0"/>
              <a:t> will always have at least a virtual destructor.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6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Even with this, there is still one problem.</a:t>
            </a:r>
          </a:p>
          <a:p>
            <a:endParaRPr lang="en-US" dirty="0" smtClean="0"/>
          </a:p>
          <a:p>
            <a:r>
              <a:rPr lang="en-US" dirty="0" smtClean="0"/>
              <a:t>Suppose we </a:t>
            </a:r>
            <a:r>
              <a:rPr lang="en-US" b="1" dirty="0" smtClean="0"/>
              <a:t>copy</a:t>
            </a:r>
            <a:r>
              <a:rPr lang="en-US" dirty="0" smtClean="0"/>
              <a:t> a singly-linked list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Object*</a:t>
            </a:r>
            <a:r>
              <a:rPr lang="en-US" dirty="0" smtClean="0"/>
              <a:t>s.</a:t>
            </a:r>
          </a:p>
          <a:p>
            <a:r>
              <a:rPr lang="en-US" dirty="0" smtClean="0"/>
              <a:t>Here is the original list: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3886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886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886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886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810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4038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4038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4038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4038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4038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4076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4495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4648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800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810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8100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4038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914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914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914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914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5181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5181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5181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5181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is the copy constructor and utility function: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160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160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160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160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1524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1752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1752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1752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1752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1752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1790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2209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2362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2514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1524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15240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1752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057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057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057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057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2628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2628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2628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2628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2895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2895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2895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2895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2400" y="3810000"/>
            <a:ext cx="4495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List::List(const List &amp;l)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first = NULL;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24200" y="4766608"/>
            <a:ext cx="58674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List::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(list != NULL)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14800" y="228600"/>
            <a:ext cx="4648200" cy="11079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Question</a:t>
            </a:r>
            <a:r>
              <a:rPr lang="en-US" sz="2200" dirty="0" smtClean="0"/>
              <a:t>:  Which of the three rules of Existence, Ownership, or Conservation does this violate and why?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800600" y="60198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0455" y="6091535"/>
            <a:ext cx="1935145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Object * type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list we would end up with is: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438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667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2705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124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3276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3429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2438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2438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4876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105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910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143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5562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5715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5867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4876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4876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new</a:t>
            </a:r>
            <a:endParaRPr lang="en-US" sz="2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244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114800" y="5486400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924300" y="4991100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9" idx="2"/>
          </p:cNvCxnSpPr>
          <p:nvPr/>
        </p:nvCxnSpPr>
        <p:spPr>
          <a:xfrm rot="10800000">
            <a:off x="4114800" y="4267200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537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Now, if we remove the first item, we delete the first node, and return a pointer to it.</a:t>
            </a:r>
          </a:p>
          <a:p>
            <a:r>
              <a:rPr lang="en-US" dirty="0" smtClean="0"/>
              <a:t>The client, after removing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, will use it and delete it.</a:t>
            </a:r>
          </a:p>
          <a:p>
            <a:r>
              <a:rPr lang="en-US" dirty="0" smtClean="0"/>
              <a:t>Leaving us with this: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200400"/>
            <a:ext cx="6629400" cy="3430588"/>
            <a:chOff x="1295400" y="3200400"/>
            <a:chExt cx="6629400" cy="3430588"/>
          </a:xfrm>
        </p:grpSpPr>
        <p:sp>
          <p:nvSpPr>
            <p:cNvPr id="5" name="Rectangle 4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3200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3429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0" y="32004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32004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4304506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24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08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56388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124200" y="5867400"/>
              <a:ext cx="1524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29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67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056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72009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914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4676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14600" y="56388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5638800"/>
              <a:ext cx="6115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new</a:t>
              </a:r>
              <a:endParaRPr lang="en-US" sz="22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81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6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9537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7632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49537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7919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6014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7919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301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4396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66301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82366" y="46482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dangling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pointer!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Clearly, this is not a good thing because we aren't doing a "full" </a:t>
            </a:r>
            <a:r>
              <a:rPr lang="en-US" b="1" dirty="0" smtClean="0">
                <a:solidFill>
                  <a:srgbClr val="C00000"/>
                </a:solidFill>
              </a:rPr>
              <a:t>deep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list nodes are deeply copied, but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s are not since we are copying the pointers, but </a:t>
            </a:r>
            <a:r>
              <a:rPr lang="en-US" b="1" dirty="0" smtClean="0"/>
              <a:t>not</a:t>
            </a:r>
            <a:r>
              <a:rPr lang="en-US" dirty="0" smtClean="0"/>
              <a:t> the objects they point to.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200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3429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3467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886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4038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191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200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200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304506"/>
            <a:ext cx="5334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244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5638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8674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905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6324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6629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5638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5638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new</a:t>
            </a:r>
            <a:endParaRPr lang="en-US" sz="2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244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537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200" y="4572000"/>
            <a:ext cx="10160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5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fix this, we might be tempted to rewrite the </a:t>
            </a:r>
            <a:r>
              <a:rPr lang="en-US" dirty="0" err="1" smtClean="0"/>
              <a:t>copyList</a:t>
            </a:r>
            <a:r>
              <a:rPr lang="en-US" dirty="0" smtClean="0"/>
              <a:t> function to create a copy of the Object, as follows: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(list != NULL)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Object *o;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 = new Object(*list-&gt;value);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insert(o);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4800600"/>
            <a:ext cx="236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4953000"/>
            <a:ext cx="320151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b="1" dirty="0" smtClean="0"/>
              <a:t> binds tighter than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Unfortunately, we don't know the </a:t>
            </a:r>
            <a:r>
              <a:rPr lang="en-US" sz="2800" b="1" dirty="0" smtClean="0">
                <a:solidFill>
                  <a:srgbClr val="0000FF"/>
                </a:solidFill>
              </a:rPr>
              <a:t>actual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type of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(i.e.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800" dirty="0" smtClean="0"/>
              <a:t>) – only its </a:t>
            </a:r>
            <a:r>
              <a:rPr lang="en-US" sz="2800" b="1" dirty="0" smtClean="0">
                <a:solidFill>
                  <a:srgbClr val="C00000"/>
                </a:solidFill>
              </a:rPr>
              <a:t>apparent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type.</a:t>
            </a:r>
          </a:p>
          <a:p>
            <a:r>
              <a:rPr lang="en-US" sz="2800" dirty="0" smtClean="0"/>
              <a:t>So, even if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800" dirty="0" smtClean="0"/>
              <a:t> had an appropriate copy constructor, it would not be called. Its argument list is (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 smtClean="0"/>
              <a:t>), which is not matched by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We cannot assign a </a:t>
            </a:r>
            <a:r>
              <a:rPr lang="en-US" sz="2800" dirty="0" err="1" smtClean="0"/>
              <a:t>supertype</a:t>
            </a:r>
            <a:r>
              <a:rPr lang="en-US" sz="2800" dirty="0" smtClean="0"/>
              <a:t> to a subtype!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(list != NULL)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Object *o;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 = new Object(*list-&gt;value);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insert(o);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way out of this is to use something called the “</a:t>
            </a:r>
            <a:r>
              <a:rPr lang="en-US" b="1" dirty="0" smtClean="0">
                <a:solidFill>
                  <a:srgbClr val="0000FF"/>
                </a:solidFill>
              </a:rPr>
              <a:t>named constructor idiom</a:t>
            </a:r>
            <a:r>
              <a:rPr lang="en-US" dirty="0" smtClean="0"/>
              <a:t>”.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named constructor</a:t>
            </a:r>
            <a:r>
              <a:rPr lang="en-US" dirty="0" smtClean="0"/>
              <a:t>:  A method that (by convention) copies the object, </a:t>
            </a:r>
            <a:r>
              <a:rPr lang="en-US" dirty="0" smtClean="0">
                <a:solidFill>
                  <a:srgbClr val="C00000"/>
                </a:solidFill>
              </a:rPr>
              <a:t>returning a pointer to the "generic" base class.</a:t>
            </a:r>
          </a:p>
          <a:p>
            <a:endParaRPr lang="en-US" dirty="0" smtClean="0"/>
          </a:p>
          <a:p>
            <a:r>
              <a:rPr lang="en-US" dirty="0" smtClean="0"/>
              <a:t>The name of this method (again, by convention) is usually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Modify the definition of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100" dirty="0" smtClean="0"/>
              <a:t> to include a pure virtual </a:t>
            </a:r>
            <a:r>
              <a:rPr lang="en-US" sz="3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 smtClean="0">
                <a:solidFill>
                  <a:srgbClr val="0000FF"/>
                </a:solidFill>
              </a:rPr>
              <a:t> </a:t>
            </a:r>
            <a:r>
              <a:rPr lang="en-US" sz="3100" dirty="0" smtClean="0"/>
              <a:t>method: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Object *clone() = 0;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// EFFECT: copy this, return a pointer to it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virtual ~Object() {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3100" dirty="0" smtClean="0"/>
              <a:t>Instantiate that method </a:t>
            </a:r>
            <a:r>
              <a:rPr lang="en-US" sz="3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 smtClean="0"/>
              <a:t> </a:t>
            </a:r>
            <a:r>
              <a:rPr lang="en-US" sz="3100" dirty="0" smtClean="0"/>
              <a:t>in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3100" dirty="0" smtClean="0"/>
              <a:t>, which </a:t>
            </a:r>
            <a:r>
              <a:rPr lang="en-US" sz="3100" b="1" dirty="0" smtClean="0"/>
              <a:t>also</a:t>
            </a:r>
            <a:r>
              <a:rPr lang="en-US" sz="3100" dirty="0" smtClean="0"/>
              <a:t> has a </a:t>
            </a:r>
            <a:r>
              <a:rPr lang="en-US" sz="3100" b="1" dirty="0" smtClean="0">
                <a:solidFill>
                  <a:srgbClr val="C00000"/>
                </a:solidFill>
              </a:rPr>
              <a:t>copy constructor</a:t>
            </a:r>
            <a:r>
              <a:rPr lang="en-US" sz="3100" dirty="0" smtClean="0"/>
              <a:t>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*clone();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&amp;b);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next problem is the nature of the container types themselves – they are "containers-of-something".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so far we've built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and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want to write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BigThingList</a:t>
            </a:r>
            <a:r>
              <a:rPr lang="en-US" dirty="0" smtClean="0"/>
              <a:t>, we have to write almost </a:t>
            </a:r>
            <a:r>
              <a:rPr lang="en-US" b="1" dirty="0" smtClean="0"/>
              <a:t>exactly</a:t>
            </a:r>
            <a:r>
              <a:rPr lang="en-US" dirty="0" smtClean="0"/>
              <a:t> the same code each time, changing each instance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turns out we need write the code only once, and can re-use it for each different type we want to use it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::clone()</a:t>
            </a:r>
            <a:r>
              <a:rPr lang="en-US" dirty="0" smtClean="0"/>
              <a:t> can then call the correct copy constructor directly, and return a "generic" pointer to it: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Object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::clone()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(*this);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  // Legal due to substitution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      // rule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this, we can finally rewrite </a:t>
            </a:r>
            <a:r>
              <a:rPr lang="en-US" dirty="0" err="1" smtClean="0"/>
              <a:t>copyList</a:t>
            </a:r>
            <a:r>
              <a:rPr lang="en-US" dirty="0" smtClean="0"/>
              <a:t> to use clone: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(node *list){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(list != NULL)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Object *o;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o = list-&gt;value-&gt;clone();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insert(o);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gives us a true </a:t>
            </a:r>
            <a:r>
              <a:rPr lang="en-US" b="1" dirty="0" smtClean="0">
                <a:solidFill>
                  <a:srgbClr val="C00000"/>
                </a:solidFill>
              </a:rPr>
              <a:t>deep copy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9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Polymorphism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Re-using code for different types is called </a:t>
            </a:r>
            <a:r>
              <a:rPr lang="en-US" b="1" dirty="0" smtClean="0">
                <a:solidFill>
                  <a:srgbClr val="0000FF"/>
                </a:solidFill>
              </a:rPr>
              <a:t>polymorphism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00FF"/>
                </a:solidFill>
              </a:rPr>
              <a:t>polymorphic</a:t>
            </a:r>
            <a:r>
              <a:rPr lang="en-US" dirty="0" smtClean="0"/>
              <a:t> code:</a:t>
            </a:r>
          </a:p>
          <a:p>
            <a:pPr lvl="1"/>
            <a:r>
              <a:rPr lang="en-US" dirty="0" smtClean="0"/>
              <a:t>“poly” meaning “many” and “morph” meaning “forms”.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two safe ways to achieve polymorphism in C++.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Templated</a:t>
            </a:r>
            <a:r>
              <a:rPr lang="en-US" dirty="0" smtClean="0"/>
              <a:t> containers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Polymorphic objects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We'll talk about </a:t>
            </a:r>
            <a:r>
              <a:rPr lang="en-US" dirty="0" err="1" smtClean="0"/>
              <a:t>templated</a:t>
            </a:r>
            <a:r>
              <a:rPr lang="en-US" dirty="0" smtClean="0"/>
              <a:t> containers first and polymorphic objects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err="1" smtClean="0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Often, any </a:t>
            </a:r>
            <a:r>
              <a:rPr lang="en-US" b="1" dirty="0" smtClean="0"/>
              <a:t>single</a:t>
            </a:r>
            <a:r>
              <a:rPr lang="en-US" dirty="0" smtClean="0"/>
              <a:t> container needs to contain only </a:t>
            </a:r>
            <a:r>
              <a:rPr lang="en-US" b="1" dirty="0" smtClean="0">
                <a:solidFill>
                  <a:srgbClr val="0000FF"/>
                </a:solidFill>
              </a:rPr>
              <a:t>one type </a:t>
            </a:r>
            <a:r>
              <a:rPr lang="en-US" dirty="0" smtClean="0"/>
              <a:t>of object.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this is the case, then you can use a C++ mechanism called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b="1" dirty="0" smtClean="0">
                <a:solidFill>
                  <a:srgbClr val="0000FF"/>
                </a:solidFill>
              </a:rPr>
              <a:t>templates</a:t>
            </a:r>
            <a:r>
              <a:rPr lang="en-US" dirty="0" smtClean="0"/>
              <a:t>" to write the container code only once.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You can then use that single implementation to hold any </a:t>
            </a:r>
            <a:r>
              <a:rPr lang="en-US" b="1" dirty="0" smtClean="0"/>
              <a:t>single</a:t>
            </a:r>
            <a:r>
              <a:rPr lang="en-US" dirty="0" smtClean="0"/>
              <a:t> type per container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9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err="1" smtClean="0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To see how </a:t>
            </a:r>
            <a:r>
              <a:rPr lang="en-US" dirty="0" err="1" smtClean="0"/>
              <a:t>templating</a:t>
            </a:r>
            <a:r>
              <a:rPr lang="en-US" dirty="0" smtClean="0"/>
              <a:t> might be useful, consider the following fragments defining a </a:t>
            </a:r>
            <a:r>
              <a:rPr lang="en-US" b="1" dirty="0" smtClean="0">
                <a:solidFill>
                  <a:srgbClr val="0000FF"/>
                </a:solidFill>
              </a:rPr>
              <a:t>list-of-</a:t>
            </a:r>
            <a:r>
              <a:rPr lang="en-US" b="1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a </a:t>
            </a:r>
            <a:r>
              <a:rPr lang="en-US" b="1" dirty="0" smtClean="0">
                <a:solidFill>
                  <a:srgbClr val="C00000"/>
                </a:solidFill>
              </a:rPr>
              <a:t>list-of-char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40934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node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409342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0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err="1" smtClean="0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It's like someone took the list-of-</a:t>
            </a:r>
            <a:r>
              <a:rPr lang="en-US" dirty="0" err="1" smtClean="0"/>
              <a:t>int</a:t>
            </a:r>
            <a:r>
              <a:rPr lang="en-US" dirty="0" smtClean="0"/>
              <a:t> definition and </a:t>
            </a:r>
            <a:r>
              <a:rPr lang="en-US" b="1" dirty="0" smtClean="0"/>
              <a:t>replaced</a:t>
            </a:r>
            <a:r>
              <a:rPr lang="en-US" dirty="0" smtClean="0"/>
              <a:t> each instance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with an instance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Templates are a mechanism to do exactly that.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40934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node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409342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11714</TotalTime>
  <Words>3492</Words>
  <Application>Microsoft Office PowerPoint</Application>
  <PresentationFormat>On-screen Show (4:3)</PresentationFormat>
  <Paragraphs>591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Equity</vt:lpstr>
      <vt:lpstr>Ve 280 Programming and Introductory Data Structures</vt:lpstr>
      <vt:lpstr>Review</vt:lpstr>
      <vt:lpstr>Review</vt:lpstr>
      <vt:lpstr>Outline</vt:lpstr>
      <vt:lpstr>Containers </vt:lpstr>
      <vt:lpstr>Containers Polymorphism</vt:lpstr>
      <vt:lpstr>Containers Templating</vt:lpstr>
      <vt:lpstr>Containers Templating</vt:lpstr>
      <vt:lpstr>Containers Templating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Outline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928</cp:revision>
  <dcterms:created xsi:type="dcterms:W3CDTF">2008-09-02T17:19:50Z</dcterms:created>
  <dcterms:modified xsi:type="dcterms:W3CDTF">2012-07-30T12:16:41Z</dcterms:modified>
</cp:coreProperties>
</file>