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188" r:id="rId1"/>
  </p:sldMasterIdLst>
  <p:notesMasterIdLst>
    <p:notesMasterId r:id="rId43"/>
  </p:notesMasterIdLst>
  <p:sldIdLst>
    <p:sldId id="256" r:id="rId2"/>
    <p:sldId id="361" r:id="rId3"/>
    <p:sldId id="362" r:id="rId4"/>
    <p:sldId id="352" r:id="rId5"/>
    <p:sldId id="353" r:id="rId6"/>
    <p:sldId id="354" r:id="rId7"/>
    <p:sldId id="355" r:id="rId8"/>
    <p:sldId id="356" r:id="rId9"/>
    <p:sldId id="357" r:id="rId10"/>
    <p:sldId id="358" r:id="rId11"/>
    <p:sldId id="359" r:id="rId12"/>
    <p:sldId id="360" r:id="rId13"/>
    <p:sldId id="363" r:id="rId14"/>
    <p:sldId id="342" r:id="rId15"/>
    <p:sldId id="343" r:id="rId16"/>
    <p:sldId id="344" r:id="rId17"/>
    <p:sldId id="345" r:id="rId18"/>
    <p:sldId id="346" r:id="rId19"/>
    <p:sldId id="347" r:id="rId20"/>
    <p:sldId id="348" r:id="rId21"/>
    <p:sldId id="349" r:id="rId22"/>
    <p:sldId id="350" r:id="rId23"/>
    <p:sldId id="351" r:id="rId24"/>
    <p:sldId id="364" r:id="rId25"/>
    <p:sldId id="317" r:id="rId26"/>
    <p:sldId id="318" r:id="rId27"/>
    <p:sldId id="319" r:id="rId28"/>
    <p:sldId id="320" r:id="rId29"/>
    <p:sldId id="321" r:id="rId30"/>
    <p:sldId id="324" r:id="rId31"/>
    <p:sldId id="326" r:id="rId32"/>
    <p:sldId id="327" r:id="rId33"/>
    <p:sldId id="328" r:id="rId34"/>
    <p:sldId id="330" r:id="rId35"/>
    <p:sldId id="329" r:id="rId36"/>
    <p:sldId id="331" r:id="rId37"/>
    <p:sldId id="332" r:id="rId38"/>
    <p:sldId id="333" r:id="rId39"/>
    <p:sldId id="334" r:id="rId40"/>
    <p:sldId id="336" r:id="rId41"/>
    <p:sldId id="365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0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7EE5A2-1CB4-4CE5-900A-9880C8D26138}" type="datetimeFigureOut">
              <a:rPr lang="en-US" smtClean="0"/>
              <a:pPr/>
              <a:t>5/30/2012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51EB87-DD47-4620-B027-3B8A3E02C6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5318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1620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5543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E58B3-8E00-48AF-8D86-11A8F4252120}" type="datetime1">
              <a:rPr lang="en-US" smtClean="0"/>
              <a:t>5/30/2012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A1EDE-CF1E-4DCC-AA14-A3601695C241}" type="datetime1">
              <a:rPr lang="en-US" smtClean="0"/>
              <a:t>5/30/2012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314A2-E70F-4527-AF1C-1FB1D263194C}" type="datetime1">
              <a:rPr lang="en-US" smtClean="0"/>
              <a:t>5/30/2012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674A3-FFBC-41C2-BDAD-D12A1B94869D}" type="datetime1">
              <a:rPr lang="en-US" smtClean="0"/>
              <a:t>5/30/2012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3204F-498A-4A0B-9957-427DFE17A7A3}" type="datetime1">
              <a:rPr lang="en-US" smtClean="0"/>
              <a:t>5/30/2012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65638-E5A7-4BEA-A28E-4877C16406F1}" type="datetime1">
              <a:rPr lang="en-US" smtClean="0"/>
              <a:t>5/30/2012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5F59-7AAE-41C0-B215-A25334ADDA0D}" type="datetime1">
              <a:rPr lang="en-US" smtClean="0"/>
              <a:t>5/30/2012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BAAE8-6EF1-4820-9EB3-D43EF657E636}" type="datetime1">
              <a:rPr lang="en-US" smtClean="0"/>
              <a:t>5/30/2012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BFBB3-9B02-4D13-A656-47C129E3CA28}" type="datetime1">
              <a:rPr lang="en-US" smtClean="0"/>
              <a:t>5/30/2012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0CD77-56F8-4460-9C4F-B66E7F2CEFE2}" type="datetime1">
              <a:rPr lang="en-US" smtClean="0"/>
              <a:t>5/30/2012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BC866-5F82-4A1D-BE3C-323534C88052}" type="datetime1">
              <a:rPr lang="en-US" smtClean="0"/>
              <a:t>5/30/2012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BE4197A-3295-418E-8367-219F9544F883}" type="datetime1">
              <a:rPr lang="en-US" smtClean="0"/>
              <a:t>5/30/2012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89" r:id="rId1"/>
    <p:sldLayoutId id="2147484190" r:id="rId2"/>
    <p:sldLayoutId id="2147484191" r:id="rId3"/>
    <p:sldLayoutId id="2147484192" r:id="rId4"/>
    <p:sldLayoutId id="2147484193" r:id="rId5"/>
    <p:sldLayoutId id="2147484194" r:id="rId6"/>
    <p:sldLayoutId id="2147484195" r:id="rId7"/>
    <p:sldLayoutId id="2147484196" r:id="rId8"/>
    <p:sldLayoutId id="2147484197" r:id="rId9"/>
    <p:sldLayoutId id="2147484198" r:id="rId10"/>
    <p:sldLayoutId id="214748419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0.png"/><Relationship Id="rId4" Type="http://schemas.openxmlformats.org/officeDocument/2006/relationships/image" Target="../media/image4.w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linux.com/TUTORIALS/GDB-Commands.html" TargetMode="External"/><Relationship Id="rId2" Type="http://schemas.openxmlformats.org/officeDocument/2006/relationships/hyperlink" Target="http://sources.redhat.com/gdb/documentation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GDB, Procedural Abstraction, and Recursion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smtClean="0"/>
              <a:t>Ve 280</a:t>
            </a:r>
            <a:br>
              <a:rPr smtClean="0"/>
            </a:br>
            <a:r>
              <a:rPr sz="2200" smtClean="0"/>
              <a:t>Programming and Introductory Data Structures</a:t>
            </a: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Examine Call Stack: </a:t>
            </a:r>
            <a:r>
              <a:rPr lang="en-US" dirty="0" err="1" smtClean="0"/>
              <a:t>Backtrace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Backtrace</a:t>
            </a:r>
            <a:r>
              <a:rPr lang="en-US" dirty="0" smtClean="0"/>
              <a:t> is a </a:t>
            </a:r>
            <a:r>
              <a:rPr lang="en-US" dirty="0"/>
              <a:t>summary of how your program got where it </a:t>
            </a:r>
            <a:r>
              <a:rPr lang="en-US" dirty="0" smtClean="0"/>
              <a:t>is. It </a:t>
            </a:r>
            <a:r>
              <a:rPr lang="en-US" dirty="0"/>
              <a:t>shows one line per </a:t>
            </a:r>
            <a:r>
              <a:rPr lang="en-US" dirty="0" smtClean="0"/>
              <a:t>stack frame for all the frames.</a:t>
            </a:r>
          </a:p>
          <a:p>
            <a:r>
              <a:rPr lang="en-US" dirty="0" smtClean="0"/>
              <a:t>Print a </a:t>
            </a:r>
            <a:r>
              <a:rPr lang="en-US" dirty="0" err="1" smtClean="0"/>
              <a:t>backtrace</a:t>
            </a:r>
            <a:r>
              <a:rPr lang="en-US" dirty="0" smtClean="0"/>
              <a:t> of the entire call stack: </a:t>
            </a:r>
            <a:r>
              <a:rPr lang="en-US" dirty="0" err="1" smtClean="0">
                <a:solidFill>
                  <a:srgbClr val="FF0000"/>
                </a:solidFill>
              </a:rPr>
              <a:t>backtrace</a:t>
            </a:r>
            <a:r>
              <a:rPr lang="en-US" dirty="0" smtClean="0">
                <a:solidFill>
                  <a:srgbClr val="FF0000"/>
                </a:solidFill>
              </a:rPr>
              <a:t>/</a:t>
            </a:r>
            <a:r>
              <a:rPr lang="en-US" dirty="0" err="1" smtClean="0">
                <a:solidFill>
                  <a:srgbClr val="FF0000"/>
                </a:solidFill>
              </a:rPr>
              <a:t>bt</a:t>
            </a:r>
            <a:endParaRPr lang="en-US" dirty="0" smtClean="0">
              <a:solidFill>
                <a:srgbClr val="FF0000"/>
              </a:solidFill>
            </a:endParaRP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pPr lvl="1"/>
            <a:r>
              <a:rPr lang="en-US" dirty="0" smtClean="0"/>
              <a:t>GDB assigns a number to each stack frame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0" y="2886075"/>
            <a:ext cx="6610350" cy="1076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20337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Backtrace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Print more information about call stack: </a:t>
            </a:r>
            <a:r>
              <a:rPr lang="en-US" dirty="0" err="1" smtClean="0">
                <a:solidFill>
                  <a:srgbClr val="FF0000"/>
                </a:solidFill>
              </a:rPr>
              <a:t>backtrace</a:t>
            </a:r>
            <a:r>
              <a:rPr lang="en-US" dirty="0" smtClean="0">
                <a:solidFill>
                  <a:srgbClr val="FF0000"/>
                </a:solidFill>
              </a:rPr>
              <a:t>/</a:t>
            </a:r>
            <a:r>
              <a:rPr lang="en-US" dirty="0" err="1" smtClean="0">
                <a:solidFill>
                  <a:srgbClr val="FF0000"/>
                </a:solidFill>
              </a:rPr>
              <a:t>bt</a:t>
            </a:r>
            <a:r>
              <a:rPr lang="en-US" dirty="0" smtClean="0">
                <a:solidFill>
                  <a:srgbClr val="FF0000"/>
                </a:solidFill>
              </a:rPr>
              <a:t> full</a:t>
            </a:r>
          </a:p>
          <a:p>
            <a:pPr lvl="1"/>
            <a:r>
              <a:rPr lang="en-US" dirty="0"/>
              <a:t>Print the values of the local variables also.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4584" y="2438400"/>
            <a:ext cx="7029816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62824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Commands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Auto completion: </a:t>
            </a:r>
            <a:r>
              <a:rPr lang="en-US" dirty="0" smtClean="0">
                <a:solidFill>
                  <a:srgbClr val="FF0000"/>
                </a:solidFill>
              </a:rPr>
              <a:t>press &lt;TAB&gt;</a:t>
            </a:r>
          </a:p>
          <a:p>
            <a:r>
              <a:rPr lang="en-US" dirty="0" smtClean="0"/>
              <a:t>Set breakpoint at the beginning and run: </a:t>
            </a:r>
            <a:r>
              <a:rPr lang="en-US" dirty="0" smtClean="0">
                <a:solidFill>
                  <a:srgbClr val="FF0000"/>
                </a:solidFill>
              </a:rPr>
              <a:t>start</a:t>
            </a:r>
          </a:p>
          <a:p>
            <a:r>
              <a:rPr lang="en-US" dirty="0" smtClean="0"/>
              <a:t>Get help: </a:t>
            </a:r>
            <a:r>
              <a:rPr lang="en-US" dirty="0" smtClean="0">
                <a:solidFill>
                  <a:srgbClr val="FF0000"/>
                </a:solidFill>
              </a:rPr>
              <a:t>help/h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help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B050"/>
                </a:solidFill>
              </a:rPr>
              <a:t>(without NO arguments)</a:t>
            </a:r>
            <a:r>
              <a:rPr lang="en-US" dirty="0" smtClean="0"/>
              <a:t>: show a list of topics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help [topic]</a:t>
            </a:r>
            <a:r>
              <a:rPr lang="en-US" dirty="0" smtClean="0"/>
              <a:t>: show a list of commands related to that topic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help [command]</a:t>
            </a:r>
            <a:r>
              <a:rPr lang="en-US" dirty="0" smtClean="0"/>
              <a:t>: show the help for the command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912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More about GDB</a:t>
            </a:r>
          </a:p>
          <a:p>
            <a:pPr lvl="1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Conditional Break</a:t>
            </a:r>
          </a:p>
          <a:p>
            <a:pPr lvl="1"/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Watchpoints</a:t>
            </a:r>
            <a:endParaRPr lang="en-US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Examine Call Stack</a:t>
            </a:r>
          </a:p>
          <a:p>
            <a:r>
              <a:rPr lang="en-US" dirty="0" smtClean="0"/>
              <a:t>Procedural Abstraction: Call Stack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Recursion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312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Call Stacks</a:t>
            </a:r>
            <a:br>
              <a:rPr lang="en-US" dirty="0" smtClean="0"/>
            </a:br>
            <a:r>
              <a:rPr lang="en-US" sz="2200" dirty="0" smtClean="0"/>
              <a:t>Example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816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plus_one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x) {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return (x+1);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plus_two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x) {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return (1 +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plus_one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(x));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main() {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result = 0;</a:t>
            </a:r>
          </a:p>
          <a:p>
            <a:pPr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result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plus_two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(0);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&lt;&lt; result;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384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Call Stacks</a:t>
            </a:r>
            <a:br>
              <a:rPr lang="en-US" dirty="0" smtClean="0"/>
            </a:br>
            <a:r>
              <a:rPr lang="en-US" sz="2200" dirty="0" smtClean="0"/>
              <a:t>Example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816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plus_one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x) {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return (x+1);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plus_two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x) {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return (1 +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plus_one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(x));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main() {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result = 0;</a:t>
            </a:r>
          </a:p>
          <a:p>
            <a:pPr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result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plus_two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(0);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&lt;&lt; result;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15000" y="1752601"/>
            <a:ext cx="32004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Main starts out with an activation record with room only for the local “result”: </a:t>
            </a:r>
          </a:p>
          <a:p>
            <a:endParaRPr lang="en-US" sz="2200" dirty="0" smtClean="0"/>
          </a:p>
          <a:p>
            <a:r>
              <a:rPr lang="en-US" sz="2200" dirty="0" smtClean="0"/>
              <a:t>main: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019800" y="3505200"/>
            <a:ext cx="2209800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result:  0</a:t>
            </a:r>
            <a:endParaRPr lang="en-US" sz="2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500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Call Stacks</a:t>
            </a:r>
            <a:br>
              <a:rPr lang="en-US" dirty="0" smtClean="0"/>
            </a:br>
            <a:r>
              <a:rPr lang="en-US" sz="2200" dirty="0" smtClean="0"/>
              <a:t>Example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816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plus_one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x) {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return (x+1);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plus_two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x) {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return (1 +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plus_one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(x));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main() {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result = 0;</a:t>
            </a:r>
          </a:p>
          <a:p>
            <a:pPr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result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plus_two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(0);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&lt;&lt; result;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15000" y="1752601"/>
            <a:ext cx="3200400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Then, main calls </a:t>
            </a:r>
            <a:r>
              <a:rPr lang="en-US" sz="2200" dirty="0" err="1" smtClean="0"/>
              <a:t>plus_two</a:t>
            </a:r>
            <a:r>
              <a:rPr lang="en-US" sz="2200" dirty="0" smtClean="0"/>
              <a:t>, passing the literal value "0":</a:t>
            </a:r>
            <a:br>
              <a:rPr lang="en-US" sz="2200" dirty="0" smtClean="0"/>
            </a:br>
            <a:endParaRPr lang="en-US" sz="2200" dirty="0" smtClean="0"/>
          </a:p>
          <a:p>
            <a:r>
              <a:rPr lang="en-US" sz="2200" dirty="0" smtClean="0"/>
              <a:t>main:</a:t>
            </a:r>
          </a:p>
          <a:p>
            <a:endParaRPr lang="en-US" sz="2200" dirty="0" smtClean="0"/>
          </a:p>
          <a:p>
            <a:endParaRPr lang="en-US" sz="2200" dirty="0" smtClean="0"/>
          </a:p>
          <a:p>
            <a:r>
              <a:rPr lang="en-US" sz="2200" dirty="0" err="1" smtClean="0"/>
              <a:t>plus_two</a:t>
            </a:r>
            <a:r>
              <a:rPr lang="en-US" sz="2200" dirty="0" smtClean="0"/>
              <a:t>: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019800" y="3276600"/>
            <a:ext cx="2209800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result:  0</a:t>
            </a:r>
            <a:endParaRPr lang="en-US" sz="2200" dirty="0"/>
          </a:p>
        </p:txBody>
      </p:sp>
      <p:sp>
        <p:nvSpPr>
          <p:cNvPr id="6" name="TextBox 5"/>
          <p:cNvSpPr txBox="1"/>
          <p:nvPr/>
        </p:nvSpPr>
        <p:spPr>
          <a:xfrm>
            <a:off x="6019800" y="4267200"/>
            <a:ext cx="2209800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x:  0</a:t>
            </a:r>
            <a:endParaRPr lang="en-US" sz="22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702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Call Stacks</a:t>
            </a:r>
            <a:br>
              <a:rPr lang="en-US" dirty="0" smtClean="0"/>
            </a:br>
            <a:r>
              <a:rPr lang="en-US" sz="2200" dirty="0" smtClean="0"/>
              <a:t>Example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816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plus_one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x) {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return (x+1);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plus_two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x) {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return (1 +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plus_one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(x));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main() {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result = 0;</a:t>
            </a:r>
          </a:p>
          <a:p>
            <a:pPr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result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plus_two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(0);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&lt;&lt; result;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15000" y="1752601"/>
            <a:ext cx="3200400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Which in turn calls </a:t>
            </a:r>
            <a:r>
              <a:rPr lang="en-US" sz="2200" dirty="0" err="1" smtClean="0"/>
              <a:t>plus_one</a:t>
            </a:r>
            <a:r>
              <a:rPr lang="en-US" sz="2200" dirty="0" smtClean="0"/>
              <a:t>:</a:t>
            </a:r>
            <a:br>
              <a:rPr lang="en-US" sz="2200" dirty="0" smtClean="0"/>
            </a:br>
            <a:endParaRPr lang="en-US" sz="2200" dirty="0" smtClean="0"/>
          </a:p>
          <a:p>
            <a:endParaRPr lang="en-US" sz="2200" dirty="0" smtClean="0"/>
          </a:p>
          <a:p>
            <a:r>
              <a:rPr lang="en-US" sz="2200" dirty="0" smtClean="0"/>
              <a:t>main:</a:t>
            </a:r>
          </a:p>
          <a:p>
            <a:endParaRPr lang="en-US" sz="2200" dirty="0" smtClean="0"/>
          </a:p>
          <a:p>
            <a:endParaRPr lang="en-US" sz="2200" dirty="0" smtClean="0"/>
          </a:p>
          <a:p>
            <a:r>
              <a:rPr lang="en-US" sz="2200" dirty="0" err="1" smtClean="0"/>
              <a:t>plus_two</a:t>
            </a:r>
            <a:r>
              <a:rPr lang="en-US" sz="2200" dirty="0" smtClean="0"/>
              <a:t>:</a:t>
            </a:r>
          </a:p>
          <a:p>
            <a:endParaRPr lang="en-US" sz="2200" dirty="0" smtClean="0"/>
          </a:p>
          <a:p>
            <a:endParaRPr lang="en-US" sz="2200" dirty="0" smtClean="0"/>
          </a:p>
          <a:p>
            <a:r>
              <a:rPr lang="en-US" sz="2200" dirty="0" err="1" smtClean="0"/>
              <a:t>plus_one</a:t>
            </a:r>
            <a:r>
              <a:rPr lang="en-US" sz="2200" dirty="0" smtClean="0"/>
              <a:t>:</a:t>
            </a:r>
            <a:br>
              <a:rPr lang="en-US" sz="2200" dirty="0" smtClean="0"/>
            </a:br>
            <a:endParaRPr lang="en-US" sz="2200" dirty="0"/>
          </a:p>
        </p:txBody>
      </p:sp>
      <p:sp>
        <p:nvSpPr>
          <p:cNvPr id="5" name="TextBox 4"/>
          <p:cNvSpPr txBox="1"/>
          <p:nvPr/>
        </p:nvSpPr>
        <p:spPr>
          <a:xfrm>
            <a:off x="6019800" y="3276600"/>
            <a:ext cx="2209800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result:  0</a:t>
            </a:r>
            <a:endParaRPr lang="en-US" sz="2200" dirty="0"/>
          </a:p>
        </p:txBody>
      </p:sp>
      <p:sp>
        <p:nvSpPr>
          <p:cNvPr id="6" name="TextBox 5"/>
          <p:cNvSpPr txBox="1"/>
          <p:nvPr/>
        </p:nvSpPr>
        <p:spPr>
          <a:xfrm>
            <a:off x="6019800" y="4267200"/>
            <a:ext cx="2209800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x:  0</a:t>
            </a:r>
            <a:endParaRPr lang="en-US" sz="2200" dirty="0"/>
          </a:p>
        </p:txBody>
      </p:sp>
      <p:sp>
        <p:nvSpPr>
          <p:cNvPr id="7" name="TextBox 6"/>
          <p:cNvSpPr txBox="1"/>
          <p:nvPr/>
        </p:nvSpPr>
        <p:spPr>
          <a:xfrm>
            <a:off x="6019800" y="5257800"/>
            <a:ext cx="2209800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x:  0</a:t>
            </a:r>
            <a:endParaRPr lang="en-US" sz="22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971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Call Stacks</a:t>
            </a:r>
            <a:br>
              <a:rPr lang="en-US" dirty="0" smtClean="0"/>
            </a:br>
            <a:r>
              <a:rPr lang="en-US" sz="2200" dirty="0" smtClean="0"/>
              <a:t>Example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816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plus_one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x) {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return (x+1);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plus_two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x) {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return (1 +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plus_one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(x));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main() {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result = 0;</a:t>
            </a:r>
          </a:p>
          <a:p>
            <a:pPr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result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plus_two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(0);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&lt;&lt; result;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15000" y="1752601"/>
            <a:ext cx="3200400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 smtClean="0"/>
              <a:t>plus_one</a:t>
            </a:r>
            <a:r>
              <a:rPr lang="en-US" sz="2200" dirty="0" smtClean="0"/>
              <a:t> adds one to x, returning the value 1:</a:t>
            </a:r>
          </a:p>
          <a:p>
            <a:endParaRPr lang="en-US" sz="2200" dirty="0" smtClean="0"/>
          </a:p>
          <a:p>
            <a:r>
              <a:rPr lang="en-US" sz="2200" dirty="0" smtClean="0"/>
              <a:t>main:</a:t>
            </a:r>
          </a:p>
          <a:p>
            <a:endParaRPr lang="en-US" sz="2200" dirty="0" smtClean="0"/>
          </a:p>
          <a:p>
            <a:endParaRPr lang="en-US" sz="2200" dirty="0" smtClean="0"/>
          </a:p>
          <a:p>
            <a:r>
              <a:rPr lang="en-US" sz="2200" dirty="0" err="1" smtClean="0"/>
              <a:t>plus_two</a:t>
            </a:r>
            <a:r>
              <a:rPr lang="en-US" sz="2200" dirty="0" smtClean="0"/>
              <a:t>:</a:t>
            </a:r>
          </a:p>
          <a:p>
            <a:endParaRPr lang="en-US" sz="2200" dirty="0" smtClean="0"/>
          </a:p>
          <a:p>
            <a:endParaRPr lang="en-US" sz="2200" dirty="0" smtClean="0"/>
          </a:p>
          <a:p>
            <a:r>
              <a:rPr lang="en-US" sz="2200" dirty="0" err="1" smtClean="0"/>
              <a:t>plus_one</a:t>
            </a:r>
            <a:r>
              <a:rPr lang="en-US" sz="2200" dirty="0" smtClean="0"/>
              <a:t>:</a:t>
            </a:r>
            <a:br>
              <a:rPr lang="en-US" sz="2200" dirty="0" smtClean="0"/>
            </a:br>
            <a:endParaRPr lang="en-US" sz="2200" dirty="0"/>
          </a:p>
        </p:txBody>
      </p:sp>
      <p:sp>
        <p:nvSpPr>
          <p:cNvPr id="5" name="TextBox 4"/>
          <p:cNvSpPr txBox="1"/>
          <p:nvPr/>
        </p:nvSpPr>
        <p:spPr>
          <a:xfrm>
            <a:off x="6019800" y="3276600"/>
            <a:ext cx="2209800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result:  0</a:t>
            </a:r>
            <a:endParaRPr lang="en-US" sz="2200" dirty="0"/>
          </a:p>
        </p:txBody>
      </p:sp>
      <p:sp>
        <p:nvSpPr>
          <p:cNvPr id="6" name="TextBox 5"/>
          <p:cNvSpPr txBox="1"/>
          <p:nvPr/>
        </p:nvSpPr>
        <p:spPr>
          <a:xfrm>
            <a:off x="6019800" y="4267200"/>
            <a:ext cx="2209800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x:  0</a:t>
            </a:r>
            <a:endParaRPr lang="en-US" sz="2200" dirty="0"/>
          </a:p>
        </p:txBody>
      </p:sp>
      <p:sp>
        <p:nvSpPr>
          <p:cNvPr id="7" name="TextBox 6"/>
          <p:cNvSpPr txBox="1"/>
          <p:nvPr/>
        </p:nvSpPr>
        <p:spPr>
          <a:xfrm>
            <a:off x="6019800" y="5257800"/>
            <a:ext cx="2209800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x:  0</a:t>
            </a:r>
            <a:endParaRPr lang="en-US" sz="22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18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5160670" y="4498068"/>
            <a:ext cx="706730" cy="950231"/>
            <a:chOff x="5160670" y="4498068"/>
            <a:chExt cx="706730" cy="950231"/>
          </a:xfrm>
        </p:grpSpPr>
        <p:sp>
          <p:nvSpPr>
            <p:cNvPr id="10" name="Curved Left Arrow 9"/>
            <p:cNvSpPr/>
            <p:nvPr/>
          </p:nvSpPr>
          <p:spPr>
            <a:xfrm flipH="1" flipV="1">
              <a:off x="5486400" y="4498068"/>
              <a:ext cx="381000" cy="950231"/>
            </a:xfrm>
            <a:prstGeom prst="curvedLeftArrow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160670" y="4796135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00B0F0"/>
                  </a:solidFill>
                </a:rPr>
                <a:t>1</a:t>
              </a:r>
              <a:endParaRPr lang="en-US" sz="2400" dirty="0">
                <a:solidFill>
                  <a:srgbClr val="00B0F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71424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Call Stacks</a:t>
            </a:r>
            <a:br>
              <a:rPr lang="en-US" dirty="0" smtClean="0"/>
            </a:br>
            <a:r>
              <a:rPr lang="en-US" sz="2200" dirty="0" smtClean="0"/>
              <a:t>Example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816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plus_one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x) {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return (x+1);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plus_two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x) {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return (1 +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plus_one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(x));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main() {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result = 0;</a:t>
            </a:r>
          </a:p>
          <a:p>
            <a:pPr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result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plus_two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(0);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&lt;&lt; result;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15000" y="1752601"/>
            <a:ext cx="32004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 smtClean="0"/>
              <a:t>plus_one’s</a:t>
            </a:r>
            <a:r>
              <a:rPr lang="en-US" sz="2200" dirty="0" smtClean="0"/>
              <a:t> activation record is destroyed:</a:t>
            </a:r>
          </a:p>
          <a:p>
            <a:endParaRPr lang="en-US" sz="2200" dirty="0" smtClean="0"/>
          </a:p>
          <a:p>
            <a:r>
              <a:rPr lang="en-US" sz="2200" dirty="0" smtClean="0"/>
              <a:t>main:</a:t>
            </a:r>
          </a:p>
          <a:p>
            <a:endParaRPr lang="en-US" sz="2200" dirty="0" smtClean="0"/>
          </a:p>
          <a:p>
            <a:endParaRPr lang="en-US" sz="2200" dirty="0" smtClean="0"/>
          </a:p>
          <a:p>
            <a:r>
              <a:rPr lang="en-US" sz="2200" dirty="0" err="1" smtClean="0"/>
              <a:t>plus_two</a:t>
            </a:r>
            <a:r>
              <a:rPr lang="en-US" sz="2200" dirty="0" smtClean="0"/>
              <a:t>:</a:t>
            </a:r>
          </a:p>
          <a:p>
            <a:endParaRPr lang="en-US" sz="2200" dirty="0" smtClean="0"/>
          </a:p>
          <a:p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2200" dirty="0" err="1"/>
              <a:t>plus_one</a:t>
            </a:r>
            <a:r>
              <a:rPr lang="en-US" sz="2200" dirty="0"/>
              <a:t>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19800" y="3276600"/>
            <a:ext cx="2209800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result:  0</a:t>
            </a:r>
            <a:endParaRPr lang="en-US" sz="2200" dirty="0"/>
          </a:p>
        </p:txBody>
      </p:sp>
      <p:sp>
        <p:nvSpPr>
          <p:cNvPr id="6" name="TextBox 5"/>
          <p:cNvSpPr txBox="1"/>
          <p:nvPr/>
        </p:nvSpPr>
        <p:spPr>
          <a:xfrm>
            <a:off x="6019800" y="4267200"/>
            <a:ext cx="2209800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x:  0</a:t>
            </a:r>
            <a:endParaRPr lang="en-US" sz="22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19800" y="5257800"/>
            <a:ext cx="2209800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x:  0</a:t>
            </a:r>
            <a:endParaRPr lang="en-US" sz="22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6324600" y="4953000"/>
            <a:ext cx="1524000" cy="990600"/>
            <a:chOff x="6324600" y="4953000"/>
            <a:chExt cx="1524000" cy="990600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6324600" y="4953000"/>
              <a:ext cx="1524000" cy="990600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V="1">
              <a:off x="6324600" y="4953000"/>
              <a:ext cx="1524000" cy="990600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160670" y="4498068"/>
            <a:ext cx="706730" cy="950231"/>
            <a:chOff x="5160670" y="4498068"/>
            <a:chExt cx="706730" cy="950231"/>
          </a:xfrm>
        </p:grpSpPr>
        <p:sp>
          <p:nvSpPr>
            <p:cNvPr id="14" name="Curved Left Arrow 13"/>
            <p:cNvSpPr/>
            <p:nvPr/>
          </p:nvSpPr>
          <p:spPr>
            <a:xfrm flipH="1" flipV="1">
              <a:off x="5486400" y="4498068"/>
              <a:ext cx="381000" cy="950231"/>
            </a:xfrm>
            <a:prstGeom prst="curvedLeftArrow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160670" y="4796135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00B0F0"/>
                  </a:solidFill>
                </a:rPr>
                <a:t>1</a:t>
              </a:r>
              <a:endParaRPr lang="en-US" sz="2400" dirty="0">
                <a:solidFill>
                  <a:srgbClr val="00B0F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50562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Run GDB: </a:t>
            </a:r>
            <a:r>
              <a:rPr lang="en-US" dirty="0" smtClean="0">
                <a:solidFill>
                  <a:srgbClr val="FF0000"/>
                </a:solidFill>
              </a:rPr>
              <a:t>run/r</a:t>
            </a:r>
          </a:p>
          <a:p>
            <a:r>
              <a:rPr lang="en-US" dirty="0" smtClean="0"/>
              <a:t>Stop and Continue</a:t>
            </a:r>
          </a:p>
          <a:p>
            <a:pPr lvl="1"/>
            <a:r>
              <a:rPr lang="en-US" dirty="0" smtClean="0"/>
              <a:t>Set breakpoints: </a:t>
            </a:r>
            <a:r>
              <a:rPr lang="en-US" dirty="0" smtClean="0">
                <a:solidFill>
                  <a:srgbClr val="FF0000"/>
                </a:solidFill>
              </a:rPr>
              <a:t>break/b</a:t>
            </a:r>
          </a:p>
          <a:p>
            <a:pPr lvl="1"/>
            <a:r>
              <a:rPr lang="en-US" dirty="0" smtClean="0"/>
              <a:t>Control execution: </a:t>
            </a:r>
            <a:r>
              <a:rPr lang="en-US" dirty="0" smtClean="0">
                <a:solidFill>
                  <a:srgbClr val="FF0000"/>
                </a:solidFill>
              </a:rPr>
              <a:t>continue/c, step/s, next/n, finish</a:t>
            </a:r>
          </a:p>
          <a:p>
            <a:pPr lvl="1"/>
            <a:r>
              <a:rPr lang="en-US" dirty="0" smtClean="0"/>
              <a:t>Manipulate breakpoints: </a:t>
            </a:r>
            <a:r>
              <a:rPr lang="en-US" dirty="0" smtClean="0">
                <a:solidFill>
                  <a:srgbClr val="FF0000"/>
                </a:solidFill>
              </a:rPr>
              <a:t>info break, delete/d, disable, enable</a:t>
            </a:r>
          </a:p>
          <a:p>
            <a:r>
              <a:rPr lang="en-US" dirty="0" smtClean="0"/>
              <a:t>Examine Data: </a:t>
            </a:r>
            <a:r>
              <a:rPr lang="en-US" dirty="0" smtClean="0">
                <a:solidFill>
                  <a:srgbClr val="FF0000"/>
                </a:solidFill>
              </a:rPr>
              <a:t>print/p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/>
              <a:t>Automatic Display: </a:t>
            </a:r>
            <a:r>
              <a:rPr lang="en-US" dirty="0" smtClean="0">
                <a:solidFill>
                  <a:srgbClr val="FF0000"/>
                </a:solidFill>
              </a:rPr>
              <a:t>display</a:t>
            </a:r>
          </a:p>
          <a:p>
            <a:r>
              <a:rPr lang="en-US" dirty="0" smtClean="0"/>
              <a:t>View Source Code: </a:t>
            </a:r>
            <a:r>
              <a:rPr lang="en-US" dirty="0" smtClean="0">
                <a:solidFill>
                  <a:srgbClr val="FF0000"/>
                </a:solidFill>
              </a:rPr>
              <a:t>list/l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9318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Call Stacks</a:t>
            </a:r>
            <a:br>
              <a:rPr lang="en-US" dirty="0" smtClean="0"/>
            </a:br>
            <a:r>
              <a:rPr lang="en-US" sz="2200" dirty="0" smtClean="0"/>
              <a:t>Example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816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plus_one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x) {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return (x+1);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plus_two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x) {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return (1 +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plus_one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(x));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main() {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result = 0;</a:t>
            </a:r>
          </a:p>
          <a:p>
            <a:pPr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result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plus_two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(0);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&lt;&lt; result;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15000" y="1752601"/>
            <a:ext cx="34290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 smtClean="0"/>
              <a:t>plus_two</a:t>
            </a:r>
            <a:r>
              <a:rPr lang="en-US" sz="2200" dirty="0" smtClean="0"/>
              <a:t> adds one to the result, and returns the value 2:</a:t>
            </a:r>
          </a:p>
          <a:p>
            <a:endParaRPr lang="en-US" sz="2200" dirty="0" smtClean="0"/>
          </a:p>
          <a:p>
            <a:r>
              <a:rPr lang="en-US" sz="2200" dirty="0" smtClean="0"/>
              <a:t>main:</a:t>
            </a:r>
          </a:p>
          <a:p>
            <a:endParaRPr lang="en-US" sz="2200" dirty="0" smtClean="0"/>
          </a:p>
          <a:p>
            <a:endParaRPr lang="en-US" sz="2200" dirty="0" smtClean="0"/>
          </a:p>
          <a:p>
            <a:r>
              <a:rPr lang="en-US" sz="2200" dirty="0" err="1" smtClean="0"/>
              <a:t>plus_two</a:t>
            </a:r>
            <a:r>
              <a:rPr lang="en-US" sz="2200" dirty="0" smtClean="0"/>
              <a:t>:</a:t>
            </a:r>
          </a:p>
          <a:p>
            <a:endParaRPr lang="en-US" sz="2200" dirty="0" smtClean="0"/>
          </a:p>
          <a:p>
            <a:r>
              <a:rPr lang="en-US" sz="2200" dirty="0" smtClean="0"/>
              <a:t/>
            </a:r>
            <a:br>
              <a:rPr lang="en-US" sz="2200" dirty="0" smtClean="0"/>
            </a:br>
            <a:endParaRPr lang="en-US" sz="2200" dirty="0"/>
          </a:p>
        </p:txBody>
      </p:sp>
      <p:sp>
        <p:nvSpPr>
          <p:cNvPr id="5" name="TextBox 4"/>
          <p:cNvSpPr txBox="1"/>
          <p:nvPr/>
        </p:nvSpPr>
        <p:spPr>
          <a:xfrm>
            <a:off x="6019800" y="3276600"/>
            <a:ext cx="2209800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result:  2</a:t>
            </a:r>
            <a:endParaRPr lang="en-US" sz="2200" dirty="0"/>
          </a:p>
        </p:txBody>
      </p:sp>
      <p:sp>
        <p:nvSpPr>
          <p:cNvPr id="6" name="TextBox 5"/>
          <p:cNvSpPr txBox="1"/>
          <p:nvPr/>
        </p:nvSpPr>
        <p:spPr>
          <a:xfrm>
            <a:off x="6019800" y="4267200"/>
            <a:ext cx="2209800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x:  0</a:t>
            </a:r>
            <a:endParaRPr lang="en-US" sz="22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20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5152124" y="3491538"/>
            <a:ext cx="706730" cy="950231"/>
            <a:chOff x="5160670" y="4498068"/>
            <a:chExt cx="706730" cy="950231"/>
          </a:xfrm>
        </p:grpSpPr>
        <p:sp>
          <p:nvSpPr>
            <p:cNvPr id="9" name="Curved Left Arrow 8"/>
            <p:cNvSpPr/>
            <p:nvPr/>
          </p:nvSpPr>
          <p:spPr>
            <a:xfrm flipH="1" flipV="1">
              <a:off x="5486400" y="4498068"/>
              <a:ext cx="381000" cy="950231"/>
            </a:xfrm>
            <a:prstGeom prst="curvedLeftArrow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160670" y="4796135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00B0F0"/>
                  </a:solidFill>
                </a:rPr>
                <a:t>2</a:t>
              </a:r>
              <a:endParaRPr lang="en-US" sz="2400" dirty="0">
                <a:solidFill>
                  <a:srgbClr val="00B0F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44803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Call Stacks</a:t>
            </a:r>
            <a:br>
              <a:rPr lang="en-US" dirty="0" smtClean="0"/>
            </a:br>
            <a:r>
              <a:rPr lang="en-US" sz="2200" dirty="0" smtClean="0"/>
              <a:t>Example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816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plus_one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x) {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return (x+1);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plus_two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x) {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return (1 +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plus_one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(x));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main() {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result = 0;</a:t>
            </a:r>
          </a:p>
          <a:p>
            <a:pPr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result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plus_two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(0);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&lt;&lt; result;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15000" y="1752601"/>
            <a:ext cx="320040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 smtClean="0"/>
              <a:t>plus_two’s</a:t>
            </a:r>
            <a:r>
              <a:rPr lang="en-US" sz="2200" dirty="0" smtClean="0"/>
              <a:t> activation record is destroyed:</a:t>
            </a:r>
          </a:p>
          <a:p>
            <a:endParaRPr lang="en-US" sz="2200" dirty="0" smtClean="0"/>
          </a:p>
          <a:p>
            <a:r>
              <a:rPr lang="en-US" sz="2200" dirty="0" smtClean="0"/>
              <a:t>main</a:t>
            </a:r>
            <a:r>
              <a:rPr lang="en-US" sz="2200" dirty="0"/>
              <a:t>:</a:t>
            </a:r>
            <a:br>
              <a:rPr lang="en-US" sz="2200" dirty="0"/>
            </a:br>
            <a:r>
              <a:rPr lang="en-US" sz="2200" dirty="0"/>
              <a:t/>
            </a:r>
            <a:br>
              <a:rPr lang="en-US" sz="2200" dirty="0"/>
            </a:br>
            <a:r>
              <a:rPr lang="en-US" sz="2200" dirty="0"/>
              <a:t/>
            </a:r>
            <a:br>
              <a:rPr lang="en-US" sz="2200" dirty="0"/>
            </a:br>
            <a:r>
              <a:rPr lang="en-US" sz="2200" dirty="0" err="1"/>
              <a:t>plus_two</a:t>
            </a:r>
            <a:r>
              <a:rPr lang="en-US" sz="2200" dirty="0" smtClean="0"/>
              <a:t>:</a:t>
            </a:r>
            <a:endParaRPr lang="en-US" sz="2200" dirty="0"/>
          </a:p>
        </p:txBody>
      </p:sp>
      <p:sp>
        <p:nvSpPr>
          <p:cNvPr id="5" name="TextBox 4"/>
          <p:cNvSpPr txBox="1"/>
          <p:nvPr/>
        </p:nvSpPr>
        <p:spPr>
          <a:xfrm>
            <a:off x="6019800" y="3276600"/>
            <a:ext cx="2209800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result:  2</a:t>
            </a:r>
            <a:endParaRPr lang="en-US" sz="2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019800" y="4267200"/>
            <a:ext cx="2209800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x:  0</a:t>
            </a:r>
            <a:endParaRPr lang="en-US" sz="2200" dirty="0"/>
          </a:p>
        </p:txBody>
      </p:sp>
      <p:grpSp>
        <p:nvGrpSpPr>
          <p:cNvPr id="8" name="Group 7"/>
          <p:cNvGrpSpPr/>
          <p:nvPr/>
        </p:nvGrpSpPr>
        <p:grpSpPr>
          <a:xfrm>
            <a:off x="6331527" y="3941618"/>
            <a:ext cx="1524000" cy="990600"/>
            <a:chOff x="6324600" y="4953000"/>
            <a:chExt cx="1524000" cy="990600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6324600" y="4953000"/>
              <a:ext cx="1524000" cy="990600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V="1">
              <a:off x="6324600" y="4953000"/>
              <a:ext cx="1524000" cy="990600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5152124" y="3491538"/>
            <a:ext cx="706730" cy="950231"/>
            <a:chOff x="5160670" y="4498068"/>
            <a:chExt cx="706730" cy="950231"/>
          </a:xfrm>
        </p:grpSpPr>
        <p:sp>
          <p:nvSpPr>
            <p:cNvPr id="12" name="Curved Left Arrow 11"/>
            <p:cNvSpPr/>
            <p:nvPr/>
          </p:nvSpPr>
          <p:spPr>
            <a:xfrm flipH="1" flipV="1">
              <a:off x="5486400" y="4498068"/>
              <a:ext cx="381000" cy="950231"/>
            </a:xfrm>
            <a:prstGeom prst="curvedLeftArrow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160670" y="4796135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00B0F0"/>
                  </a:solidFill>
                </a:rPr>
                <a:t>2</a:t>
              </a:r>
              <a:endParaRPr lang="en-US" sz="2400" dirty="0">
                <a:solidFill>
                  <a:srgbClr val="00B0F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64740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Call Stacks</a:t>
            </a:r>
            <a:br>
              <a:rPr lang="en-US" dirty="0" smtClean="0"/>
            </a:br>
            <a:r>
              <a:rPr lang="en-US" sz="2200" dirty="0" smtClean="0"/>
              <a:t>Example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816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plus_one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x) {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return (x+1);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plus_two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x) {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return (1 +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plus_one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(x));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main() {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result = 0;</a:t>
            </a:r>
          </a:p>
          <a:p>
            <a:pPr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result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plus_two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(0);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&lt;&lt; result;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15000" y="1752601"/>
            <a:ext cx="32004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main then prints the result:</a:t>
            </a:r>
          </a:p>
          <a:p>
            <a:endParaRPr lang="en-US" sz="2200" dirty="0" smtClean="0"/>
          </a:p>
          <a:p>
            <a:endParaRPr lang="en-US" sz="2200" dirty="0" smtClean="0"/>
          </a:p>
          <a:p>
            <a:r>
              <a:rPr lang="en-US" sz="2200" dirty="0" smtClean="0"/>
              <a:t>main:</a:t>
            </a:r>
            <a:endParaRPr lang="en-US" sz="2200" dirty="0"/>
          </a:p>
        </p:txBody>
      </p:sp>
      <p:sp>
        <p:nvSpPr>
          <p:cNvPr id="5" name="TextBox 4"/>
          <p:cNvSpPr txBox="1"/>
          <p:nvPr/>
        </p:nvSpPr>
        <p:spPr>
          <a:xfrm>
            <a:off x="6019800" y="3276600"/>
            <a:ext cx="2209800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result:  2</a:t>
            </a:r>
            <a:endParaRPr lang="en-US" sz="2200" dirty="0"/>
          </a:p>
        </p:txBody>
      </p:sp>
      <p:sp>
        <p:nvSpPr>
          <p:cNvPr id="6" name="TextBox 5"/>
          <p:cNvSpPr txBox="1"/>
          <p:nvPr/>
        </p:nvSpPr>
        <p:spPr>
          <a:xfrm>
            <a:off x="6858000" y="2133600"/>
            <a:ext cx="457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/>
              <a:t>2</a:t>
            </a:r>
            <a:endParaRPr lang="en-US" sz="4400" b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997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Call Stacks</a:t>
            </a:r>
            <a:br>
              <a:rPr lang="en-US" dirty="0" smtClean="0"/>
            </a:br>
            <a:r>
              <a:rPr lang="en-US" sz="2200" dirty="0" smtClean="0"/>
              <a:t>Example:  Some things to note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81600"/>
          </a:xfrm>
        </p:spPr>
        <p:txBody>
          <a:bodyPr>
            <a:normAutofit/>
          </a:bodyPr>
          <a:lstStyle/>
          <a:p>
            <a:r>
              <a:rPr lang="en-US" dirty="0" smtClean="0"/>
              <a:t>Even though </a:t>
            </a:r>
            <a:r>
              <a:rPr lang="en-US" dirty="0" err="1" smtClean="0"/>
              <a:t>plus_one</a:t>
            </a:r>
            <a:r>
              <a:rPr lang="en-US" dirty="0" smtClean="0"/>
              <a:t> and </a:t>
            </a:r>
            <a:r>
              <a:rPr lang="en-US" dirty="0" err="1" smtClean="0"/>
              <a:t>plus_two</a:t>
            </a:r>
            <a:r>
              <a:rPr lang="en-US" dirty="0" smtClean="0"/>
              <a:t> both have formals called “x”, this presents no problem.</a:t>
            </a:r>
          </a:p>
          <a:p>
            <a:pPr lvl="1"/>
            <a:r>
              <a:rPr lang="en-US" dirty="0" smtClean="0"/>
              <a:t>Since environments are lexically scoped, </a:t>
            </a:r>
            <a:r>
              <a:rPr lang="en-US" dirty="0" err="1" smtClean="0"/>
              <a:t>plus_one</a:t>
            </a:r>
            <a:r>
              <a:rPr lang="en-US" dirty="0" smtClean="0"/>
              <a:t> cannot see </a:t>
            </a:r>
            <a:r>
              <a:rPr lang="en-US" dirty="0" err="1" smtClean="0"/>
              <a:t>plus_two's</a:t>
            </a:r>
            <a:r>
              <a:rPr lang="en-US" dirty="0" smtClean="0"/>
              <a:t> x.  Instead, a copy of </a:t>
            </a:r>
            <a:r>
              <a:rPr lang="en-US" dirty="0" err="1" smtClean="0"/>
              <a:t>plus_two's</a:t>
            </a:r>
            <a:r>
              <a:rPr lang="en-US" dirty="0" smtClean="0"/>
              <a:t> x is passed to </a:t>
            </a:r>
            <a:r>
              <a:rPr lang="en-US" dirty="0" err="1" smtClean="0"/>
              <a:t>plus_one</a:t>
            </a:r>
            <a:r>
              <a:rPr lang="en-US" dirty="0" smtClean="0"/>
              <a:t>, and stored in </a:t>
            </a:r>
            <a:r>
              <a:rPr lang="en-US" dirty="0" err="1" smtClean="0"/>
              <a:t>plus_one's</a:t>
            </a:r>
            <a:r>
              <a:rPr lang="en-US" dirty="0" smtClean="0"/>
              <a:t> x.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Neither </a:t>
            </a:r>
            <a:r>
              <a:rPr lang="en-US" dirty="0" err="1" smtClean="0"/>
              <a:t>plus_one</a:t>
            </a:r>
            <a:r>
              <a:rPr lang="en-US" dirty="0" smtClean="0"/>
              <a:t> nor </a:t>
            </a:r>
            <a:r>
              <a:rPr lang="en-US" dirty="0" err="1" smtClean="0"/>
              <a:t>plus_two</a:t>
            </a:r>
            <a:r>
              <a:rPr lang="en-US" dirty="0" smtClean="0"/>
              <a:t> can see main's “result”</a:t>
            </a:r>
          </a:p>
          <a:p>
            <a:pPr lvl="1"/>
            <a:r>
              <a:rPr lang="en-US" dirty="0" smtClean="0"/>
              <a:t>Again, environments are lexically scoped.  result is only accessible from within main.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385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More about GDB</a:t>
            </a:r>
          </a:p>
          <a:p>
            <a:pPr lvl="1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Conditional Break</a:t>
            </a:r>
          </a:p>
          <a:p>
            <a:pPr lvl="1"/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Watchpoints</a:t>
            </a:r>
            <a:endParaRPr lang="en-US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Examine Call Stack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Procedural Abstraction: Call Stack</a:t>
            </a:r>
          </a:p>
          <a:p>
            <a:r>
              <a:rPr lang="en-US" dirty="0" smtClean="0"/>
              <a:t>Recursion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12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Recursion</a:t>
            </a:r>
            <a:br>
              <a:rPr lang="en-US" dirty="0" smtClean="0"/>
            </a:br>
            <a:r>
              <a:rPr lang="en-US" sz="2200" dirty="0" smtClean="0"/>
              <a:t>A convenient place for using stacks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“Recursive” just means “refers to itself”.</a:t>
            </a:r>
          </a:p>
          <a:p>
            <a:endParaRPr lang="en-US" dirty="0" smtClean="0"/>
          </a:p>
          <a:p>
            <a:r>
              <a:rPr lang="en-US" dirty="0" smtClean="0"/>
              <a:t>So, a function is </a:t>
            </a:r>
            <a:r>
              <a:rPr lang="en-US" b="1" dirty="0" smtClean="0"/>
              <a:t>recursive</a:t>
            </a:r>
            <a:r>
              <a:rPr lang="en-US" dirty="0" smtClean="0"/>
              <a:t> if it calls itself.</a:t>
            </a:r>
          </a:p>
          <a:p>
            <a:endParaRPr lang="en-US" dirty="0" smtClean="0"/>
          </a:p>
          <a:p>
            <a:r>
              <a:rPr lang="en-US" dirty="0" smtClean="0"/>
              <a:t>Likewise, a problem is recursive if: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US" dirty="0" smtClean="0"/>
              <a:t>There is (at least) one “trivial” base or “stopping” case.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US" dirty="0" smtClean="0"/>
              <a:t>All other cases can be solved by first solving one (or more) smaller cases, and then combining those solutions with a simple step.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Recursion</a:t>
            </a:r>
            <a:br>
              <a:rPr lang="en-US" dirty="0" smtClean="0"/>
            </a:br>
            <a:r>
              <a:rPr lang="en-US" sz="2200" dirty="0" smtClean="0"/>
              <a:t>A convenient place for using stacks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Recursive problems are those that are defined in terms of the problem itself and can be solved very elegantly, simply, and (sometimes) efficiently by recursive functions.</a:t>
            </a:r>
          </a:p>
          <a:p>
            <a:endParaRPr lang="en-US" dirty="0" smtClean="0"/>
          </a:p>
          <a:p>
            <a:r>
              <a:rPr lang="en-US" dirty="0" smtClean="0"/>
              <a:t>This is the focus of the next few lectures, and the core of the material you will need for project 2. </a:t>
            </a:r>
            <a:br>
              <a:rPr lang="en-US" dirty="0" smtClean="0"/>
            </a:b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Recursion</a:t>
            </a:r>
            <a:br>
              <a:rPr lang="en-US" dirty="0" smtClean="0"/>
            </a:br>
            <a:r>
              <a:rPr lang="en-US" sz="2200" dirty="0" smtClean="0"/>
              <a:t>Example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Consider the factorial function: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C++ does not have a “factorial” operator (neither do most other programming languages).</a:t>
            </a:r>
          </a:p>
          <a:p>
            <a:pPr lvl="1"/>
            <a:r>
              <a:rPr lang="en-US" dirty="0" smtClean="0"/>
              <a:t>So, we have to figure out how to solve it.</a:t>
            </a:r>
          </a:p>
          <a:p>
            <a:pPr lvl="1"/>
            <a:r>
              <a:rPr lang="en-US" dirty="0" smtClean="0"/>
              <a:t>REQUIREMENT: factorial is defined only for the domain of non-negative integers (this will be assumed)</a:t>
            </a:r>
          </a:p>
          <a:p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4670347"/>
              </p:ext>
            </p:extLst>
          </p:nvPr>
        </p:nvGraphicFramePr>
        <p:xfrm>
          <a:off x="4947912" y="1991264"/>
          <a:ext cx="3205488" cy="10567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9" name="Equation" r:id="rId3" imgW="1346040" imgH="431640" progId="Equation.3">
                  <p:embed/>
                </p:oleObj>
              </mc:Choice>
              <mc:Fallback>
                <p:oleObj name="Equation" r:id="rId3" imgW="1346040" imgH="4316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7912" y="1991264"/>
                        <a:ext cx="3205488" cy="105673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168761" y="1971230"/>
                <a:ext cx="3403239" cy="1100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/>
                        </a:rPr>
                        <m:t>𝑛</m:t>
                      </m:r>
                      <m:r>
                        <a:rPr lang="en-US" sz="2400" i="1" smtClean="0">
                          <a:latin typeface="Cambria Math"/>
                        </a:rPr>
                        <m:t>!= </m:t>
                      </m:r>
                      <m:nary>
                        <m:naryPr>
                          <m:chr m:val="∏"/>
                          <m:ctrlPr>
                            <a:rPr lang="en-US" sz="24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/>
                            </a:rPr>
                            <m:t>𝑘</m:t>
                          </m:r>
                          <m:r>
                            <a:rPr lang="en-US" sz="2400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latin typeface="Cambria Math"/>
                            </a:rPr>
                            <m:t>𝑛</m:t>
                          </m:r>
                        </m:sup>
                        <m:e>
                          <m:r>
                            <a:rPr lang="en-US" sz="2400" i="1">
                              <a:latin typeface="Cambria Math"/>
                            </a:rPr>
                            <m:t>𝑘</m:t>
                          </m:r>
                          <m:r>
                            <a:rPr lang="en-US" sz="2400" i="1">
                              <a:latin typeface="Cambria Math"/>
                            </a:rPr>
                            <m:t>,   ∀</m:t>
                          </m:r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∈</m:t>
                          </m:r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ℕ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8761" y="1971230"/>
                <a:ext cx="3403239" cy="1100558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Recursion</a:t>
            </a:r>
            <a:br>
              <a:rPr lang="en-US" dirty="0" smtClean="0"/>
            </a:br>
            <a:r>
              <a:rPr lang="en-US" sz="2200" dirty="0" smtClean="0"/>
              <a:t>Example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Now consider the recursive definition: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This is a </a:t>
            </a:r>
            <a:r>
              <a:rPr lang="en-US" b="1" dirty="0" smtClean="0"/>
              <a:t>recursive</a:t>
            </a:r>
            <a:r>
              <a:rPr lang="en-US" dirty="0" smtClean="0"/>
              <a:t> definition of factorial; the function factorial is defined in terms of factorial itself.  </a:t>
            </a: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743200" y="2057400"/>
            <a:ext cx="477246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i="1" dirty="0" smtClean="0"/>
              <a:t>1			(n == 0)</a:t>
            </a:r>
          </a:p>
          <a:p>
            <a:r>
              <a:rPr lang="en-US" sz="4000" b="1" i="1" dirty="0" smtClean="0"/>
              <a:t>n * (n-1)!	(n &gt; 0)</a:t>
            </a:r>
            <a:endParaRPr lang="en-US" sz="4000" b="1" i="1" dirty="0"/>
          </a:p>
        </p:txBody>
      </p:sp>
      <p:sp>
        <p:nvSpPr>
          <p:cNvPr id="9" name="TextBox 8"/>
          <p:cNvSpPr txBox="1"/>
          <p:nvPr/>
        </p:nvSpPr>
        <p:spPr>
          <a:xfrm>
            <a:off x="1295400" y="2362200"/>
            <a:ext cx="11512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i="1" dirty="0" smtClean="0"/>
              <a:t>n! = </a:t>
            </a:r>
            <a:endParaRPr lang="en-US" sz="4000" b="1" i="1" dirty="0"/>
          </a:p>
        </p:txBody>
      </p:sp>
      <p:sp>
        <p:nvSpPr>
          <p:cNvPr id="10" name="Left Brace 9"/>
          <p:cNvSpPr/>
          <p:nvPr/>
        </p:nvSpPr>
        <p:spPr>
          <a:xfrm>
            <a:off x="2362200" y="2057400"/>
            <a:ext cx="457200" cy="1219200"/>
          </a:xfrm>
          <a:prstGeom prst="leftBrac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Recursion</a:t>
            </a:r>
            <a:br>
              <a:rPr lang="en-US" dirty="0" smtClean="0"/>
            </a:br>
            <a:r>
              <a:rPr lang="en-US" sz="2200" dirty="0" smtClean="0"/>
              <a:t>Example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2514600"/>
            <a:ext cx="7772400" cy="4114800"/>
          </a:xfrm>
        </p:spPr>
        <p:txBody>
          <a:bodyPr>
            <a:normAutofit/>
          </a:bodyPr>
          <a:lstStyle/>
          <a:p>
            <a:r>
              <a:rPr lang="en-US" dirty="0" smtClean="0"/>
              <a:t>There are two important features of this definition.</a:t>
            </a:r>
          </a:p>
          <a:p>
            <a:pPr lvl="1"/>
            <a:r>
              <a:rPr lang="en-US" dirty="0" smtClean="0"/>
              <a:t>First, there is one trivial stopping case that requires no computation:	0! = 1</a:t>
            </a:r>
          </a:p>
          <a:p>
            <a:pPr lvl="1"/>
            <a:r>
              <a:rPr lang="en-US" dirty="0" smtClean="0"/>
              <a:t>Second, every other case can be solved by first solving a “</a:t>
            </a:r>
            <a:r>
              <a:rPr lang="en-US" dirty="0" smtClean="0">
                <a:solidFill>
                  <a:srgbClr val="0000FF"/>
                </a:solidFill>
              </a:rPr>
              <a:t>smaller</a:t>
            </a:r>
            <a:r>
              <a:rPr lang="en-US" dirty="0" smtClean="0"/>
              <a:t>” </a:t>
            </a:r>
            <a:r>
              <a:rPr lang="en-US" dirty="0"/>
              <a:t>problem and then performing a simple additional computation on that </a:t>
            </a:r>
            <a:r>
              <a:rPr lang="en-US" dirty="0">
                <a:solidFill>
                  <a:srgbClr val="0000FF"/>
                </a:solidFill>
              </a:rPr>
              <a:t>smaller</a:t>
            </a:r>
            <a:r>
              <a:rPr lang="en-US" dirty="0"/>
              <a:t> result to get the </a:t>
            </a:r>
            <a:r>
              <a:rPr lang="en-US" dirty="0">
                <a:solidFill>
                  <a:srgbClr val="FF0000"/>
                </a:solidFill>
              </a:rPr>
              <a:t>larger</a:t>
            </a:r>
            <a:r>
              <a:rPr lang="en-US" dirty="0"/>
              <a:t> </a:t>
            </a:r>
            <a:r>
              <a:rPr lang="en-US" dirty="0" smtClean="0"/>
              <a:t>one.</a:t>
            </a:r>
          </a:p>
          <a:p>
            <a:pPr lvl="2"/>
            <a:r>
              <a:rPr lang="en-US" dirty="0" smtClean="0"/>
              <a:t> </a:t>
            </a:r>
            <a:r>
              <a:rPr lang="en-US" sz="2200" dirty="0" smtClean="0"/>
              <a:t>“</a:t>
            </a:r>
            <a:r>
              <a:rPr lang="en-US" sz="2200" dirty="0" smtClean="0">
                <a:solidFill>
                  <a:srgbClr val="0000FF"/>
                </a:solidFill>
              </a:rPr>
              <a:t>Smaller</a:t>
            </a:r>
            <a:r>
              <a:rPr lang="en-US" sz="2200" dirty="0" smtClean="0"/>
              <a:t>” means “a problem that is closer to the trivial stopping case.”</a:t>
            </a:r>
          </a:p>
          <a:p>
            <a:pPr lvl="2"/>
            <a:r>
              <a:rPr lang="en-US" sz="2200" dirty="0" smtClean="0"/>
              <a:t> This is called the “recursive step” (or, the inductive step).</a:t>
            </a:r>
          </a:p>
          <a:p>
            <a:r>
              <a:rPr lang="en-US" sz="2800" dirty="0" smtClean="0"/>
              <a:t>Because of these features, converting to code is easy!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743200" y="1219200"/>
            <a:ext cx="477246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i="1" dirty="0" smtClean="0"/>
              <a:t>1			(n == 0)</a:t>
            </a:r>
          </a:p>
          <a:p>
            <a:r>
              <a:rPr lang="en-US" sz="4000" b="1" i="1" dirty="0" smtClean="0"/>
              <a:t>n * (n-1)!	(n &gt; 0)</a:t>
            </a:r>
            <a:endParaRPr lang="en-US" sz="4000" b="1" i="1" dirty="0"/>
          </a:p>
        </p:txBody>
      </p:sp>
      <p:sp>
        <p:nvSpPr>
          <p:cNvPr id="9" name="TextBox 8"/>
          <p:cNvSpPr txBox="1"/>
          <p:nvPr/>
        </p:nvSpPr>
        <p:spPr>
          <a:xfrm>
            <a:off x="1295400" y="1524000"/>
            <a:ext cx="11512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i="1" dirty="0" smtClean="0"/>
              <a:t>n! = </a:t>
            </a:r>
            <a:endParaRPr lang="en-US" sz="4000" b="1" i="1" dirty="0"/>
          </a:p>
        </p:txBody>
      </p:sp>
      <p:sp>
        <p:nvSpPr>
          <p:cNvPr id="10" name="Left Brace 9"/>
          <p:cNvSpPr/>
          <p:nvPr/>
        </p:nvSpPr>
        <p:spPr>
          <a:xfrm>
            <a:off x="2362200" y="1219200"/>
            <a:ext cx="457200" cy="1219200"/>
          </a:xfrm>
          <a:prstGeom prst="leftBrac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More about GDB</a:t>
            </a:r>
          </a:p>
          <a:p>
            <a:pPr lvl="1"/>
            <a:r>
              <a:rPr lang="en-US" dirty="0" smtClean="0"/>
              <a:t>Conditional Break</a:t>
            </a:r>
          </a:p>
          <a:p>
            <a:pPr lvl="1"/>
            <a:r>
              <a:rPr lang="en-US" dirty="0" err="1" smtClean="0"/>
              <a:t>Watchpoints</a:t>
            </a:r>
            <a:endParaRPr lang="en-US" dirty="0" smtClean="0"/>
          </a:p>
          <a:p>
            <a:pPr lvl="1"/>
            <a:r>
              <a:rPr lang="en-US" dirty="0" smtClean="0"/>
              <a:t>Examine Call Stack</a:t>
            </a:r>
          </a:p>
          <a:p>
            <a:r>
              <a:rPr lang="en-US" dirty="0" smtClean="0"/>
              <a:t>Procedural Abstraction: Call Stack</a:t>
            </a:r>
          </a:p>
          <a:p>
            <a:r>
              <a:rPr lang="en-US" dirty="0" smtClean="0"/>
              <a:t>Recursion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742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Recursion</a:t>
            </a:r>
            <a:br>
              <a:rPr lang="en-US" dirty="0" smtClean="0"/>
            </a:br>
            <a:r>
              <a:rPr lang="en-US" sz="2200" dirty="0" smtClean="0"/>
              <a:t>Example</a:t>
            </a:r>
            <a:endParaRPr lang="en-US" sz="2200" dirty="0"/>
          </a:p>
        </p:txBody>
      </p:sp>
      <p:sp>
        <p:nvSpPr>
          <p:cNvPr id="8" name="TextBox 7"/>
          <p:cNvSpPr txBox="1"/>
          <p:nvPr/>
        </p:nvSpPr>
        <p:spPr>
          <a:xfrm>
            <a:off x="2743200" y="1219200"/>
            <a:ext cx="477246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i="1" dirty="0" smtClean="0"/>
              <a:t>1			(n == 0)</a:t>
            </a:r>
          </a:p>
          <a:p>
            <a:r>
              <a:rPr lang="en-US" sz="4000" b="1" i="1" dirty="0" smtClean="0"/>
              <a:t>n * (n-1)!	(n &gt; 0)</a:t>
            </a:r>
            <a:endParaRPr lang="en-US" sz="4000" b="1" i="1" dirty="0"/>
          </a:p>
        </p:txBody>
      </p:sp>
      <p:sp>
        <p:nvSpPr>
          <p:cNvPr id="9" name="TextBox 8"/>
          <p:cNvSpPr txBox="1"/>
          <p:nvPr/>
        </p:nvSpPr>
        <p:spPr>
          <a:xfrm>
            <a:off x="1295400" y="1524000"/>
            <a:ext cx="11512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i="1" dirty="0" smtClean="0"/>
              <a:t>n! = </a:t>
            </a:r>
            <a:endParaRPr lang="en-US" sz="4000" b="1" i="1" dirty="0"/>
          </a:p>
        </p:txBody>
      </p:sp>
      <p:sp>
        <p:nvSpPr>
          <p:cNvPr id="10" name="Left Brace 9"/>
          <p:cNvSpPr/>
          <p:nvPr/>
        </p:nvSpPr>
        <p:spPr>
          <a:xfrm>
            <a:off x="2362200" y="1219200"/>
            <a:ext cx="457200" cy="1219200"/>
          </a:xfrm>
          <a:prstGeom prst="leftBrac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228600" y="2819400"/>
            <a:ext cx="9144000" cy="3810000"/>
          </a:xfrm>
          <a:prstGeom prst="rect">
            <a:avLst/>
          </a:prstGeom>
        </p:spPr>
        <p:txBody>
          <a:bodyPr vert="horz">
            <a:normAutofit fontScale="85000" lnSpcReduction="10000"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</a:t>
            </a:r>
            <a:r>
              <a:rPr kumimoji="0" lang="en-US" sz="26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factorial (</a:t>
            </a:r>
            <a:r>
              <a:rPr kumimoji="0" lang="en-US" sz="26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n)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	// REQUIRES: n &gt;= 0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	// EFFECTS:  computes n!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+mj-lt"/>
              <a:buAutoNum type="arabicPeriod"/>
              <a:tabLst/>
              <a:defRPr/>
            </a:pP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{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+mj-lt"/>
              <a:buAutoNum type="arabicPeriod"/>
              <a:tabLst/>
              <a:defRPr/>
            </a:pP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if (n == 0) {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+mj-lt"/>
              <a:buAutoNum type="arabicPeriod"/>
              <a:tabLst/>
              <a:defRPr/>
            </a:pP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kumimoji="0" lang="en-US" sz="26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return 1;  // ‘base case’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+mj-lt"/>
              <a:buAutoNum type="arabicPeriod"/>
              <a:tabLst/>
              <a:defRPr/>
            </a:pP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} else {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+mj-lt"/>
              <a:buAutoNum type="arabicPeriod"/>
              <a:tabLst/>
              <a:defRPr/>
            </a:pP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return n*factorial(n-1);</a:t>
            </a:r>
            <a:r>
              <a:rPr kumimoji="0" lang="en-US" sz="26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// ‘recursive step’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+mj-lt"/>
              <a:buAutoNum type="arabicPeriod"/>
              <a:tabLst/>
              <a:defRPr/>
            </a:pP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+mj-lt"/>
              <a:buAutoNum type="arabicPeriod"/>
              <a:tabLst/>
              <a:defRPr/>
            </a:pP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990600" y="2590800"/>
            <a:ext cx="7162800" cy="15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Recursion</a:t>
            </a:r>
            <a:br>
              <a:rPr lang="en-US" dirty="0" smtClean="0"/>
            </a:br>
            <a:r>
              <a:rPr lang="en-US" sz="2200" dirty="0" smtClean="0"/>
              <a:t>Example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4495800" cy="4572000"/>
          </a:xfrm>
        </p:spPr>
        <p:txBody>
          <a:bodyPr>
            <a:normAutofit/>
          </a:bodyPr>
          <a:lstStyle/>
          <a:p>
            <a:r>
              <a:rPr lang="en-US" dirty="0" smtClean="0"/>
              <a:t>Suppose we call our function as follows:</a:t>
            </a:r>
          </a:p>
          <a:p>
            <a:pPr lvl="1"/>
            <a:endParaRPr lang="en-US" dirty="0" smtClean="0"/>
          </a:p>
          <a:p>
            <a:pPr lvl="1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x;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x = factorial(3);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lvl="1">
              <a:buNone/>
            </a:pP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562600" y="838200"/>
            <a:ext cx="3200400" cy="646331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main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x:  </a:t>
            </a:r>
          </a:p>
        </p:txBody>
      </p:sp>
      <p:sp>
        <p:nvSpPr>
          <p:cNvPr id="9" name="Rectangle 8"/>
          <p:cNvSpPr/>
          <p:nvPr/>
        </p:nvSpPr>
        <p:spPr>
          <a:xfrm>
            <a:off x="6096000" y="1143000"/>
            <a:ext cx="3048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Recursion</a:t>
            </a:r>
            <a:br>
              <a:rPr lang="en-US" dirty="0" smtClean="0"/>
            </a:br>
            <a:r>
              <a:rPr lang="en-US" sz="2200" dirty="0" smtClean="0"/>
              <a:t>Example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4419600" cy="4572000"/>
          </a:xfrm>
        </p:spPr>
        <p:txBody>
          <a:bodyPr>
            <a:normAutofit/>
          </a:bodyPr>
          <a:lstStyle/>
          <a:p>
            <a:r>
              <a:rPr lang="en-US" dirty="0" smtClean="0"/>
              <a:t>main() calls factorial with an argument 3. </a:t>
            </a:r>
          </a:p>
          <a:p>
            <a:r>
              <a:rPr lang="en-US" dirty="0" smtClean="0"/>
              <a:t>We evaluate the actual argument, create an activation record, and copy the actual value to the formal: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562600" y="1524000"/>
            <a:ext cx="3200400" cy="92333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factorial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n: 3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RA: main line #3  </a:t>
            </a:r>
          </a:p>
        </p:txBody>
      </p:sp>
      <p:sp>
        <p:nvSpPr>
          <p:cNvPr id="8" name="Rectangle 7"/>
          <p:cNvSpPr/>
          <p:nvPr/>
        </p:nvSpPr>
        <p:spPr>
          <a:xfrm>
            <a:off x="6096000" y="1828800"/>
            <a:ext cx="3048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562600" y="838200"/>
            <a:ext cx="32004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main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x: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6096000" y="1143000"/>
            <a:ext cx="3048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715000" y="2590800"/>
            <a:ext cx="3079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RA = “Return Address”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Recursion</a:t>
            </a:r>
            <a:br>
              <a:rPr lang="en-US" dirty="0" smtClean="0"/>
            </a:br>
            <a:r>
              <a:rPr lang="en-US" sz="2200" dirty="0" smtClean="0"/>
              <a:t>Example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4495800" cy="5105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Now we evaluate the body of factorial: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n is not zero, so we evaluate the alternate arm of the if statement. Substituting for n and simplifying, we get:</a:t>
            </a:r>
          </a:p>
          <a:p>
            <a:pPr lvl="2">
              <a:buNone/>
            </a:pPr>
            <a:r>
              <a:rPr lang="en-US" dirty="0" smtClean="0"/>
              <a:t>		     </a:t>
            </a:r>
            <a:r>
              <a:rPr lang="en-US" sz="2400" dirty="0" smtClean="0"/>
              <a:t>return 3 * factorial(2)</a:t>
            </a:r>
          </a:p>
          <a:p>
            <a:pPr lvl="1"/>
            <a:r>
              <a:rPr lang="en-US" dirty="0" smtClean="0"/>
              <a:t>So, factorial must call factorial.  We follow the “call a function” protocol, and create a </a:t>
            </a:r>
            <a:r>
              <a:rPr lang="en-US" b="1" dirty="0" smtClean="0"/>
              <a:t>new</a:t>
            </a:r>
            <a:r>
              <a:rPr lang="en-US" dirty="0" smtClean="0"/>
              <a:t> activation record for a </a:t>
            </a:r>
            <a:r>
              <a:rPr lang="en-US" b="1" dirty="0" smtClean="0"/>
              <a:t>new</a:t>
            </a:r>
            <a:r>
              <a:rPr lang="en-US" dirty="0" smtClean="0"/>
              <a:t> instance of factorial: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562600" y="1524000"/>
            <a:ext cx="320040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factorial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n: 3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RA: main line #3  </a:t>
            </a:r>
          </a:p>
        </p:txBody>
      </p:sp>
      <p:sp>
        <p:nvSpPr>
          <p:cNvPr id="8" name="Rectangle 7"/>
          <p:cNvSpPr/>
          <p:nvPr/>
        </p:nvSpPr>
        <p:spPr>
          <a:xfrm>
            <a:off x="6096000" y="1828800"/>
            <a:ext cx="3048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562600" y="838200"/>
            <a:ext cx="32004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main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x: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6096000" y="1143000"/>
            <a:ext cx="3048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562600" y="2514600"/>
            <a:ext cx="3200400" cy="92333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factorial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n: 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RA: factorial line #5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096000" y="2819400"/>
            <a:ext cx="3048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Recursion</a:t>
            </a:r>
            <a:br>
              <a:rPr lang="en-US" dirty="0" smtClean="0"/>
            </a:br>
            <a:r>
              <a:rPr lang="en-US" sz="2200" dirty="0" smtClean="0"/>
              <a:t>Example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4495800" cy="5105400"/>
          </a:xfrm>
        </p:spPr>
        <p:txBody>
          <a:bodyPr>
            <a:normAutofit/>
          </a:bodyPr>
          <a:lstStyle/>
          <a:p>
            <a:r>
              <a:rPr lang="en-US" dirty="0" smtClean="0"/>
              <a:t>Again, n is not zero, so we evaluate the </a:t>
            </a:r>
            <a:r>
              <a:rPr lang="en-US" b="1" dirty="0" smtClean="0">
                <a:solidFill>
                  <a:srgbClr val="00B050"/>
                </a:solidFill>
              </a:rPr>
              <a:t>else </a:t>
            </a:r>
            <a:r>
              <a:rPr lang="en-US" dirty="0" smtClean="0"/>
              <a:t>arm again: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return 2 * factorial(1)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562600" y="1524000"/>
            <a:ext cx="320040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factorial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n: 3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RA: main line #3  </a:t>
            </a:r>
          </a:p>
        </p:txBody>
      </p:sp>
      <p:sp>
        <p:nvSpPr>
          <p:cNvPr id="8" name="Rectangle 7"/>
          <p:cNvSpPr/>
          <p:nvPr/>
        </p:nvSpPr>
        <p:spPr>
          <a:xfrm>
            <a:off x="6096000" y="1828800"/>
            <a:ext cx="3048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562600" y="838200"/>
            <a:ext cx="32004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main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x: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6096000" y="1143000"/>
            <a:ext cx="3048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562600" y="2514600"/>
            <a:ext cx="320040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factorial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n: 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RA: factorial line #5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096000" y="2819400"/>
            <a:ext cx="3048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096000" y="2819400"/>
            <a:ext cx="3048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562600" y="3505200"/>
            <a:ext cx="3200400" cy="92333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factorial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n: 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RA: factorial line #5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096000" y="3810000"/>
            <a:ext cx="3048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Recursion</a:t>
            </a:r>
            <a:br>
              <a:rPr lang="en-US" dirty="0" smtClean="0"/>
            </a:br>
            <a:r>
              <a:rPr lang="en-US" sz="2200" dirty="0" smtClean="0"/>
              <a:t>Example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4495800" cy="5105400"/>
          </a:xfrm>
        </p:spPr>
        <p:txBody>
          <a:bodyPr>
            <a:normAutofit/>
          </a:bodyPr>
          <a:lstStyle/>
          <a:p>
            <a:r>
              <a:rPr lang="en-US" dirty="0" smtClean="0"/>
              <a:t>And again: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return 1*factorial(0)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562600" y="1524000"/>
            <a:ext cx="320040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factorial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n: 3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RA: main line #3  </a:t>
            </a:r>
          </a:p>
        </p:txBody>
      </p:sp>
      <p:sp>
        <p:nvSpPr>
          <p:cNvPr id="8" name="Rectangle 7"/>
          <p:cNvSpPr/>
          <p:nvPr/>
        </p:nvSpPr>
        <p:spPr>
          <a:xfrm>
            <a:off x="6096000" y="1828800"/>
            <a:ext cx="3048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562600" y="838200"/>
            <a:ext cx="32004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main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x: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6096000" y="1143000"/>
            <a:ext cx="3048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562600" y="2514600"/>
            <a:ext cx="320040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factorial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n: 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RA: factorial line #5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096000" y="2819400"/>
            <a:ext cx="3048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096000" y="2819400"/>
            <a:ext cx="3048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562600" y="3505200"/>
            <a:ext cx="320040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factorial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n: 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RA: factorial line #5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096000" y="3810000"/>
            <a:ext cx="3048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562600" y="4495800"/>
            <a:ext cx="3200400" cy="92333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factorial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n: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RA: factorial line #5  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096000" y="4800600"/>
            <a:ext cx="3048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Recursion</a:t>
            </a:r>
            <a:br>
              <a:rPr lang="en-US" dirty="0" smtClean="0"/>
            </a:br>
            <a:r>
              <a:rPr lang="en-US" sz="2200" dirty="0" smtClean="0"/>
              <a:t>Example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4495800" cy="5105400"/>
          </a:xfrm>
        </p:spPr>
        <p:txBody>
          <a:bodyPr>
            <a:normAutofit/>
          </a:bodyPr>
          <a:lstStyle/>
          <a:p>
            <a:r>
              <a:rPr lang="en-US" dirty="0" smtClean="0"/>
              <a:t>In evaluating factorial(0), n is zero, so we evaluate the </a:t>
            </a:r>
            <a:r>
              <a:rPr lang="en-US" b="1" dirty="0" smtClean="0">
                <a:solidFill>
                  <a:srgbClr val="00B050"/>
                </a:solidFill>
              </a:rPr>
              <a:t>if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smtClean="0"/>
              <a:t>arm rather than </a:t>
            </a:r>
            <a:r>
              <a:rPr lang="en-US" b="1" dirty="0" smtClean="0">
                <a:solidFill>
                  <a:srgbClr val="00B050"/>
                </a:solidFill>
              </a:rPr>
              <a:t>else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smtClean="0"/>
              <a:t>arm.</a:t>
            </a:r>
          </a:p>
          <a:p>
            <a:r>
              <a:rPr lang="en-US" dirty="0" smtClean="0"/>
              <a:t>Return the value “1”</a:t>
            </a:r>
          </a:p>
          <a:p>
            <a:r>
              <a:rPr lang="en-US" dirty="0" smtClean="0"/>
              <a:t>Popping the most recent activation record off of the stack.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562600" y="1524000"/>
            <a:ext cx="320040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factorial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n: 3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RA: main line #3  </a:t>
            </a:r>
          </a:p>
        </p:txBody>
      </p:sp>
      <p:sp>
        <p:nvSpPr>
          <p:cNvPr id="8" name="Rectangle 7"/>
          <p:cNvSpPr/>
          <p:nvPr/>
        </p:nvSpPr>
        <p:spPr>
          <a:xfrm>
            <a:off x="6096000" y="1828800"/>
            <a:ext cx="3048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562600" y="838200"/>
            <a:ext cx="32004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main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x: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6096000" y="1143000"/>
            <a:ext cx="3048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562600" y="2514600"/>
            <a:ext cx="320040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factorial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n: 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RA: factorial line #5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096000" y="2819400"/>
            <a:ext cx="3048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096000" y="2819400"/>
            <a:ext cx="3048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562600" y="3505200"/>
            <a:ext cx="320040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factorial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n: 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RA: factorial line #5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096000" y="3810000"/>
            <a:ext cx="3048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562600" y="4495800"/>
            <a:ext cx="3200400" cy="92333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factorial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n: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RA: factorial line #5  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096000" y="4800600"/>
            <a:ext cx="3048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5562600" y="4495800"/>
            <a:ext cx="3200400" cy="914400"/>
            <a:chOff x="5562600" y="4495800"/>
            <a:chExt cx="3200400" cy="914400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5562600" y="4495800"/>
              <a:ext cx="3200400" cy="91440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10800000" flipV="1">
              <a:off x="5562600" y="4495800"/>
              <a:ext cx="3200400" cy="9144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36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4779670" y="4131583"/>
            <a:ext cx="706730" cy="582637"/>
            <a:chOff x="4779670" y="4131583"/>
            <a:chExt cx="706730" cy="582637"/>
          </a:xfrm>
        </p:grpSpPr>
        <p:sp>
          <p:nvSpPr>
            <p:cNvPr id="18" name="Curved Left Arrow 17"/>
            <p:cNvSpPr/>
            <p:nvPr/>
          </p:nvSpPr>
          <p:spPr>
            <a:xfrm flipH="1" flipV="1">
              <a:off x="5105400" y="4131583"/>
              <a:ext cx="381000" cy="537865"/>
            </a:xfrm>
            <a:prstGeom prst="curvedLeftArrow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779670" y="4191000"/>
              <a:ext cx="34977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rgbClr val="00B0F0"/>
                  </a:solidFill>
                </a:rPr>
                <a:t>1</a:t>
              </a:r>
              <a:endParaRPr lang="en-US" sz="2800" b="1" dirty="0">
                <a:solidFill>
                  <a:srgbClr val="00B0F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Recursion</a:t>
            </a:r>
            <a:br>
              <a:rPr lang="en-US" dirty="0" smtClean="0"/>
            </a:br>
            <a:r>
              <a:rPr lang="en-US" sz="2200" dirty="0" smtClean="0"/>
              <a:t>Example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44958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We called factorial with this statement as follows: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return 1 * factorial(0)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But, now we know the value of factorial(0), so we can simplify to</a:t>
            </a:r>
            <a:br>
              <a:rPr lang="en-US" dirty="0" smtClean="0"/>
            </a:br>
            <a:r>
              <a:rPr lang="en-US" dirty="0" smtClean="0"/>
              <a:t>	</a:t>
            </a:r>
            <a:br>
              <a:rPr lang="en-US" dirty="0" smtClean="0"/>
            </a:br>
            <a:r>
              <a:rPr lang="en-US" dirty="0" smtClean="0"/>
              <a:t>   return 1 * 1    =&gt;  return 1;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This pops another frame off the stack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562600" y="1524000"/>
            <a:ext cx="320040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factorial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n: 3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RA: main line #3  </a:t>
            </a:r>
          </a:p>
        </p:txBody>
      </p:sp>
      <p:sp>
        <p:nvSpPr>
          <p:cNvPr id="8" name="Rectangle 7"/>
          <p:cNvSpPr/>
          <p:nvPr/>
        </p:nvSpPr>
        <p:spPr>
          <a:xfrm>
            <a:off x="6096000" y="1828800"/>
            <a:ext cx="3048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562600" y="838200"/>
            <a:ext cx="32004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main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x: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6096000" y="1143000"/>
            <a:ext cx="3048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562600" y="2514600"/>
            <a:ext cx="320040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factorial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n: 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RA: factorial line #5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096000" y="2819400"/>
            <a:ext cx="3048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096000" y="2819400"/>
            <a:ext cx="3048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562600" y="3505200"/>
            <a:ext cx="3200400" cy="92333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factorial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n: 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RA: factorial line #5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096000" y="3810000"/>
            <a:ext cx="3048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5562600" y="3505200"/>
            <a:ext cx="3200400" cy="914400"/>
            <a:chOff x="5562600" y="3505200"/>
            <a:chExt cx="3200400" cy="914400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5562600" y="3505200"/>
              <a:ext cx="3200400" cy="91440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10800000" flipV="1">
              <a:off x="5562600" y="3505200"/>
              <a:ext cx="3200400" cy="9144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37</a:t>
            </a:fld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4780382" y="3146611"/>
            <a:ext cx="706730" cy="582637"/>
            <a:chOff x="4779670" y="4131583"/>
            <a:chExt cx="706730" cy="582637"/>
          </a:xfrm>
        </p:grpSpPr>
        <p:sp>
          <p:nvSpPr>
            <p:cNvPr id="17" name="Curved Left Arrow 16"/>
            <p:cNvSpPr/>
            <p:nvPr/>
          </p:nvSpPr>
          <p:spPr>
            <a:xfrm flipH="1" flipV="1">
              <a:off x="5105400" y="4131583"/>
              <a:ext cx="381000" cy="537865"/>
            </a:xfrm>
            <a:prstGeom prst="curvedLeftArrow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779670" y="4191000"/>
              <a:ext cx="34977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rgbClr val="00B0F0"/>
                  </a:solidFill>
                </a:rPr>
                <a:t>1</a:t>
              </a:r>
              <a:endParaRPr lang="en-US" sz="2800" b="1" dirty="0">
                <a:solidFill>
                  <a:srgbClr val="00B0F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Recursion</a:t>
            </a:r>
            <a:br>
              <a:rPr lang="en-US" dirty="0" smtClean="0"/>
            </a:br>
            <a:r>
              <a:rPr lang="en-US" sz="2200" dirty="0" smtClean="0"/>
              <a:t>Example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44958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Allowing us to complete evaluating factorial(2):</a:t>
            </a:r>
            <a:br>
              <a:rPr lang="en-US" dirty="0" smtClean="0"/>
            </a:br>
            <a:endParaRPr lang="en-US" dirty="0" smtClean="0"/>
          </a:p>
          <a:p>
            <a:pPr>
              <a:buNone/>
            </a:pPr>
            <a:r>
              <a:rPr lang="en-US" dirty="0" smtClean="0"/>
              <a:t>	return 2 * factorial(1)   =&gt;</a:t>
            </a:r>
          </a:p>
          <a:p>
            <a:pPr>
              <a:buNone/>
            </a:pPr>
            <a:r>
              <a:rPr lang="en-US" dirty="0" smtClean="0"/>
              <a:t>	return 2 * 1   =&gt; </a:t>
            </a:r>
          </a:p>
          <a:p>
            <a:pPr>
              <a:buNone/>
            </a:pPr>
            <a:r>
              <a:rPr lang="en-US" dirty="0" smtClean="0"/>
              <a:t>	return 2;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Now pop off another frame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562600" y="1524000"/>
            <a:ext cx="320040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factorial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n: 3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RA: main line #3  </a:t>
            </a:r>
          </a:p>
        </p:txBody>
      </p:sp>
      <p:sp>
        <p:nvSpPr>
          <p:cNvPr id="8" name="Rectangle 7"/>
          <p:cNvSpPr/>
          <p:nvPr/>
        </p:nvSpPr>
        <p:spPr>
          <a:xfrm>
            <a:off x="6096000" y="1828800"/>
            <a:ext cx="3048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562600" y="838200"/>
            <a:ext cx="32004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main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x: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6096000" y="1143000"/>
            <a:ext cx="3048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562600" y="2514600"/>
            <a:ext cx="3200400" cy="92333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factorial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n: 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RA: factorial line #5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096000" y="2819400"/>
            <a:ext cx="3048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096000" y="2819400"/>
            <a:ext cx="3048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5562600" y="2514600"/>
            <a:ext cx="3200400" cy="914400"/>
            <a:chOff x="5562600" y="2514600"/>
            <a:chExt cx="3200400" cy="914400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5562600" y="2514600"/>
              <a:ext cx="3200400" cy="91440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10800000" flipV="1">
              <a:off x="5562600" y="2514600"/>
              <a:ext cx="3200400" cy="9144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38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4780382" y="2223281"/>
            <a:ext cx="706730" cy="582637"/>
            <a:chOff x="4779670" y="4131583"/>
            <a:chExt cx="706730" cy="582637"/>
          </a:xfrm>
        </p:grpSpPr>
        <p:sp>
          <p:nvSpPr>
            <p:cNvPr id="15" name="Curved Left Arrow 14"/>
            <p:cNvSpPr/>
            <p:nvPr/>
          </p:nvSpPr>
          <p:spPr>
            <a:xfrm flipH="1" flipV="1">
              <a:off x="5105400" y="4131583"/>
              <a:ext cx="381000" cy="537865"/>
            </a:xfrm>
            <a:prstGeom prst="curvedLeftArrow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779670" y="4191000"/>
              <a:ext cx="34977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rgbClr val="00B0F0"/>
                  </a:solidFill>
                </a:rPr>
                <a:t>2</a:t>
              </a:r>
              <a:endParaRPr lang="en-US" sz="2800" b="1" dirty="0">
                <a:solidFill>
                  <a:srgbClr val="00B0F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Recursion</a:t>
            </a:r>
            <a:br>
              <a:rPr lang="en-US" dirty="0" smtClean="0"/>
            </a:br>
            <a:r>
              <a:rPr lang="en-US" sz="2200" dirty="0" smtClean="0"/>
              <a:t>Example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4495800" cy="4876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Resolve the last “pending” multiplication:</a:t>
            </a:r>
            <a:br>
              <a:rPr lang="en-US" dirty="0" smtClean="0"/>
            </a:br>
            <a:endParaRPr lang="en-US" dirty="0" smtClean="0"/>
          </a:p>
          <a:p>
            <a:pPr>
              <a:buNone/>
            </a:pPr>
            <a:r>
              <a:rPr lang="en-US" dirty="0" smtClean="0"/>
              <a:t>	return 3 * factorial(2)   =&gt;</a:t>
            </a:r>
          </a:p>
          <a:p>
            <a:pPr>
              <a:buNone/>
            </a:pPr>
            <a:r>
              <a:rPr lang="en-US" dirty="0" smtClean="0"/>
              <a:t>	return 3 * 2   =&gt;</a:t>
            </a:r>
          </a:p>
          <a:p>
            <a:pPr>
              <a:buNone/>
            </a:pPr>
            <a:r>
              <a:rPr lang="en-US" dirty="0" smtClean="0"/>
              <a:t>	return 6</a:t>
            </a:r>
          </a:p>
          <a:p>
            <a:endParaRPr lang="en-US" dirty="0" smtClean="0"/>
          </a:p>
          <a:p>
            <a:r>
              <a:rPr lang="en-US" dirty="0" smtClean="0"/>
              <a:t>That's convenient and it is the correct answer.</a:t>
            </a:r>
          </a:p>
          <a:p>
            <a:endParaRPr lang="en-US" dirty="0" smtClean="0"/>
          </a:p>
          <a:p>
            <a:r>
              <a:rPr lang="en-US" dirty="0" smtClean="0"/>
              <a:t>And don’t forget that last pop!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562600" y="1524000"/>
            <a:ext cx="3200400" cy="92333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factorial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n: 3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RA: main line #3  </a:t>
            </a:r>
          </a:p>
        </p:txBody>
      </p:sp>
      <p:sp>
        <p:nvSpPr>
          <p:cNvPr id="8" name="Rectangle 7"/>
          <p:cNvSpPr/>
          <p:nvPr/>
        </p:nvSpPr>
        <p:spPr>
          <a:xfrm>
            <a:off x="6096000" y="1828800"/>
            <a:ext cx="3048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562600" y="838200"/>
            <a:ext cx="32004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main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x: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6096000" y="1143000"/>
            <a:ext cx="3048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5562600" y="1524000"/>
            <a:ext cx="3200400" cy="914400"/>
            <a:chOff x="5562600" y="1524000"/>
            <a:chExt cx="3200400" cy="914400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5562600" y="1524000"/>
              <a:ext cx="3200400" cy="91440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10800000" flipV="1">
              <a:off x="5562600" y="1524000"/>
              <a:ext cx="3200400" cy="9144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Oval 13"/>
          <p:cNvSpPr/>
          <p:nvPr/>
        </p:nvSpPr>
        <p:spPr>
          <a:xfrm>
            <a:off x="1143000" y="3429000"/>
            <a:ext cx="1219200" cy="457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39</a:t>
            </a:fld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4780382" y="1246163"/>
            <a:ext cx="706730" cy="582637"/>
            <a:chOff x="4779670" y="4131583"/>
            <a:chExt cx="706730" cy="582637"/>
          </a:xfrm>
        </p:grpSpPr>
        <p:sp>
          <p:nvSpPr>
            <p:cNvPr id="15" name="Curved Left Arrow 14"/>
            <p:cNvSpPr/>
            <p:nvPr/>
          </p:nvSpPr>
          <p:spPr>
            <a:xfrm flipH="1" flipV="1">
              <a:off x="5105400" y="4131583"/>
              <a:ext cx="381000" cy="537865"/>
            </a:xfrm>
            <a:prstGeom prst="curvedLeftArrow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779670" y="4191000"/>
              <a:ext cx="34977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rgbClr val="00B0F0"/>
                  </a:solidFill>
                </a:rPr>
                <a:t>6</a:t>
              </a:r>
              <a:endParaRPr lang="en-US" sz="2800" b="1" dirty="0">
                <a:solidFill>
                  <a:srgbClr val="00B0F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 Conditions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simplest sort of breakpoint breaks every time your program reaches a specified place</a:t>
            </a:r>
            <a:r>
              <a:rPr lang="en-US" dirty="0" smtClean="0"/>
              <a:t>.</a:t>
            </a:r>
          </a:p>
          <a:p>
            <a:r>
              <a:rPr lang="en-US" dirty="0"/>
              <a:t>You can also specify a </a:t>
            </a:r>
            <a:r>
              <a:rPr lang="en-US" b="1" dirty="0">
                <a:solidFill>
                  <a:srgbClr val="00B050"/>
                </a:solidFill>
              </a:rPr>
              <a:t>condition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/>
              <a:t>for a breakpoint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A condition is just a Boolean expression in </a:t>
            </a:r>
            <a:r>
              <a:rPr lang="en-US" dirty="0" smtClean="0"/>
              <a:t>C++</a:t>
            </a:r>
          </a:p>
          <a:p>
            <a:pPr lvl="1"/>
            <a:r>
              <a:rPr lang="en-US" dirty="0"/>
              <a:t>A breakpoint with a condition evaluates the expression each time your program reaches it, and your program stops only if the condition is </a:t>
            </a:r>
            <a:r>
              <a:rPr lang="en-US" b="1" dirty="0">
                <a:solidFill>
                  <a:srgbClr val="00B050"/>
                </a:solidFill>
              </a:rPr>
              <a:t>true</a:t>
            </a:r>
            <a:r>
              <a:rPr lang="en-US" dirty="0" smtClean="0"/>
              <a:t>.</a:t>
            </a:r>
          </a:p>
          <a:p>
            <a:r>
              <a:rPr lang="en-US" dirty="0" smtClean="0"/>
              <a:t>Command: </a:t>
            </a:r>
            <a:r>
              <a:rPr lang="en-US" dirty="0" smtClean="0">
                <a:solidFill>
                  <a:srgbClr val="FF0000"/>
                </a:solidFill>
              </a:rPr>
              <a:t>condition [</a:t>
            </a:r>
            <a:r>
              <a:rPr lang="en-US" dirty="0" err="1" smtClean="0">
                <a:solidFill>
                  <a:srgbClr val="FF0000"/>
                </a:solidFill>
              </a:rPr>
              <a:t>bnum</a:t>
            </a:r>
            <a:r>
              <a:rPr lang="en-US" dirty="0" smtClean="0">
                <a:solidFill>
                  <a:srgbClr val="FF0000"/>
                </a:solidFill>
              </a:rPr>
              <a:t>] [expression]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solidFill>
                  <a:srgbClr val="0000FF"/>
                </a:solidFill>
              </a:rPr>
              <a:t>condition 2 </a:t>
            </a:r>
            <a:r>
              <a:rPr lang="en-US" dirty="0" err="1" smtClean="0">
                <a:solidFill>
                  <a:srgbClr val="0000FF"/>
                </a:solidFill>
              </a:rPr>
              <a:t>i</a:t>
            </a:r>
            <a:r>
              <a:rPr lang="en-US" dirty="0" smtClean="0">
                <a:solidFill>
                  <a:srgbClr val="0000FF"/>
                </a:solidFill>
              </a:rPr>
              <a:t>==4</a:t>
            </a:r>
          </a:p>
          <a:p>
            <a:r>
              <a:rPr lang="en-US" dirty="0" smtClean="0"/>
              <a:t>Remove the condition: </a:t>
            </a:r>
            <a:r>
              <a:rPr lang="en-US" dirty="0" smtClean="0">
                <a:solidFill>
                  <a:srgbClr val="FF0000"/>
                </a:solidFill>
              </a:rPr>
              <a:t>condition [</a:t>
            </a:r>
            <a:r>
              <a:rPr lang="en-US" dirty="0" err="1" smtClean="0">
                <a:solidFill>
                  <a:srgbClr val="FF0000"/>
                </a:solidFill>
              </a:rPr>
              <a:t>bnum</a:t>
            </a:r>
            <a:r>
              <a:rPr lang="en-US" dirty="0" smtClean="0">
                <a:solidFill>
                  <a:srgbClr val="FF0000"/>
                </a:solidFill>
              </a:rPr>
              <a:t>]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solidFill>
                  <a:srgbClr val="0000FF"/>
                </a:solidFill>
              </a:rPr>
              <a:t>condition 2</a:t>
            </a: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4473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Recursion</a:t>
            </a:r>
            <a:br>
              <a:rPr lang="en-US" dirty="0" smtClean="0"/>
            </a:br>
            <a:r>
              <a:rPr lang="en-US" sz="2200" dirty="0" smtClean="0"/>
              <a:t>Writing a function for the general case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Don’t try to do it all in your head.  Instead, treat it like an inductive proof.</a:t>
            </a:r>
          </a:p>
          <a:p>
            <a:endParaRPr lang="en-US" dirty="0" smtClean="0"/>
          </a:p>
          <a:p>
            <a:r>
              <a:rPr lang="en-US" dirty="0" smtClean="0"/>
              <a:t>To </a:t>
            </a:r>
            <a:r>
              <a:rPr lang="en-US" u="sng" dirty="0" smtClean="0"/>
              <a:t>write</a:t>
            </a:r>
            <a:r>
              <a:rPr lang="en-US" dirty="0" smtClean="0"/>
              <a:t> a correct recursive function, do two things: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US" dirty="0" smtClean="0"/>
              <a:t>Identify the “trivial” case (or cases), and write them explicitly.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US" dirty="0" smtClean="0"/>
              <a:t>For all other cases, first assume there is a function that can solve </a:t>
            </a:r>
            <a:r>
              <a:rPr lang="en-US" dirty="0" smtClean="0">
                <a:solidFill>
                  <a:srgbClr val="0000FF"/>
                </a:solidFill>
              </a:rPr>
              <a:t>smaller</a:t>
            </a:r>
            <a:r>
              <a:rPr lang="en-US" dirty="0" smtClean="0"/>
              <a:t> versions of the same problem, then figure out how to get from the </a:t>
            </a:r>
            <a:r>
              <a:rPr lang="en-US" dirty="0" smtClean="0">
                <a:solidFill>
                  <a:srgbClr val="0000FF"/>
                </a:solidFill>
              </a:rPr>
              <a:t>smaller</a:t>
            </a:r>
            <a:r>
              <a:rPr lang="en-US" dirty="0" smtClean="0"/>
              <a:t> solution to the </a:t>
            </a:r>
            <a:r>
              <a:rPr lang="en-US" dirty="0" smtClean="0">
                <a:solidFill>
                  <a:srgbClr val="FF0000"/>
                </a:solidFill>
              </a:rPr>
              <a:t>bigger</a:t>
            </a:r>
            <a:r>
              <a:rPr lang="en-US" dirty="0" smtClean="0"/>
              <a:t> one.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Official </a:t>
            </a:r>
            <a:r>
              <a:rPr lang="en-US" dirty="0" smtClean="0"/>
              <a:t>Documentation of GDB: </a:t>
            </a:r>
            <a:r>
              <a:rPr lang="en-US" dirty="0">
                <a:hlinkClick r:id="rId2"/>
              </a:rPr>
              <a:t>http://sources.redhat.com/gdb/documentation/</a:t>
            </a:r>
            <a:endParaRPr lang="en-US" dirty="0">
              <a:hlinkClick r:id="rId3"/>
            </a:endParaRPr>
          </a:p>
          <a:p>
            <a:r>
              <a:rPr lang="en-US" dirty="0"/>
              <a:t>Problem Solving with C++, 8</a:t>
            </a:r>
            <a:r>
              <a:rPr lang="en-US" baseline="30000" dirty="0"/>
              <a:t>th</a:t>
            </a:r>
            <a:r>
              <a:rPr lang="en-US" dirty="0"/>
              <a:t> Edition</a:t>
            </a:r>
          </a:p>
          <a:p>
            <a:pPr lvl="1"/>
            <a:r>
              <a:rPr lang="en-US" dirty="0" smtClean="0"/>
              <a:t>Chapter 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534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Conditions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Stop </a:t>
            </a:r>
            <a:r>
              <a:rPr lang="en-US" dirty="0"/>
              <a:t>only when the breakpoint has been reached a certain number of </a:t>
            </a:r>
            <a:r>
              <a:rPr lang="en-US" dirty="0" smtClean="0"/>
              <a:t>times: </a:t>
            </a:r>
            <a:r>
              <a:rPr lang="en-US" dirty="0" smtClean="0">
                <a:solidFill>
                  <a:srgbClr val="FF0000"/>
                </a:solidFill>
              </a:rPr>
              <a:t>ignore [</a:t>
            </a:r>
            <a:r>
              <a:rPr lang="en-US" dirty="0" err="1" smtClean="0">
                <a:solidFill>
                  <a:srgbClr val="FF0000"/>
                </a:solidFill>
              </a:rPr>
              <a:t>bnum</a:t>
            </a:r>
            <a:r>
              <a:rPr lang="en-US" dirty="0" smtClean="0">
                <a:solidFill>
                  <a:srgbClr val="FF0000"/>
                </a:solidFill>
              </a:rPr>
              <a:t>] [count]</a:t>
            </a:r>
          </a:p>
          <a:p>
            <a:pPr lvl="1"/>
            <a:r>
              <a:rPr lang="en-US" dirty="0" smtClean="0"/>
              <a:t>The breakpoint [</a:t>
            </a:r>
            <a:r>
              <a:rPr lang="en-US" dirty="0" err="1" smtClean="0"/>
              <a:t>bnum</a:t>
            </a:r>
            <a:r>
              <a:rPr lang="en-US" dirty="0"/>
              <a:t>] </a:t>
            </a:r>
            <a:r>
              <a:rPr lang="en-US" dirty="0" smtClean="0"/>
              <a:t>does </a:t>
            </a:r>
            <a:r>
              <a:rPr lang="en-US" dirty="0"/>
              <a:t>not stop the </a:t>
            </a:r>
            <a:r>
              <a:rPr lang="en-US" b="1" dirty="0">
                <a:solidFill>
                  <a:srgbClr val="00B050"/>
                </a:solidFill>
              </a:rPr>
              <a:t>next</a:t>
            </a:r>
            <a:r>
              <a:rPr lang="en-US" dirty="0"/>
              <a:t> </a:t>
            </a:r>
            <a:r>
              <a:rPr lang="en-US" dirty="0" smtClean="0"/>
              <a:t>[count] </a:t>
            </a:r>
            <a:r>
              <a:rPr lang="en-US" dirty="0"/>
              <a:t>times your program reaches it.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solidFill>
                  <a:srgbClr val="0000FF"/>
                </a:solidFill>
              </a:rPr>
              <a:t>ignore 2 4</a:t>
            </a:r>
          </a:p>
        </p:txBody>
      </p:sp>
    </p:spTree>
    <p:extLst>
      <p:ext uri="{BB962C8B-B14F-4D97-AF65-F5344CB8AC3E}">
        <p14:creationId xmlns:p14="http://schemas.microsoft.com/office/powerpoint/2010/main" val="3284617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Another Way to Stop: Set </a:t>
            </a:r>
            <a:r>
              <a:rPr lang="en-US" dirty="0" err="1" smtClean="0"/>
              <a:t>Watchpoints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029200"/>
          </a:xfrm>
        </p:spPr>
        <p:txBody>
          <a:bodyPr>
            <a:normAutofit/>
          </a:bodyPr>
          <a:lstStyle/>
          <a:p>
            <a:r>
              <a:rPr lang="en-US" dirty="0"/>
              <a:t>You can use a </a:t>
            </a:r>
            <a:r>
              <a:rPr lang="en-US" dirty="0" err="1"/>
              <a:t>watchpoint</a:t>
            </a:r>
            <a:r>
              <a:rPr lang="en-US" dirty="0"/>
              <a:t> to stop execution </a:t>
            </a:r>
            <a:r>
              <a:rPr lang="en-US" b="1" dirty="0">
                <a:solidFill>
                  <a:srgbClr val="00B050"/>
                </a:solidFill>
              </a:rPr>
              <a:t>whenever the value of an expression </a:t>
            </a:r>
            <a:r>
              <a:rPr lang="en-US" b="1" dirty="0" smtClean="0">
                <a:solidFill>
                  <a:srgbClr val="00B050"/>
                </a:solidFill>
              </a:rPr>
              <a:t>changes</a:t>
            </a:r>
          </a:p>
          <a:p>
            <a:pPr lvl="1"/>
            <a:r>
              <a:rPr lang="en-US" dirty="0" smtClean="0"/>
              <a:t>without </a:t>
            </a:r>
            <a:r>
              <a:rPr lang="en-US" dirty="0"/>
              <a:t>having to predict a particular place where this may happen</a:t>
            </a:r>
            <a:r>
              <a:rPr lang="en-US" dirty="0" smtClean="0"/>
              <a:t>.</a:t>
            </a:r>
          </a:p>
          <a:p>
            <a:r>
              <a:rPr lang="en-US" dirty="0" smtClean="0"/>
              <a:t>Command: </a:t>
            </a:r>
            <a:r>
              <a:rPr lang="en-US" dirty="0" smtClean="0">
                <a:solidFill>
                  <a:srgbClr val="FF0000"/>
                </a:solidFill>
              </a:rPr>
              <a:t>watch [expression]</a:t>
            </a:r>
          </a:p>
          <a:p>
            <a:pPr lvl="1"/>
            <a:r>
              <a:rPr lang="en-US" dirty="0"/>
              <a:t>[expression] could be either </a:t>
            </a:r>
            <a:r>
              <a:rPr lang="en-US" b="1" dirty="0">
                <a:solidFill>
                  <a:srgbClr val="00B050"/>
                </a:solidFill>
              </a:rPr>
              <a:t>variable</a:t>
            </a:r>
            <a:r>
              <a:rPr lang="en-US" dirty="0"/>
              <a:t> or </a:t>
            </a:r>
            <a:r>
              <a:rPr lang="en-US" b="1" dirty="0">
                <a:solidFill>
                  <a:srgbClr val="00B050"/>
                </a:solidFill>
              </a:rPr>
              <a:t>variable expression</a:t>
            </a:r>
          </a:p>
          <a:p>
            <a:pPr lvl="1"/>
            <a:r>
              <a:rPr lang="en-US" dirty="0"/>
              <a:t>Variable example: </a:t>
            </a:r>
            <a:r>
              <a:rPr lang="en-US" dirty="0" smtClean="0">
                <a:solidFill>
                  <a:srgbClr val="0000FF"/>
                </a:solidFill>
              </a:rPr>
              <a:t>watch </a:t>
            </a:r>
            <a:r>
              <a:rPr lang="en-US" dirty="0" err="1">
                <a:solidFill>
                  <a:srgbClr val="0000FF"/>
                </a:solidFill>
              </a:rPr>
              <a:t>i</a:t>
            </a:r>
            <a:endParaRPr lang="en-US" dirty="0">
              <a:solidFill>
                <a:srgbClr val="0000FF"/>
              </a:solidFill>
            </a:endParaRPr>
          </a:p>
          <a:p>
            <a:pPr lvl="1"/>
            <a:r>
              <a:rPr lang="en-US" dirty="0"/>
              <a:t>Basic expression example: </a:t>
            </a:r>
            <a:r>
              <a:rPr lang="en-US" dirty="0" smtClean="0">
                <a:solidFill>
                  <a:srgbClr val="0000FF"/>
                </a:solidFill>
              </a:rPr>
              <a:t>watch </a:t>
            </a:r>
            <a:r>
              <a:rPr lang="en-US" dirty="0">
                <a:solidFill>
                  <a:srgbClr val="0000FF"/>
                </a:solidFill>
              </a:rPr>
              <a:t>a*b+2</a:t>
            </a:r>
          </a:p>
          <a:p>
            <a:pPr lvl="1"/>
            <a:r>
              <a:rPr lang="en-US" dirty="0"/>
              <a:t>Array element example: </a:t>
            </a:r>
            <a:r>
              <a:rPr lang="en-US" dirty="0" smtClean="0">
                <a:solidFill>
                  <a:srgbClr val="0000FF"/>
                </a:solidFill>
              </a:rPr>
              <a:t>watch </a:t>
            </a:r>
            <a:r>
              <a:rPr lang="en-US" dirty="0">
                <a:solidFill>
                  <a:srgbClr val="0000FF"/>
                </a:solidFill>
              </a:rPr>
              <a:t>array[2]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18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about </a:t>
            </a:r>
            <a:r>
              <a:rPr lang="en-US" dirty="0" err="1" smtClean="0"/>
              <a:t>Watchpoints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Watchpoint</a:t>
            </a:r>
            <a:r>
              <a:rPr lang="en-US" dirty="0" smtClean="0"/>
              <a:t> is </a:t>
            </a:r>
            <a:r>
              <a:rPr lang="en-US" dirty="0"/>
              <a:t>a type of </a:t>
            </a:r>
            <a:r>
              <a:rPr lang="en-US" dirty="0" smtClean="0"/>
              <a:t>breakpoint.</a:t>
            </a:r>
          </a:p>
          <a:p>
            <a:r>
              <a:rPr lang="en-US" dirty="0" smtClean="0"/>
              <a:t>It is assigned a breakpoint number</a:t>
            </a:r>
            <a:endParaRPr lang="en-US" dirty="0"/>
          </a:p>
          <a:p>
            <a:r>
              <a:rPr lang="en-US" dirty="0" smtClean="0"/>
              <a:t>Many commands </a:t>
            </a:r>
            <a:r>
              <a:rPr lang="en-US" dirty="0"/>
              <a:t>for breakpoints can be used for </a:t>
            </a:r>
            <a:r>
              <a:rPr lang="en-US" dirty="0" err="1"/>
              <a:t>watchpoints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List </a:t>
            </a:r>
            <a:r>
              <a:rPr lang="en-US" dirty="0" err="1"/>
              <a:t>watchpoints</a:t>
            </a:r>
            <a:r>
              <a:rPr lang="en-US" dirty="0"/>
              <a:t>: </a:t>
            </a:r>
            <a:r>
              <a:rPr lang="en-US" dirty="0">
                <a:solidFill>
                  <a:srgbClr val="FF0000"/>
                </a:solidFill>
              </a:rPr>
              <a:t>info breakpoints</a:t>
            </a:r>
          </a:p>
          <a:p>
            <a:pPr lvl="1"/>
            <a:r>
              <a:rPr lang="en-US" dirty="0"/>
              <a:t>Delete/Disable/Enable </a:t>
            </a:r>
            <a:r>
              <a:rPr lang="en-US" dirty="0" err="1"/>
              <a:t>watchpoints</a:t>
            </a:r>
            <a:r>
              <a:rPr lang="en-US" dirty="0"/>
              <a:t>: </a:t>
            </a:r>
            <a:r>
              <a:rPr lang="en-US" dirty="0">
                <a:solidFill>
                  <a:srgbClr val="FF0000"/>
                </a:solidFill>
              </a:rPr>
              <a:t>d/dis/en </a:t>
            </a:r>
            <a:r>
              <a:rPr lang="en-US" dirty="0" smtClean="0">
                <a:solidFill>
                  <a:srgbClr val="FF0000"/>
                </a:solidFill>
              </a:rPr>
              <a:t>[</a:t>
            </a:r>
            <a:r>
              <a:rPr lang="en-US" dirty="0" err="1" smtClean="0">
                <a:solidFill>
                  <a:srgbClr val="FF0000"/>
                </a:solidFill>
              </a:rPr>
              <a:t>bnum</a:t>
            </a:r>
            <a:r>
              <a:rPr lang="en-US" dirty="0" smtClean="0">
                <a:solidFill>
                  <a:srgbClr val="FF0000"/>
                </a:solidFill>
              </a:rPr>
              <a:t>]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1932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Examine Call Stack: Stack Frame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81600"/>
          </a:xfrm>
        </p:spPr>
        <p:txBody>
          <a:bodyPr>
            <a:normAutofit/>
          </a:bodyPr>
          <a:lstStyle/>
          <a:p>
            <a:r>
              <a:rPr lang="en-US" dirty="0"/>
              <a:t>When your program has stopped, the first thing you need to know is </a:t>
            </a:r>
            <a:r>
              <a:rPr lang="en-US" b="1" dirty="0">
                <a:solidFill>
                  <a:srgbClr val="FF0000"/>
                </a:solidFill>
              </a:rPr>
              <a:t>where</a:t>
            </a:r>
            <a:r>
              <a:rPr lang="en-US" dirty="0"/>
              <a:t> it stopped </a:t>
            </a:r>
            <a:r>
              <a:rPr lang="en-US" dirty="0" smtClean="0"/>
              <a:t>and </a:t>
            </a:r>
            <a:r>
              <a:rPr lang="en-US" b="1" dirty="0" smtClean="0">
                <a:solidFill>
                  <a:srgbClr val="FF0000"/>
                </a:solidFill>
              </a:rPr>
              <a:t>how</a:t>
            </a:r>
            <a:r>
              <a:rPr lang="en-US" dirty="0" smtClean="0"/>
              <a:t> </a:t>
            </a:r>
            <a:r>
              <a:rPr lang="en-US" dirty="0"/>
              <a:t>it got there</a:t>
            </a:r>
            <a:r>
              <a:rPr lang="en-US" dirty="0" smtClean="0"/>
              <a:t>.</a:t>
            </a:r>
          </a:p>
          <a:p>
            <a:pPr lvl="1"/>
            <a:r>
              <a:rPr lang="en-US" sz="2600" dirty="0" smtClean="0"/>
              <a:t>It usually stops at a certain function.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Recall: When we call a function, an </a:t>
            </a:r>
            <a:r>
              <a:rPr lang="en-US" dirty="0"/>
              <a:t>“activation record</a:t>
            </a:r>
            <a:r>
              <a:rPr lang="en-US" dirty="0" smtClean="0"/>
              <a:t>” is created to </a:t>
            </a:r>
            <a:r>
              <a:rPr lang="en-US" dirty="0"/>
              <a:t>hold the function's </a:t>
            </a:r>
            <a:r>
              <a:rPr lang="en-US" dirty="0">
                <a:solidFill>
                  <a:srgbClr val="0000FF"/>
                </a:solidFill>
              </a:rPr>
              <a:t>formal parameters </a:t>
            </a:r>
            <a:r>
              <a:rPr lang="en-US" dirty="0"/>
              <a:t>and </a:t>
            </a:r>
            <a:r>
              <a:rPr lang="en-US" dirty="0">
                <a:solidFill>
                  <a:srgbClr val="FF00FF"/>
                </a:solidFill>
              </a:rPr>
              <a:t>local variables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pPr lvl="1"/>
            <a:r>
              <a:rPr lang="en-US" sz="2600" dirty="0" smtClean="0"/>
              <a:t>Activation record is also known as </a:t>
            </a:r>
            <a:r>
              <a:rPr lang="en-US" sz="2600" b="1" dirty="0" smtClean="0">
                <a:solidFill>
                  <a:srgbClr val="00B050"/>
                </a:solidFill>
              </a:rPr>
              <a:t>stack frame</a:t>
            </a:r>
            <a:r>
              <a:rPr lang="en-US" sz="2600" dirty="0" smtClean="0"/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08377" y="4648200"/>
            <a:ext cx="5048818" cy="461665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int</a:t>
            </a:r>
            <a:r>
              <a:rPr lang="en-US" sz="2400" dirty="0" smtClean="0"/>
              <a:t> add(</a:t>
            </a:r>
            <a:r>
              <a:rPr lang="en-US" sz="2400" dirty="0" err="1" smtClean="0"/>
              <a:t>int</a:t>
            </a:r>
            <a:r>
              <a:rPr lang="en-US" sz="2400" dirty="0" smtClean="0"/>
              <a:t> a, </a:t>
            </a:r>
            <a:r>
              <a:rPr lang="en-US" sz="2400" dirty="0" err="1" smtClean="0"/>
              <a:t>int</a:t>
            </a:r>
            <a:r>
              <a:rPr lang="en-US" sz="2400" dirty="0" smtClean="0"/>
              <a:t> b): </a:t>
            </a:r>
            <a:r>
              <a:rPr lang="en-US" sz="2400" dirty="0" smtClean="0">
                <a:solidFill>
                  <a:srgbClr val="0000FF"/>
                </a:solidFill>
              </a:rPr>
              <a:t>a = 5, b = 5, </a:t>
            </a:r>
            <a:r>
              <a:rPr lang="en-US" sz="2400" dirty="0" smtClean="0">
                <a:solidFill>
                  <a:srgbClr val="FF00FF"/>
                </a:solidFill>
              </a:rPr>
              <a:t>result = 0</a:t>
            </a:r>
            <a:endParaRPr lang="en-US" sz="2400" dirty="0">
              <a:solidFill>
                <a:srgbClr val="FF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459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 Stack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9530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function is usually called by another function. Stack frames are </a:t>
            </a:r>
            <a:r>
              <a:rPr lang="en-US" i="1" u="sng" dirty="0"/>
              <a:t>stacked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When a function is called, a </a:t>
            </a:r>
            <a:r>
              <a:rPr lang="en-US" b="1" dirty="0">
                <a:solidFill>
                  <a:srgbClr val="00B050"/>
                </a:solidFill>
              </a:rPr>
              <a:t>stack frame </a:t>
            </a:r>
            <a:r>
              <a:rPr lang="en-US" dirty="0"/>
              <a:t>for this invocation is added to the “top” of the stack. </a:t>
            </a:r>
          </a:p>
          <a:p>
            <a:pPr lvl="1"/>
            <a:r>
              <a:rPr lang="en-US" dirty="0"/>
              <a:t>When that function returns, it's </a:t>
            </a:r>
            <a:r>
              <a:rPr lang="en-US" b="1" dirty="0">
                <a:solidFill>
                  <a:srgbClr val="00B050"/>
                </a:solidFill>
              </a:rPr>
              <a:t>stack frame</a:t>
            </a:r>
            <a:r>
              <a:rPr lang="en-US" dirty="0"/>
              <a:t> is removed from the “top” of the stack.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Stack </a:t>
            </a:r>
            <a:r>
              <a:rPr lang="en-US" dirty="0"/>
              <a:t>frames are allocated in a region of memory called</a:t>
            </a:r>
            <a:br>
              <a:rPr lang="en-US" dirty="0"/>
            </a:br>
            <a:r>
              <a:rPr lang="en-US" b="1" dirty="0">
                <a:solidFill>
                  <a:srgbClr val="00B050"/>
                </a:solidFill>
              </a:rPr>
              <a:t>call stack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24000" y="3810000"/>
            <a:ext cx="6410153" cy="461665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double add(double a, double b): </a:t>
            </a:r>
            <a:r>
              <a:rPr lang="en-US" sz="2400" dirty="0" smtClean="0">
                <a:solidFill>
                  <a:srgbClr val="0000FF"/>
                </a:solidFill>
              </a:rPr>
              <a:t>a = 1, b = 0, </a:t>
            </a:r>
            <a:r>
              <a:rPr lang="en-US" sz="2400" dirty="0" smtClean="0">
                <a:solidFill>
                  <a:srgbClr val="FF00FF"/>
                </a:solidFill>
              </a:rPr>
              <a:t>result = 0</a:t>
            </a:r>
            <a:endParaRPr lang="en-US" sz="2400" dirty="0">
              <a:solidFill>
                <a:srgbClr val="FF00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24000" y="4277380"/>
            <a:ext cx="6410153" cy="461665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double sin(double x): </a:t>
            </a:r>
            <a:r>
              <a:rPr lang="en-US" sz="2400" dirty="0" smtClean="0">
                <a:solidFill>
                  <a:srgbClr val="0000FF"/>
                </a:solidFill>
              </a:rPr>
              <a:t>x = 1, </a:t>
            </a:r>
            <a:r>
              <a:rPr lang="en-US" sz="2400" dirty="0" smtClean="0">
                <a:solidFill>
                  <a:srgbClr val="FF00FF"/>
                </a:solidFill>
              </a:rPr>
              <a:t>result = 0</a:t>
            </a:r>
            <a:endParaRPr lang="en-US" sz="2400" dirty="0">
              <a:solidFill>
                <a:srgbClr val="FF00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24000" y="4724400"/>
            <a:ext cx="6410153" cy="461665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int</a:t>
            </a:r>
            <a:r>
              <a:rPr lang="en-US" sz="2400" dirty="0" smtClean="0"/>
              <a:t> main(): </a:t>
            </a:r>
            <a:r>
              <a:rPr lang="en-US" sz="2400" dirty="0" smtClean="0">
                <a:solidFill>
                  <a:srgbClr val="FF00FF"/>
                </a:solidFill>
              </a:rPr>
              <a:t>x = 1, </a:t>
            </a:r>
            <a:r>
              <a:rPr lang="en-US" sz="2400" dirty="0" err="1" smtClean="0">
                <a:solidFill>
                  <a:srgbClr val="FF00FF"/>
                </a:solidFill>
              </a:rPr>
              <a:t>sinResult</a:t>
            </a:r>
            <a:r>
              <a:rPr lang="en-US" sz="2400" dirty="0" smtClean="0">
                <a:solidFill>
                  <a:srgbClr val="FF00FF"/>
                </a:solidFill>
              </a:rPr>
              <a:t> = 0</a:t>
            </a:r>
            <a:endParaRPr lang="en-US" sz="2400" dirty="0">
              <a:solidFill>
                <a:srgbClr val="FF00FF"/>
              </a:solidFill>
            </a:endParaRPr>
          </a:p>
        </p:txBody>
      </p:sp>
      <p:sp>
        <p:nvSpPr>
          <p:cNvPr id="8" name="Curved Left Arrow 7"/>
          <p:cNvSpPr/>
          <p:nvPr/>
        </p:nvSpPr>
        <p:spPr>
          <a:xfrm flipH="1" flipV="1">
            <a:off x="1066800" y="4491335"/>
            <a:ext cx="381000" cy="537865"/>
          </a:xfrm>
          <a:prstGeom prst="curvedLeftArrow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urved Left Arrow 10"/>
          <p:cNvSpPr/>
          <p:nvPr/>
        </p:nvSpPr>
        <p:spPr>
          <a:xfrm flipH="1" flipV="1">
            <a:off x="1066800" y="3953470"/>
            <a:ext cx="381000" cy="537865"/>
          </a:xfrm>
          <a:prstGeom prst="curvedLeftArrow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6600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8" grpId="0" animBg="1"/>
      <p:bldP spid="8" grpId="1" animBg="1"/>
      <p:bldP spid="11" grpId="0" animBg="1"/>
      <p:bldP spid="11" grpId="1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16110</TotalTime>
  <Words>1810</Words>
  <Application>Microsoft Office PowerPoint</Application>
  <PresentationFormat>On-screen Show (4:3)</PresentationFormat>
  <Paragraphs>564</Paragraphs>
  <Slides>41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3" baseType="lpstr">
      <vt:lpstr>Equity</vt:lpstr>
      <vt:lpstr>Equation</vt:lpstr>
      <vt:lpstr>Ve 280 Programming and Introductory Data Structures</vt:lpstr>
      <vt:lpstr>Review</vt:lpstr>
      <vt:lpstr>Outline</vt:lpstr>
      <vt:lpstr>Break Conditions</vt:lpstr>
      <vt:lpstr>Break Conditions</vt:lpstr>
      <vt:lpstr>Another Way to Stop: Set Watchpoints</vt:lpstr>
      <vt:lpstr>More about Watchpoints</vt:lpstr>
      <vt:lpstr>Examine Call Stack: Stack Frame</vt:lpstr>
      <vt:lpstr>Call Stack</vt:lpstr>
      <vt:lpstr>Examine Call Stack: Backtrace</vt:lpstr>
      <vt:lpstr>Backtrace</vt:lpstr>
      <vt:lpstr>Other Commands</vt:lpstr>
      <vt:lpstr>Outline</vt:lpstr>
      <vt:lpstr>Call Stacks Example</vt:lpstr>
      <vt:lpstr>Call Stacks Example</vt:lpstr>
      <vt:lpstr>Call Stacks Example</vt:lpstr>
      <vt:lpstr>Call Stacks Example</vt:lpstr>
      <vt:lpstr>Call Stacks Example</vt:lpstr>
      <vt:lpstr>Call Stacks Example</vt:lpstr>
      <vt:lpstr>Call Stacks Example</vt:lpstr>
      <vt:lpstr>Call Stacks Example</vt:lpstr>
      <vt:lpstr>Call Stacks Example</vt:lpstr>
      <vt:lpstr>Call Stacks Example:  Some things to note</vt:lpstr>
      <vt:lpstr>Outline</vt:lpstr>
      <vt:lpstr>Recursion A convenient place for using stacks</vt:lpstr>
      <vt:lpstr>Recursion A convenient place for using stacks</vt:lpstr>
      <vt:lpstr>Recursion Example</vt:lpstr>
      <vt:lpstr>Recursion Example</vt:lpstr>
      <vt:lpstr>Recursion Example</vt:lpstr>
      <vt:lpstr>Recursion Example</vt:lpstr>
      <vt:lpstr>Recursion Example</vt:lpstr>
      <vt:lpstr>Recursion Example</vt:lpstr>
      <vt:lpstr>Recursion Example</vt:lpstr>
      <vt:lpstr>Recursion Example</vt:lpstr>
      <vt:lpstr>Recursion Example</vt:lpstr>
      <vt:lpstr>Recursion Example</vt:lpstr>
      <vt:lpstr>Recursion Example</vt:lpstr>
      <vt:lpstr>Recursion Example</vt:lpstr>
      <vt:lpstr>Recursion Example</vt:lpstr>
      <vt:lpstr>Recursion Writing a function for the general case</vt:lpstr>
      <vt:lpstr>References</vt:lpstr>
    </vt:vector>
  </TitlesOfParts>
  <Company>Grizli777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CAEN</dc:creator>
  <cp:lastModifiedBy>Weikang</cp:lastModifiedBy>
  <cp:revision>194</cp:revision>
  <dcterms:created xsi:type="dcterms:W3CDTF">2008-09-02T17:19:50Z</dcterms:created>
  <dcterms:modified xsi:type="dcterms:W3CDTF">2012-05-31T00:33:25Z</dcterms:modified>
</cp:coreProperties>
</file>