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6"/>
  </p:notesMasterIdLst>
  <p:sldIdLst>
    <p:sldId id="256" r:id="rId2"/>
    <p:sldId id="378" r:id="rId3"/>
    <p:sldId id="379" r:id="rId4"/>
    <p:sldId id="374" r:id="rId5"/>
    <p:sldId id="375" r:id="rId6"/>
    <p:sldId id="376" r:id="rId7"/>
    <p:sldId id="377" r:id="rId8"/>
    <p:sldId id="343" r:id="rId9"/>
    <p:sldId id="345" r:id="rId10"/>
    <p:sldId id="349" r:id="rId11"/>
    <p:sldId id="350" r:id="rId12"/>
    <p:sldId id="351" r:id="rId13"/>
    <p:sldId id="352" r:id="rId14"/>
    <p:sldId id="353" r:id="rId15"/>
    <p:sldId id="354" r:id="rId16"/>
    <p:sldId id="357" r:id="rId17"/>
    <p:sldId id="358" r:id="rId18"/>
    <p:sldId id="360" r:id="rId19"/>
    <p:sldId id="361" r:id="rId20"/>
    <p:sldId id="362" r:id="rId21"/>
    <p:sldId id="363" r:id="rId22"/>
    <p:sldId id="364" r:id="rId23"/>
    <p:sldId id="365" r:id="rId24"/>
    <p:sldId id="3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2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A51B-5D42-476F-A061-A24A40D42E24}" type="datetime1">
              <a:rPr lang="en-US" smtClean="0"/>
              <a:t>5/31/2012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93D9-D488-4BE3-8862-388CAF819577}" type="datetime1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F066-7250-42EA-8661-346173479D90}" type="datetime1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E21F-A1C9-4885-97F2-ECD3875AD2FD}" type="datetime1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CC6C-2D8F-41F6-BFF0-3F77189A05FD}" type="datetime1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2480-63A2-41DA-8A19-2402E8CEFF62}" type="datetime1">
              <a:rPr lang="en-US" smtClean="0"/>
              <a:t>5/31/2012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D5BE-A574-4F75-9D56-4F28356BC858}" type="datetime1">
              <a:rPr lang="en-US" smtClean="0"/>
              <a:t>5/31/2012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37D3-6222-4F7A-A107-3AA927DC90B9}" type="datetime1">
              <a:rPr lang="en-US" smtClean="0"/>
              <a:t>5/31/2012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4E24-9988-4C87-B2B8-71FA6E700DD3}" type="datetime1">
              <a:rPr lang="en-US" smtClean="0"/>
              <a:t>5/31/2012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6CBB-BF2F-4211-8BAD-2379893BA302}" type="datetime1">
              <a:rPr lang="en-US" smtClean="0"/>
              <a:t>5/31/2012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1584-753F-417E-A38E-C8B09994E369}" type="datetime1">
              <a:rPr lang="en-US" smtClean="0"/>
              <a:t>5/31/2012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8EB082-13AE-4A2C-8D0D-54D3A57D5AFF}" type="datetime1">
              <a:rPr lang="en-US" smtClean="0"/>
              <a:t>5/31/2012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Recursion and Tail Recursion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Another kind of factorial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3733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is an important thing to notice about </a:t>
            </a:r>
            <a:r>
              <a:rPr lang="en-US" dirty="0" err="1" smtClean="0"/>
              <a:t>fact_helper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b="1" dirty="0" smtClean="0"/>
              <a:t>every</a:t>
            </a:r>
            <a:r>
              <a:rPr lang="en-US" dirty="0" smtClean="0"/>
              <a:t> call to </a:t>
            </a:r>
            <a:r>
              <a:rPr lang="en-US" dirty="0" err="1" smtClean="0"/>
              <a:t>fact_helper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n! * result == num!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the first call, this is easy to see, since: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 == num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1447800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Another kind of factorial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37338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For </a:t>
            </a:r>
            <a:r>
              <a:rPr lang="en-US" sz="2800" b="1" dirty="0" smtClean="0"/>
              <a:t>every</a:t>
            </a:r>
            <a:r>
              <a:rPr lang="en-US" sz="2800" dirty="0" smtClean="0"/>
              <a:t> call to </a:t>
            </a:r>
            <a:r>
              <a:rPr lang="en-US" sz="2800" dirty="0" err="1" smtClean="0"/>
              <a:t>fact_helper</a:t>
            </a:r>
            <a:r>
              <a:rPr lang="en-US" sz="2800" dirty="0" smtClean="0"/>
              <a:t>: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n! * result == num!</a:t>
            </a:r>
          </a:p>
          <a:p>
            <a:endParaRPr lang="en-US" dirty="0" smtClean="0"/>
          </a:p>
          <a:p>
            <a:r>
              <a:rPr lang="en-US" sz="2800" dirty="0" smtClean="0"/>
              <a:t>For the second call: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 == (num - 1)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== (1*num)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== num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800" dirty="0" smtClean="0">
                <a:cs typeface="Courier New" pitchFamily="49" charset="0"/>
              </a:rPr>
              <a:t>Substituting, we get: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(num-1)! * num == num!</a:t>
            </a:r>
          </a:p>
          <a:p>
            <a:pPr lvl="1">
              <a:buNone/>
            </a:pP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This is true by inspection.  You can continue unwinding if you like.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1447800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Another kind of factorial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</a:t>
            </a:r>
            <a:r>
              <a:rPr lang="en-US" sz="2800" b="1" dirty="0" smtClean="0"/>
              <a:t>every</a:t>
            </a:r>
            <a:r>
              <a:rPr lang="en-US" sz="2800" dirty="0" smtClean="0"/>
              <a:t> call to </a:t>
            </a:r>
            <a:r>
              <a:rPr lang="en-US" sz="2800" dirty="0" err="1" smtClean="0"/>
              <a:t>fact_helper</a:t>
            </a:r>
            <a:r>
              <a:rPr lang="en-US" sz="2800" dirty="0" smtClean="0"/>
              <a:t>: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n! * result == num!</a:t>
            </a:r>
          </a:p>
          <a:p>
            <a:endParaRPr lang="en-US" dirty="0" smtClean="0"/>
          </a:p>
          <a:p>
            <a:r>
              <a:rPr lang="en-US" dirty="0" smtClean="0"/>
              <a:t>This is called the “</a:t>
            </a:r>
            <a:r>
              <a:rPr lang="en-US" b="1" dirty="0" smtClean="0">
                <a:solidFill>
                  <a:srgbClr val="FF0000"/>
                </a:solidFill>
              </a:rPr>
              <a:t>recursive invariant</a:t>
            </a:r>
            <a:r>
              <a:rPr lang="en-US" dirty="0" smtClean="0"/>
              <a:t>” of </a:t>
            </a:r>
            <a:r>
              <a:rPr lang="en-US" dirty="0" err="1" smtClean="0"/>
              <a:t>fact_helper</a:t>
            </a:r>
            <a:r>
              <a:rPr lang="en-US" dirty="0" smtClean="0"/>
              <a:t> and is something that is always true.</a:t>
            </a:r>
          </a:p>
          <a:p>
            <a:endParaRPr lang="en-US" dirty="0" smtClean="0"/>
          </a:p>
          <a:p>
            <a:r>
              <a:rPr lang="en-US" dirty="0" smtClean="0"/>
              <a:t>Being able to write down invariants makes it much easier to write these sorts of functions.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Another kind of factorial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36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 what's the big deal? </a:t>
            </a:r>
          </a:p>
          <a:p>
            <a:r>
              <a:rPr lang="en-US" dirty="0" smtClean="0"/>
              <a:t>This just looks like a more complicated way to write the solution.</a:t>
            </a:r>
          </a:p>
          <a:p>
            <a:r>
              <a:rPr lang="en-US" dirty="0" smtClean="0"/>
              <a:t>Let's trace out a call to the “new” factorial(2), and compare it to the “old” factorial(2):</a:t>
            </a:r>
            <a:br>
              <a:rPr lang="en-US" dirty="0" smtClean="0"/>
            </a:b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581400"/>
            <a:ext cx="43434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"new"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factorial(2)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(2, 1)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--&gt;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(1, 2)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--&gt;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(0, 2)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&lt;--2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&lt;--2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&lt;--2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3581400"/>
            <a:ext cx="37338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"old"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factorial(2)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--&gt;2 * factorial(1)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--&gt;1 * factorial(0)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&lt;--1   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&lt;--1*1 (==1)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&lt;--2*1 (==2)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Another kind of factorial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As the two recursions progress, they look the same.</a:t>
            </a:r>
          </a:p>
          <a:p>
            <a:r>
              <a:rPr lang="en-US" dirty="0" smtClean="0"/>
              <a:t>However, as they “unwind”, the “new” one doesn't do any more work.</a:t>
            </a:r>
          </a:p>
          <a:p>
            <a:r>
              <a:rPr lang="en-US" dirty="0" smtClean="0"/>
              <a:t>The “new” one simply passes the value from the deepest call out to the top.  But, the “old” one still has work to do.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962400"/>
            <a:ext cx="43434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"new"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factorial(2)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(2, 1)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--&gt;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(1, 2)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--&gt;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(0, 2)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&lt;--2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&lt;--2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&lt;--2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3962400"/>
            <a:ext cx="37338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"old"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factorial(2)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--&gt;2 * factorial(1)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--&gt;1 * factorial(0)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&lt;--1   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&lt;--1*1 (==1)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&lt;--2*1 (==2)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Another kind of factorial – Stack Effects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 what are the effects of this “new” version on the stack?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activation record of a function is needed only as long as there is computation left over and can be discarded as soon as the return value is known.</a:t>
            </a:r>
          </a:p>
          <a:p>
            <a:r>
              <a:rPr lang="en-US" dirty="0" smtClean="0"/>
              <a:t>With the “new” version, the </a:t>
            </a:r>
            <a:r>
              <a:rPr lang="en-US" b="1" dirty="0" smtClean="0"/>
              <a:t>concrete</a:t>
            </a:r>
            <a:r>
              <a:rPr lang="en-US" dirty="0" smtClean="0"/>
              <a:t> return value isn’t known at the time of the recursive call.  However, we do know that </a:t>
            </a:r>
            <a:r>
              <a:rPr lang="en-US" b="1" dirty="0" smtClean="0"/>
              <a:t>whatever</a:t>
            </a:r>
            <a:r>
              <a:rPr lang="en-US" dirty="0" smtClean="0"/>
              <a:t> that recursive call returns, that will be our return value too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Demo: using GDB with command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step</a:t>
            </a:r>
            <a:r>
              <a:rPr lang="en-US" dirty="0" smtClean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This means that the caller's stack frame isn't needed any more, and we can throw it away.</a:t>
            </a:r>
          </a:p>
          <a:p>
            <a:r>
              <a:rPr lang="en-US" u="sng" dirty="0" smtClean="0">
                <a:solidFill>
                  <a:srgbClr val="0000FF"/>
                </a:solidFill>
              </a:rPr>
              <a:t>This </a:t>
            </a:r>
            <a:r>
              <a:rPr lang="en-US" u="sng" dirty="0" smtClean="0">
                <a:solidFill>
                  <a:srgbClr val="0000FF"/>
                </a:solidFill>
              </a:rPr>
              <a:t>is called “tail-recursion</a:t>
            </a:r>
            <a:r>
              <a:rPr lang="en-US" u="sng" dirty="0" smtClean="0">
                <a:solidFill>
                  <a:srgbClr val="0000FF"/>
                </a:solidFill>
              </a:rPr>
              <a:t>”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37338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With tail recursion, there is no pending computation at each recursive step, so we can </a:t>
            </a:r>
            <a:r>
              <a:rPr lang="en-US" b="1" dirty="0" smtClean="0">
                <a:solidFill>
                  <a:srgbClr val="FF0000"/>
                </a:solidFill>
              </a:rPr>
              <a:t>re-use</a:t>
            </a:r>
            <a:r>
              <a:rPr lang="en-US" dirty="0" smtClean="0"/>
              <a:t> the activation record rather than create a new one.</a:t>
            </a:r>
          </a:p>
          <a:p>
            <a:r>
              <a:rPr lang="en-US" sz="2800" dirty="0" smtClean="0"/>
              <a:t>Here’s how it works: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1447800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Tail Recursion</a:t>
            </a:r>
            <a:br>
              <a:rPr lang="en-US" dirty="0" smtClean="0"/>
            </a:br>
            <a:r>
              <a:rPr lang="en-US" sz="2200" dirty="0" smtClean="0"/>
              <a:t>A Stack’s Best Friend</a:t>
            </a:r>
            <a:endParaRPr lang="en-US" sz="2200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4495800"/>
            <a:ext cx="3200400" cy="923330"/>
            <a:chOff x="381000" y="4495800"/>
            <a:chExt cx="3200400" cy="923330"/>
          </a:xfrm>
        </p:grpSpPr>
        <p:sp>
          <p:nvSpPr>
            <p:cNvPr id="7" name="TextBox 6"/>
            <p:cNvSpPr txBox="1"/>
            <p:nvPr/>
          </p:nvSpPr>
          <p:spPr>
            <a:xfrm>
              <a:off x="381000" y="4495800"/>
              <a:ext cx="320040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factorial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num: 3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RA: N/A 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19200" y="48006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38862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factorial calls </a:t>
            </a:r>
            <a:r>
              <a:rPr lang="en-US" sz="2800" dirty="0" err="1" smtClean="0"/>
              <a:t>fact_helper</a:t>
            </a:r>
            <a:r>
              <a:rPr lang="en-US" sz="2800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1447800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Tail Recursion</a:t>
            </a:r>
            <a:br>
              <a:rPr lang="en-US" dirty="0" smtClean="0"/>
            </a:br>
            <a:r>
              <a:rPr lang="en-US" sz="2200" dirty="0" smtClean="0"/>
              <a:t>A Stack’s Best Friend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8956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num: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N/A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3200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3886200"/>
            <a:ext cx="3200400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    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result: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factorial, line 1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0" y="4191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4495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3886200" cy="51816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n is not zero, so the alternative is evaluated:</a:t>
            </a:r>
            <a:endParaRPr lang="en-US" dirty="0" smtClean="0"/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(2, 3)</a:t>
            </a: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</a:t>
            </a:r>
            <a:r>
              <a:rPr lang="en-US" dirty="0" smtClean="0">
                <a:solidFill>
                  <a:srgbClr val="0000FF"/>
                </a:solidFill>
              </a:rPr>
              <a:t>tail-recursive</a:t>
            </a:r>
            <a:r>
              <a:rPr lang="en-US" dirty="0" smtClean="0"/>
              <a:t> call: </a:t>
            </a:r>
            <a:r>
              <a:rPr lang="en-US" dirty="0" err="1" smtClean="0"/>
              <a:t>fact_helper</a:t>
            </a:r>
            <a:r>
              <a:rPr lang="en-US" dirty="0" smtClean="0"/>
              <a:t> is calling itself, and</a:t>
            </a:r>
            <a:br>
              <a:rPr lang="en-US" dirty="0" smtClean="0"/>
            </a:br>
            <a:r>
              <a:rPr lang="en-US" dirty="0" smtClean="0"/>
              <a:t>there is no work upon return.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447800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Tail Recursion</a:t>
            </a:r>
            <a:br>
              <a:rPr lang="en-US" dirty="0" smtClean="0"/>
            </a:br>
            <a:r>
              <a:rPr lang="en-US" sz="2200" dirty="0" smtClean="0"/>
              <a:t>A Stack’s Best Friend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8956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num: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N/A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3200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3886200"/>
            <a:ext cx="3200400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    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result: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factorial, line 1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0" y="4191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4495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38862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So, we can </a:t>
            </a:r>
            <a:r>
              <a:rPr lang="en-US" sz="2800" b="1" dirty="0" smtClean="0"/>
              <a:t>re-use</a:t>
            </a:r>
            <a:r>
              <a:rPr lang="en-US" sz="2800" dirty="0" smtClean="0"/>
              <a:t> the storage of the stack frame (and the return address)!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(2, 3)</a:t>
            </a:r>
            <a:r>
              <a:rPr lang="en-US" sz="1700" dirty="0" smtClean="0"/>
              <a:t/>
            </a:r>
            <a:br>
              <a:rPr lang="en-US" sz="1700" dirty="0" smtClean="0"/>
            </a:br>
            <a:endParaRPr lang="en-US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447800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Tail Recursion</a:t>
            </a:r>
            <a:br>
              <a:rPr lang="en-US" dirty="0" smtClean="0"/>
            </a:br>
            <a:r>
              <a:rPr lang="en-US" sz="2200" dirty="0" smtClean="0"/>
              <a:t>A Stack’s Best Friend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8956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num: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N/A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3200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3886200"/>
            <a:ext cx="3200400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    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factorial, line 1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0" y="4191000"/>
            <a:ext cx="304800" cy="228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4495800"/>
            <a:ext cx="304800" cy="228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about GDB</a:t>
            </a:r>
          </a:p>
          <a:p>
            <a:pPr lvl="1"/>
            <a:r>
              <a:rPr lang="en-US" dirty="0"/>
              <a:t>Conditional </a:t>
            </a:r>
            <a:r>
              <a:rPr lang="en-US" dirty="0" smtClean="0"/>
              <a:t>Break: </a:t>
            </a:r>
            <a:r>
              <a:rPr lang="en-US" dirty="0" smtClean="0">
                <a:solidFill>
                  <a:srgbClr val="FF0000"/>
                </a:solidFill>
              </a:rPr>
              <a:t>condition, ignore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watch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Examine Call </a:t>
            </a:r>
            <a:r>
              <a:rPr lang="en-US" dirty="0" smtClean="0"/>
              <a:t>Stack: </a:t>
            </a:r>
            <a:r>
              <a:rPr lang="en-US" dirty="0" err="1" smtClean="0">
                <a:solidFill>
                  <a:srgbClr val="FF0000"/>
                </a:solidFill>
              </a:rPr>
              <a:t>backtrace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bt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backtrace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bt</a:t>
            </a:r>
            <a:r>
              <a:rPr lang="en-US" dirty="0" smtClean="0">
                <a:solidFill>
                  <a:srgbClr val="FF0000"/>
                </a:solidFill>
              </a:rPr>
              <a:t> full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Procedural Abstraction: Call Stack</a:t>
            </a:r>
          </a:p>
          <a:p>
            <a:r>
              <a:rPr lang="en-US" dirty="0" smtClean="0"/>
              <a:t>Recursion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There is (at least) one “trivial” base or “stopping” case.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All other cases can be solved by first solving one (or more) smaller cases, and then combining those solutions with a simple step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38862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Same thing: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(1, 6)</a:t>
            </a:r>
            <a:r>
              <a:rPr lang="en-US" sz="1700" dirty="0" smtClean="0"/>
              <a:t/>
            </a:r>
            <a:br>
              <a:rPr lang="en-US" sz="1700" dirty="0" smtClean="0"/>
            </a:br>
            <a:endParaRPr lang="en-US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447800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Tail Recursion</a:t>
            </a:r>
            <a:br>
              <a:rPr lang="en-US" dirty="0" smtClean="0"/>
            </a:br>
            <a:r>
              <a:rPr lang="en-US" sz="2200" dirty="0" smtClean="0"/>
              <a:t>A Stack’s Best Friend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8956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num: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N/A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3200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3886200"/>
            <a:ext cx="3200400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    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result: 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factorial, line 1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0" y="4191000"/>
            <a:ext cx="304800" cy="228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4495800"/>
            <a:ext cx="304800" cy="228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38862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And again: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(0, 6)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dirty="0" smtClean="0"/>
              <a:t>Now the result is returned directly to factorial!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1447800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Tail Recursion</a:t>
            </a:r>
            <a:br>
              <a:rPr lang="en-US" dirty="0" smtClean="0"/>
            </a:br>
            <a:r>
              <a:rPr lang="en-US" sz="2200" dirty="0" smtClean="0"/>
              <a:t>A Stack’s Best Friend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8956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num: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N/A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3200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3886200"/>
            <a:ext cx="3200400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result: 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factorial, line 1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0" y="4191000"/>
            <a:ext cx="304800" cy="228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4495800"/>
            <a:ext cx="304800" cy="228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Tail Recursion</a:t>
            </a:r>
            <a:br>
              <a:rPr lang="en-US" dirty="0" smtClean="0"/>
            </a:br>
            <a:r>
              <a:rPr lang="en-US" sz="2200" dirty="0" smtClean="0"/>
              <a:t>Compared to “plain”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the result of the recursive call is returned directly with </a:t>
            </a:r>
            <a:r>
              <a:rPr lang="en-US" b="1" dirty="0" smtClean="0"/>
              <a:t>no</a:t>
            </a:r>
            <a:r>
              <a:rPr lang="en-US" dirty="0" smtClean="0"/>
              <a:t> pending computation, it is </a:t>
            </a:r>
            <a:r>
              <a:rPr lang="en-US" b="1" dirty="0" smtClean="0">
                <a:solidFill>
                  <a:srgbClr val="00B050"/>
                </a:solidFill>
              </a:rPr>
              <a:t>tail-recursive</a:t>
            </a:r>
            <a:r>
              <a:rPr lang="en-US" dirty="0" smtClean="0"/>
              <a:t>.  Otherwise, it’s </a:t>
            </a:r>
            <a:r>
              <a:rPr lang="en-US" b="1" dirty="0" smtClean="0">
                <a:solidFill>
                  <a:srgbClr val="00B050"/>
                </a:solidFill>
              </a:rPr>
              <a:t>“plain” recursion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Sometimes, it’s easiest to write a recursive function “tail-recursively”.  When it isn't (as factorial is not), you typically have to invent a </a:t>
            </a:r>
            <a:r>
              <a:rPr lang="en-US" b="1" dirty="0" smtClean="0">
                <a:solidFill>
                  <a:srgbClr val="0000FF"/>
                </a:solidFill>
              </a:rPr>
              <a:t>helper function </a:t>
            </a:r>
            <a:r>
              <a:rPr lang="en-US" dirty="0" smtClean="0"/>
              <a:t>to make it all work out.</a:t>
            </a:r>
          </a:p>
          <a:p>
            <a:endParaRPr lang="en-US" dirty="0" smtClean="0"/>
          </a:p>
          <a:p>
            <a:r>
              <a:rPr lang="en-US" dirty="0" smtClean="0"/>
              <a:t>Writing a tail recursive version of a function often requires you to add an “extra” argument or two that keeps track of the current “state” of the computation.</a:t>
            </a:r>
          </a:p>
          <a:p>
            <a:endParaRPr lang="en-US" dirty="0" smtClean="0"/>
          </a:p>
          <a:p>
            <a:r>
              <a:rPr lang="en-US" dirty="0" smtClean="0"/>
              <a:t>In “</a:t>
            </a:r>
            <a:r>
              <a:rPr lang="en-US" dirty="0" err="1" smtClean="0"/>
              <a:t>fact_helper</a:t>
            </a:r>
            <a:r>
              <a:rPr lang="en-US" dirty="0" smtClean="0"/>
              <a:t>”, this extra argument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and it’s similar to the local variable in the iterative version.  That's no accident!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Tail Recursion</a:t>
            </a:r>
            <a:br>
              <a:rPr lang="en-US" dirty="0" smtClean="0"/>
            </a:br>
            <a:r>
              <a:rPr lang="en-US" sz="2200" dirty="0" smtClean="0"/>
              <a:t>Group Exercise:  </a:t>
            </a:r>
            <a:r>
              <a:rPr lang="en-US" sz="2200" dirty="0" err="1" smtClean="0"/>
              <a:t>pow</a:t>
            </a:r>
            <a:r>
              <a:rPr lang="en-US" sz="2200" dirty="0" smtClean="0"/>
              <a:t>(x, y)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a tail-recursive version of the power function that returns x to the power of y.  It needs a helper function; </a:t>
            </a:r>
            <a:r>
              <a:rPr lang="en-US" u="sng" dirty="0" smtClean="0"/>
              <a:t>be sure to list it’s invariant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Here is a non-tail-recursive, but recursive version of this function: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power(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(y == 0)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x * power(x, y-1);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b="1" dirty="0" smtClean="0"/>
          </a:p>
          <a:p>
            <a:r>
              <a:rPr lang="en-US" b="1" dirty="0" smtClean="0"/>
              <a:t>Before you begin, why isn't this tail recursive?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5943600"/>
            <a:ext cx="60960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Tail Recursion</a:t>
            </a:r>
            <a:br>
              <a:rPr lang="en-US" dirty="0" smtClean="0"/>
            </a:br>
            <a:r>
              <a:rPr lang="en-US" sz="2200" dirty="0" smtClean="0"/>
              <a:t>Group Exercise:  Bonus </a:t>
            </a:r>
            <a:r>
              <a:rPr lang="en-US" sz="2200" dirty="0" err="1" smtClean="0"/>
              <a:t>pow</a:t>
            </a:r>
            <a:r>
              <a:rPr lang="en-US" sz="2200" dirty="0" smtClean="0"/>
              <a:t>(x, y)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“obvious” way of implementing power(x, y) requires </a:t>
            </a:r>
            <a:r>
              <a:rPr lang="en-US" b="1" i="1" dirty="0" smtClean="0"/>
              <a:t>y</a:t>
            </a:r>
            <a:r>
              <a:rPr lang="en-US" dirty="0" smtClean="0"/>
              <a:t> multiplications.  There is a better way that requires at most 2*log</a:t>
            </a:r>
            <a:r>
              <a:rPr lang="en-US" baseline="-25000" dirty="0" smtClean="0"/>
              <a:t>2</a:t>
            </a:r>
            <a:r>
              <a:rPr lang="en-US" dirty="0" smtClean="0"/>
              <a:t>(y) multiplications.  What is it?</a:t>
            </a:r>
          </a:p>
          <a:p>
            <a:endParaRPr lang="en-US" dirty="0" smtClean="0"/>
          </a:p>
          <a:p>
            <a:r>
              <a:rPr lang="en-US" dirty="0" smtClean="0"/>
              <a:t>Hint: use the same invariant, but change the “recursive step”.  Also, think about how we counted bits.</a:t>
            </a: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19200" y="3200400"/>
            <a:ext cx="7467600" cy="8382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Another Recursion Example</a:t>
            </a:r>
          </a:p>
          <a:p>
            <a:r>
              <a:rPr lang="en-US" dirty="0" smtClean="0"/>
              <a:t>Tail Recursion: A Stack’s Best Friend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4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Another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What if you needed to count the “1” bits in the binary representation of a non-negative number?</a:t>
            </a:r>
          </a:p>
          <a:p>
            <a:endParaRPr lang="en-US" dirty="0" smtClean="0"/>
          </a:p>
          <a:p>
            <a:r>
              <a:rPr lang="en-US" dirty="0" smtClean="0"/>
              <a:t>There are no “1” bits in the number zero, so that's our base case.</a:t>
            </a:r>
          </a:p>
          <a:p>
            <a:r>
              <a:rPr lang="en-US" dirty="0" smtClean="0"/>
              <a:t>To figure out the rest of the non-negative integers, let’s think about the representation.</a:t>
            </a:r>
          </a:p>
          <a:p>
            <a:r>
              <a:rPr lang="en-US" dirty="0" smtClean="0"/>
              <a:t>There are 32 bits, from “least” to “most” significant (LSB to MSB).  The value of the number is:</a:t>
            </a:r>
          </a:p>
          <a:p>
            <a:pPr lvl="2"/>
            <a:endParaRPr lang="en-US" dirty="0" smtClean="0"/>
          </a:p>
          <a:p>
            <a:pPr lvl="1">
              <a:buNone/>
            </a:pPr>
            <a:r>
              <a:rPr lang="en-US" dirty="0" smtClean="0"/>
              <a:t>        1*LSB + 2*(2ndLSB) + 4*(3rdLSB) + ... + 2</a:t>
            </a:r>
            <a:r>
              <a:rPr lang="en-US" baseline="30000" dirty="0" smtClean="0"/>
              <a:t>31</a:t>
            </a:r>
            <a:r>
              <a:rPr lang="en-US" dirty="0" smtClean="0"/>
              <a:t>*(MSB)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6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Another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7630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Given the representation:</a:t>
            </a:r>
          </a:p>
          <a:p>
            <a:pPr lvl="1">
              <a:buNone/>
            </a:pPr>
            <a:r>
              <a:rPr lang="en-US" dirty="0" smtClean="0"/>
              <a:t>        N = 1*LSB + 2*(2ndLSB) + 4*(3rdLSB) + ... + 2</a:t>
            </a:r>
            <a:r>
              <a:rPr lang="en-US" baseline="30000" dirty="0" smtClean="0"/>
              <a:t>31</a:t>
            </a:r>
            <a:r>
              <a:rPr lang="en-US" dirty="0" smtClean="0"/>
              <a:t>*(MSB)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If N is odd, its least significant bit is 1; otherwise it is zero.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An even number divided by two has the same number of 1s:</a:t>
            </a:r>
          </a:p>
          <a:p>
            <a:pPr marL="788670" lvl="1" indent="-514350">
              <a:buNone/>
            </a:pPr>
            <a:r>
              <a:rPr lang="en-US" dirty="0" smtClean="0"/>
              <a:t>	Dividing N by two is the equivalent of shifting its bits one to the right.  The least significant gets thrown away, and the most significant is filled with a zero.</a:t>
            </a:r>
          </a:p>
          <a:p>
            <a:pPr marL="514350" indent="-514350"/>
            <a:r>
              <a:rPr lang="en-US" dirty="0" smtClean="0"/>
              <a:t>Given these two facts, here is a recursive definition of </a:t>
            </a:r>
            <a:r>
              <a:rPr lang="en-US" dirty="0" err="1" smtClean="0"/>
              <a:t>numOnes</a:t>
            </a:r>
            <a:r>
              <a:rPr lang="en-US" dirty="0" smtClean="0"/>
              <a:t>: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5105400"/>
            <a:ext cx="9144000" cy="1200329"/>
            <a:chOff x="0" y="5105400"/>
            <a:chExt cx="9144000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0" y="5410200"/>
              <a:ext cx="2068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i="1" dirty="0" err="1" smtClean="0"/>
                <a:t>numOnes</a:t>
              </a:r>
              <a:r>
                <a:rPr lang="en-US" sz="2400" b="1" i="1" dirty="0" smtClean="0"/>
                <a:t>(N</a:t>
              </a:r>
              <a:r>
                <a:rPr lang="en-US" sz="2200" b="1" i="1" dirty="0" smtClean="0"/>
                <a:t>) = </a:t>
              </a:r>
              <a:endParaRPr lang="en-US" sz="2200" b="1" i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5105400"/>
              <a:ext cx="70104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i="1" dirty="0" smtClean="0"/>
                <a:t>0                                        if N == 0   (base case)</a:t>
              </a:r>
            </a:p>
            <a:p>
              <a:r>
                <a:rPr lang="en-US" sz="2400" b="1" i="1" dirty="0" err="1" smtClean="0"/>
                <a:t>numOnes</a:t>
              </a:r>
              <a:r>
                <a:rPr lang="en-US" sz="2400" b="1" i="1" dirty="0" smtClean="0"/>
                <a:t>(N/2)               if N&gt;0, N is even (inductive step)</a:t>
              </a:r>
            </a:p>
            <a:p>
              <a:r>
                <a:rPr lang="en-US" sz="2400" b="1" i="1" dirty="0" smtClean="0"/>
                <a:t>1 + </a:t>
              </a:r>
              <a:r>
                <a:rPr lang="en-US" sz="2400" b="1" i="1" dirty="0" err="1" smtClean="0"/>
                <a:t>numOnes</a:t>
              </a:r>
              <a:r>
                <a:rPr lang="en-US" sz="2400" b="1" i="1" dirty="0" smtClean="0"/>
                <a:t>((N-1)/2) if N&gt;0, N is odd (inductive step)</a:t>
              </a:r>
            </a:p>
          </p:txBody>
        </p:sp>
        <p:sp>
          <p:nvSpPr>
            <p:cNvPr id="6" name="Left Brace 5"/>
            <p:cNvSpPr/>
            <p:nvPr/>
          </p:nvSpPr>
          <p:spPr>
            <a:xfrm>
              <a:off x="1981200" y="5105400"/>
              <a:ext cx="228600" cy="106680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0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Another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915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Now, write some code for it: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u="sng" dirty="0" smtClean="0"/>
              <a:t>The obvious way:</a:t>
            </a:r>
            <a:endParaRPr lang="en-US" u="sng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numOnes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// REQUIRES N &gt;= 0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// EFFECTS returns number of "1"s in N's representation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if (N == 0) return 0;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else if (N % 2) return 1 +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numOnes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((N-1)/2);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else return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numOnes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(N/2);   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09800"/>
            <a:ext cx="2068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i="1" dirty="0" err="1" smtClean="0"/>
              <a:t>numOnes</a:t>
            </a:r>
            <a:r>
              <a:rPr lang="en-US" sz="2400" b="1" i="1" dirty="0" smtClean="0"/>
              <a:t>(N</a:t>
            </a:r>
            <a:r>
              <a:rPr lang="en-US" sz="2200" b="1" i="1" dirty="0" smtClean="0"/>
              <a:t>) = </a:t>
            </a:r>
            <a:endParaRPr lang="en-US" sz="2200" b="1" i="1" dirty="0"/>
          </a:p>
        </p:txBody>
      </p:sp>
      <p:sp>
        <p:nvSpPr>
          <p:cNvPr id="5" name="Rectangle 4"/>
          <p:cNvSpPr/>
          <p:nvPr/>
        </p:nvSpPr>
        <p:spPr>
          <a:xfrm>
            <a:off x="2133600" y="1905000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0                                        if N == 0   (base case)</a:t>
            </a:r>
          </a:p>
          <a:p>
            <a:r>
              <a:rPr lang="en-US" sz="2400" b="1" i="1" dirty="0" err="1" smtClean="0"/>
              <a:t>numOnes</a:t>
            </a:r>
            <a:r>
              <a:rPr lang="en-US" sz="2400" b="1" i="1" dirty="0" smtClean="0"/>
              <a:t>(N/2)               if N&gt;0, N is even (inductive step)</a:t>
            </a:r>
          </a:p>
          <a:p>
            <a:r>
              <a:rPr lang="en-US" sz="2400" b="1" i="1" dirty="0" smtClean="0"/>
              <a:t>1 + </a:t>
            </a:r>
            <a:r>
              <a:rPr lang="en-US" sz="2400" b="1" i="1" dirty="0" err="1" smtClean="0"/>
              <a:t>numOnes</a:t>
            </a:r>
            <a:r>
              <a:rPr lang="en-US" sz="2400" b="1" i="1" dirty="0" smtClean="0"/>
              <a:t>((N-1)/2) if N&gt;0, N is odd (inductive step)</a:t>
            </a:r>
          </a:p>
        </p:txBody>
      </p:sp>
      <p:sp>
        <p:nvSpPr>
          <p:cNvPr id="6" name="Left Brace 5"/>
          <p:cNvSpPr/>
          <p:nvPr/>
        </p:nvSpPr>
        <p:spPr>
          <a:xfrm>
            <a:off x="1981200" y="1905000"/>
            <a:ext cx="228600" cy="1066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Resource Costs</a:t>
            </a:r>
            <a:endParaRPr lang="en-US" sz="2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"/>
          </a:xfrm>
        </p:spPr>
        <p:txBody>
          <a:bodyPr/>
          <a:lstStyle/>
          <a:p>
            <a:r>
              <a:rPr lang="en-US" dirty="0" smtClean="0"/>
              <a:t>Compare the costs of these two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28600" y="2057400"/>
            <a:ext cx="4876800" cy="32004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(x == 0)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return x * factorial(x-1);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** Recursive **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5334000" y="2057400"/>
            <a:ext cx="3581400" cy="32004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fact_iter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result = 1;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while (x)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result *= x;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x--;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return result;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** Using loops **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54102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Questions for the class, small groups ~5 minutes: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How many multiplications does each version perform?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How much space does each one require?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Another kind of factorial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1524000"/>
            <a:ext cx="5989084" cy="5062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(n-1, result * n);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524000"/>
            <a:ext cx="2667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Re-write the recursive version to use the same amount of space as is required by the iterative version (approximately).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 Group Exercise:  Another kind of factorial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26670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function is equivalent to the original factorial.</a:t>
            </a:r>
          </a:p>
          <a:p>
            <a:r>
              <a:rPr lang="en-US" sz="2400" dirty="0" smtClean="0"/>
              <a:t>Try to come up with a proof for why. </a:t>
            </a:r>
          </a:p>
          <a:p>
            <a:endParaRPr lang="en-US" sz="2400" dirty="0" smtClean="0"/>
          </a:p>
          <a:p>
            <a:r>
              <a:rPr lang="en-US" sz="2400" dirty="0" smtClean="0"/>
              <a:t>There are two steps.  First, prove the base case, and second, the inductive step.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1524000"/>
            <a:ext cx="5989084" cy="5062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(n-1, result * n);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2667000"/>
            <a:ext cx="1905000" cy="1219200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4837</TotalTime>
  <Words>2173</Words>
  <Application>Microsoft Office PowerPoint</Application>
  <PresentationFormat>On-screen Show (4:3)</PresentationFormat>
  <Paragraphs>435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Equity</vt:lpstr>
      <vt:lpstr>Ve 280 Programming and Introductory Data Structures</vt:lpstr>
      <vt:lpstr>Review</vt:lpstr>
      <vt:lpstr>Outline</vt:lpstr>
      <vt:lpstr>Recursion Another example</vt:lpstr>
      <vt:lpstr>Recursion Another example</vt:lpstr>
      <vt:lpstr>Recursion Another example</vt:lpstr>
      <vt:lpstr>Recursion Resource Costs</vt:lpstr>
      <vt:lpstr>Recursion Another kind of factorial</vt:lpstr>
      <vt:lpstr>Recursion  Group Exercise:  Another kind of factorial</vt:lpstr>
      <vt:lpstr>Recursion Another kind of factorial</vt:lpstr>
      <vt:lpstr>Recursion Another kind of factorial</vt:lpstr>
      <vt:lpstr>Recursion Another kind of factorial</vt:lpstr>
      <vt:lpstr>Recursion Another kind of factorial</vt:lpstr>
      <vt:lpstr>Recursion Another kind of factorial</vt:lpstr>
      <vt:lpstr>Recursion Another kind of factorial – Stack Effects</vt:lpstr>
      <vt:lpstr>Tail Recursion A Stack’s Best Friend</vt:lpstr>
      <vt:lpstr>Tail Recursion A Stack’s Best Friend</vt:lpstr>
      <vt:lpstr>Tail Recursion A Stack’s Best Friend</vt:lpstr>
      <vt:lpstr>Tail Recursion A Stack’s Best Friend</vt:lpstr>
      <vt:lpstr>Tail Recursion A Stack’s Best Friend</vt:lpstr>
      <vt:lpstr>Tail Recursion A Stack’s Best Friend</vt:lpstr>
      <vt:lpstr>Tail Recursion Compared to “plain” recursion</vt:lpstr>
      <vt:lpstr>Tail Recursion Group Exercise:  pow(x, y)</vt:lpstr>
      <vt:lpstr>Tail Recursion Group Exercise:  Bonus pow(x, y)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92</cp:revision>
  <dcterms:created xsi:type="dcterms:W3CDTF">2008-09-02T17:19:50Z</dcterms:created>
  <dcterms:modified xsi:type="dcterms:W3CDTF">2012-05-31T02:44:19Z</dcterms:modified>
</cp:coreProperties>
</file>