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0"/>
  </p:notesMasterIdLst>
  <p:sldIdLst>
    <p:sldId id="256" r:id="rId2"/>
    <p:sldId id="413" r:id="rId3"/>
    <p:sldId id="426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7" r:id="rId17"/>
    <p:sldId id="405" r:id="rId18"/>
    <p:sldId id="406" r:id="rId19"/>
    <p:sldId id="407" r:id="rId20"/>
    <p:sldId id="408" r:id="rId21"/>
    <p:sldId id="409" r:id="rId22"/>
    <p:sldId id="375" r:id="rId23"/>
    <p:sldId id="376" r:id="rId24"/>
    <p:sldId id="377" r:id="rId25"/>
    <p:sldId id="381" r:id="rId26"/>
    <p:sldId id="378" r:id="rId27"/>
    <p:sldId id="379" r:id="rId28"/>
    <p:sldId id="3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8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4630C0-4357-4140-99FB-71F36BA965FE}" type="slidenum">
              <a:rPr lang="en-CA" sz="1200">
                <a:latin typeface="Tahoma" pitchFamily="34" charset="0"/>
              </a:rPr>
              <a:pPr eaLnBrk="1" hangingPunct="1"/>
              <a:t>21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AD7D-EBC0-4D8E-A225-F58EF63B9E46}" type="datetime1">
              <a:rPr lang="en-US" smtClean="0"/>
              <a:t>6/4/2012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6C70-600F-467A-B91A-1DA5FEE7AF3A}" type="datetime1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9051-DAE5-419C-BB05-8F886DE6F33B}" type="datetime1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7CFC-3173-4D2B-819F-6310A1A787FC}" type="datetime1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1D1C-0FAF-4362-823D-BD00B4D13C1B}" type="datetime1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63E9-8971-4501-BFEB-16DF872EA709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B955-2770-479C-9C6E-AD92EE2F4A44}" type="datetime1">
              <a:rPr lang="en-US" smtClean="0"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9034-0AEA-4296-A6A5-5E238AFD8F4D}" type="datetime1">
              <a:rPr lang="en-US" smtClean="0"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6FB6-6A1B-4D12-883C-8A00B7D230F2}" type="datetime1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A575-7D45-493F-83F8-5A156A5C6E5D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87DD-CFA1-4760-8C71-59D6D4ED6FD3}" type="datetime1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2DB69A-0785-46C6-A633-7C976B75A9F3}" type="datetime1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Tail Recursion and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So, we can </a:t>
            </a:r>
            <a:r>
              <a:rPr lang="en-US" sz="2800" b="1" dirty="0" smtClean="0"/>
              <a:t>re-use</a:t>
            </a:r>
            <a:r>
              <a:rPr lang="en-US" sz="2800" dirty="0" smtClean="0"/>
              <a:t> the storage of the stack frame (and the return address)!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(2, 3)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Same thing: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(1, 6)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 again: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(0, 6)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Now the result is returned directly to factorial!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Compared to “plain”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 result of the recursive call is returned directly with </a:t>
            </a:r>
            <a:r>
              <a:rPr lang="en-US" b="1" dirty="0" smtClean="0"/>
              <a:t>no</a:t>
            </a:r>
            <a:r>
              <a:rPr lang="en-US" dirty="0" smtClean="0"/>
              <a:t> pending computation, it is </a:t>
            </a:r>
            <a:r>
              <a:rPr lang="en-US" b="1" dirty="0" smtClean="0">
                <a:solidFill>
                  <a:srgbClr val="00B050"/>
                </a:solidFill>
              </a:rPr>
              <a:t>tail-recursive</a:t>
            </a:r>
            <a:r>
              <a:rPr lang="en-US" dirty="0" smtClean="0"/>
              <a:t>.  Otherwise, it’s </a:t>
            </a:r>
            <a:r>
              <a:rPr lang="en-US" b="1" dirty="0" smtClean="0">
                <a:solidFill>
                  <a:srgbClr val="00B050"/>
                </a:solidFill>
              </a:rPr>
              <a:t>“plain” recursion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Sometimes, it’s easiest to write a recursive function “tail-recursively”.  When it isn't (as factorial is not), you typically have to invent a </a:t>
            </a:r>
            <a:r>
              <a:rPr lang="en-US" b="1" dirty="0" smtClean="0">
                <a:solidFill>
                  <a:srgbClr val="0000FF"/>
                </a:solidFill>
              </a:rPr>
              <a:t>helper function </a:t>
            </a:r>
            <a:r>
              <a:rPr lang="en-US" dirty="0" smtClean="0"/>
              <a:t>to make it all work out.</a:t>
            </a:r>
          </a:p>
          <a:p>
            <a:endParaRPr lang="en-US" dirty="0" smtClean="0"/>
          </a:p>
          <a:p>
            <a:r>
              <a:rPr lang="en-US" dirty="0" smtClean="0"/>
              <a:t>Writing a tail recursive version of a function often requires you to add an “extra” argument or two that keeps track of the current “state” of the computation.</a:t>
            </a:r>
          </a:p>
          <a:p>
            <a:endParaRPr lang="en-US" dirty="0" smtClean="0"/>
          </a:p>
          <a:p>
            <a:r>
              <a:rPr lang="en-US" dirty="0" smtClean="0"/>
              <a:t>In “</a:t>
            </a:r>
            <a:r>
              <a:rPr lang="en-US" dirty="0" err="1" smtClean="0"/>
              <a:t>fact_helper</a:t>
            </a:r>
            <a:r>
              <a:rPr lang="en-US" dirty="0" smtClean="0"/>
              <a:t>”, this extra argument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and it’s similar to the local variable in the iterative version.  That's no accident!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Group Exercise:  </a:t>
            </a:r>
            <a:r>
              <a:rPr lang="en-US" sz="2200" dirty="0" err="1" smtClean="0"/>
              <a:t>pow</a:t>
            </a:r>
            <a:r>
              <a:rPr lang="en-US" sz="2200" dirty="0" smtClean="0"/>
              <a:t>(x, y)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 tail-recursive version of the power function that returns x to the power of y.  It needs a helper function; </a:t>
            </a:r>
            <a:r>
              <a:rPr lang="en-US" u="sng" dirty="0" smtClean="0"/>
              <a:t>be sure to list it’s invariant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is a non-tail-recursive, but recursive version of this function: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power(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(y == 0)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x * power(x, y-1);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Before you begin, why isn't this tail recursive?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5943600"/>
            <a:ext cx="6096000" cy="457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Group Exercise:  Bonus </a:t>
            </a:r>
            <a:r>
              <a:rPr lang="en-US" sz="2200" dirty="0" err="1" smtClean="0"/>
              <a:t>pow</a:t>
            </a:r>
            <a:r>
              <a:rPr lang="en-US" sz="2200" dirty="0" smtClean="0"/>
              <a:t>(x, y)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“obvious” way of implementing power(x, y) requires </a:t>
            </a:r>
            <a:r>
              <a:rPr lang="en-US" b="1" i="1" dirty="0" smtClean="0"/>
              <a:t>y</a:t>
            </a:r>
            <a:r>
              <a:rPr lang="en-US" dirty="0" smtClean="0"/>
              <a:t> multiplications.  There is a better way that requires at most 2*log</a:t>
            </a:r>
            <a:r>
              <a:rPr lang="en-US" baseline="-25000" dirty="0" smtClean="0"/>
              <a:t>2</a:t>
            </a:r>
            <a:r>
              <a:rPr lang="en-US" dirty="0" smtClean="0"/>
              <a:t>(y) multiplications.  What is it?</a:t>
            </a:r>
          </a:p>
          <a:p>
            <a:endParaRPr lang="en-US" dirty="0" smtClean="0"/>
          </a:p>
          <a:p>
            <a:r>
              <a:rPr lang="en-US" dirty="0" smtClean="0"/>
              <a:t>Hint: use the same invariant, but change the “recursive step”.  Also, think about how we counted bits.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200400"/>
            <a:ext cx="7467600" cy="8382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Tail Recursion: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Stack’s Best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Friend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sz="2200" dirty="0" smtClean="0"/>
              <a:t>It’s important!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skeptical.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Typically, the difference between a good and bad score on a project doesn't have very much to do with your talent as a programmer.  </a:t>
            </a:r>
            <a:r>
              <a:rPr lang="en-US" b="1" dirty="0" smtClean="0"/>
              <a:t>It has much more to do with your talents as a tester!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Testing is not the same as debugging</a:t>
            </a:r>
          </a:p>
          <a:p>
            <a:pPr lvl="1"/>
            <a:r>
              <a:rPr lang="en-US" dirty="0" smtClean="0"/>
              <a:t>Debugging:  </a:t>
            </a:r>
            <a:r>
              <a:rPr lang="en-US" b="1" dirty="0" smtClean="0">
                <a:solidFill>
                  <a:srgbClr val="0000FF"/>
                </a:solidFill>
              </a:rPr>
              <a:t>Fixing</a:t>
            </a:r>
            <a:r>
              <a:rPr lang="en-US" dirty="0" smtClean="0"/>
              <a:t> something once you know it’s broken.</a:t>
            </a:r>
          </a:p>
          <a:p>
            <a:pPr lvl="1"/>
            <a:r>
              <a:rPr lang="en-US" dirty="0" smtClean="0"/>
              <a:t>Testing:  </a:t>
            </a:r>
            <a:r>
              <a:rPr lang="en-US" b="1" dirty="0" smtClean="0">
                <a:solidFill>
                  <a:srgbClr val="FF0000"/>
                </a:solidFill>
              </a:rPr>
              <a:t>Discovering</a:t>
            </a:r>
            <a:r>
              <a:rPr lang="en-US" dirty="0" smtClean="0"/>
              <a:t> that something is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sz="2200" dirty="0" smtClean="0"/>
              <a:t>It’s important!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Some tips and truths about being a good tester: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testing requires you to be in an adversarial frame of mind.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must be convinced that the code you are testing is broken and your task is to find out where.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NEVER REST and must ALWAYS BE DILIGENT, because the code is NEVER FINISHED!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Everyone makes mistakes, and one essential nature of a mistake is that the person who made it (i.e. YOU) didn't realize it was wrong in the first place – you thought it was perfect!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sz="2200" dirty="0" smtClean="0"/>
              <a:t>End-to-end vs. incremental testing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Errors made early in the programming process tend to be pervasive and fixing them requires re-writing (and possibly even re-designing) a large fraction of the existing program.</a:t>
            </a:r>
          </a:p>
          <a:p>
            <a:endParaRPr lang="en-US" dirty="0" smtClean="0"/>
          </a:p>
          <a:p>
            <a:r>
              <a:rPr lang="en-US" dirty="0" smtClean="0"/>
              <a:t>Furthermore, putting off testing until the program is "finished" is a nearly guaranteed way to increase your workload.</a:t>
            </a:r>
          </a:p>
          <a:p>
            <a:endParaRPr lang="en-US" dirty="0" smtClean="0"/>
          </a:p>
          <a:p>
            <a:r>
              <a:rPr lang="en-US" dirty="0" smtClean="0"/>
              <a:t>Instead, </a:t>
            </a:r>
            <a:r>
              <a:rPr lang="en-US" b="1" dirty="0" smtClean="0">
                <a:solidFill>
                  <a:srgbClr val="0000FF"/>
                </a:solidFill>
              </a:rPr>
              <a:t>test individual pieces of your program (such as functions) as you write them.</a:t>
            </a:r>
          </a:p>
          <a:p>
            <a:endParaRPr lang="en-US" dirty="0" smtClean="0"/>
          </a:p>
          <a:p>
            <a:r>
              <a:rPr lang="en-US" dirty="0" smtClean="0"/>
              <a:t>Your testing will often take the form of asking the following question:  “</a:t>
            </a:r>
            <a:r>
              <a:rPr lang="en-US" dirty="0" smtClean="0">
                <a:solidFill>
                  <a:srgbClr val="FF0000"/>
                </a:solidFill>
              </a:rPr>
              <a:t>Given this (valid) set of input values, does the function produce the expected result?</a:t>
            </a:r>
            <a:r>
              <a:rPr lang="en-US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Review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Another kind of factorial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3352800" cy="5105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Recursive invariant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>
                <a:cs typeface="Courier New" pitchFamily="49" charset="0"/>
              </a:rPr>
              <a:t>n! * result == </a:t>
            </a:r>
            <a:r>
              <a:rPr lang="en-US" sz="2400" dirty="0" err="1">
                <a:cs typeface="Courier New" pitchFamily="49" charset="0"/>
              </a:rPr>
              <a:t>num</a:t>
            </a:r>
            <a:r>
              <a:rPr lang="en-US" sz="2400" dirty="0">
                <a:cs typeface="Courier New" pitchFamily="49" charset="0"/>
              </a:rPr>
              <a:t>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33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Testing</a:t>
            </a:r>
            <a:br>
              <a:rPr lang="en-US" dirty="0" smtClean="0"/>
            </a:br>
            <a:r>
              <a:rPr lang="en-US" sz="2200" dirty="0" smtClean="0"/>
              <a:t>The better type of testing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advantages to incremental testing: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are testing smaller, less complex, easier to understand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just wrote the code, so you have a firm expectation of what it should do.  If it's broken, it is fresh in your mind, so you can more easily fix it.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dirty="0" smtClean="0"/>
              <a:t>This will often require you to write extra code (</a:t>
            </a:r>
            <a:r>
              <a:rPr lang="en-US" b="1" dirty="0" smtClean="0">
                <a:solidFill>
                  <a:srgbClr val="00B050"/>
                </a:solidFill>
              </a:rPr>
              <a:t>the driver program</a:t>
            </a:r>
            <a:r>
              <a:rPr lang="en-US" dirty="0" smtClean="0"/>
              <a:t>) to test your program effectively.  However, this is usually time well spent.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Incremental Testing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Stub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a function being tested calls other </a:t>
            </a:r>
            <a:r>
              <a:rPr lang="en-US" dirty="0" smtClean="0"/>
              <a:t>functions that </a:t>
            </a:r>
            <a:r>
              <a:rPr lang="en-US" dirty="0"/>
              <a:t>are not yet tested, use a </a:t>
            </a:r>
            <a:r>
              <a:rPr lang="en-US" b="1" dirty="0" smtClean="0">
                <a:solidFill>
                  <a:srgbClr val="00B050"/>
                </a:solidFill>
              </a:rPr>
              <a:t>stub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stub is a simplified version of a </a:t>
            </a:r>
            <a:r>
              <a:rPr lang="en-US" dirty="0" smtClean="0"/>
              <a:t>function.</a:t>
            </a:r>
            <a:endParaRPr lang="en-US" dirty="0"/>
          </a:p>
          <a:p>
            <a:pPr lvl="1"/>
            <a:r>
              <a:rPr lang="en-US" dirty="0"/>
              <a:t>Stubs are usually provide values for testing </a:t>
            </a:r>
            <a:r>
              <a:rPr lang="en-US" dirty="0" smtClean="0"/>
              <a:t>rather than </a:t>
            </a:r>
            <a:r>
              <a:rPr lang="en-US" dirty="0"/>
              <a:t>perform the intended </a:t>
            </a:r>
            <a:r>
              <a:rPr lang="en-US" dirty="0" smtClean="0"/>
              <a:t>calculation.</a:t>
            </a:r>
            <a:endParaRPr lang="en-US" dirty="0"/>
          </a:p>
          <a:p>
            <a:pPr lvl="1"/>
            <a:r>
              <a:rPr lang="en-US" dirty="0"/>
              <a:t>Stubs should be so simple that you have </a:t>
            </a:r>
            <a:r>
              <a:rPr lang="en-US" dirty="0" smtClean="0"/>
              <a:t>confidence they </a:t>
            </a:r>
            <a:r>
              <a:rPr lang="en-US" dirty="0"/>
              <a:t>will perform </a:t>
            </a:r>
            <a:r>
              <a:rPr lang="en-US" dirty="0" smtClean="0"/>
              <a:t>correctly.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90600" y="4556743"/>
            <a:ext cx="3789948" cy="1569660"/>
          </a:xfrm>
          <a:prstGeom prst="rect">
            <a:avLst/>
          </a:prstGeom>
          <a:solidFill>
            <a:srgbClr val="FFFFCC"/>
          </a:solidFill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{ …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Result = </a:t>
            </a:r>
            <a:r>
              <a:rPr lang="en-US" sz="2400" dirty="0" err="1" smtClean="0"/>
              <a:t>Func_Not_Tested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Func_Being_Test</a:t>
            </a:r>
            <a:r>
              <a:rPr lang="en-US" sz="2400" dirty="0" smtClean="0"/>
              <a:t>(Result);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Down Arrow 2"/>
          <p:cNvSpPr/>
          <p:nvPr/>
        </p:nvSpPr>
        <p:spPr>
          <a:xfrm rot="5400000">
            <a:off x="4876800" y="4800600"/>
            <a:ext cx="381000" cy="685800"/>
          </a:xfrm>
          <a:prstGeom prst="downArrow">
            <a:avLst>
              <a:gd name="adj1" fmla="val 50000"/>
              <a:gd name="adj2" fmla="val 55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0056" y="4948535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 with a stub function.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Steps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test some piece of code (either a component or a whole piece):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required behaviors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specific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answers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stress tests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1.  Understand the specification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 entire assignment, read through the specification very carefully, and make a note of everything it says you have to do – and stay away from the computer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/>
              <a:t>Since you then have to break down the solution into its (smaller) constituent parts, you must write most of those specifications.</a:t>
            </a:r>
          </a:p>
          <a:p>
            <a:r>
              <a:rPr lang="en-US" dirty="0" smtClean="0"/>
              <a:t>Sometimes your program as a whole may not work correctly</a:t>
            </a:r>
            <a:br>
              <a:rPr lang="en-US" dirty="0" smtClean="0"/>
            </a:br>
            <a:r>
              <a:rPr lang="en-US" dirty="0" smtClean="0"/>
              <a:t>because your specification is incorrect (e.g. you misunderstood the definition of standard deviation).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2.  Identify the required behaviors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any specification, it is possible to boil the specification down to a list of things that must and must not happen.</a:t>
            </a:r>
          </a:p>
          <a:p>
            <a:r>
              <a:rPr lang="en-US" dirty="0" smtClean="0"/>
              <a:t>These are the “</a:t>
            </a:r>
            <a:r>
              <a:rPr lang="en-US" b="1" dirty="0" smtClean="0">
                <a:solidFill>
                  <a:srgbClr val="0000FF"/>
                </a:solidFill>
              </a:rPr>
              <a:t>required behaviors</a:t>
            </a:r>
            <a:r>
              <a:rPr lang="en-US" dirty="0" smtClean="0"/>
              <a:t>” and a correct implementation </a:t>
            </a:r>
            <a:r>
              <a:rPr lang="en-US" b="1" dirty="0" smtClean="0">
                <a:solidFill>
                  <a:srgbClr val="00B050"/>
                </a:solidFill>
              </a:rPr>
              <a:t>must exhibit all of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a required behavior is really a “class” of behaviors.</a:t>
            </a:r>
          </a:p>
          <a:p>
            <a:pPr lvl="1"/>
            <a:r>
              <a:rPr lang="en-US" dirty="0" smtClean="0"/>
              <a:t>For example, a program that adds two numbers only has one behavior – add the numbers correctly.</a:t>
            </a:r>
          </a:p>
          <a:p>
            <a:pPr lvl="1"/>
            <a:r>
              <a:rPr lang="en-US" dirty="0" smtClean="0"/>
              <a:t>The list of behaviors is </a:t>
            </a:r>
            <a:r>
              <a:rPr lang="en-US" b="1" dirty="0" smtClean="0"/>
              <a:t>not</a:t>
            </a:r>
            <a:r>
              <a:rPr lang="en-US" dirty="0" smtClean="0"/>
              <a:t> adding 1 and 1 and getting 2, adding 1 and 2 and getting 3,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 3.  Write specific tests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of your required behaviors, write one or more test cases that check them.</a:t>
            </a:r>
          </a:p>
          <a:p>
            <a:endParaRPr lang="en-US" dirty="0" smtClean="0"/>
          </a:p>
          <a:p>
            <a:r>
              <a:rPr lang="en-US" dirty="0" smtClean="0"/>
              <a:t>To the extent possible, the test case should check </a:t>
            </a:r>
            <a:r>
              <a:rPr lang="en-US" b="1" dirty="0" smtClean="0"/>
              <a:t>exactly</a:t>
            </a:r>
            <a:r>
              <a:rPr lang="en-US" dirty="0" smtClean="0"/>
              <a:t> one behavior – no more!</a:t>
            </a:r>
          </a:p>
          <a:p>
            <a:endParaRPr lang="en-US" dirty="0" smtClean="0"/>
          </a:p>
          <a:p>
            <a:r>
              <a:rPr lang="en-US" dirty="0" smtClean="0"/>
              <a:t>That way, if the case fails, you know where to start looking.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 3.  Write specific tests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classes of test cases that make sense: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Simple inputs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Boundary conditions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Nonsense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cases are those that are “expected” or “normal” for the problem at hand.</a:t>
            </a:r>
          </a:p>
          <a:p>
            <a:r>
              <a:rPr lang="en-US" dirty="0" smtClean="0"/>
              <a:t>“Boundary” cases are at the edges of what is expected, or formed to exploit some detail of implementation.</a:t>
            </a:r>
          </a:p>
          <a:p>
            <a:r>
              <a:rPr lang="en-US" dirty="0" smtClean="0"/>
              <a:t>“Nonsense” cases are those that are clearly unexpected.</a:t>
            </a:r>
          </a:p>
          <a:p>
            <a:endParaRPr lang="en-US" dirty="0" smtClean="0"/>
          </a:p>
          <a:p>
            <a:r>
              <a:rPr lang="en-US" dirty="0" smtClean="0"/>
              <a:t>What are examples of these cases for project 1?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 4.  Know the answers in advance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quickly running test cases and glancing at the output:</a:t>
            </a:r>
          </a:p>
          <a:p>
            <a:pPr lvl="1"/>
            <a:r>
              <a:rPr lang="en-US" dirty="0" smtClean="0"/>
              <a:t>Write down what you expect a correct answer to be first.</a:t>
            </a:r>
          </a:p>
          <a:p>
            <a:r>
              <a:rPr lang="en-US" dirty="0" smtClean="0"/>
              <a:t>If the result differs in </a:t>
            </a:r>
            <a:r>
              <a:rPr lang="en-US" b="1" dirty="0" smtClean="0"/>
              <a:t>any</a:t>
            </a:r>
            <a:r>
              <a:rPr lang="en-US" dirty="0" smtClean="0"/>
              <a:t> way from what you expected, try to figure out why. </a:t>
            </a:r>
          </a:p>
          <a:p>
            <a:r>
              <a:rPr lang="en-US" dirty="0" smtClean="0"/>
              <a:t>It’s possible that your </a:t>
            </a:r>
            <a:r>
              <a:rPr lang="en-US" b="1" dirty="0" smtClean="0">
                <a:solidFill>
                  <a:srgbClr val="00B050"/>
                </a:solidFill>
              </a:rPr>
              <a:t>expectation</a:t>
            </a:r>
            <a:r>
              <a:rPr lang="en-US" dirty="0" smtClean="0"/>
              <a:t> had been wrong…or your </a:t>
            </a:r>
            <a:r>
              <a:rPr lang="en-US" b="1" dirty="0" smtClean="0">
                <a:solidFill>
                  <a:srgbClr val="00B050"/>
                </a:solidFill>
              </a:rPr>
              <a:t>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doing this ABSOLUTELY REQUIRES that you understand the specification.</a:t>
            </a:r>
          </a:p>
          <a:p>
            <a:pPr lvl="1"/>
            <a:r>
              <a:rPr lang="en-US" dirty="0" smtClean="0"/>
              <a:t>If you don’t, you will create an incorrect solution that satisfies your incorrect expectation!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Steps in Testing</a:t>
            </a:r>
            <a:br>
              <a:rPr lang="en-US" dirty="0" smtClean="0"/>
            </a:br>
            <a:r>
              <a:rPr lang="en-US" sz="2200" dirty="0" smtClean="0"/>
              <a:t> 5.  Include stress tests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Once you've tested each individual behavior, it's time to test all of them in concert.</a:t>
            </a:r>
          </a:p>
          <a:p>
            <a:r>
              <a:rPr lang="en-US" dirty="0" smtClean="0"/>
              <a:t>For this, you want </a:t>
            </a:r>
            <a:r>
              <a:rPr lang="en-US" b="1" dirty="0" smtClean="0"/>
              <a:t>large</a:t>
            </a:r>
            <a:r>
              <a:rPr lang="en-US" dirty="0" smtClean="0"/>
              <a:t> and </a:t>
            </a:r>
            <a:r>
              <a:rPr lang="en-US" b="1" dirty="0" smtClean="0"/>
              <a:t>long running </a:t>
            </a:r>
            <a:r>
              <a:rPr lang="en-US" dirty="0" smtClean="0"/>
              <a:t>test cases. </a:t>
            </a:r>
          </a:p>
          <a:p>
            <a:pPr lvl="1"/>
            <a:r>
              <a:rPr lang="en-US" dirty="0" smtClean="0"/>
              <a:t>They must be </a:t>
            </a:r>
            <a:r>
              <a:rPr lang="en-US" b="1" dirty="0" smtClean="0">
                <a:solidFill>
                  <a:srgbClr val="0000FF"/>
                </a:solidFill>
              </a:rPr>
              <a:t>large</a:t>
            </a:r>
            <a:r>
              <a:rPr lang="en-US" dirty="0" smtClean="0"/>
              <a:t>, to exercise resource limits in your program.</a:t>
            </a:r>
          </a:p>
          <a:p>
            <a:pPr lvl="2"/>
            <a:r>
              <a:rPr lang="en-US" sz="2400" dirty="0" smtClean="0"/>
              <a:t>E.g., some web applications need to be tested under a large amount of simultaneous accesses.</a:t>
            </a:r>
          </a:p>
          <a:p>
            <a:pPr lvl="1"/>
            <a:r>
              <a:rPr lang="en-US" dirty="0" smtClean="0"/>
              <a:t>They must be </a:t>
            </a:r>
            <a:r>
              <a:rPr lang="en-US" b="1" dirty="0" smtClean="0">
                <a:solidFill>
                  <a:srgbClr val="0000FF"/>
                </a:solidFill>
              </a:rPr>
              <a:t>long running</a:t>
            </a:r>
            <a:r>
              <a:rPr lang="en-US" dirty="0" smtClean="0"/>
              <a:t>, because some errors are the result of lots of little bugs that individually don't matter much, but as they cascade produces catastrophic results.</a:t>
            </a:r>
          </a:p>
          <a:p>
            <a:pPr lvl="2"/>
            <a:r>
              <a:rPr lang="en-US" sz="2400" dirty="0" smtClean="0"/>
              <a:t>E.g., the accumulation of the round-off error</a:t>
            </a:r>
          </a:p>
          <a:p>
            <a:pPr lvl="2"/>
            <a:r>
              <a:rPr lang="en-US" sz="2400" dirty="0" smtClean="0"/>
              <a:t>E.g., the memory leakage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Tail Recursion: </a:t>
            </a:r>
            <a:r>
              <a:rPr lang="en-US" dirty="0"/>
              <a:t>A Stack’s Best </a:t>
            </a:r>
            <a:r>
              <a:rPr lang="en-US" dirty="0" smtClean="0"/>
              <a:t>Friend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what's the big deal? </a:t>
            </a:r>
          </a:p>
          <a:p>
            <a:r>
              <a:rPr lang="en-US" dirty="0" smtClean="0"/>
              <a:t>This just looks like a more complicated way to write the solution.</a:t>
            </a:r>
          </a:p>
          <a:p>
            <a:r>
              <a:rPr lang="en-US" dirty="0" smtClean="0"/>
              <a:t>Let's trace out a call to the “new” factorial(2), and compare it to the “old” factorial(2):</a:t>
            </a:r>
            <a:br>
              <a:rPr lang="en-US" dirty="0" smtClean="0"/>
            </a:b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4343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"new"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(2, 1)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(0, 2)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581400"/>
            <a:ext cx="37338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"old"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--&gt;2 * factorial(1)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--&gt;1 * factorial(0)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&lt;--1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&lt;--1*1 (==1)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&lt;--2*1 (==2)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As the two recursions progress, they look the same.</a:t>
            </a:r>
          </a:p>
          <a:p>
            <a:r>
              <a:rPr lang="en-US" dirty="0" smtClean="0"/>
              <a:t>However, as they “unwind”, the “new” one doesn't do any more work.</a:t>
            </a:r>
          </a:p>
          <a:p>
            <a:r>
              <a:rPr lang="en-US" dirty="0" smtClean="0"/>
              <a:t>The “new” one simply passes the value from the deepest call out to the top.  But, the “old” one still has work to do.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43434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"new"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(2, 1)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--&gt;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(0, 2)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&lt;--2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962400"/>
            <a:ext cx="37338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"old"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factorial(2)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--&gt;2 * factorial(1)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--&gt;1 * factorial(0)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&lt;--1   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&lt;--1*1 (==1)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&lt;--2*1 (==2)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sz="2200" dirty="0" smtClean="0"/>
              <a:t>Another kind of factorial – Stack Effects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what are the effects of this “new” version on the stack?</a:t>
            </a:r>
          </a:p>
          <a:p>
            <a:r>
              <a:rPr lang="en-US" dirty="0" smtClean="0"/>
              <a:t>The activation record of a function is needed only as long as there is computation left over and can be discarded as soon as the return value is known.</a:t>
            </a:r>
          </a:p>
          <a:p>
            <a:r>
              <a:rPr lang="en-US" dirty="0" smtClean="0"/>
              <a:t>With the “new” version, the </a:t>
            </a:r>
            <a:r>
              <a:rPr lang="en-US" b="1" dirty="0" smtClean="0"/>
              <a:t>concrete</a:t>
            </a:r>
            <a:r>
              <a:rPr lang="en-US" dirty="0" smtClean="0"/>
              <a:t> return value isn’t known at the time of the recursive call.  However, we do know that </a:t>
            </a:r>
            <a:r>
              <a:rPr lang="en-US" b="1" dirty="0" smtClean="0"/>
              <a:t>whatever</a:t>
            </a:r>
            <a:r>
              <a:rPr lang="en-US" dirty="0" smtClean="0"/>
              <a:t> that recursive call returns, that will be our return value too.</a:t>
            </a:r>
          </a:p>
          <a:p>
            <a:pPr lvl="1"/>
            <a:r>
              <a:rPr lang="en-US" dirty="0" smtClean="0"/>
              <a:t>Demo: using GDB with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means that the caller's stack frame isn't needed any more, and we can throw it away.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This is called “tail-recursion”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3733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With tail recursion, there is no pending computation at each recursive step, so we can </a:t>
            </a:r>
            <a:r>
              <a:rPr lang="en-US" b="1" dirty="0" smtClean="0">
                <a:solidFill>
                  <a:srgbClr val="FF0000"/>
                </a:solidFill>
              </a:rPr>
              <a:t>re-use</a:t>
            </a:r>
            <a:r>
              <a:rPr lang="en-US" dirty="0" smtClean="0"/>
              <a:t> the activation record rather than create a new one.</a:t>
            </a:r>
          </a:p>
          <a:p>
            <a:r>
              <a:rPr lang="en-US" sz="2800" dirty="0" smtClean="0"/>
              <a:t>Here’s how it works: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4495800"/>
            <a:ext cx="3200400" cy="923330"/>
            <a:chOff x="381000" y="4495800"/>
            <a:chExt cx="3200400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4495800"/>
              <a:ext cx="32004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factorial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num: 3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RA: N/A 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48006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factorial calls </a:t>
            </a:r>
            <a:r>
              <a:rPr lang="en-US" sz="2800" dirty="0" err="1" smtClean="0"/>
              <a:t>fact_helper</a:t>
            </a:r>
            <a:r>
              <a:rPr lang="en-US" sz="2800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3886200" cy="5181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n is not zero, so the alternative is evaluated: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(2, 3)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0000FF"/>
                </a:solidFill>
              </a:rPr>
              <a:t>tail-recursive</a:t>
            </a:r>
            <a:r>
              <a:rPr lang="en-US" dirty="0" smtClean="0"/>
              <a:t> call: </a:t>
            </a:r>
            <a:r>
              <a:rPr lang="en-US" dirty="0" err="1" smtClean="0"/>
              <a:t>fact_helper</a:t>
            </a:r>
            <a:r>
              <a:rPr lang="en-US" dirty="0" smtClean="0"/>
              <a:t> is calling itself, and</a:t>
            </a:r>
            <a:br>
              <a:rPr lang="en-US" dirty="0" smtClean="0"/>
            </a:br>
            <a:r>
              <a:rPr lang="en-US" dirty="0" smtClean="0"/>
              <a:t>there is no work upon return.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Tail Recursion</a:t>
            </a:r>
            <a:br>
              <a:rPr lang="en-US" dirty="0" smtClean="0"/>
            </a:br>
            <a:r>
              <a:rPr lang="en-US" sz="2200" dirty="0" smtClean="0"/>
              <a:t>A Stack’s Best Friend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895600"/>
            <a:ext cx="320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num: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N/A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2004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3886200"/>
            <a:ext cx="3200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0200" y="41910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495800"/>
            <a:ext cx="304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4485</TotalTime>
  <Words>2283</Words>
  <Application>Microsoft Office PowerPoint</Application>
  <PresentationFormat>On-screen Show (4:3)</PresentationFormat>
  <Paragraphs>369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Ve 280 Programming and Introductory Data Structures</vt:lpstr>
      <vt:lpstr>Review Another kind of factorial</vt:lpstr>
      <vt:lpstr>Outline</vt:lpstr>
      <vt:lpstr>Recursion Another kind of factorial</vt:lpstr>
      <vt:lpstr>Recursion Another kind of factorial</vt:lpstr>
      <vt:lpstr>Recursion Another kind of factorial – Stack Effects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A Stack’s Best Friend</vt:lpstr>
      <vt:lpstr>Tail Recursion Compared to “plain” recursion</vt:lpstr>
      <vt:lpstr>Tail Recursion Group Exercise:  pow(x, y)</vt:lpstr>
      <vt:lpstr>Tail Recursion Group Exercise:  Bonus pow(x, y)</vt:lpstr>
      <vt:lpstr>Outline</vt:lpstr>
      <vt:lpstr>Testing It’s important!</vt:lpstr>
      <vt:lpstr>Testing It’s important!</vt:lpstr>
      <vt:lpstr>Testing End-to-end vs. incremental testing</vt:lpstr>
      <vt:lpstr>Incremental Testing The better type of testing</vt:lpstr>
      <vt:lpstr>Incremental Testing Stub</vt:lpstr>
      <vt:lpstr>Five Steps in Testing</vt:lpstr>
      <vt:lpstr>Five Steps in Testing 1.  Understand the specification</vt:lpstr>
      <vt:lpstr>Five Steps in Testing 2.  Identify the required behaviors</vt:lpstr>
      <vt:lpstr>Five Steps in Testing  3.  Write specific tests</vt:lpstr>
      <vt:lpstr>Five Steps in Testing  3.  Write specific tests</vt:lpstr>
      <vt:lpstr>Five Steps in Testing  4.  Know the answers in advance</vt:lpstr>
      <vt:lpstr>Five Steps in Testing  5.  Include stress tests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121</cp:revision>
  <dcterms:created xsi:type="dcterms:W3CDTF">2008-09-02T17:19:50Z</dcterms:created>
  <dcterms:modified xsi:type="dcterms:W3CDTF">2012-06-04T11:19:11Z</dcterms:modified>
</cp:coreProperties>
</file>