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8"/>
  </p:notesMasterIdLst>
  <p:sldIdLst>
    <p:sldId id="256" r:id="rId2"/>
    <p:sldId id="410" r:id="rId3"/>
    <p:sldId id="411" r:id="rId4"/>
    <p:sldId id="405" r:id="rId5"/>
    <p:sldId id="406" r:id="rId6"/>
    <p:sldId id="407" r:id="rId7"/>
    <p:sldId id="408" r:id="rId8"/>
    <p:sldId id="409" r:id="rId9"/>
    <p:sldId id="412" r:id="rId10"/>
    <p:sldId id="387" r:id="rId11"/>
    <p:sldId id="388" r:id="rId12"/>
    <p:sldId id="389" r:id="rId13"/>
    <p:sldId id="390" r:id="rId14"/>
    <p:sldId id="391" r:id="rId15"/>
    <p:sldId id="392" r:id="rId16"/>
    <p:sldId id="394" r:id="rId17"/>
    <p:sldId id="396" r:id="rId18"/>
    <p:sldId id="397" r:id="rId19"/>
    <p:sldId id="398" r:id="rId20"/>
    <p:sldId id="399" r:id="rId21"/>
    <p:sldId id="400" r:id="rId22"/>
    <p:sldId id="401" r:id="rId23"/>
    <p:sldId id="402" r:id="rId24"/>
    <p:sldId id="403" r:id="rId25"/>
    <p:sldId id="404" r:id="rId26"/>
    <p:sldId id="41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8" autoAdjust="0"/>
  </p:normalViewPr>
  <p:slideViewPr>
    <p:cSldViewPr>
      <p:cViewPr varScale="1">
        <p:scale>
          <a:sx n="111" d="100"/>
          <a:sy n="111" d="100"/>
        </p:scale>
        <p:origin x="-1602" y="-78"/>
      </p:cViewPr>
      <p:guideLst>
        <p:guide orient="horz" pos="2160"/>
        <p:guide pos="2880"/>
      </p:guideLst>
    </p:cSldViewPr>
  </p:slideViewPr>
  <p:outlineViewPr>
    <p:cViewPr>
      <p:scale>
        <a:sx n="33" d="100"/>
        <a:sy n="33" d="100"/>
      </p:scale>
      <p:origin x="78" y="22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6/6/2012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202523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F29AD7D-EBC0-4D8E-A225-F58EF63B9E46}" type="datetime1">
              <a:rPr lang="en-US" smtClean="0"/>
              <a:t>6/6/2012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FB6C70-600F-467A-B91A-1DA5FEE7AF3A}"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D09051-DAE5-419C-BB05-8F886DE6F33B}"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4667CFC-3173-4D2B-819F-6310A1A787FC}"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921D1C-0FAF-4362-823D-BD00B4D13C1B}" type="datetime1">
              <a:rPr lang="en-US" smtClean="0"/>
              <a:t>6/6/2012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95D63E9-8971-4501-BFEB-16DF872EA709}" type="datetime1">
              <a:rPr lang="en-US" smtClean="0"/>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4EBB955-2770-479C-9C6E-AD92EE2F4A44}" type="datetime1">
              <a:rPr lang="en-US" smtClean="0"/>
              <a:t>6/6/2012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F09034-0AEA-4296-A6A5-5E238AFD8F4D}" type="datetime1">
              <a:rPr lang="en-US" smtClean="0"/>
              <a:t>6/6/2012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A6FB6-6A1B-4D12-883C-8A00B7D230F2}" type="datetime1">
              <a:rPr lang="en-US" smtClean="0"/>
              <a:t>6/6/2012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97A575-7D45-493F-83F8-5A156A5C6E5D}" type="datetime1">
              <a:rPr lang="en-US" smtClean="0"/>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8287DD-CFA1-4760-8C71-59D6D4ED6FD3}" type="datetime1">
              <a:rPr lang="en-US" smtClean="0"/>
              <a:t>6/6/2012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B2DB69A-0785-46C6-A633-7C976B75A9F3}" type="datetime1">
              <a:rPr lang="en-US" smtClean="0"/>
              <a:t>6/6/2012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Testing and Function </a:t>
            </a:r>
            <a:r>
              <a:rPr lang="en-US" dirty="0" smtClean="0"/>
              <a:t>Pointers</a:t>
            </a:r>
            <a:endParaRPr lang="en-US" dirty="0"/>
          </a:p>
        </p:txBody>
      </p:sp>
      <p:sp>
        <p:nvSpPr>
          <p:cNvPr id="2" name="Title 1"/>
          <p:cNvSpPr>
            <a:spLocks noGrp="1"/>
          </p:cNvSpPr>
          <p:nvPr>
            <p:ph type="ctrTitle"/>
          </p:nvPr>
        </p:nvSpPr>
        <p:spPr/>
        <p:txBody>
          <a:bodyPr>
            <a:normAutofit/>
          </a:bodyPr>
          <a:lstStyle/>
          <a:p>
            <a:r>
              <a:rPr smtClean="0"/>
              <a:t>Ve 280</a:t>
            </a:r>
            <a:br>
              <a:rPr smtClean="0"/>
            </a:br>
            <a:r>
              <a:rPr sz="2200" smtClean="0"/>
              <a:t>Programming and Introductory Data Structures</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Motivation</a:t>
            </a:r>
            <a:endParaRPr lang="en-US" sz="2200" dirty="0"/>
          </a:p>
        </p:txBody>
      </p:sp>
      <p:sp>
        <p:nvSpPr>
          <p:cNvPr id="3" name="Content Placeholder 2"/>
          <p:cNvSpPr>
            <a:spLocks noGrp="1"/>
          </p:cNvSpPr>
          <p:nvPr>
            <p:ph sz="quarter" idx="1"/>
          </p:nvPr>
        </p:nvSpPr>
        <p:spPr/>
        <p:txBody>
          <a:bodyPr>
            <a:normAutofit/>
          </a:bodyPr>
          <a:lstStyle/>
          <a:p>
            <a:r>
              <a:rPr lang="en-US" dirty="0" smtClean="0"/>
              <a:t>If you were asked to write a function to add all the elements in a list, and another to multiply all the elements in a list, your functions would be almost exactly </a:t>
            </a:r>
            <a:r>
              <a:rPr lang="en-US" b="1" dirty="0" smtClean="0">
                <a:solidFill>
                  <a:srgbClr val="00B050"/>
                </a:solidFill>
              </a:rPr>
              <a:t>the same</a:t>
            </a:r>
            <a:r>
              <a:rPr lang="en-US" dirty="0" smtClean="0"/>
              <a:t>. </a:t>
            </a:r>
          </a:p>
          <a:p>
            <a:endParaRPr lang="en-US" dirty="0" smtClean="0"/>
          </a:p>
          <a:p>
            <a:r>
              <a:rPr lang="en-US" dirty="0" smtClean="0"/>
              <a:t>Writing almost the exact same function twice is almost certainly a bad idea.  There are two main reasons for this:</a:t>
            </a:r>
          </a:p>
          <a:p>
            <a:pPr marL="777240" lvl="1" indent="-457200">
              <a:buFont typeface="+mj-lt"/>
              <a:buAutoNum type="arabicPeriod"/>
            </a:pPr>
            <a:r>
              <a:rPr lang="en-US" dirty="0" smtClean="0"/>
              <a:t>It’s wasteful of your time!!</a:t>
            </a:r>
          </a:p>
          <a:p>
            <a:pPr marL="777240" lvl="1" indent="-457200">
              <a:buFont typeface="+mj-lt"/>
              <a:buAutoNum type="arabicPeriod"/>
            </a:pPr>
            <a:r>
              <a:rPr lang="en-US" dirty="0" smtClean="0"/>
              <a:t>If you find a better way to perform the underlying implementation, you have to change </a:t>
            </a:r>
            <a:r>
              <a:rPr lang="en-US" b="1" dirty="0" smtClean="0">
                <a:solidFill>
                  <a:srgbClr val="FF0000"/>
                </a:solidFill>
              </a:rPr>
              <a:t>many different </a:t>
            </a:r>
            <a:r>
              <a:rPr lang="en-US" dirty="0" smtClean="0"/>
              <a:t>versions of the same thing; this is prone to error.</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Background on lists</a:t>
            </a:r>
            <a:endParaRPr lang="en-US" sz="2200" dirty="0"/>
          </a:p>
        </p:txBody>
      </p:sp>
      <p:sp>
        <p:nvSpPr>
          <p:cNvPr id="3" name="Content Placeholder 2"/>
          <p:cNvSpPr>
            <a:spLocks noGrp="1"/>
          </p:cNvSpPr>
          <p:nvPr>
            <p:ph sz="quarter" idx="1"/>
          </p:nvPr>
        </p:nvSpPr>
        <p:spPr/>
        <p:txBody>
          <a:bodyPr>
            <a:normAutofit/>
          </a:bodyPr>
          <a:lstStyle/>
          <a:p>
            <a:r>
              <a:rPr lang="en-US" dirty="0" smtClean="0"/>
              <a:t>In C++, we defined the notion of a variable’s “type” which tells us two things:</a:t>
            </a:r>
          </a:p>
          <a:p>
            <a:pPr marL="777240" lvl="1" indent="-457200">
              <a:buFont typeface="+mj-lt"/>
              <a:buAutoNum type="arabicPeriod"/>
            </a:pPr>
            <a:r>
              <a:rPr lang="en-US" dirty="0" smtClean="0"/>
              <a:t>The set of possible </a:t>
            </a:r>
            <a:r>
              <a:rPr lang="en-US" b="1" dirty="0" smtClean="0">
                <a:solidFill>
                  <a:srgbClr val="FF0000"/>
                </a:solidFill>
              </a:rPr>
              <a:t>values</a:t>
            </a:r>
            <a:r>
              <a:rPr lang="en-US" dirty="0" smtClean="0"/>
              <a:t> that object may assume</a:t>
            </a:r>
          </a:p>
          <a:p>
            <a:pPr marL="777240" lvl="1" indent="-457200">
              <a:buFont typeface="+mj-lt"/>
              <a:buAutoNum type="arabicPeriod"/>
            </a:pPr>
            <a:r>
              <a:rPr lang="en-US" dirty="0" smtClean="0"/>
              <a:t>The set of </a:t>
            </a:r>
            <a:r>
              <a:rPr lang="en-US" b="1" dirty="0" smtClean="0">
                <a:solidFill>
                  <a:srgbClr val="0000FF"/>
                </a:solidFill>
              </a:rPr>
              <a:t>operations</a:t>
            </a:r>
            <a:r>
              <a:rPr lang="en-US" dirty="0" smtClean="0"/>
              <a:t> possible on/with that object</a:t>
            </a:r>
          </a:p>
          <a:p>
            <a:pPr lvl="1"/>
            <a:endParaRPr lang="en-US" dirty="0" smtClean="0"/>
          </a:p>
          <a:p>
            <a:r>
              <a:rPr lang="en-US" dirty="0" smtClean="0"/>
              <a:t>So far, we've been working with types like “</a:t>
            </a:r>
            <a:r>
              <a:rPr lang="en-US" dirty="0" err="1" smtClean="0"/>
              <a:t>int</a:t>
            </a:r>
            <a:r>
              <a:rPr lang="en-US" dirty="0" smtClean="0"/>
              <a:t>”:</a:t>
            </a:r>
          </a:p>
          <a:p>
            <a:pPr lvl="1"/>
            <a:r>
              <a:rPr lang="en-US" dirty="0" smtClean="0"/>
              <a:t>The type </a:t>
            </a:r>
            <a:r>
              <a:rPr lang="en-US" dirty="0" err="1" smtClean="0"/>
              <a:t>int</a:t>
            </a:r>
            <a:r>
              <a:rPr lang="en-US" dirty="0" smtClean="0"/>
              <a:t> can take values from the range [INT_MIN .. INT_MAX].</a:t>
            </a:r>
          </a:p>
          <a:p>
            <a:pPr lvl="1"/>
            <a:r>
              <a:rPr lang="en-US" dirty="0" smtClean="0"/>
              <a:t>There are a variety of operations (+, -, *, /, etc.) that can be performed on </a:t>
            </a:r>
            <a:r>
              <a:rPr lang="en-US" dirty="0" err="1" smtClean="0"/>
              <a:t>ints</a:t>
            </a:r>
            <a:r>
              <a:rPr lang="en-US" dirty="0" smtClean="0"/>
              <a:t>.</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Background on lists</a:t>
            </a:r>
            <a:endParaRPr lang="en-US" sz="2200" dirty="0"/>
          </a:p>
        </p:txBody>
      </p:sp>
      <p:sp>
        <p:nvSpPr>
          <p:cNvPr id="3" name="Content Placeholder 2"/>
          <p:cNvSpPr>
            <a:spLocks noGrp="1"/>
          </p:cNvSpPr>
          <p:nvPr>
            <p:ph sz="quarter" idx="1"/>
          </p:nvPr>
        </p:nvSpPr>
        <p:spPr>
          <a:xfrm>
            <a:off x="914400" y="1447800"/>
            <a:ext cx="8077200" cy="4953000"/>
          </a:xfrm>
        </p:spPr>
        <p:txBody>
          <a:bodyPr>
            <a:normAutofit/>
          </a:bodyPr>
          <a:lstStyle/>
          <a:p>
            <a:r>
              <a:rPr lang="en-US" dirty="0" smtClean="0"/>
              <a:t>For this lecture, we'll be talking about the type "</a:t>
            </a:r>
            <a:r>
              <a:rPr lang="en-US" dirty="0" err="1" smtClean="0"/>
              <a:t>list_t</a:t>
            </a:r>
            <a:r>
              <a:rPr lang="en-US" dirty="0" smtClean="0"/>
              <a:t>".</a:t>
            </a:r>
          </a:p>
          <a:p>
            <a:r>
              <a:rPr lang="en-US" dirty="0" smtClean="0"/>
              <a:t>Note:  When we define a user type, we often name it with something ending in _t, by convention.</a:t>
            </a:r>
          </a:p>
          <a:p>
            <a:r>
              <a:rPr lang="en-US" dirty="0" smtClean="0"/>
              <a:t>A list can hold a sequence of zero or more integers.  It also happens that there is a recursive definition for the values that a list can take. </a:t>
            </a:r>
          </a:p>
          <a:p>
            <a:endParaRPr lang="en-US" dirty="0" smtClean="0"/>
          </a:p>
          <a:p>
            <a:r>
              <a:rPr lang="en-US" dirty="0" smtClean="0"/>
              <a:t>A valid list is:</a:t>
            </a:r>
          </a:p>
          <a:p>
            <a:pPr lvl="1">
              <a:buNone/>
            </a:pPr>
            <a:r>
              <a:rPr lang="en-US" dirty="0" smtClean="0">
                <a:cs typeface="Courier New" pitchFamily="49" charset="0"/>
              </a:rPr>
              <a:t>either</a:t>
            </a:r>
            <a:r>
              <a:rPr lang="en-US" sz="2000" dirty="0" smtClean="0">
                <a:latin typeface="Courier New" pitchFamily="49" charset="0"/>
                <a:cs typeface="Courier New" pitchFamily="49" charset="0"/>
              </a:rPr>
              <a:t>  the EMPTY_LIST</a:t>
            </a:r>
          </a:p>
          <a:p>
            <a:pPr lvl="1">
              <a:buNone/>
            </a:pPr>
            <a:r>
              <a:rPr lang="en-US" dirty="0" smtClean="0">
                <a:cs typeface="Courier New" pitchFamily="49" charset="0"/>
              </a:rPr>
              <a:t>or</a:t>
            </a:r>
            <a:r>
              <a:rPr lang="en-US" dirty="0" smtClean="0">
                <a:latin typeface="Courier New" pitchFamily="49" charset="0"/>
                <a:cs typeface="Courier New" pitchFamily="49" charset="0"/>
              </a:rPr>
              <a:t>    </a:t>
            </a:r>
            <a:r>
              <a:rPr lang="en-US" sz="2000" dirty="0" smtClean="0">
                <a:latin typeface="Courier New" pitchFamily="49" charset="0"/>
                <a:cs typeface="Courier New" pitchFamily="49" charset="0"/>
              </a:rPr>
              <a:t>an integer followed by </a:t>
            </a:r>
            <a:r>
              <a:rPr lang="en-US" sz="2000" u="sng" dirty="0" smtClean="0">
                <a:latin typeface="Courier New" pitchFamily="49" charset="0"/>
                <a:cs typeface="Courier New" pitchFamily="49" charset="0"/>
              </a:rPr>
              <a:t>another valid list</a:t>
            </a:r>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Background on lists</a:t>
            </a:r>
            <a:endParaRPr lang="en-US" sz="2200" dirty="0"/>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r>
              <a:rPr lang="en-US" dirty="0" smtClean="0"/>
              <a:t>Here are some examples of valid lists:</a:t>
            </a:r>
          </a:p>
          <a:p>
            <a:pPr lvl="1"/>
            <a:endParaRPr lang="en-US" dirty="0" smtClean="0"/>
          </a:p>
          <a:p>
            <a:pPr lvl="1">
              <a:buNone/>
            </a:pPr>
            <a:r>
              <a:rPr lang="en-US" sz="2200" dirty="0" smtClean="0">
                <a:latin typeface="Courier New" pitchFamily="49" charset="0"/>
                <a:cs typeface="Courier New" pitchFamily="49" charset="0"/>
              </a:rPr>
              <a:t>( 1 2 3 4 )  // a list of four elements</a:t>
            </a:r>
          </a:p>
          <a:p>
            <a:pPr lvl="1">
              <a:buNone/>
            </a:pPr>
            <a:r>
              <a:rPr lang="en-US" sz="2200" dirty="0" smtClean="0">
                <a:latin typeface="Courier New" pitchFamily="49" charset="0"/>
                <a:cs typeface="Courier New" pitchFamily="49" charset="0"/>
              </a:rPr>
              <a:t>( 2 5 2 )	   // a list of three elements</a:t>
            </a:r>
          </a:p>
          <a:p>
            <a:pPr lvl="1">
              <a:buNone/>
            </a:pPr>
            <a:r>
              <a:rPr lang="en-US" sz="2200" dirty="0" smtClean="0">
                <a:latin typeface="Courier New" pitchFamily="49" charset="0"/>
                <a:cs typeface="Courier New" pitchFamily="49" charset="0"/>
              </a:rPr>
              <a:t>( )		   // an empty list</a:t>
            </a:r>
            <a:endParaRPr lang="en-US" dirty="0" smtClean="0"/>
          </a:p>
          <a:p>
            <a:pPr lvl="1"/>
            <a:endParaRPr lang="en-US" dirty="0" smtClean="0"/>
          </a:p>
          <a:p>
            <a:r>
              <a:rPr lang="en-US" dirty="0" smtClean="0"/>
              <a:t>There are also several operations that can be applied to lists.  There</a:t>
            </a:r>
            <a:br>
              <a:rPr lang="en-US" dirty="0" smtClean="0"/>
            </a:br>
            <a:r>
              <a:rPr lang="en-US" dirty="0" smtClean="0"/>
              <a:t>are only three we need for this lecture:</a:t>
            </a:r>
          </a:p>
          <a:p>
            <a:pPr lvl="1"/>
            <a:r>
              <a:rPr lang="en-US" sz="2600" dirty="0" err="1" smtClean="0"/>
              <a:t>list_first</a:t>
            </a:r>
            <a:r>
              <a:rPr lang="en-US" sz="2600" dirty="0" smtClean="0"/>
              <a:t>( ) takes a list, and returns the first element(an integer)</a:t>
            </a:r>
            <a:br>
              <a:rPr lang="en-US" sz="2600" dirty="0" smtClean="0"/>
            </a:br>
            <a:r>
              <a:rPr lang="en-US" sz="2600" dirty="0" smtClean="0"/>
              <a:t>from the list.</a:t>
            </a:r>
          </a:p>
          <a:p>
            <a:pPr lvl="1"/>
            <a:r>
              <a:rPr lang="en-US" sz="2600" dirty="0" err="1" smtClean="0"/>
              <a:t>list_rest</a:t>
            </a:r>
            <a:r>
              <a:rPr lang="en-US" sz="2600" dirty="0" smtClean="0"/>
              <a:t>( ) takes a list and returns the list comprising all but the</a:t>
            </a:r>
            <a:br>
              <a:rPr lang="en-US" sz="2600" dirty="0" smtClean="0"/>
            </a:br>
            <a:r>
              <a:rPr lang="en-US" sz="2600" dirty="0" smtClean="0"/>
              <a:t>first element.</a:t>
            </a:r>
          </a:p>
          <a:p>
            <a:pPr lvl="1"/>
            <a:r>
              <a:rPr lang="en-US" sz="2600" dirty="0" err="1" smtClean="0"/>
              <a:t>list_isEmpty</a:t>
            </a:r>
            <a:r>
              <a:rPr lang="en-US" sz="2600" dirty="0" smtClean="0"/>
              <a:t>( ) takes a list and returns the Boolean “true” if the argument is an empty list, and “false” otherwise.</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13</a:t>
            </a:fld>
            <a:endParaRPr lang="en-US"/>
          </a:p>
        </p:txBody>
      </p:sp>
      <p:sp>
        <p:nvSpPr>
          <p:cNvPr id="5" name="TextBox 4"/>
          <p:cNvSpPr txBox="1"/>
          <p:nvPr/>
        </p:nvSpPr>
        <p:spPr>
          <a:xfrm>
            <a:off x="3352800" y="4572000"/>
            <a:ext cx="3436262" cy="430887"/>
          </a:xfrm>
          <a:prstGeom prst="rect">
            <a:avLst/>
          </a:prstGeom>
          <a:solidFill>
            <a:srgbClr val="00B0F0"/>
          </a:solidFill>
        </p:spPr>
        <p:txBody>
          <a:bodyPr wrap="none" rtlCol="0">
            <a:spAutoFit/>
          </a:bodyPr>
          <a:lstStyle/>
          <a:p>
            <a:r>
              <a:rPr lang="en-US" sz="2200" b="1" dirty="0" smtClean="0">
                <a:solidFill>
                  <a:schemeClr val="bg1"/>
                </a:solidFill>
              </a:rPr>
              <a:t>REQUIRES: non-empty list!</a:t>
            </a:r>
            <a:endParaRPr lang="en-US" sz="2200" b="1" dirty="0">
              <a:solidFill>
                <a:schemeClr val="bg1"/>
              </a:solidFill>
            </a:endParaRPr>
          </a:p>
        </p:txBody>
      </p:sp>
      <p:sp>
        <p:nvSpPr>
          <p:cNvPr id="6" name="TextBox 5"/>
          <p:cNvSpPr txBox="1"/>
          <p:nvPr/>
        </p:nvSpPr>
        <p:spPr>
          <a:xfrm>
            <a:off x="3391427" y="5284113"/>
            <a:ext cx="3436262" cy="430887"/>
          </a:xfrm>
          <a:prstGeom prst="rect">
            <a:avLst/>
          </a:prstGeom>
          <a:solidFill>
            <a:srgbClr val="00B0F0"/>
          </a:solidFill>
        </p:spPr>
        <p:txBody>
          <a:bodyPr wrap="none" rtlCol="0">
            <a:spAutoFit/>
          </a:bodyPr>
          <a:lstStyle/>
          <a:p>
            <a:r>
              <a:rPr lang="en-US" sz="2200" b="1" dirty="0" smtClean="0">
                <a:solidFill>
                  <a:schemeClr val="bg1"/>
                </a:solidFill>
              </a:rPr>
              <a:t>REQUIRES: non-empty list!</a:t>
            </a:r>
            <a:endParaRPr lang="en-US" sz="22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Using lists</a:t>
            </a:r>
            <a:endParaRPr lang="en-US" sz="2200" dirty="0"/>
          </a:p>
        </p:txBody>
      </p:sp>
      <p:sp>
        <p:nvSpPr>
          <p:cNvPr id="3" name="Content Placeholder 2"/>
          <p:cNvSpPr>
            <a:spLocks noGrp="1"/>
          </p:cNvSpPr>
          <p:nvPr>
            <p:ph sz="quarter" idx="1"/>
          </p:nvPr>
        </p:nvSpPr>
        <p:spPr>
          <a:xfrm>
            <a:off x="914400" y="1447800"/>
            <a:ext cx="7772400" cy="4953000"/>
          </a:xfrm>
        </p:spPr>
        <p:txBody>
          <a:bodyPr>
            <a:normAutofit fontScale="92500"/>
          </a:bodyPr>
          <a:lstStyle/>
          <a:p>
            <a:r>
              <a:rPr lang="en-US" dirty="0" smtClean="0"/>
              <a:t>Suppose we want to write a (tail-recursive) function to find the smallest element in a list.  The recursive definition is:</a:t>
            </a:r>
          </a:p>
          <a:p>
            <a:pPr lvl="1"/>
            <a:endParaRPr lang="en-US" dirty="0" smtClean="0"/>
          </a:p>
          <a:p>
            <a:pPr lvl="1">
              <a:buNone/>
            </a:pPr>
            <a:r>
              <a:rPr lang="en-US" dirty="0" smtClean="0">
                <a:latin typeface="Courier New" pitchFamily="49" charset="0"/>
                <a:cs typeface="Courier New" pitchFamily="49" charset="0"/>
              </a:rPr>
              <a:t>smallest(list) =  the element (if list has</a:t>
            </a:r>
          </a:p>
          <a:p>
            <a:pPr lvl="1">
              <a:buNone/>
            </a:pPr>
            <a:r>
              <a:rPr lang="en-US" dirty="0" smtClean="0">
                <a:latin typeface="Courier New" pitchFamily="49" charset="0"/>
                <a:cs typeface="Courier New" pitchFamily="49" charset="0"/>
              </a:rPr>
              <a:t>                  only a single element)</a:t>
            </a:r>
          </a:p>
          <a:p>
            <a:pPr lvl="1">
              <a:buNone/>
            </a:pPr>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or</a:t>
            </a:r>
            <a:r>
              <a:rPr lang="en-US" dirty="0" smtClean="0">
                <a:latin typeface="Courier New" pitchFamily="49" charset="0"/>
                <a:cs typeface="Courier New" pitchFamily="49" charset="0"/>
              </a:rPr>
              <a:t> the minimum of the first</a:t>
            </a:r>
          </a:p>
          <a:p>
            <a:pPr lvl="1">
              <a:buNone/>
            </a:pPr>
            <a:r>
              <a:rPr lang="en-US" dirty="0" smtClean="0">
                <a:latin typeface="Courier New" pitchFamily="49" charset="0"/>
                <a:cs typeface="Courier New" pitchFamily="49" charset="0"/>
              </a:rPr>
              <a:t>                  element and the smallest</a:t>
            </a:r>
          </a:p>
          <a:p>
            <a:pPr lvl="1">
              <a:buNone/>
            </a:pPr>
            <a:r>
              <a:rPr lang="en-US" dirty="0" smtClean="0">
                <a:latin typeface="Courier New" pitchFamily="49" charset="0"/>
                <a:cs typeface="Courier New" pitchFamily="49" charset="0"/>
              </a:rPr>
              <a:t>                  element from the rest of</a:t>
            </a:r>
          </a:p>
          <a:p>
            <a:pPr lvl="1">
              <a:buNone/>
            </a:pPr>
            <a:r>
              <a:rPr lang="en-US" dirty="0" smtClean="0">
                <a:latin typeface="Courier New" pitchFamily="49" charset="0"/>
                <a:cs typeface="Courier New" pitchFamily="49" charset="0"/>
              </a:rPr>
              <a:t>                  the list</a:t>
            </a:r>
          </a:p>
          <a:p>
            <a:endParaRPr lang="en-US" dirty="0" smtClean="0"/>
          </a:p>
          <a:p>
            <a:r>
              <a:rPr lang="en-US" dirty="0" smtClean="0"/>
              <a:t>Note:  This implies that </a:t>
            </a:r>
            <a:r>
              <a:rPr lang="en-US" dirty="0" smtClean="0">
                <a:solidFill>
                  <a:srgbClr val="FF0000"/>
                </a:solidFill>
                <a:latin typeface="Courier New" pitchFamily="49" charset="0"/>
                <a:cs typeface="Courier New" pitchFamily="49" charset="0"/>
              </a:rPr>
              <a:t>smallest</a:t>
            </a:r>
            <a:r>
              <a:rPr lang="en-US" dirty="0" smtClean="0">
                <a:solidFill>
                  <a:srgbClr val="FF0000"/>
                </a:solidFill>
                <a:cs typeface="Courier New" pitchFamily="49" charset="0"/>
              </a:rPr>
              <a:t> </a:t>
            </a:r>
            <a:r>
              <a:rPr lang="en-US" dirty="0" smtClean="0"/>
              <a:t>is not defined for the empty list, just like </a:t>
            </a:r>
            <a:r>
              <a:rPr lang="en-US" dirty="0" err="1" smtClean="0"/>
              <a:t>list_first</a:t>
            </a:r>
            <a:r>
              <a:rPr lang="en-US" dirty="0" smtClean="0"/>
              <a:t> is not.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Using tail recursive to find the smallest element in a list</a:t>
            </a:r>
            <a:endParaRPr lang="en-US" sz="2200" dirty="0"/>
          </a:p>
        </p:txBody>
      </p:sp>
      <p:sp>
        <p:nvSpPr>
          <p:cNvPr id="3" name="Content Placeholder 2"/>
          <p:cNvSpPr>
            <a:spLocks noGrp="1"/>
          </p:cNvSpPr>
          <p:nvPr>
            <p:ph sz="quarter" idx="1"/>
          </p:nvPr>
        </p:nvSpPr>
        <p:spPr>
          <a:xfrm>
            <a:off x="914400" y="1447800"/>
            <a:ext cx="8001000" cy="5181600"/>
          </a:xfrm>
        </p:spPr>
        <p:txBody>
          <a:bodyPr>
            <a:normAutofit fontScale="70000" lnSpcReduction="20000"/>
          </a:bodyPr>
          <a:lstStyle/>
          <a:p>
            <a:pPr>
              <a:buNone/>
            </a:pPr>
            <a:r>
              <a:rPr lang="en-US" b="1" dirty="0" smtClean="0">
                <a:latin typeface="Courier New" pitchFamily="49" charset="0"/>
                <a:cs typeface="Courier New" pitchFamily="49" charset="0"/>
              </a:rPr>
              <a:t>static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 {</a:t>
            </a:r>
          </a:p>
          <a:p>
            <a:pPr>
              <a:buNone/>
            </a:pPr>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list_isEmpty</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 else {</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candidate = </a:t>
            </a:r>
            <a:r>
              <a:rPr lang="en-US" b="1" dirty="0" err="1" smtClean="0">
                <a:latin typeface="Courier New" pitchFamily="49" charset="0"/>
                <a:cs typeface="Courier New" pitchFamily="49" charset="0"/>
              </a:rPr>
              <a:t>list_first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if (candidate &lt;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 candidate;</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list_rest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a:t>
            </a:r>
          </a:p>
          <a:p>
            <a:pPr>
              <a:buNone/>
            </a:pPr>
            <a:endParaRPr lang="en-US" b="1" dirty="0" smtClean="0">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smallest(</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a:t>
            </a:r>
          </a:p>
          <a:p>
            <a:pPr>
              <a:buNone/>
            </a:pPr>
            <a:r>
              <a:rPr lang="en-US" b="1" dirty="0" smtClean="0">
                <a:latin typeface="Courier New" pitchFamily="49" charset="0"/>
                <a:cs typeface="Courier New" pitchFamily="49" charset="0"/>
              </a:rPr>
              <a:t>  // REQUIRES: list is not empty</a:t>
            </a:r>
          </a:p>
          <a:p>
            <a:pPr>
              <a:buNone/>
            </a:pPr>
            <a:r>
              <a:rPr lang="en-US" b="1" dirty="0" smtClean="0">
                <a:latin typeface="Courier New" pitchFamily="49" charset="0"/>
                <a:cs typeface="Courier New" pitchFamily="49" charset="0"/>
              </a:rPr>
              <a:t>  // EFFECTS:  returns smallest element in the list</a:t>
            </a:r>
          </a:p>
          <a:p>
            <a:pPr>
              <a:buNone/>
            </a:pP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list_first</a:t>
            </a:r>
            <a:r>
              <a:rPr lang="en-US" b="1" dirty="0" smtClean="0">
                <a:latin typeface="Courier New" pitchFamily="49" charset="0"/>
                <a:cs typeface="Courier New" pitchFamily="49" charset="0"/>
              </a:rPr>
              <a:t>(list), </a:t>
            </a:r>
            <a:r>
              <a:rPr lang="en-US" b="1" dirty="0" err="1" smtClean="0">
                <a:latin typeface="Courier New" pitchFamily="49" charset="0"/>
                <a:cs typeface="Courier New" pitchFamily="49" charset="0"/>
              </a:rPr>
              <a:t>list_rest</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Group Exercise:  Evaluating the tail recursive search function</a:t>
            </a:r>
            <a:endParaRPr lang="en-US" sz="2200" dirty="0"/>
          </a:p>
        </p:txBody>
      </p:sp>
      <p:sp>
        <p:nvSpPr>
          <p:cNvPr id="4" name="Content Placeholder 2"/>
          <p:cNvSpPr>
            <a:spLocks noGrp="1"/>
          </p:cNvSpPr>
          <p:nvPr>
            <p:ph sz="quarter" idx="1"/>
          </p:nvPr>
        </p:nvSpPr>
        <p:spPr>
          <a:xfrm>
            <a:off x="914400" y="1447800"/>
            <a:ext cx="8001000" cy="4800600"/>
          </a:xfrm>
        </p:spPr>
        <p:txBody>
          <a:bodyPr>
            <a:normAutofit fontScale="70000" lnSpcReduction="20000"/>
          </a:bodyPr>
          <a:lstStyle/>
          <a:p>
            <a:pPr>
              <a:buNone/>
            </a:pPr>
            <a:r>
              <a:rPr lang="en-US" b="1" dirty="0" smtClean="0">
                <a:latin typeface="Courier New" pitchFamily="49" charset="0"/>
                <a:cs typeface="Courier New" pitchFamily="49" charset="0"/>
              </a:rPr>
              <a:t>static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 {</a:t>
            </a:r>
          </a:p>
          <a:p>
            <a:pPr>
              <a:buNone/>
            </a:pPr>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list_isEmpty</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 else {</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candidate = </a:t>
            </a:r>
            <a:r>
              <a:rPr lang="en-US" b="1" dirty="0" err="1" smtClean="0">
                <a:solidFill>
                  <a:srgbClr val="FF0000"/>
                </a:solidFill>
                <a:latin typeface="Courier New" pitchFamily="49" charset="0"/>
                <a:cs typeface="Courier New" pitchFamily="49" charset="0"/>
              </a:rPr>
              <a:t>list_first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if (candidate &lt;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 candidate;</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list_rest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a:t>
            </a:r>
          </a:p>
          <a:p>
            <a:pPr>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smallest(</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a:t>
            </a:r>
          </a:p>
          <a:p>
            <a:pPr>
              <a:buNone/>
            </a:pPr>
            <a:r>
              <a:rPr lang="en-US" b="1" dirty="0" smtClean="0">
                <a:latin typeface="Courier New" pitchFamily="49" charset="0"/>
                <a:cs typeface="Courier New" pitchFamily="49" charset="0"/>
              </a:rPr>
              <a:t>  // REQUIRES: list is not empty</a:t>
            </a:r>
          </a:p>
          <a:p>
            <a:pPr>
              <a:buNone/>
            </a:pPr>
            <a:r>
              <a:rPr lang="en-US" b="1" dirty="0" smtClean="0">
                <a:latin typeface="Courier New" pitchFamily="49" charset="0"/>
                <a:cs typeface="Courier New" pitchFamily="49" charset="0"/>
              </a:rPr>
              <a:t>  // EFFECTS:  returns smallest element in the list</a:t>
            </a:r>
          </a:p>
          <a:p>
            <a:pPr>
              <a:buNone/>
            </a:pP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small_help</a:t>
            </a:r>
            <a:r>
              <a:rPr lang="en-US" b="1" dirty="0" smtClean="0">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list_first</a:t>
            </a:r>
            <a:r>
              <a:rPr lang="en-US" b="1" dirty="0" smtClean="0">
                <a:latin typeface="Courier New" pitchFamily="49" charset="0"/>
                <a:cs typeface="Courier New" pitchFamily="49" charset="0"/>
              </a:rPr>
              <a:t>(list), </a:t>
            </a:r>
            <a:r>
              <a:rPr lang="en-US" b="1" dirty="0" err="1" smtClean="0">
                <a:solidFill>
                  <a:srgbClr val="FF0000"/>
                </a:solidFill>
                <a:latin typeface="Courier New" pitchFamily="49" charset="0"/>
                <a:cs typeface="Courier New" pitchFamily="49" charset="0"/>
              </a:rPr>
              <a:t>list_rest</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a:t>
            </a:r>
          </a:p>
        </p:txBody>
      </p:sp>
      <p:sp>
        <p:nvSpPr>
          <p:cNvPr id="5" name="TextBox 4"/>
          <p:cNvSpPr txBox="1"/>
          <p:nvPr/>
        </p:nvSpPr>
        <p:spPr>
          <a:xfrm>
            <a:off x="1219200" y="5950803"/>
            <a:ext cx="7924800" cy="830997"/>
          </a:xfrm>
          <a:prstGeom prst="rect">
            <a:avLst/>
          </a:prstGeom>
          <a:solidFill>
            <a:srgbClr val="FFC000"/>
          </a:solidFill>
        </p:spPr>
        <p:txBody>
          <a:bodyPr wrap="square" rtlCol="0">
            <a:spAutoFit/>
          </a:bodyPr>
          <a:lstStyle/>
          <a:p>
            <a:r>
              <a:rPr lang="en-US" b="1" dirty="0" err="1" smtClean="0">
                <a:latin typeface="Courier New" pitchFamily="49" charset="0"/>
                <a:cs typeface="Courier New" pitchFamily="49" charset="0"/>
              </a:rPr>
              <a:t>list_first</a:t>
            </a:r>
            <a:r>
              <a:rPr lang="en-US" sz="2400" b="1" dirty="0" smtClean="0"/>
              <a:t> REQUIRES a non-empty list.  Does this solution satisfy that REQUIREMENT in all cases?  Why or why not?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Using lists</a:t>
            </a:r>
            <a:endParaRPr lang="en-US" sz="2200" dirty="0"/>
          </a:p>
        </p:txBody>
      </p:sp>
      <p:sp>
        <p:nvSpPr>
          <p:cNvPr id="3" name="Content Placeholder 2"/>
          <p:cNvSpPr>
            <a:spLocks noGrp="1"/>
          </p:cNvSpPr>
          <p:nvPr>
            <p:ph sz="quarter" idx="1"/>
          </p:nvPr>
        </p:nvSpPr>
        <p:spPr>
          <a:xfrm>
            <a:off x="914400" y="1447800"/>
            <a:ext cx="7772400" cy="4953000"/>
          </a:xfrm>
        </p:spPr>
        <p:txBody>
          <a:bodyPr>
            <a:normAutofit fontScale="92500"/>
          </a:bodyPr>
          <a:lstStyle/>
          <a:p>
            <a:r>
              <a:rPr lang="en-US" dirty="0" smtClean="0"/>
              <a:t>Suppose we now want to write a (tail-recursive) function to find the largest element in a list.  The recursive definition is:</a:t>
            </a:r>
          </a:p>
          <a:p>
            <a:pPr lvl="1"/>
            <a:endParaRPr lang="en-US" dirty="0" smtClean="0"/>
          </a:p>
          <a:p>
            <a:pPr lvl="1">
              <a:buNone/>
            </a:pPr>
            <a:r>
              <a:rPr lang="en-US" dirty="0" smtClean="0">
                <a:latin typeface="Courier New" pitchFamily="49" charset="0"/>
                <a:cs typeface="Courier New" pitchFamily="49" charset="0"/>
              </a:rPr>
              <a:t>largest(list) =  the element (if list has</a:t>
            </a:r>
          </a:p>
          <a:p>
            <a:pPr lvl="1">
              <a:buNone/>
            </a:pPr>
            <a:r>
              <a:rPr lang="en-US" dirty="0" smtClean="0">
                <a:latin typeface="Courier New" pitchFamily="49" charset="0"/>
                <a:cs typeface="Courier New" pitchFamily="49" charset="0"/>
              </a:rPr>
              <a:t>                 only a single element)</a:t>
            </a:r>
          </a:p>
          <a:p>
            <a:pPr lvl="1">
              <a:buNone/>
            </a:pPr>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or</a:t>
            </a:r>
            <a:r>
              <a:rPr lang="en-US" dirty="0" smtClean="0">
                <a:latin typeface="Courier New" pitchFamily="49" charset="0"/>
                <a:cs typeface="Courier New" pitchFamily="49" charset="0"/>
              </a:rPr>
              <a:t> the maximum of the first</a:t>
            </a:r>
          </a:p>
          <a:p>
            <a:pPr lvl="1">
              <a:buNone/>
            </a:pPr>
            <a:r>
              <a:rPr lang="en-US" dirty="0" smtClean="0">
                <a:latin typeface="Courier New" pitchFamily="49" charset="0"/>
                <a:cs typeface="Courier New" pitchFamily="49" charset="0"/>
              </a:rPr>
              <a:t>                 element and the largest</a:t>
            </a:r>
          </a:p>
          <a:p>
            <a:pPr lvl="1">
              <a:buNone/>
            </a:pPr>
            <a:r>
              <a:rPr lang="en-US" dirty="0" smtClean="0">
                <a:latin typeface="Courier New" pitchFamily="49" charset="0"/>
                <a:cs typeface="Courier New" pitchFamily="49" charset="0"/>
              </a:rPr>
              <a:t>                 element from the rest of</a:t>
            </a:r>
          </a:p>
          <a:p>
            <a:pPr lvl="1">
              <a:buNone/>
            </a:pPr>
            <a:r>
              <a:rPr lang="en-US" dirty="0" smtClean="0">
                <a:latin typeface="Courier New" pitchFamily="49" charset="0"/>
                <a:cs typeface="Courier New" pitchFamily="49" charset="0"/>
              </a:rPr>
              <a:t>                 the list</a:t>
            </a:r>
          </a:p>
          <a:p>
            <a:endParaRPr lang="en-US" dirty="0" smtClean="0"/>
          </a:p>
          <a:p>
            <a:r>
              <a:rPr lang="en-US" dirty="0" smtClean="0"/>
              <a:t>Note:  This implies that </a:t>
            </a:r>
            <a:r>
              <a:rPr lang="en-US" dirty="0">
                <a:solidFill>
                  <a:srgbClr val="FF0000"/>
                </a:solidFill>
                <a:latin typeface="Courier New" pitchFamily="49" charset="0"/>
                <a:cs typeface="Courier New" pitchFamily="49" charset="0"/>
              </a:rPr>
              <a:t>largest</a:t>
            </a:r>
            <a:r>
              <a:rPr lang="en-US" dirty="0" smtClean="0"/>
              <a:t> is not defined for the empty</a:t>
            </a:r>
            <a:br>
              <a:rPr lang="en-US" dirty="0" smtClean="0"/>
            </a:br>
            <a:r>
              <a:rPr lang="en-US" dirty="0" smtClean="0"/>
              <a:t>list.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Using tail recursive to find the largest element in a list</a:t>
            </a:r>
            <a:endParaRPr lang="en-US" sz="2200" dirty="0"/>
          </a:p>
        </p:txBody>
      </p:sp>
      <p:sp>
        <p:nvSpPr>
          <p:cNvPr id="3" name="Content Placeholder 2"/>
          <p:cNvSpPr>
            <a:spLocks noGrp="1"/>
          </p:cNvSpPr>
          <p:nvPr>
            <p:ph sz="quarter" idx="1"/>
          </p:nvPr>
        </p:nvSpPr>
        <p:spPr>
          <a:xfrm>
            <a:off x="914400" y="1447800"/>
            <a:ext cx="8001000" cy="5181600"/>
          </a:xfrm>
        </p:spPr>
        <p:txBody>
          <a:bodyPr>
            <a:normAutofit fontScale="70000" lnSpcReduction="20000"/>
          </a:bodyPr>
          <a:lstStyle/>
          <a:p>
            <a:pPr>
              <a:buNone/>
            </a:pPr>
            <a:r>
              <a:rPr lang="en-US" b="1" dirty="0" smtClean="0">
                <a:latin typeface="Courier New" pitchFamily="49" charset="0"/>
                <a:cs typeface="Courier New" pitchFamily="49" charset="0"/>
              </a:rPr>
              <a:t>static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large_help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 {</a:t>
            </a:r>
          </a:p>
          <a:p>
            <a:pPr>
              <a:buNone/>
            </a:pPr>
            <a:r>
              <a:rPr lang="en-US" b="1" dirty="0" smtClean="0">
                <a:latin typeface="Courier New" pitchFamily="49" charset="0"/>
                <a:cs typeface="Courier New" pitchFamily="49" charset="0"/>
              </a:rPr>
              <a:t>  if (</a:t>
            </a:r>
            <a:r>
              <a:rPr lang="en-US" b="1" dirty="0" err="1" smtClean="0">
                <a:latin typeface="Courier New" pitchFamily="49" charset="0"/>
                <a:cs typeface="Courier New" pitchFamily="49" charset="0"/>
              </a:rPr>
              <a:t>list_isEmpty</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 else {</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candidate = </a:t>
            </a:r>
            <a:r>
              <a:rPr lang="en-US" b="1" dirty="0" err="1" smtClean="0">
                <a:latin typeface="Courier New" pitchFamily="49" charset="0"/>
                <a:cs typeface="Courier New" pitchFamily="49" charset="0"/>
              </a:rPr>
              <a:t>list_first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if (candidate &gt;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 candidate;</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large_help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so_far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list_rest</a:t>
            </a:r>
            <a:r>
              <a:rPr lang="en-US" b="1" dirty="0" smtClean="0">
                <a:latin typeface="Courier New" pitchFamily="49" charset="0"/>
                <a:cs typeface="Courier New" pitchFamily="49" charset="0"/>
              </a:rPr>
              <a:t>(list));</a:t>
            </a:r>
          </a:p>
          <a:p>
            <a:pPr>
              <a:buNone/>
            </a:pPr>
            <a:r>
              <a:rPr lang="en-US" b="1" dirty="0" smtClean="0">
                <a:latin typeface="Courier New" pitchFamily="49" charset="0"/>
                <a:cs typeface="Courier New" pitchFamily="49" charset="0"/>
              </a:rPr>
              <a:t>  }</a:t>
            </a:r>
          </a:p>
          <a:p>
            <a:pPr>
              <a:buNone/>
            </a:pPr>
            <a:r>
              <a:rPr lang="en-US" b="1" dirty="0" smtClean="0">
                <a:latin typeface="Courier New" pitchFamily="49" charset="0"/>
                <a:cs typeface="Courier New" pitchFamily="49" charset="0"/>
              </a:rPr>
              <a:t>}</a:t>
            </a:r>
          </a:p>
          <a:p>
            <a:pPr>
              <a:buNone/>
            </a:pPr>
            <a:endParaRPr lang="en-US" b="1" dirty="0" smtClean="0">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largest(</a:t>
            </a:r>
            <a:r>
              <a:rPr lang="en-US" b="1" dirty="0" err="1" smtClean="0">
                <a:latin typeface="Courier New" pitchFamily="49" charset="0"/>
                <a:cs typeface="Courier New" pitchFamily="49" charset="0"/>
              </a:rPr>
              <a:t>list_t</a:t>
            </a:r>
            <a:r>
              <a:rPr lang="en-US" b="1" dirty="0" smtClean="0">
                <a:latin typeface="Courier New" pitchFamily="49" charset="0"/>
                <a:cs typeface="Courier New" pitchFamily="49" charset="0"/>
              </a:rPr>
              <a:t> list)</a:t>
            </a:r>
          </a:p>
          <a:p>
            <a:pPr>
              <a:buNone/>
            </a:pPr>
            <a:r>
              <a:rPr lang="en-US" b="1" dirty="0" smtClean="0">
                <a:latin typeface="Courier New" pitchFamily="49" charset="0"/>
                <a:cs typeface="Courier New" pitchFamily="49" charset="0"/>
              </a:rPr>
              <a:t>  // REQUIRES: list is not empty</a:t>
            </a:r>
          </a:p>
          <a:p>
            <a:pPr>
              <a:buNone/>
            </a:pPr>
            <a:r>
              <a:rPr lang="en-US" b="1" dirty="0" smtClean="0">
                <a:latin typeface="Courier New" pitchFamily="49" charset="0"/>
                <a:cs typeface="Courier New" pitchFamily="49" charset="0"/>
              </a:rPr>
              <a:t>  // EFFECTS:  returns largest element in the list</a:t>
            </a:r>
          </a:p>
          <a:p>
            <a:pPr>
              <a:buNone/>
            </a:pP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large_help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list_first</a:t>
            </a:r>
            <a:r>
              <a:rPr lang="en-US" b="1" dirty="0" smtClean="0">
                <a:latin typeface="Courier New" pitchFamily="49" charset="0"/>
                <a:cs typeface="Courier New" pitchFamily="49" charset="0"/>
              </a:rPr>
              <a:t>(list), </a:t>
            </a:r>
            <a:r>
              <a:rPr lang="en-US" b="1" dirty="0" err="1" smtClean="0">
                <a:latin typeface="Courier New" pitchFamily="49" charset="0"/>
                <a:cs typeface="Courier New" pitchFamily="49" charset="0"/>
              </a:rPr>
              <a:t>list_rest</a:t>
            </a:r>
            <a:r>
              <a:rPr lang="en-US" b="1" dirty="0" smtClean="0">
                <a:latin typeface="Courier New" pitchFamily="49" charset="0"/>
                <a:cs typeface="Courier New" pitchFamily="49" charset="0"/>
              </a:rPr>
              <a:t>(list)); </a:t>
            </a:r>
          </a:p>
          <a:p>
            <a:pPr>
              <a:buNone/>
            </a:pPr>
            <a:r>
              <a:rPr lang="en-US" b="1" dirty="0" smtClean="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More Motivation</a:t>
            </a:r>
            <a:endParaRPr lang="en-US" sz="2200" dirty="0"/>
          </a:p>
        </p:txBody>
      </p:sp>
      <p:sp>
        <p:nvSpPr>
          <p:cNvPr id="3" name="Content Placeholder 2"/>
          <p:cNvSpPr>
            <a:spLocks noGrp="1"/>
          </p:cNvSpPr>
          <p:nvPr>
            <p:ph sz="quarter" idx="1"/>
          </p:nvPr>
        </p:nvSpPr>
        <p:spPr>
          <a:xfrm>
            <a:off x="914400" y="1447800"/>
            <a:ext cx="7772400" cy="5029200"/>
          </a:xfrm>
        </p:spPr>
        <p:txBody>
          <a:bodyPr>
            <a:normAutofit/>
          </a:bodyPr>
          <a:lstStyle/>
          <a:p>
            <a:r>
              <a:rPr lang="en-US" dirty="0" smtClean="0">
                <a:latin typeface="Courier New" pitchFamily="49" charset="0"/>
                <a:cs typeface="Courier New" pitchFamily="49" charset="0"/>
              </a:rPr>
              <a:t>largest</a:t>
            </a:r>
            <a:r>
              <a:rPr lang="en-US" dirty="0" smtClean="0"/>
              <a:t> is almost identical to the definition of </a:t>
            </a:r>
            <a:r>
              <a:rPr lang="en-US" dirty="0" smtClean="0">
                <a:latin typeface="Courier New" pitchFamily="49" charset="0"/>
                <a:cs typeface="Courier New" pitchFamily="49" charset="0"/>
              </a:rPr>
              <a:t>smallest</a:t>
            </a:r>
            <a:r>
              <a:rPr lang="en-US" dirty="0" smtClean="0"/>
              <a:t>.</a:t>
            </a:r>
          </a:p>
          <a:p>
            <a:r>
              <a:rPr lang="en-US" dirty="0" smtClean="0"/>
              <a:t>Unsurprisingly the solution is almost identical, too.</a:t>
            </a:r>
          </a:p>
          <a:p>
            <a:r>
              <a:rPr lang="en-US" dirty="0" smtClean="0"/>
              <a:t>In fact, the </a:t>
            </a:r>
            <a:r>
              <a:rPr lang="en-US" b="1" dirty="0" smtClean="0"/>
              <a:t>only</a:t>
            </a:r>
            <a:r>
              <a:rPr lang="en-US" dirty="0" smtClean="0"/>
              <a:t> differences between smallest and largest are:</a:t>
            </a:r>
          </a:p>
          <a:p>
            <a:pPr marL="777240" lvl="1" indent="-457200">
              <a:buFont typeface="+mj-lt"/>
              <a:buAutoNum type="arabicPeriod"/>
            </a:pPr>
            <a:r>
              <a:rPr lang="en-US" dirty="0" smtClean="0"/>
              <a:t>The names of the function</a:t>
            </a:r>
          </a:p>
          <a:p>
            <a:pPr marL="777240" lvl="1" indent="-457200">
              <a:buFont typeface="+mj-lt"/>
              <a:buAutoNum type="arabicPeriod"/>
            </a:pPr>
            <a:r>
              <a:rPr lang="en-US" dirty="0" smtClean="0"/>
              <a:t>The comment in the EFFECTS list</a:t>
            </a:r>
          </a:p>
          <a:p>
            <a:pPr marL="777240" lvl="1" indent="-457200">
              <a:buFont typeface="+mj-lt"/>
              <a:buAutoNum type="arabicPeriod"/>
            </a:pPr>
            <a:r>
              <a:rPr lang="en-US" dirty="0" smtClean="0"/>
              <a:t>The polarity of the comparison: &lt; vs. &gt;</a:t>
            </a:r>
          </a:p>
          <a:p>
            <a:r>
              <a:rPr lang="en-US" dirty="0" smtClean="0"/>
              <a:t>It is silly to have to write almost the same function twice</a:t>
            </a:r>
            <a:r>
              <a:rPr lang="en-US" dirty="0"/>
              <a:t>!</a:t>
            </a:r>
            <a:endParaRPr lang="en-US" dirty="0" smtClean="0"/>
          </a:p>
          <a:p>
            <a:endParaRPr lang="en-US" dirty="0" smtClean="0"/>
          </a:p>
        </p:txBody>
      </p:sp>
      <p:sp>
        <p:nvSpPr>
          <p:cNvPr id="4" name="Rectangle 3"/>
          <p:cNvSpPr/>
          <p:nvPr/>
        </p:nvSpPr>
        <p:spPr>
          <a:xfrm>
            <a:off x="1219200" y="5486400"/>
            <a:ext cx="5257800" cy="4572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Function pointers to the rescue!</a:t>
            </a:r>
            <a:endParaRPr lang="en-US" sz="2400" dirty="0">
              <a:solidFill>
                <a:schemeClr val="tx1"/>
              </a:solidFill>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Tail Recursion</a:t>
            </a:r>
          </a:p>
          <a:p>
            <a:r>
              <a:rPr lang="en-US" dirty="0" smtClean="0"/>
              <a:t>Testing</a:t>
            </a:r>
          </a:p>
          <a:p>
            <a:pPr lvl="1"/>
            <a:r>
              <a:rPr lang="en-US" dirty="0" smtClean="0"/>
              <a:t>Be skeptical!</a:t>
            </a:r>
          </a:p>
          <a:p>
            <a:pPr lvl="1"/>
            <a:r>
              <a:rPr lang="en-US" dirty="0" smtClean="0"/>
              <a:t>Incremental testing</a:t>
            </a:r>
          </a:p>
          <a:p>
            <a:pPr lvl="1"/>
            <a:r>
              <a:rPr lang="en-US" dirty="0" smtClean="0"/>
              <a:t>Five Steps:</a:t>
            </a:r>
          </a:p>
          <a:p>
            <a:pPr marL="788670" lvl="1" indent="-514350">
              <a:buFont typeface="+mj-lt"/>
              <a:buAutoNum type="arabicPeriod"/>
            </a:pPr>
            <a:r>
              <a:rPr lang="en-US" dirty="0"/>
              <a:t>Understand the specification</a:t>
            </a:r>
          </a:p>
          <a:p>
            <a:pPr marL="788670" lvl="1" indent="-514350">
              <a:buFont typeface="+mj-lt"/>
              <a:buAutoNum type="arabicPeriod"/>
            </a:pPr>
            <a:r>
              <a:rPr lang="en-US" dirty="0"/>
              <a:t>Identify the required behaviors</a:t>
            </a:r>
          </a:p>
          <a:p>
            <a:pPr marL="788670" lvl="1" indent="-514350">
              <a:buFont typeface="+mj-lt"/>
              <a:buAutoNum type="arabicPeriod"/>
            </a:pPr>
            <a:r>
              <a:rPr lang="en-US" dirty="0"/>
              <a:t>Write specific tests</a:t>
            </a:r>
          </a:p>
          <a:p>
            <a:pPr marL="788670" lvl="1" indent="-514350">
              <a:buFont typeface="+mj-lt"/>
              <a:buAutoNum type="arabicPeriod"/>
            </a:pPr>
            <a:r>
              <a:rPr lang="en-US" dirty="0"/>
              <a:t>Know the answers in advance</a:t>
            </a:r>
          </a:p>
          <a:p>
            <a:pPr marL="788670" lvl="1" indent="-514350">
              <a:buFont typeface="+mj-lt"/>
              <a:buAutoNum type="arabicPeriod"/>
            </a:pPr>
            <a:r>
              <a:rPr lang="en-US" dirty="0"/>
              <a:t>Include stress tests</a:t>
            </a:r>
          </a:p>
        </p:txBody>
      </p:sp>
    </p:spTree>
    <p:extLst>
      <p:ext uri="{BB962C8B-B14F-4D97-AF65-F5344CB8AC3E}">
        <p14:creationId xmlns:p14="http://schemas.microsoft.com/office/powerpoint/2010/main" val="26858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A first look</a:t>
            </a:r>
            <a:endParaRPr lang="en-US" sz="2200" dirty="0"/>
          </a:p>
        </p:txBody>
      </p:sp>
      <p:sp>
        <p:nvSpPr>
          <p:cNvPr id="3" name="Content Placeholder 2"/>
          <p:cNvSpPr>
            <a:spLocks noGrp="1"/>
          </p:cNvSpPr>
          <p:nvPr>
            <p:ph sz="quarter" idx="1"/>
          </p:nvPr>
        </p:nvSpPr>
        <p:spPr/>
        <p:txBody>
          <a:bodyPr>
            <a:normAutofit fontScale="92500" lnSpcReduction="10000"/>
          </a:bodyPr>
          <a:lstStyle/>
          <a:p>
            <a:r>
              <a:rPr lang="en-US" dirty="0" smtClean="0"/>
              <a:t>So far, we've only defined functions as entities that can be called. However, functions can also be referred to by </a:t>
            </a:r>
            <a:r>
              <a:rPr lang="en-US" b="1" dirty="0" smtClean="0">
                <a:solidFill>
                  <a:srgbClr val="00B050"/>
                </a:solidFill>
              </a:rPr>
              <a:t>variables</a:t>
            </a:r>
            <a:r>
              <a:rPr lang="en-US" dirty="0" smtClean="0"/>
              <a:t>, and passed as </a:t>
            </a:r>
            <a:r>
              <a:rPr lang="en-US" b="1" dirty="0" smtClean="0">
                <a:solidFill>
                  <a:srgbClr val="00B050"/>
                </a:solidFill>
              </a:rPr>
              <a:t>arguments</a:t>
            </a:r>
            <a:r>
              <a:rPr lang="en-US" dirty="0" smtClean="0"/>
              <a:t> to functions.</a:t>
            </a:r>
          </a:p>
          <a:p>
            <a:pPr lvl="1"/>
            <a:endParaRPr lang="en-US" dirty="0" smtClean="0"/>
          </a:p>
          <a:p>
            <a:r>
              <a:rPr lang="en-US" dirty="0" smtClean="0"/>
              <a:t>There are two functions we want to pick between: min() and max().  They are defined as follows:</a:t>
            </a:r>
          </a:p>
          <a:p>
            <a:endParaRPr lang="en-US" dirty="0" smtClean="0"/>
          </a:p>
          <a:p>
            <a:pPr>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min(</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b);</a:t>
            </a:r>
          </a:p>
          <a:p>
            <a:pPr>
              <a:buNone/>
            </a:pPr>
            <a:r>
              <a:rPr lang="en-US" sz="2400" dirty="0" smtClean="0">
                <a:latin typeface="Courier New" pitchFamily="49" charset="0"/>
                <a:cs typeface="Courier New" pitchFamily="49" charset="0"/>
              </a:rPr>
              <a:t>  // EFFECTS: returns the smaller of a and b.</a:t>
            </a:r>
          </a:p>
          <a:p>
            <a:pPr>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max(</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b);</a:t>
            </a:r>
          </a:p>
          <a:p>
            <a:pPr>
              <a:buNone/>
            </a:pPr>
            <a:r>
              <a:rPr lang="en-US" sz="2400" dirty="0" smtClean="0">
                <a:latin typeface="Courier New" pitchFamily="49" charset="0"/>
                <a:cs typeface="Courier New" pitchFamily="49" charset="0"/>
              </a:rPr>
              <a:t>  // EFFECTS: returns the larger of a and b. </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A first look</a:t>
            </a:r>
            <a:endParaRPr lang="en-US" sz="2200" dirty="0"/>
          </a:p>
        </p:txBody>
      </p:sp>
      <p:sp>
        <p:nvSpPr>
          <p:cNvPr id="3" name="Content Placeholder 2"/>
          <p:cNvSpPr>
            <a:spLocks noGrp="1"/>
          </p:cNvSpPr>
          <p:nvPr>
            <p:ph sz="quarter" idx="1"/>
          </p:nvPr>
        </p:nvSpPr>
        <p:spPr>
          <a:xfrm>
            <a:off x="914400" y="1447800"/>
            <a:ext cx="7772400" cy="4724400"/>
          </a:xfrm>
        </p:spPr>
        <p:txBody>
          <a:bodyPr>
            <a:normAutofit/>
          </a:bodyPr>
          <a:lstStyle/>
          <a:p>
            <a:pPr>
              <a:buNone/>
            </a:pP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min(</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b);</a:t>
            </a:r>
          </a:p>
          <a:p>
            <a:pPr>
              <a:buNone/>
            </a:pPr>
            <a:r>
              <a:rPr lang="en-US" sz="2200" dirty="0" smtClean="0">
                <a:latin typeface="Courier New" pitchFamily="49" charset="0"/>
                <a:cs typeface="Courier New" pitchFamily="49" charset="0"/>
              </a:rPr>
              <a:t>  // EFFECTS: returns the smaller of a and b.</a:t>
            </a:r>
          </a:p>
          <a:p>
            <a:pPr>
              <a:buNone/>
            </a:pP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max(</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b);</a:t>
            </a:r>
          </a:p>
          <a:p>
            <a:pPr>
              <a:buNone/>
            </a:pPr>
            <a:r>
              <a:rPr lang="en-US" sz="2200" dirty="0" smtClean="0">
                <a:latin typeface="Courier New" pitchFamily="49" charset="0"/>
                <a:cs typeface="Courier New" pitchFamily="49" charset="0"/>
              </a:rPr>
              <a:t>  // EFFECTS: returns the larger of a and b.</a:t>
            </a:r>
          </a:p>
          <a:p>
            <a:pPr>
              <a:buNone/>
            </a:pPr>
            <a:endParaRPr lang="en-US" dirty="0" smtClean="0">
              <a:latin typeface="Courier New" pitchFamily="49" charset="0"/>
              <a:cs typeface="Courier New" pitchFamily="49" charset="0"/>
            </a:endParaRPr>
          </a:p>
          <a:p>
            <a:r>
              <a:rPr lang="en-US" dirty="0" smtClean="0"/>
              <a:t>These two functions have precisely the same type signature:</a:t>
            </a:r>
          </a:p>
          <a:p>
            <a:pPr lvl="1"/>
            <a:r>
              <a:rPr lang="en-US" dirty="0" smtClean="0"/>
              <a:t>They both take two integers, and return an integer.</a:t>
            </a:r>
          </a:p>
          <a:p>
            <a:r>
              <a:rPr lang="en-US" dirty="0" smtClean="0"/>
              <a:t>Of course, they do completely different things:</a:t>
            </a:r>
          </a:p>
          <a:p>
            <a:pPr lvl="1"/>
            <a:r>
              <a:rPr lang="en-US" dirty="0" smtClean="0"/>
              <a:t>One returns a min and one returns a max.</a:t>
            </a:r>
            <a:endParaRPr lang="en-US" b="1" dirty="0" smtClean="0"/>
          </a:p>
          <a:p>
            <a:pPr lvl="1"/>
            <a:r>
              <a:rPr lang="en-US" b="1" dirty="0" smtClean="0"/>
              <a:t>However, from a syntactic point of view, you call either of them the same way.</a:t>
            </a:r>
          </a:p>
        </p:txBody>
      </p:sp>
      <p:sp>
        <p:nvSpPr>
          <p:cNvPr id="4" name="Rectangle 3"/>
          <p:cNvSpPr/>
          <p:nvPr/>
        </p:nvSpPr>
        <p:spPr>
          <a:xfrm>
            <a:off x="1524000" y="5334000"/>
            <a:ext cx="6400800" cy="8382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smtClean="0"/>
              <a:t>How do you define a </a:t>
            </a:r>
            <a:r>
              <a:rPr lang="en-US" b="1" dirty="0" smtClean="0">
                <a:solidFill>
                  <a:srgbClr val="FF0000"/>
                </a:solidFill>
              </a:rPr>
              <a:t>variable</a:t>
            </a:r>
            <a:r>
              <a:rPr lang="en-US" dirty="0" smtClean="0"/>
              <a:t> that points to a function taking two integers, and returns an integer?</a:t>
            </a:r>
          </a:p>
          <a:p>
            <a:endParaRPr lang="en-US" dirty="0" smtClean="0"/>
          </a:p>
          <a:p>
            <a:r>
              <a:rPr lang="en-US" dirty="0" smtClean="0"/>
              <a:t>Here's how:</a:t>
            </a:r>
          </a:p>
          <a:p>
            <a:pPr>
              <a:buNone/>
            </a:pPr>
            <a:r>
              <a:rPr lang="en-US" dirty="0" smtClean="0"/>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r>
              <a:rPr lang="en-US" dirty="0" smtClean="0"/>
              <a:t>You read this from "inside out".  In other words:</a:t>
            </a:r>
          </a:p>
          <a:p>
            <a:endParaRPr lang="en-US" dirty="0" smtClean="0"/>
          </a:p>
          <a:p>
            <a:pPr lvl="1">
              <a:buNone/>
            </a:pPr>
            <a:r>
              <a:rPr lang="en-US" dirty="0" smtClean="0">
                <a:latin typeface="Courier New" pitchFamily="49" charset="0"/>
                <a:cs typeface="Courier New" pitchFamily="49" charset="0"/>
              </a:rPr>
              <a:t>foo                    </a:t>
            </a:r>
            <a:r>
              <a:rPr lang="en-US" sz="2600" dirty="0" smtClean="0">
                <a:cs typeface="Courier New" pitchFamily="49" charset="0"/>
              </a:rPr>
              <a:t>“foo”</a:t>
            </a:r>
            <a:endParaRPr lang="en-US" dirty="0" smtClean="0">
              <a:cs typeface="Courier New" pitchFamily="49" charset="0"/>
            </a:endParaRPr>
          </a:p>
          <a:p>
            <a:pPr lvl="1">
              <a:buNone/>
            </a:pPr>
            <a:r>
              <a:rPr lang="en-US" dirty="0" smtClean="0">
                <a:latin typeface="Courier New" pitchFamily="49" charset="0"/>
                <a:cs typeface="Courier New" pitchFamily="49" charset="0"/>
              </a:rPr>
              <a:t>(*foo)                 </a:t>
            </a:r>
            <a:r>
              <a:rPr lang="en-US" sz="2600" dirty="0" smtClean="0">
                <a:cs typeface="Courier New" pitchFamily="49" charset="0"/>
              </a:rPr>
              <a:t>“is a pointer”</a:t>
            </a:r>
            <a:endParaRPr lang="en-US" dirty="0" smtClean="0">
              <a:cs typeface="Courier New" pitchFamily="49" charset="0"/>
            </a:endParaRPr>
          </a:p>
          <a:p>
            <a:pPr lvl="1">
              <a:buNone/>
            </a:pPr>
            <a:r>
              <a:rPr lang="en-US" dirty="0" smtClean="0">
                <a:latin typeface="Courier New" pitchFamily="49" charset="0"/>
                <a:cs typeface="Courier New" pitchFamily="49" charset="0"/>
              </a:rPr>
              <a:t>(*foo)(        );      </a:t>
            </a:r>
            <a:r>
              <a:rPr lang="en-US" sz="2600" dirty="0" smtClean="0">
                <a:cs typeface="Courier New" pitchFamily="49" charset="0"/>
              </a:rPr>
              <a:t>“to a function”</a:t>
            </a:r>
            <a:endParaRPr lang="en-US" dirty="0" smtClean="0">
              <a:cs typeface="Courier New" pitchFamily="49" charset="0"/>
            </a:endParaRPr>
          </a:p>
          <a:p>
            <a:pPr lvl="1">
              <a:buNone/>
            </a:pPr>
            <a:r>
              <a:rPr lang="en-US" dirty="0" smtClean="0">
                <a:latin typeface="Courier New" pitchFamily="49" charset="0"/>
                <a:cs typeface="Courier New" pitchFamily="49" charset="0"/>
              </a:rPr>
              <a:t>(*foo)(</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sz="2600" dirty="0" smtClean="0">
                <a:cs typeface="Courier New" pitchFamily="49" charset="0"/>
              </a:rPr>
              <a:t>“that takes two integers”</a:t>
            </a:r>
            <a:endParaRPr lang="en-US" dirty="0" smtClean="0">
              <a:cs typeface="Courier New" pitchFamily="49" charset="0"/>
            </a:endParaRPr>
          </a:p>
          <a:p>
            <a:pPr lvl="1">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(*foo)(</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sz="2600" dirty="0" smtClean="0">
                <a:cs typeface="Courier New" pitchFamily="49" charset="0"/>
              </a:rPr>
              <a:t>“and returns an integer"</a:t>
            </a:r>
            <a:endParaRPr lang="en-US" dirty="0" smtClean="0">
              <a:cs typeface="Courier New" pitchFamily="49" charset="0"/>
            </a:endParaRPr>
          </a:p>
        </p:txBody>
      </p:sp>
      <p:sp>
        <p:nvSpPr>
          <p:cNvPr id="4" name="Title 1"/>
          <p:cNvSpPr>
            <a:spLocks noGrp="1"/>
          </p:cNvSpPr>
          <p:nvPr>
            <p:ph type="title"/>
          </p:nvPr>
        </p:nvSpPr>
        <p:spPr>
          <a:xfrm>
            <a:off x="914400" y="274638"/>
            <a:ext cx="7772400" cy="1143000"/>
          </a:xfrm>
        </p:spPr>
        <p:txBody>
          <a:bodyPr>
            <a:normAutofit/>
          </a:bodyPr>
          <a:lstStyle/>
          <a:p>
            <a:r>
              <a:rPr lang="en-US" dirty="0" smtClean="0"/>
              <a:t>Function Pointers</a:t>
            </a:r>
            <a:br>
              <a:rPr lang="en-US" dirty="0" smtClean="0"/>
            </a:br>
            <a:r>
              <a:rPr lang="en-US" sz="2200" dirty="0" smtClean="0"/>
              <a:t>The basic format</a:t>
            </a:r>
            <a:endParaRPr lang="en-US" sz="2200" dirty="0"/>
          </a:p>
        </p:txBody>
      </p:sp>
      <p:sp>
        <p:nvSpPr>
          <p:cNvPr id="2" name="Slide Number Placeholder 1"/>
          <p:cNvSpPr>
            <a:spLocks noGrp="1"/>
          </p:cNvSpPr>
          <p:nvPr>
            <p:ph type="sldNum" sz="quarter" idx="12"/>
          </p:nvPr>
        </p:nvSpPr>
        <p:spPr/>
        <p:txBody>
          <a:bodyPr/>
          <a:lstStyle/>
          <a:p>
            <a:fld id="{6E2E4A66-FC3E-4C0B-B5A2-3AC9BF2C6C04}"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4953000"/>
          </a:xfrm>
        </p:spPr>
        <p:txBody>
          <a:bodyPr>
            <a:normAutofit fontScale="92500" lnSpcReduction="10000"/>
          </a:bodyPr>
          <a:lstStyle/>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endParaRPr lang="en-US" dirty="0" smtClean="0"/>
          </a:p>
          <a:p>
            <a:endParaRPr lang="en-US" dirty="0" smtClean="0"/>
          </a:p>
          <a:p>
            <a:r>
              <a:rPr lang="en-US" dirty="0" smtClean="0"/>
              <a:t>Once we’ve declared </a:t>
            </a:r>
            <a:r>
              <a:rPr lang="en-US" dirty="0" err="1" smtClean="0"/>
              <a:t>foo</a:t>
            </a:r>
            <a:r>
              <a:rPr lang="en-US" dirty="0" smtClean="0"/>
              <a:t>, we can </a:t>
            </a:r>
            <a:r>
              <a:rPr lang="en-US" b="1" dirty="0" smtClean="0">
                <a:solidFill>
                  <a:srgbClr val="0000FF"/>
                </a:solidFill>
              </a:rPr>
              <a:t>assign</a:t>
            </a:r>
            <a:r>
              <a:rPr lang="en-US" dirty="0" smtClean="0">
                <a:solidFill>
                  <a:srgbClr val="0000FF"/>
                </a:solidFill>
              </a:rPr>
              <a:t> </a:t>
            </a:r>
            <a:r>
              <a:rPr lang="en-US" dirty="0" smtClean="0"/>
              <a:t>any function to it:</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 = min;</a:t>
            </a:r>
          </a:p>
          <a:p>
            <a:endParaRPr lang="en-US" dirty="0" smtClean="0"/>
          </a:p>
          <a:p>
            <a:r>
              <a:rPr lang="en-US" dirty="0" smtClean="0"/>
              <a:t>Furthermore, after assigning min to </a:t>
            </a:r>
            <a:r>
              <a:rPr lang="en-US" dirty="0" err="1" smtClean="0"/>
              <a:t>foo</a:t>
            </a:r>
            <a:r>
              <a:rPr lang="en-US" dirty="0" smtClean="0"/>
              <a:t>, we can just call it as</a:t>
            </a:r>
            <a:br>
              <a:rPr lang="en-US" dirty="0" smtClean="0"/>
            </a:br>
            <a:r>
              <a:rPr lang="en-US" dirty="0" smtClean="0"/>
              <a:t>follows:</a:t>
            </a:r>
          </a:p>
          <a:p>
            <a:pPr lvl="1"/>
            <a:endParaRPr lang="en-US" dirty="0" smtClean="0"/>
          </a:p>
          <a:p>
            <a:pPr lvl="1">
              <a:buNone/>
            </a:pP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(3, 5)</a:t>
            </a:r>
          </a:p>
          <a:p>
            <a:endParaRPr lang="en-US" dirty="0" smtClean="0"/>
          </a:p>
          <a:p>
            <a:r>
              <a:rPr lang="en-US" dirty="0" smtClean="0"/>
              <a:t>…and we'll get back 3!</a:t>
            </a:r>
          </a:p>
        </p:txBody>
      </p:sp>
      <p:sp>
        <p:nvSpPr>
          <p:cNvPr id="4" name="Title 1"/>
          <p:cNvSpPr>
            <a:spLocks noGrp="1"/>
          </p:cNvSpPr>
          <p:nvPr>
            <p:ph type="title"/>
          </p:nvPr>
        </p:nvSpPr>
        <p:spPr>
          <a:xfrm>
            <a:off x="914400" y="274638"/>
            <a:ext cx="7772400" cy="1143000"/>
          </a:xfrm>
        </p:spPr>
        <p:txBody>
          <a:bodyPr>
            <a:normAutofit/>
          </a:bodyPr>
          <a:lstStyle/>
          <a:p>
            <a:r>
              <a:rPr lang="en-US" dirty="0" smtClean="0"/>
              <a:t>Function Pointers</a:t>
            </a:r>
            <a:br>
              <a:rPr lang="en-US" dirty="0" smtClean="0"/>
            </a:br>
            <a:r>
              <a:rPr lang="en-US" sz="2200" dirty="0" smtClean="0"/>
              <a:t>The basic format</a:t>
            </a:r>
            <a:endParaRPr lang="en-US" sz="2200" dirty="0"/>
          </a:p>
        </p:txBody>
      </p:sp>
      <p:sp>
        <p:nvSpPr>
          <p:cNvPr id="2" name="Slide Number Placeholder 1"/>
          <p:cNvSpPr>
            <a:spLocks noGrp="1"/>
          </p:cNvSpPr>
          <p:nvPr>
            <p:ph type="sldNum" sz="quarter" idx="12"/>
          </p:nvPr>
        </p:nvSpPr>
        <p:spPr/>
        <p:txBody>
          <a:bodyPr/>
          <a:lstStyle/>
          <a:p>
            <a:fld id="{6E2E4A66-FC3E-4C0B-B5A2-3AC9BF2C6C04}"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Re-write </a:t>
            </a:r>
            <a:r>
              <a:rPr lang="en-US" sz="2200" dirty="0" smtClean="0">
                <a:latin typeface="Courier New" pitchFamily="49" charset="0"/>
                <a:cs typeface="Courier New" pitchFamily="49" charset="0"/>
              </a:rPr>
              <a:t>smallest</a:t>
            </a:r>
            <a:r>
              <a:rPr lang="en-US" sz="2200" dirty="0" smtClean="0"/>
              <a:t> in terms of function pointers</a:t>
            </a:r>
            <a:endParaRPr lang="en-US" sz="2200" dirty="0"/>
          </a:p>
        </p:txBody>
      </p:sp>
      <p:sp>
        <p:nvSpPr>
          <p:cNvPr id="3" name="Content Placeholder 2"/>
          <p:cNvSpPr>
            <a:spLocks noGrp="1"/>
          </p:cNvSpPr>
          <p:nvPr>
            <p:ph sz="quarter" idx="1"/>
          </p:nvPr>
        </p:nvSpPr>
        <p:spPr>
          <a:xfrm>
            <a:off x="533400" y="1447800"/>
            <a:ext cx="8610600" cy="5181600"/>
          </a:xfrm>
        </p:spPr>
        <p:txBody>
          <a:bodyPr>
            <a:noAutofit/>
          </a:bodyPr>
          <a:lstStyle/>
          <a:p>
            <a:pPr>
              <a:buNone/>
            </a:pPr>
            <a:r>
              <a:rPr lang="en-US" sz="1800" b="1" dirty="0" smtClean="0">
                <a:latin typeface="Courier New" pitchFamily="49" charset="0"/>
                <a:cs typeface="Courier New" pitchFamily="49" charset="0"/>
              </a:rPr>
              <a:t>static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list_t</a:t>
            </a:r>
            <a:r>
              <a:rPr lang="en-US" sz="1800" b="1" dirty="0" smtClean="0">
                <a:latin typeface="Courier New" pitchFamily="49" charset="0"/>
                <a:cs typeface="Courier New" pitchFamily="49" charset="0"/>
              </a:rPr>
              <a:t> list,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(*fn)(</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list_isEmpty</a:t>
            </a:r>
            <a:r>
              <a:rPr lang="en-US" sz="1800" b="1" dirty="0" smtClean="0">
                <a:latin typeface="Courier New" pitchFamily="49" charset="0"/>
                <a:cs typeface="Courier New" pitchFamily="49" charset="0"/>
              </a:rPr>
              <a:t>(list)) {</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else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 fn(</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list_first</a:t>
            </a:r>
            <a:r>
              <a:rPr lang="en-US" sz="1800" b="1" dirty="0" smtClean="0">
                <a:latin typeface="Courier New" pitchFamily="49" charset="0"/>
                <a:cs typeface="Courier New" pitchFamily="49" charset="0"/>
              </a:rPr>
              <a:t>(list));</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list_rest</a:t>
            </a:r>
            <a:r>
              <a:rPr lang="en-US" sz="1800" b="1" dirty="0" smtClean="0">
                <a:latin typeface="Courier New" pitchFamily="49" charset="0"/>
                <a:cs typeface="Courier New" pitchFamily="49" charset="0"/>
              </a:rPr>
              <a:t>(list), fn);</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smallest(</a:t>
            </a:r>
            <a:r>
              <a:rPr lang="en-US" sz="1800" b="1" dirty="0" err="1" smtClean="0">
                <a:latin typeface="Courier New" pitchFamily="49" charset="0"/>
                <a:cs typeface="Courier New" pitchFamily="49" charset="0"/>
              </a:rPr>
              <a:t>list_t</a:t>
            </a:r>
            <a:r>
              <a:rPr lang="en-US" sz="1800" b="1" dirty="0" smtClean="0">
                <a:latin typeface="Courier New" pitchFamily="49" charset="0"/>
                <a:cs typeface="Courier New" pitchFamily="49" charset="0"/>
              </a:rPr>
              <a:t> list)</a:t>
            </a:r>
          </a:p>
          <a:p>
            <a:pPr>
              <a:buNone/>
            </a:pPr>
            <a:r>
              <a:rPr lang="en-US" sz="1800" b="1" dirty="0" smtClean="0">
                <a:latin typeface="Courier New" pitchFamily="49" charset="0"/>
                <a:cs typeface="Courier New" pitchFamily="49" charset="0"/>
              </a:rPr>
              <a:t>  // REQUIRES: list is not empty</a:t>
            </a:r>
          </a:p>
          <a:p>
            <a:pPr>
              <a:buNone/>
            </a:pPr>
            <a:r>
              <a:rPr lang="en-US" sz="1800" b="1" dirty="0" smtClean="0">
                <a:latin typeface="Courier New" pitchFamily="49" charset="0"/>
                <a:cs typeface="Courier New" pitchFamily="49" charset="0"/>
              </a:rPr>
              <a:t>  // EFFECTS: returns smallest element in list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list_first</a:t>
            </a:r>
            <a:r>
              <a:rPr lang="en-US" sz="1800" b="1" dirty="0" smtClean="0">
                <a:latin typeface="Courier New" pitchFamily="49" charset="0"/>
                <a:cs typeface="Courier New" pitchFamily="49" charset="0"/>
              </a:rPr>
              <a:t>(list),</a:t>
            </a:r>
            <a:r>
              <a:rPr lang="en-US" sz="1800" b="1" dirty="0" err="1" smtClean="0">
                <a:latin typeface="Courier New" pitchFamily="49" charset="0"/>
                <a:cs typeface="Courier New" pitchFamily="49" charset="0"/>
              </a:rPr>
              <a:t>list_rest</a:t>
            </a:r>
            <a:r>
              <a:rPr lang="en-US" sz="1800" b="1" dirty="0" smtClean="0">
                <a:latin typeface="Courier New" pitchFamily="49" charset="0"/>
                <a:cs typeface="Courier New" pitchFamily="49" charset="0"/>
              </a:rPr>
              <a:t>(list), min);</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4" name="TextBox 3"/>
          <p:cNvSpPr txBox="1"/>
          <p:nvPr/>
        </p:nvSpPr>
        <p:spPr>
          <a:xfrm>
            <a:off x="5638800" y="228600"/>
            <a:ext cx="3200400" cy="738664"/>
          </a:xfrm>
          <a:prstGeom prst="rect">
            <a:avLst/>
          </a:prstGeom>
          <a:noFill/>
          <a:ln>
            <a:solidFill>
              <a:schemeClr val="tx1"/>
            </a:solidFill>
          </a:ln>
        </p:spPr>
        <p:txBody>
          <a:bodyPr wrap="square" rtlCol="0">
            <a:spAutoFit/>
          </a:bodyPr>
          <a:lstStyle/>
          <a:p>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min(</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b);</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 EFFECTS: returns the</a:t>
            </a:r>
          </a:p>
          <a:p>
            <a:r>
              <a:rPr lang="en-US" sz="1400" b="1" dirty="0" smtClean="0">
                <a:latin typeface="Courier New" pitchFamily="49" charset="0"/>
                <a:cs typeface="Courier New" pitchFamily="49" charset="0"/>
              </a:rPr>
              <a:t>    // smaller of a and b.</a:t>
            </a:r>
            <a:endParaRPr lang="en-US" sz="1400" b="1"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Pointers</a:t>
            </a:r>
            <a:br>
              <a:rPr lang="en-US" dirty="0" smtClean="0"/>
            </a:br>
            <a:r>
              <a:rPr lang="en-US" sz="2200" dirty="0" smtClean="0"/>
              <a:t>Re-write </a:t>
            </a:r>
            <a:r>
              <a:rPr lang="en-US" sz="2200" dirty="0" smtClean="0">
                <a:latin typeface="Courier New" pitchFamily="49" charset="0"/>
                <a:cs typeface="Courier New" pitchFamily="49" charset="0"/>
              </a:rPr>
              <a:t>largest</a:t>
            </a:r>
            <a:r>
              <a:rPr lang="en-US" sz="2200" dirty="0" smtClean="0"/>
              <a:t> in terms of function pointers</a:t>
            </a:r>
            <a:endParaRPr lang="en-US" sz="2200" dirty="0"/>
          </a:p>
        </p:txBody>
      </p:sp>
      <p:sp>
        <p:nvSpPr>
          <p:cNvPr id="3" name="Content Placeholder 2"/>
          <p:cNvSpPr>
            <a:spLocks noGrp="1"/>
          </p:cNvSpPr>
          <p:nvPr>
            <p:ph sz="quarter" idx="1"/>
          </p:nvPr>
        </p:nvSpPr>
        <p:spPr>
          <a:xfrm>
            <a:off x="533400" y="1447800"/>
            <a:ext cx="8610600" cy="5181600"/>
          </a:xfrm>
        </p:spPr>
        <p:txBody>
          <a:bodyPr>
            <a:noAutofit/>
          </a:bodyPr>
          <a:lstStyle/>
          <a:p>
            <a:pPr>
              <a:buNone/>
            </a:pPr>
            <a:r>
              <a:rPr lang="en-US" sz="1800" b="1" dirty="0" smtClean="0">
                <a:latin typeface="Courier New" pitchFamily="49" charset="0"/>
                <a:cs typeface="Courier New" pitchFamily="49" charset="0"/>
              </a:rPr>
              <a:t>static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list_t</a:t>
            </a:r>
            <a:r>
              <a:rPr lang="en-US" sz="1800" b="1" dirty="0" smtClean="0">
                <a:latin typeface="Courier New" pitchFamily="49" charset="0"/>
                <a:cs typeface="Courier New" pitchFamily="49" charset="0"/>
              </a:rPr>
              <a:t> list,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(*fn)(</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list_isEmpty</a:t>
            </a:r>
            <a:r>
              <a:rPr lang="en-US" sz="1800" b="1" dirty="0" smtClean="0">
                <a:latin typeface="Courier New" pitchFamily="49" charset="0"/>
                <a:cs typeface="Courier New" pitchFamily="49" charset="0"/>
              </a:rPr>
              <a:t>(list)) {</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else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 fn(</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list_first</a:t>
            </a:r>
            <a:r>
              <a:rPr lang="en-US" sz="1800" b="1" dirty="0" smtClean="0">
                <a:latin typeface="Courier New" pitchFamily="49" charset="0"/>
                <a:cs typeface="Courier New" pitchFamily="49" charset="0"/>
              </a:rPr>
              <a:t>(list));</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so_far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list_rest</a:t>
            </a:r>
            <a:r>
              <a:rPr lang="en-US" sz="1800" b="1" dirty="0" smtClean="0">
                <a:latin typeface="Courier New" pitchFamily="49" charset="0"/>
                <a:cs typeface="Courier New" pitchFamily="49" charset="0"/>
              </a:rPr>
              <a:t>(list), fn);</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largest(</a:t>
            </a:r>
            <a:r>
              <a:rPr lang="en-US" sz="1800" b="1" dirty="0" err="1" smtClean="0">
                <a:latin typeface="Courier New" pitchFamily="49" charset="0"/>
                <a:cs typeface="Courier New" pitchFamily="49" charset="0"/>
              </a:rPr>
              <a:t>list_t</a:t>
            </a:r>
            <a:r>
              <a:rPr lang="en-US" sz="1800" b="1" dirty="0" smtClean="0">
                <a:latin typeface="Courier New" pitchFamily="49" charset="0"/>
                <a:cs typeface="Courier New" pitchFamily="49" charset="0"/>
              </a:rPr>
              <a:t> list)</a:t>
            </a:r>
          </a:p>
          <a:p>
            <a:pPr>
              <a:buNone/>
            </a:pPr>
            <a:r>
              <a:rPr lang="en-US" sz="1800" b="1" dirty="0" smtClean="0">
                <a:latin typeface="Courier New" pitchFamily="49" charset="0"/>
                <a:cs typeface="Courier New" pitchFamily="49" charset="0"/>
              </a:rPr>
              <a:t>  // REQUIRES: list is not empty</a:t>
            </a:r>
          </a:p>
          <a:p>
            <a:pPr>
              <a:buNone/>
            </a:pPr>
            <a:r>
              <a:rPr lang="en-US" sz="1800" b="1" dirty="0" smtClean="0">
                <a:latin typeface="Courier New" pitchFamily="49" charset="0"/>
                <a:cs typeface="Courier New" pitchFamily="49" charset="0"/>
              </a:rPr>
              <a:t>  // EFFECTS: returns largest element in list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compare_help</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list_first</a:t>
            </a:r>
            <a:r>
              <a:rPr lang="en-US" sz="1800" b="1" dirty="0" smtClean="0">
                <a:latin typeface="Courier New" pitchFamily="49" charset="0"/>
                <a:cs typeface="Courier New" pitchFamily="49" charset="0"/>
              </a:rPr>
              <a:t>(list),</a:t>
            </a:r>
            <a:r>
              <a:rPr lang="en-US" sz="1800" b="1" dirty="0" err="1" smtClean="0">
                <a:latin typeface="Courier New" pitchFamily="49" charset="0"/>
                <a:cs typeface="Courier New" pitchFamily="49" charset="0"/>
              </a:rPr>
              <a:t>list_rest</a:t>
            </a:r>
            <a:r>
              <a:rPr lang="en-US" sz="1800" b="1" dirty="0" smtClean="0">
                <a:latin typeface="Courier New" pitchFamily="49" charset="0"/>
                <a:cs typeface="Courier New" pitchFamily="49" charset="0"/>
              </a:rPr>
              <a:t>(list), max);</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4" name="TextBox 3"/>
          <p:cNvSpPr txBox="1"/>
          <p:nvPr/>
        </p:nvSpPr>
        <p:spPr>
          <a:xfrm>
            <a:off x="5638800" y="228600"/>
            <a:ext cx="3200400" cy="738664"/>
          </a:xfrm>
          <a:prstGeom prst="rect">
            <a:avLst/>
          </a:prstGeom>
          <a:noFill/>
          <a:ln>
            <a:solidFill>
              <a:schemeClr val="tx1"/>
            </a:solidFill>
          </a:ln>
        </p:spPr>
        <p:txBody>
          <a:bodyPr wrap="square" rtlCol="0">
            <a:spAutoFit/>
          </a:bodyPr>
          <a:lstStyle/>
          <a:p>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max(</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a, </a:t>
            </a:r>
            <a:r>
              <a:rPr lang="en-US" sz="1400" b="1" dirty="0" err="1" smtClean="0">
                <a:latin typeface="Courier New" pitchFamily="49" charset="0"/>
                <a:cs typeface="Courier New" pitchFamily="49" charset="0"/>
              </a:rPr>
              <a:t>int</a:t>
            </a:r>
            <a:r>
              <a:rPr lang="en-US" sz="1400" b="1" dirty="0" smtClean="0">
                <a:latin typeface="Courier New" pitchFamily="49" charset="0"/>
                <a:cs typeface="Courier New" pitchFamily="49" charset="0"/>
              </a:rPr>
              <a:t> b);</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 EFFECTS: returns the</a:t>
            </a:r>
          </a:p>
          <a:p>
            <a:r>
              <a:rPr lang="en-US" sz="1400" b="1" dirty="0" smtClean="0">
                <a:latin typeface="Courier New" pitchFamily="49" charset="0"/>
                <a:cs typeface="Courier New" pitchFamily="49" charset="0"/>
              </a:rPr>
              <a:t>    // larger of a and b.</a:t>
            </a:r>
            <a:endParaRPr lang="en-US" sz="1400" b="1"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lstStyle/>
          <a:p>
            <a:r>
              <a:rPr lang="en-US" b="1" dirty="0" smtClean="0"/>
              <a:t>C</a:t>
            </a:r>
            <a:r>
              <a:rPr lang="en-US" b="1" dirty="0"/>
              <a:t>++ </a:t>
            </a:r>
            <a:r>
              <a:rPr lang="en-US" b="1" dirty="0" smtClean="0"/>
              <a:t>Primer (4</a:t>
            </a:r>
            <a:r>
              <a:rPr lang="en-US" b="1" baseline="30000" dirty="0" smtClean="0"/>
              <a:t>th</a:t>
            </a:r>
            <a:r>
              <a:rPr lang="en-US" b="1" dirty="0" smtClean="0"/>
              <a:t> </a:t>
            </a:r>
            <a:r>
              <a:rPr lang="en-US" b="1" dirty="0" err="1" smtClean="0"/>
              <a:t>Edision</a:t>
            </a:r>
            <a:r>
              <a:rPr lang="en-US" b="1" dirty="0" smtClean="0"/>
              <a:t>)</a:t>
            </a:r>
            <a:r>
              <a:rPr lang="en-US" dirty="0" smtClean="0"/>
              <a:t>, by </a:t>
            </a:r>
            <a:r>
              <a:rPr lang="en-US" i="1" dirty="0"/>
              <a:t>Stanley B. </a:t>
            </a:r>
            <a:r>
              <a:rPr lang="en-US" i="1" dirty="0" err="1"/>
              <a:t>Lippman</a:t>
            </a:r>
            <a:r>
              <a:rPr lang="en-US" i="1" dirty="0"/>
              <a:t>, </a:t>
            </a:r>
            <a:r>
              <a:rPr lang="en-US" i="1" dirty="0" err="1"/>
              <a:t>Josée</a:t>
            </a:r>
            <a:r>
              <a:rPr lang="en-US" i="1" dirty="0"/>
              <a:t> </a:t>
            </a:r>
            <a:r>
              <a:rPr lang="en-US" i="1" dirty="0" err="1"/>
              <a:t>Lajoie</a:t>
            </a:r>
            <a:r>
              <a:rPr lang="en-US" i="1" dirty="0"/>
              <a:t>, Barbara E. </a:t>
            </a:r>
            <a:r>
              <a:rPr lang="en-US" i="1" dirty="0" smtClean="0"/>
              <a:t>Moo</a:t>
            </a:r>
            <a:r>
              <a:rPr lang="en-US" dirty="0" smtClean="0"/>
              <a:t>, Addison-Wesley</a:t>
            </a:r>
            <a:r>
              <a:rPr lang="en-US" dirty="0"/>
              <a:t> </a:t>
            </a:r>
            <a:r>
              <a:rPr lang="en-US" dirty="0" smtClean="0"/>
              <a:t>Publishing (2005</a:t>
            </a:r>
            <a:r>
              <a:rPr lang="en-US" dirty="0"/>
              <a:t>)</a:t>
            </a:r>
            <a:endParaRPr lang="en-US" dirty="0" smtClean="0"/>
          </a:p>
          <a:p>
            <a:pPr lvl="1"/>
            <a:r>
              <a:rPr lang="en-US" dirty="0" smtClean="0"/>
              <a:t>Chapter 7.9</a:t>
            </a:r>
            <a:endParaRPr lang="en-US" dirty="0"/>
          </a:p>
        </p:txBody>
      </p:sp>
    </p:spTree>
    <p:extLst>
      <p:ext uri="{BB962C8B-B14F-4D97-AF65-F5344CB8AC3E}">
        <p14:creationId xmlns:p14="http://schemas.microsoft.com/office/powerpoint/2010/main" val="51088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dirty="0" smtClean="0"/>
              <a:t>More on </a:t>
            </a:r>
            <a:r>
              <a:rPr lang="en-US" dirty="0" smtClean="0"/>
              <a:t>Testing</a:t>
            </a:r>
            <a:endParaRPr lang="en-US" dirty="0" smtClean="0"/>
          </a:p>
          <a:p>
            <a:r>
              <a:rPr lang="en-US" smtClean="0"/>
              <a:t>Function </a:t>
            </a:r>
            <a:r>
              <a:rPr lang="en-US" smtClean="0"/>
              <a:t>Pointer</a:t>
            </a:r>
            <a:endParaRPr lang="en-US" dirty="0"/>
          </a:p>
        </p:txBody>
      </p:sp>
    </p:spTree>
    <p:extLst>
      <p:ext uri="{BB962C8B-B14F-4D97-AF65-F5344CB8AC3E}">
        <p14:creationId xmlns:p14="http://schemas.microsoft.com/office/powerpoint/2010/main" val="2742744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4876800"/>
          </a:xfrm>
        </p:spPr>
        <p:txBody>
          <a:bodyPr>
            <a:normAutofit/>
          </a:bodyPr>
          <a:lstStyle/>
          <a:p>
            <a:r>
              <a:rPr lang="en-US" dirty="0" smtClean="0"/>
              <a:t>As you develop test cases for some code, it pays to write </a:t>
            </a:r>
            <a:r>
              <a:rPr lang="en-US" b="1" dirty="0" smtClean="0"/>
              <a:t>other </a:t>
            </a:r>
            <a:r>
              <a:rPr lang="en-US" dirty="0" smtClean="0"/>
              <a:t>programs that </a:t>
            </a:r>
            <a:r>
              <a:rPr lang="en-US" b="1" dirty="0">
                <a:solidFill>
                  <a:srgbClr val="00B050"/>
                </a:solidFill>
              </a:rPr>
              <a:t>automatically</a:t>
            </a:r>
            <a:r>
              <a:rPr lang="en-US" b="1" dirty="0"/>
              <a:t> </a:t>
            </a:r>
            <a:r>
              <a:rPr lang="en-US" dirty="0" smtClean="0"/>
              <a:t>test the code using those test cases.  </a:t>
            </a:r>
          </a:p>
          <a:p>
            <a:pPr lvl="1"/>
            <a:r>
              <a:rPr lang="en-US" dirty="0" smtClean="0"/>
              <a:t>For example, you have test inputs and correct outputs. You can write a program calling “diff” on all test cases.</a:t>
            </a:r>
          </a:p>
          <a:p>
            <a:r>
              <a:rPr lang="en-US" dirty="0" smtClean="0"/>
              <a:t>This is important because, as the number of test cases grows (and the hour grows late) people get tired, and start to make mistakes.</a:t>
            </a:r>
          </a:p>
          <a:p>
            <a:r>
              <a:rPr lang="en-US" dirty="0" smtClean="0"/>
              <a:t>Computers, however, never get tired, so take advantage of this.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4</a:t>
            </a:fld>
            <a:endParaRPr lang="en-US"/>
          </a:p>
        </p:txBody>
      </p:sp>
    </p:spTree>
    <p:extLst>
      <p:ext uri="{BB962C8B-B14F-4D97-AF65-F5344CB8AC3E}">
        <p14:creationId xmlns:p14="http://schemas.microsoft.com/office/powerpoint/2010/main" val="373189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Once you have your test programs, every time you change even the smallest part of your code, you can go back and test all of the behaviors.  This is also referred to as </a:t>
            </a:r>
            <a:r>
              <a:rPr lang="en-US" b="1" dirty="0" smtClean="0"/>
              <a:t>regression testing.</a:t>
            </a:r>
          </a:p>
          <a:p>
            <a:pPr lvl="1"/>
            <a:endParaRPr lang="en-US" dirty="0" smtClean="0"/>
          </a:p>
          <a:p>
            <a:r>
              <a:rPr lang="en-US" dirty="0" smtClean="0"/>
              <a:t>When you create such “test suites”, start with the easiest test cases and work your way up.</a:t>
            </a:r>
          </a:p>
          <a:p>
            <a:pPr lvl="1"/>
            <a:endParaRPr lang="en-US" dirty="0" smtClean="0"/>
          </a:p>
          <a:p>
            <a:r>
              <a:rPr lang="en-US" dirty="0" smtClean="0"/>
              <a:t>If a later case fails, you know it's probably not because of behaviors already tested. </a:t>
            </a:r>
          </a:p>
        </p:txBody>
      </p:sp>
      <p:sp>
        <p:nvSpPr>
          <p:cNvPr id="4" name="Slide Number Placeholder 3"/>
          <p:cNvSpPr>
            <a:spLocks noGrp="1"/>
          </p:cNvSpPr>
          <p:nvPr>
            <p:ph type="sldNum" sz="quarter" idx="12"/>
          </p:nvPr>
        </p:nvSpPr>
        <p:spPr/>
        <p:txBody>
          <a:bodyPr/>
          <a:lstStyle/>
          <a:p>
            <a:fld id="{6E2E4A66-FC3E-4C0B-B5A2-3AC9BF2C6C04}" type="slidenum">
              <a:rPr lang="en-US" smtClean="0"/>
              <a:pPr/>
              <a:t>5</a:t>
            </a:fld>
            <a:endParaRPr lang="en-US"/>
          </a:p>
        </p:txBody>
      </p:sp>
    </p:spTree>
    <p:extLst>
      <p:ext uri="{BB962C8B-B14F-4D97-AF65-F5344CB8AC3E}">
        <p14:creationId xmlns:p14="http://schemas.microsoft.com/office/powerpoint/2010/main" val="141178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Debugging Techniques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p:txBody>
          <a:bodyPr>
            <a:normAutofit/>
          </a:bodyPr>
          <a:lstStyle/>
          <a:p>
            <a:r>
              <a:rPr lang="en-US" dirty="0" smtClean="0"/>
              <a:t>Using </a:t>
            </a:r>
            <a:r>
              <a:rPr lang="en-US" dirty="0" err="1" smtClean="0">
                <a:latin typeface="Courier New" pitchFamily="49" charset="0"/>
                <a:cs typeface="Courier New" pitchFamily="49" charset="0"/>
              </a:rPr>
              <a:t>cout</a:t>
            </a:r>
            <a:endParaRPr lang="en-US" dirty="0" smtClean="0">
              <a:latin typeface="Courier New" pitchFamily="49" charset="0"/>
              <a:cs typeface="Courier New" pitchFamily="49" charset="0"/>
            </a:endParaRPr>
          </a:p>
          <a:p>
            <a:r>
              <a:rPr lang="en-US" dirty="0" smtClean="0"/>
              <a:t>Using a debugger, such as GDB</a:t>
            </a:r>
          </a:p>
          <a:p>
            <a:r>
              <a:rPr lang="en-US" dirty="0" smtClean="0"/>
              <a:t>Using the </a:t>
            </a:r>
            <a:r>
              <a:rPr lang="en-US" dirty="0" smtClean="0">
                <a:latin typeface="Courier New" pitchFamily="49" charset="0"/>
                <a:cs typeface="Courier New" pitchFamily="49" charset="0"/>
              </a:rPr>
              <a:t>assert</a:t>
            </a:r>
            <a:r>
              <a:rPr lang="en-US" dirty="0" smtClean="0"/>
              <a:t> function</a:t>
            </a:r>
          </a:p>
          <a:p>
            <a:pPr lvl="1"/>
            <a:r>
              <a:rPr lang="en-US" dirty="0"/>
              <a:t>The </a:t>
            </a:r>
            <a:r>
              <a:rPr lang="en-US" dirty="0">
                <a:latin typeface="Courier New" pitchFamily="49" charset="0"/>
                <a:cs typeface="Courier New" pitchFamily="49" charset="0"/>
              </a:rPr>
              <a:t>assert</a:t>
            </a:r>
            <a:r>
              <a:rPr lang="en-US" dirty="0">
                <a:cs typeface="Courier New" pitchFamily="49" charset="0"/>
              </a:rPr>
              <a:t> </a:t>
            </a:r>
            <a:r>
              <a:rPr lang="en-US" dirty="0"/>
              <a:t>function is a special function, defined in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smtClean="0">
                <a:latin typeface="Courier New" pitchFamily="49" charset="0"/>
                <a:cs typeface="Courier New" pitchFamily="49" charset="0"/>
              </a:rPr>
              <a:t>&gt;</a:t>
            </a:r>
            <a:r>
              <a:rPr lang="en-US" dirty="0" smtClean="0"/>
              <a:t>, </a:t>
            </a:r>
            <a:r>
              <a:rPr lang="en-US" dirty="0"/>
              <a:t>which takes a </a:t>
            </a:r>
            <a:r>
              <a:rPr lang="en-US" dirty="0" err="1"/>
              <a:t>boolean</a:t>
            </a:r>
            <a:r>
              <a:rPr lang="en-US" dirty="0"/>
              <a:t> argument.</a:t>
            </a:r>
          </a:p>
          <a:p>
            <a:pPr lvl="1"/>
            <a:r>
              <a:rPr lang="en-US" dirty="0"/>
              <a:t>If the argument is </a:t>
            </a:r>
            <a:r>
              <a:rPr lang="en-US" b="1" dirty="0">
                <a:solidFill>
                  <a:srgbClr val="0000FF"/>
                </a:solidFill>
              </a:rPr>
              <a:t>true</a:t>
            </a:r>
            <a:r>
              <a:rPr lang="en-US" dirty="0"/>
              <a:t>, </a:t>
            </a:r>
            <a:r>
              <a:rPr lang="en-US" dirty="0">
                <a:latin typeface="Courier New" pitchFamily="49" charset="0"/>
                <a:cs typeface="Courier New" pitchFamily="49" charset="0"/>
              </a:rPr>
              <a:t>assert()</a:t>
            </a:r>
            <a:r>
              <a:rPr lang="en-US" dirty="0"/>
              <a:t> does nothing.</a:t>
            </a:r>
          </a:p>
          <a:p>
            <a:pPr lvl="1"/>
            <a:r>
              <a:rPr lang="en-US" dirty="0"/>
              <a:t>If the argument is </a:t>
            </a:r>
            <a:r>
              <a:rPr lang="en-US" b="1" dirty="0">
                <a:solidFill>
                  <a:srgbClr val="FF0000"/>
                </a:solidFill>
              </a:rPr>
              <a:t>false</a:t>
            </a:r>
            <a:r>
              <a:rPr lang="en-US" dirty="0"/>
              <a:t>, </a:t>
            </a:r>
            <a:r>
              <a:rPr lang="en-US" dirty="0">
                <a:latin typeface="Courier New" pitchFamily="49" charset="0"/>
                <a:cs typeface="Courier New" pitchFamily="49" charset="0"/>
              </a:rPr>
              <a:t>assert()</a:t>
            </a:r>
            <a:r>
              <a:rPr lang="en-US" dirty="0"/>
              <a:t> causes your program to stop, printing an </a:t>
            </a:r>
            <a:r>
              <a:rPr lang="en-US" b="1" dirty="0">
                <a:solidFill>
                  <a:srgbClr val="FF0000"/>
                </a:solidFill>
              </a:rPr>
              <a:t>error message</a:t>
            </a:r>
            <a:r>
              <a:rPr lang="en-US" dirty="0"/>
              <a:t> to the </a:t>
            </a:r>
            <a:r>
              <a:rPr lang="en-US" dirty="0" err="1">
                <a:latin typeface="Courier New" pitchFamily="49" charset="0"/>
                <a:cs typeface="Courier New" pitchFamily="49" charset="0"/>
              </a:rPr>
              <a:t>cerr</a:t>
            </a:r>
            <a:r>
              <a:rPr lang="en-US" dirty="0"/>
              <a:t> stream</a:t>
            </a:r>
            <a:r>
              <a:rPr lang="en-US" dirty="0" smtClean="0"/>
              <a:t>.</a:t>
            </a:r>
            <a:endParaRPr lang="en-US" dirty="0"/>
          </a:p>
        </p:txBody>
      </p:sp>
    </p:spTree>
    <p:extLst>
      <p:ext uri="{BB962C8B-B14F-4D97-AF65-F5344CB8AC3E}">
        <p14:creationId xmlns:p14="http://schemas.microsoft.com/office/powerpoint/2010/main" val="194166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Assert Function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cassert</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assert</a:t>
            </a:r>
            <a:r>
              <a:rPr lang="en-US" dirty="0" smtClean="0"/>
              <a:t> for the condition that should hold.</a:t>
            </a:r>
          </a:p>
          <a:p>
            <a:pPr lvl="1"/>
            <a:r>
              <a:rPr lang="en-US" dirty="0" smtClean="0"/>
              <a:t>Example: In testing function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min(</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b)</a:t>
            </a:r>
            <a:r>
              <a:rPr lang="en-US" dirty="0" smtClean="0"/>
              <a:t>, assert that the return value is the smaller one.</a:t>
            </a:r>
          </a:p>
          <a:p>
            <a:pPr lvl="1"/>
            <a:endParaRPr lang="en-US" dirty="0"/>
          </a:p>
          <a:p>
            <a:pPr lvl="1"/>
            <a:endParaRPr lang="en-US" dirty="0" smtClean="0"/>
          </a:p>
          <a:p>
            <a:pPr lvl="1"/>
            <a:endParaRPr lang="en-US" dirty="0"/>
          </a:p>
          <a:p>
            <a:pPr lvl="1"/>
            <a:endParaRPr lang="en-US" dirty="0" smtClean="0"/>
          </a:p>
          <a:p>
            <a:endParaRPr lang="en-US" dirty="0" smtClean="0"/>
          </a:p>
        </p:txBody>
      </p:sp>
      <p:sp>
        <p:nvSpPr>
          <p:cNvPr id="5" name="TextBox 4"/>
          <p:cNvSpPr txBox="1"/>
          <p:nvPr/>
        </p:nvSpPr>
        <p:spPr>
          <a:xfrm>
            <a:off x="1523999" y="3483114"/>
            <a:ext cx="5878532" cy="707886"/>
          </a:xfrm>
          <a:prstGeom prst="rect">
            <a:avLst/>
          </a:prstGeom>
          <a:solidFill>
            <a:srgbClr val="FFFFCC"/>
          </a:solidFill>
          <a:ln w="28575">
            <a:solidFill>
              <a:srgbClr val="0000FF"/>
            </a:solidFill>
          </a:ln>
        </p:spPr>
        <p:txBody>
          <a:bodyPr wrap="none" rtlCol="0">
            <a:spAutoFit/>
          </a:bodyPr>
          <a:lstStyle/>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smaller = min(a, b);</a:t>
            </a:r>
          </a:p>
          <a:p>
            <a:r>
              <a:rPr lang="en-US" sz="2000" dirty="0" smtClean="0">
                <a:latin typeface="Courier New" pitchFamily="49" charset="0"/>
                <a:cs typeface="Courier New" pitchFamily="49" charset="0"/>
              </a:rPr>
              <a:t>assert(smaller &lt;= a &amp;&amp; smaller &lt;= b);</a:t>
            </a:r>
          </a:p>
        </p:txBody>
      </p:sp>
    </p:spTree>
    <p:extLst>
      <p:ext uri="{BB962C8B-B14F-4D97-AF65-F5344CB8AC3E}">
        <p14:creationId xmlns:p14="http://schemas.microsoft.com/office/powerpoint/2010/main" val="192630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Assert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914400" y="1447800"/>
            <a:ext cx="7772400" cy="4953000"/>
          </a:xfrm>
        </p:spPr>
        <p:txBody>
          <a:bodyPr>
            <a:normAutofit fontScale="92500" lnSpcReduction="20000"/>
          </a:bodyPr>
          <a:lstStyle/>
          <a:p>
            <a:r>
              <a:rPr lang="en-US" dirty="0"/>
              <a:t>Note that </a:t>
            </a:r>
            <a:r>
              <a:rPr lang="en-US" dirty="0" smtClean="0"/>
              <a:t>things to be asserted </a:t>
            </a:r>
            <a:r>
              <a:rPr lang="en-US" dirty="0"/>
              <a:t>might be expensive</a:t>
            </a:r>
            <a:r>
              <a:rPr lang="en-US" dirty="0" smtClean="0"/>
              <a:t>.</a:t>
            </a:r>
          </a:p>
          <a:p>
            <a:pPr lvl="1"/>
            <a:r>
              <a:rPr lang="en-US" dirty="0" smtClean="0">
                <a:latin typeface="Courier New" pitchFamily="49" charset="0"/>
                <a:cs typeface="Courier New" pitchFamily="49" charset="0"/>
              </a:rPr>
              <a:t>assert(</a:t>
            </a:r>
            <a:r>
              <a:rPr lang="en-US" dirty="0" err="1" smtClean="0">
                <a:solidFill>
                  <a:srgbClr val="0000FF"/>
                </a:solidFill>
                <a:latin typeface="Courier New" pitchFamily="49" charset="0"/>
                <a:cs typeface="Courier New" pitchFamily="49" charset="0"/>
              </a:rPr>
              <a:t>very_expensive_func</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t>If it is, you can disable it, by compiling with the </a:t>
            </a:r>
            <a:r>
              <a:rPr lang="en-US" dirty="0" smtClean="0"/>
              <a:t>NDEBUG preprocessor variable.</a:t>
            </a:r>
            <a:endParaRPr lang="en-US" dirty="0"/>
          </a:p>
          <a:p>
            <a:r>
              <a:rPr lang="en-US" dirty="0"/>
              <a:t>There are two ways to do </a:t>
            </a:r>
            <a:r>
              <a:rPr lang="en-US" dirty="0" smtClean="0"/>
              <a:t>this:</a:t>
            </a:r>
          </a:p>
          <a:p>
            <a:pPr marL="320040" lvl="1" indent="0">
              <a:buNone/>
            </a:pPr>
            <a:r>
              <a:rPr lang="en-US" dirty="0" smtClean="0">
                <a:solidFill>
                  <a:srgbClr val="C00000"/>
                </a:solidFill>
              </a:rPr>
              <a:t>1.</a:t>
            </a:r>
            <a:r>
              <a:rPr lang="en-US" dirty="0" smtClean="0"/>
              <a:t> Define it </a:t>
            </a:r>
            <a:r>
              <a:rPr lang="en-US" b="1" dirty="0" smtClean="0">
                <a:solidFill>
                  <a:srgbClr val="FF0000"/>
                </a:solidFill>
              </a:rPr>
              <a:t>before</a:t>
            </a:r>
            <a:r>
              <a:rPr lang="en-US" dirty="0" smtClean="0"/>
              <a:t> including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a:latin typeface="Courier New" pitchFamily="49" charset="0"/>
                <a:cs typeface="Courier New" pitchFamily="49" charset="0"/>
              </a:rPr>
              <a:t>&gt;:</a:t>
            </a:r>
          </a:p>
          <a:p>
            <a:pPr>
              <a:buNone/>
            </a:pPr>
            <a:r>
              <a:rPr lang="en-US" sz="2400" dirty="0">
                <a:latin typeface="Courier New" pitchFamily="49" charset="0"/>
                <a:cs typeface="Courier New" pitchFamily="49" charset="0"/>
              </a:rPr>
              <a:t>      #define NDEBUG   // disable assert()</a:t>
            </a:r>
          </a:p>
          <a:p>
            <a:pPr>
              <a:buNone/>
            </a:pPr>
            <a:r>
              <a:rPr lang="en-US" sz="2400" dirty="0">
                <a:latin typeface="Courier New" pitchFamily="49" charset="0"/>
                <a:cs typeface="Courier New" pitchFamily="49" charset="0"/>
              </a:rPr>
              <a:t>      #include &lt;</a:t>
            </a:r>
            <a:r>
              <a:rPr lang="en-US" sz="2400" dirty="0" err="1" smtClean="0">
                <a:latin typeface="Courier New" pitchFamily="49" charset="0"/>
                <a:cs typeface="Courier New" pitchFamily="49" charset="0"/>
              </a:rPr>
              <a:t>cassert</a:t>
            </a:r>
            <a:r>
              <a:rPr lang="en-US" sz="2400" dirty="0" smtClean="0">
                <a:latin typeface="Courier New" pitchFamily="49" charset="0"/>
                <a:cs typeface="Courier New" pitchFamily="49" charset="0"/>
              </a:rPr>
              <a:t>&gt;</a:t>
            </a:r>
          </a:p>
          <a:p>
            <a:pPr marL="320040" lvl="1" indent="0">
              <a:buNone/>
            </a:pPr>
            <a:r>
              <a:rPr lang="en-US" dirty="0" smtClean="0">
                <a:solidFill>
                  <a:srgbClr val="C00000"/>
                </a:solidFill>
              </a:rPr>
              <a:t>2.</a:t>
            </a:r>
            <a:r>
              <a:rPr lang="en-US" dirty="0" smtClean="0"/>
              <a:t>  Specify </a:t>
            </a:r>
            <a:r>
              <a:rPr lang="en-US" dirty="0"/>
              <a:t>it on the command line of the compiler:</a:t>
            </a:r>
          </a:p>
          <a:p>
            <a:pPr>
              <a:buNone/>
            </a:pPr>
            <a:r>
              <a:rPr lang="en-US" sz="2400" dirty="0">
                <a:latin typeface="Courier New" pitchFamily="49" charset="0"/>
                <a:cs typeface="Courier New" pitchFamily="49" charset="0"/>
              </a:rPr>
              <a:t>       g++ -DNDEBUG ...</a:t>
            </a:r>
          </a:p>
          <a:p>
            <a:endParaRPr lang="en-US" dirty="0" smtClean="0"/>
          </a:p>
          <a:p>
            <a:endParaRPr lang="en-US" dirty="0" smtClean="0"/>
          </a:p>
          <a:p>
            <a:r>
              <a:rPr lang="en-US" dirty="0" smtClean="0"/>
              <a:t>This </a:t>
            </a:r>
            <a:r>
              <a:rPr lang="en-US" dirty="0"/>
              <a:t>way, you can turn it off for "production" code, but leave it in</a:t>
            </a:r>
            <a:br>
              <a:rPr lang="en-US" dirty="0"/>
            </a:br>
            <a:r>
              <a:rPr lang="en-US" dirty="0"/>
              <a:t>during development and testing.</a:t>
            </a:r>
          </a:p>
          <a:p>
            <a:endParaRPr lang="en-US" dirty="0"/>
          </a:p>
        </p:txBody>
      </p:sp>
      <p:cxnSp>
        <p:nvCxnSpPr>
          <p:cNvPr id="6" name="Straight Connector 5"/>
          <p:cNvCxnSpPr/>
          <p:nvPr/>
        </p:nvCxnSpPr>
        <p:spPr>
          <a:xfrm>
            <a:off x="2819400" y="48006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33800" y="4724400"/>
            <a:ext cx="5127366" cy="461665"/>
          </a:xfrm>
          <a:prstGeom prst="rect">
            <a:avLst/>
          </a:prstGeom>
          <a:noFill/>
        </p:spPr>
        <p:txBody>
          <a:bodyPr wrap="none" rtlCol="0">
            <a:spAutoFit/>
          </a:bodyPr>
          <a:lstStyle/>
          <a:p>
            <a:r>
              <a:rPr lang="en-US" sz="2400" dirty="0" smtClean="0">
                <a:solidFill>
                  <a:srgbClr val="C00000"/>
                </a:solidFill>
              </a:rPr>
              <a:t>-D</a:t>
            </a:r>
            <a:r>
              <a:rPr lang="en-US" sz="2400" dirty="0" smtClean="0">
                <a:solidFill>
                  <a:srgbClr val="7030A0"/>
                </a:solidFill>
              </a:rPr>
              <a:t>MARCO</a:t>
            </a:r>
            <a:r>
              <a:rPr lang="en-US" sz="2400" dirty="0" smtClean="0">
                <a:solidFill>
                  <a:srgbClr val="C00000"/>
                </a:solidFill>
              </a:rPr>
              <a:t>: Define a </a:t>
            </a:r>
            <a:r>
              <a:rPr lang="en-US" sz="2400" dirty="0" smtClean="0">
                <a:solidFill>
                  <a:srgbClr val="7030A0"/>
                </a:solidFill>
              </a:rPr>
              <a:t>MARCO</a:t>
            </a:r>
            <a:r>
              <a:rPr lang="en-US" sz="2400" dirty="0" smtClean="0">
                <a:solidFill>
                  <a:srgbClr val="C00000"/>
                </a:solidFill>
              </a:rPr>
              <a:t> for you code</a:t>
            </a:r>
            <a:endParaRPr lang="en-US" sz="2400" dirty="0">
              <a:solidFill>
                <a:srgbClr val="C00000"/>
              </a:solidFill>
            </a:endParaRPr>
          </a:p>
        </p:txBody>
      </p:sp>
      <p:sp>
        <p:nvSpPr>
          <p:cNvPr id="7" name="TextBox 6"/>
          <p:cNvSpPr txBox="1"/>
          <p:nvPr/>
        </p:nvSpPr>
        <p:spPr>
          <a:xfrm>
            <a:off x="3581400" y="5105400"/>
            <a:ext cx="5625899" cy="461665"/>
          </a:xfrm>
          <a:prstGeom prst="rect">
            <a:avLst/>
          </a:prstGeom>
          <a:noFill/>
        </p:spPr>
        <p:txBody>
          <a:bodyPr wrap="none" rtlCol="0">
            <a:spAutoFit/>
          </a:bodyPr>
          <a:lstStyle/>
          <a:p>
            <a:r>
              <a:rPr lang="en-US" sz="2400" dirty="0" smtClean="0"/>
              <a:t>Same as putting “</a:t>
            </a:r>
            <a:r>
              <a:rPr lang="en-US" sz="2400" dirty="0" smtClean="0">
                <a:solidFill>
                  <a:srgbClr val="C00000"/>
                </a:solidFill>
              </a:rPr>
              <a:t>#define </a:t>
            </a:r>
            <a:r>
              <a:rPr lang="en-US" sz="2400" dirty="0" smtClean="0">
                <a:solidFill>
                  <a:srgbClr val="7030A0"/>
                </a:solidFill>
              </a:rPr>
              <a:t>MARCO” </a:t>
            </a:r>
            <a:r>
              <a:rPr lang="en-US" sz="2400" dirty="0" smtClean="0"/>
              <a:t>in your code</a:t>
            </a:r>
            <a:endParaRPr lang="en-US" sz="2400" dirty="0"/>
          </a:p>
        </p:txBody>
      </p:sp>
    </p:spTree>
    <p:extLst>
      <p:ext uri="{BB962C8B-B14F-4D97-AF65-F5344CB8AC3E}">
        <p14:creationId xmlns:p14="http://schemas.microsoft.com/office/powerpoint/2010/main" val="143313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lstStyle/>
          <a:p>
            <a:r>
              <a:rPr lang="en-US" dirty="0" smtClean="0">
                <a:solidFill>
                  <a:schemeClr val="bg1">
                    <a:lumMod val="85000"/>
                  </a:schemeClr>
                </a:solidFill>
              </a:rPr>
              <a:t>More on Testing</a:t>
            </a:r>
          </a:p>
          <a:p>
            <a:r>
              <a:rPr lang="en-US" dirty="0" smtClean="0"/>
              <a:t>Function pointer</a:t>
            </a:r>
            <a:endParaRPr lang="en-US" dirty="0"/>
          </a:p>
        </p:txBody>
      </p:sp>
    </p:spTree>
    <p:extLst>
      <p:ext uri="{BB962C8B-B14F-4D97-AF65-F5344CB8AC3E}">
        <p14:creationId xmlns:p14="http://schemas.microsoft.com/office/powerpoint/2010/main" val="3176855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7069</TotalTime>
  <Words>1700</Words>
  <Application>Microsoft Office PowerPoint</Application>
  <PresentationFormat>On-screen Show (4:3)</PresentationFormat>
  <Paragraphs>290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Ve 280 Programming and Introductory Data Structures</vt:lpstr>
      <vt:lpstr>Review</vt:lpstr>
      <vt:lpstr>Outline</vt:lpstr>
      <vt:lpstr>Testing The joys of automation</vt:lpstr>
      <vt:lpstr>Testing The joys of automation</vt:lpstr>
      <vt:lpstr>General Debugging Techniques</vt:lpstr>
      <vt:lpstr>Using Assert Function</vt:lpstr>
      <vt:lpstr>Disable Assert</vt:lpstr>
      <vt:lpstr>Outline</vt:lpstr>
      <vt:lpstr>Function Pointers Motivation</vt:lpstr>
      <vt:lpstr>Function Pointers Background on lists</vt:lpstr>
      <vt:lpstr>Function Pointers Background on lists</vt:lpstr>
      <vt:lpstr>Function Pointers Background on lists</vt:lpstr>
      <vt:lpstr>Function Pointers Using lists</vt:lpstr>
      <vt:lpstr>Function Pointers Using tail recursive to find the smallest element in a list</vt:lpstr>
      <vt:lpstr>Function Pointers Group Exercise:  Evaluating the tail recursive search function</vt:lpstr>
      <vt:lpstr>Function Pointers Using lists</vt:lpstr>
      <vt:lpstr>Function Pointers Using tail recursive to find the largest element in a list</vt:lpstr>
      <vt:lpstr>Function Pointers More Motivation</vt:lpstr>
      <vt:lpstr>Function Pointers A first look</vt:lpstr>
      <vt:lpstr>Function Pointers A first look</vt:lpstr>
      <vt:lpstr>Function Pointers The basic format</vt:lpstr>
      <vt:lpstr>Function Pointers The basic format</vt:lpstr>
      <vt:lpstr>Function Pointers Re-write smallest in terms of function pointers</vt:lpstr>
      <vt:lpstr>Function Pointers Re-write largest in terms of function pointers</vt:lpstr>
      <vt:lpstr>References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Weikang</cp:lastModifiedBy>
  <cp:revision>157</cp:revision>
  <dcterms:created xsi:type="dcterms:W3CDTF">2008-09-02T17:19:50Z</dcterms:created>
  <dcterms:modified xsi:type="dcterms:W3CDTF">2012-06-06T03:02:09Z</dcterms:modified>
</cp:coreProperties>
</file>