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9"/>
  </p:notesMasterIdLst>
  <p:sldIdLst>
    <p:sldId id="256" r:id="rId2"/>
    <p:sldId id="303" r:id="rId3"/>
    <p:sldId id="301" r:id="rId4"/>
    <p:sldId id="302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71" r:id="rId13"/>
    <p:sldId id="273" r:id="rId14"/>
    <p:sldId id="277" r:id="rId15"/>
    <p:sldId id="278" r:id="rId16"/>
    <p:sldId id="279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8" autoAdjust="0"/>
    <p:restoredTop sz="86400" autoAdjust="0"/>
  </p:normalViewPr>
  <p:slideViewPr>
    <p:cSldViewPr>
      <p:cViewPr varScale="1">
        <p:scale>
          <a:sx n="74" d="100"/>
          <a:sy n="74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6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C4CD-779C-4766-81AC-202A8A3060E8}" type="datetime1">
              <a:rPr lang="en-US" smtClean="0"/>
              <a:t>6/9/2012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F446-1D3E-422A-A45B-BC507E74C177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24C-A029-4BC5-83C3-11B5AC53E5BA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D23C-C1DB-4025-8683-01C899060733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CD2-A328-4C4B-AC4C-F5EEC0B88C6D}" type="datetime1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B66D-8447-49EC-8C90-4A5C1DD64E20}" type="datetime1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19C5-CEEC-4A46-9480-B0551D9858E0}" type="datetime1">
              <a:rPr lang="en-US" smtClean="0"/>
              <a:t>6/9/2012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994E-8CD8-4A61-B1F1-82D6E761F596}" type="datetime1">
              <a:rPr lang="en-US" smtClean="0"/>
              <a:t>6/9/2012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985A-EA8B-43C6-93B2-32AD4680EB64}" type="datetime1">
              <a:rPr lang="en-US" smtClean="0"/>
              <a:t>6/9/2012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C79B-7F50-4027-967E-D8483016369A}" type="datetime1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53C2-2C5F-4188-B35B-BD926C034F3C}" type="datetime1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DF6593-63FA-4042-B5CA-2DDDCFCA3498}" type="datetime1">
              <a:rPr lang="en-US" smtClean="0"/>
              <a:t>6/9/2012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Recursion and Iteration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971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To see how this works, let's revisit our good friend factorial from last time.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(Tail-Recursion == Iteration) </a:t>
            </a:r>
            <a:r>
              <a:rPr lang="en-US" dirty="0" smtClean="0">
                <a:sym typeface="Wingdings" pitchFamily="2" charset="2"/>
              </a:rPr>
              <a:t> 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tail-recursion to iteration conversion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1447800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Step 1 – Copy the type signature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iterative version has to have exactly the same type signature.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2362200"/>
            <a:ext cx="3124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62400" y="5410200"/>
            <a:ext cx="3124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19800" y="2056686"/>
            <a:ext cx="2667000" cy="381714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...;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...;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2 – Identify the loop variables from helper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helper function </a:t>
            </a:r>
            <a:r>
              <a:rPr lang="en-US" sz="2400" dirty="0" smtClean="0"/>
              <a:t>had two formal arguments: n and result.  These arguments are the ones that changed to track each pass through the recursion.</a:t>
            </a:r>
          </a:p>
          <a:p>
            <a:pPr algn="ctr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3810000"/>
            <a:ext cx="3276600" cy="230832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cs typeface="Courier New" pitchFamily="49" charset="0"/>
              </a:rPr>
              <a:t>Note</a:t>
            </a:r>
            <a:r>
              <a:rPr lang="en-US" sz="2400" b="1" dirty="0" smtClean="0">
                <a:cs typeface="Courier New" pitchFamily="49" charset="0"/>
              </a:rPr>
              <a:t>:   </a:t>
            </a:r>
            <a:r>
              <a:rPr lang="en-US" sz="2400" dirty="0" smtClean="0">
                <a:cs typeface="Courier New" pitchFamily="49" charset="0"/>
              </a:rPr>
              <a:t>W</a:t>
            </a:r>
            <a:r>
              <a:rPr lang="en-US" sz="2400" dirty="0" smtClean="0"/>
              <a:t>e could re-use “num” rather than instantiate a new variable n.  However, for now, let’s follow the constructive argument precisely.</a:t>
            </a: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7250" y="2362200"/>
            <a:ext cx="1581150" cy="6096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6172200"/>
            <a:ext cx="1104900" cy="381714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3 – Write initialization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loop variables are just the formal arguments from the helper function</a:t>
            </a:r>
            <a:r>
              <a:rPr lang="en-US" sz="2400" dirty="0" smtClean="0">
                <a:solidFill>
                  <a:srgbClr val="0000FF"/>
                </a:solidFill>
              </a:rPr>
              <a:t>.  The first call to the helper function comes from the “main” recursive function</a:t>
            </a:r>
            <a:r>
              <a:rPr lang="en-US" sz="2400" dirty="0" smtClean="0"/>
              <a:t>, and it’s choice of initial argument values is exactly what we use for initialization.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4191000"/>
            <a:ext cx="3276600" cy="193899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cs typeface="Courier New" pitchFamily="49" charset="0"/>
              </a:rPr>
              <a:t>Note</a:t>
            </a:r>
            <a:r>
              <a:rPr lang="en-US" sz="2400" b="1" dirty="0" smtClean="0">
                <a:cs typeface="Courier New" pitchFamily="49" charset="0"/>
              </a:rPr>
              <a:t>:   </a:t>
            </a:r>
            <a:r>
              <a:rPr lang="en-US" sz="2400" dirty="0" smtClean="0">
                <a:cs typeface="Courier New" pitchFamily="49" charset="0"/>
              </a:rPr>
              <a:t>Here is where we could “optimize away”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>
                <a:cs typeface="Courier New" pitchFamily="49" charset="0"/>
              </a:rPr>
              <a:t> since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dirty="0" smtClean="0">
                <a:cs typeface="Courier New" pitchFamily="49" charset="0"/>
              </a:rPr>
              <a:t> is pass-by-value.  However, let’s stick with the formal construction.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1975" y="3962400"/>
            <a:ext cx="2133600" cy="381714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124200"/>
            <a:ext cx="2133600" cy="381714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while (!(n==0))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4 – 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ermination condition(s) and return values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a while-loop since it’s the easiest for tail-recursive conversion and </a:t>
            </a:r>
            <a:r>
              <a:rPr lang="en-US" sz="2400" dirty="0" smtClean="0">
                <a:solidFill>
                  <a:srgbClr val="0000FF"/>
                </a:solidFill>
              </a:rPr>
              <a:t>the base case from the recursive version forms the termination condition of the loop.  </a:t>
            </a:r>
            <a:r>
              <a:rPr lang="en-US" sz="2400" dirty="0" smtClean="0"/>
              <a:t>So, we loop for the “big” cases, terminate at the base case, and then return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while (n!=0)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4 – 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ermination condition(s) and return values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a while-loop since it’s the easiest for tail-recursive conversion and </a:t>
            </a:r>
            <a:r>
              <a:rPr lang="en-US" sz="2400" dirty="0" smtClean="0">
                <a:solidFill>
                  <a:srgbClr val="0000FF"/>
                </a:solidFill>
              </a:rPr>
              <a:t>the base case from the recursive version forms the termination condition of the loop. </a:t>
            </a:r>
            <a:r>
              <a:rPr lang="en-US" sz="2400" dirty="0" smtClean="0"/>
              <a:t> So, we loop for the “big” cases, terminate at the base case, and then return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876800"/>
            <a:ext cx="3276600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cs typeface="Courier New" pitchFamily="49" charset="0"/>
              </a:rPr>
              <a:t>Note</a:t>
            </a:r>
            <a:r>
              <a:rPr lang="en-US" sz="2400" b="1" dirty="0" smtClean="0">
                <a:cs typeface="Courier New" pitchFamily="49" charset="0"/>
              </a:rPr>
              <a:t>:   </a:t>
            </a:r>
            <a:r>
              <a:rPr lang="en-US" sz="2400" dirty="0" smtClean="0">
                <a:cs typeface="Courier New" pitchFamily="49" charset="0"/>
              </a:rPr>
              <a:t>Get rid of the ugly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(!(n==0))</a:t>
            </a:r>
            <a:r>
              <a:rPr lang="en-US" sz="2400" dirty="0" smtClean="0">
                <a:cs typeface="Courier New" pitchFamily="49" charset="0"/>
              </a:rPr>
              <a:t> and replace it with a “cleaner” version.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5 – </a:t>
            </a:r>
            <a:r>
              <a:rPr lang="en-US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Write the loop body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Transpose the code in the “recursive step” arm of the branch.  First we have to understand what the tail-recursive call is actually doing when it is invoked.   To help us do this, let's reexamine the call stack at any point in the recursion.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209800"/>
            <a:ext cx="32004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n: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result: bar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RA: factorial, line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5146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819400"/>
            <a:ext cx="533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2057400"/>
            <a:ext cx="5530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case, the recursive call: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(n-1, n*result)</a:t>
            </a:r>
            <a:endParaRPr lang="en-US" sz="2400" dirty="0" smtClean="0"/>
          </a:p>
          <a:p>
            <a:r>
              <a:rPr lang="en-US" sz="2400" dirty="0" smtClean="0"/>
              <a:t>evaluates to: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(foo-1,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*bar)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810000"/>
            <a:ext cx="3276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Rather than create a new frame to hold these values, we re-use the frame we already have, storing the new values into the appropriate locations: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0400" y="3714846"/>
            <a:ext cx="5791200" cy="2971883"/>
            <a:chOff x="3200400" y="3714846"/>
            <a:chExt cx="5791200" cy="2971883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4191000"/>
              <a:ext cx="3200400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fact_helper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n:      foo-1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result: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*bar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RA: factorial, line 1 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 rot="2396382">
              <a:off x="3327391" y="3714846"/>
              <a:ext cx="1266348" cy="3810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5486400"/>
              <a:ext cx="5791200" cy="1200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 effect, the values of n and result are reassigned:</a:t>
              </a:r>
            </a:p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n = n-1;</a:t>
              </a:r>
            </a:p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result = n*result;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4495800"/>
              <a:ext cx="9906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7400" y="4791164"/>
              <a:ext cx="9906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056686"/>
            <a:ext cx="3810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= num;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 = 1;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while (n!=0)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Exercise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There is a problem if we just take the two lines below as the loop body.</a:t>
            </a:r>
          </a:p>
          <a:p>
            <a:pPr algn="ctr"/>
            <a:r>
              <a:rPr lang="en-US" sz="2400" dirty="0" smtClean="0"/>
              <a:t>What is it?  How do you avoid it?  How do you avoid this problem in general?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257800"/>
            <a:ext cx="3505200" cy="830997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n-1;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 = n*result;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6200" y="2056686"/>
            <a:ext cx="52578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result)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result * n!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(n == 0)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(n-1,result*n);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REQUIRES: n &gt;= 0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// EFFECTS: returns num!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(num, 1);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Two</a:t>
            </a:r>
          </a:p>
          <a:p>
            <a:pPr lvl="1"/>
            <a:r>
              <a:rPr lang="en-US" dirty="0" smtClean="0"/>
              <a:t>Due </a:t>
            </a:r>
            <a:r>
              <a:rPr lang="en-US" dirty="0" smtClean="0"/>
              <a:t>by 11:59 pm on </a:t>
            </a:r>
            <a:r>
              <a:rPr lang="en-US" dirty="0" smtClean="0"/>
              <a:t>June 20th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Testing</a:t>
            </a:r>
          </a:p>
          <a:p>
            <a:pPr lvl="1"/>
            <a:r>
              <a:rPr lang="en-US" dirty="0" smtClean="0"/>
              <a:t>Test automation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</a:t>
            </a:r>
          </a:p>
          <a:p>
            <a:r>
              <a:rPr lang="en-US" dirty="0"/>
              <a:t>Function </a:t>
            </a:r>
            <a:r>
              <a:rPr lang="en-US" dirty="0" smtClean="0"/>
              <a:t>Pointer</a:t>
            </a:r>
          </a:p>
          <a:p>
            <a:pPr lvl="1"/>
            <a:r>
              <a:rPr lang="en-US" dirty="0" smtClean="0"/>
              <a:t>Functions </a:t>
            </a:r>
            <a:r>
              <a:rPr lang="en-US" dirty="0"/>
              <a:t>can also be referred to by </a:t>
            </a:r>
            <a:r>
              <a:rPr lang="en-US" b="1" dirty="0" smtClean="0">
                <a:solidFill>
                  <a:srgbClr val="00B050"/>
                </a:solidFill>
              </a:rPr>
              <a:t>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Syntax: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(*foo)(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Once defined, we can assign it to a function that has </a:t>
            </a:r>
            <a:r>
              <a:rPr lang="en-US" b="1" dirty="0" smtClean="0">
                <a:solidFill>
                  <a:srgbClr val="0000FF"/>
                </a:solidFill>
                <a:cs typeface="Courier New" pitchFamily="49" charset="0"/>
              </a:rPr>
              <a:t>the same type signature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foo = min;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Tail-Recursion == </a:t>
            </a:r>
            <a:r>
              <a:rPr lang="en-US" dirty="0" smtClean="0"/>
              <a:t>Iteration</a:t>
            </a:r>
          </a:p>
          <a:p>
            <a:r>
              <a:rPr lang="en-US" dirty="0" smtClean="0"/>
              <a:t>Construct an iterative function from a tail-recursive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sz="2200" dirty="0" smtClean="0"/>
              <a:t>General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recursive problem is one that is defined in terms of itself.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recursive problem has two important features: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There be one or more trivial base cases.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There be a way to solve “bigger” instances by first solving “smaller” instances, then performing a simple computation.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Recursive problems usually follow the structure of an </a:t>
            </a:r>
            <a:r>
              <a:rPr lang="en-US" b="1" dirty="0" smtClean="0">
                <a:solidFill>
                  <a:srgbClr val="00B050"/>
                </a:solidFill>
              </a:rPr>
              <a:t>inductive proof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the problem has been recursively stated, it is fairly simple to write a recursive program to solve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Unfortunately, these types of recursive programs require one stack frame for every recursive call; this can be substantial.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  <a:br>
              <a:rPr lang="en-US" dirty="0" smtClean="0"/>
            </a:br>
            <a:r>
              <a:rPr lang="en-US" sz="2200" dirty="0" smtClean="0"/>
              <a:t>Tail Recursion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solve the general recursive stack problem, we considered tail recursive programs which require only “constant space”.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doesn't matter how “large” the problem to be solved is, we only need a fixed number of stack frames to solve it.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in our tail-recursive factorial solution, we only need the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fact_helper</a:t>
            </a:r>
            <a:r>
              <a:rPr lang="en-US" dirty="0" smtClean="0"/>
              <a:t> stack frame, no matter the size of 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also true when solving the problems with </a:t>
            </a:r>
            <a:r>
              <a:rPr lang="en-US" b="1" dirty="0" smtClean="0">
                <a:solidFill>
                  <a:srgbClr val="0000FF"/>
                </a:solidFill>
              </a:rPr>
              <a:t>iteration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fact, the </a:t>
            </a:r>
            <a:r>
              <a:rPr lang="en-US" b="1" dirty="0" smtClean="0">
                <a:solidFill>
                  <a:srgbClr val="00B050"/>
                </a:solidFill>
              </a:rPr>
              <a:t>tail-recursive</a:t>
            </a:r>
            <a:r>
              <a:rPr lang="en-US" dirty="0" smtClean="0"/>
              <a:t> version and </a:t>
            </a:r>
            <a:r>
              <a:rPr lang="en-US" b="1" dirty="0" smtClean="0">
                <a:solidFill>
                  <a:srgbClr val="00B050"/>
                </a:solidFill>
              </a:rPr>
              <a:t>iterative</a:t>
            </a:r>
            <a:r>
              <a:rPr lang="en-US" dirty="0" smtClean="0"/>
              <a:t> version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factorial()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we've seen are very, very similar – that similarity is no accident!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and Iteration</a:t>
            </a:r>
            <a:br>
              <a:rPr lang="en-US" dirty="0" smtClean="0"/>
            </a:br>
            <a:r>
              <a:rPr lang="en-US" sz="2200" dirty="0" smtClean="0"/>
              <a:t>Are they related?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will show today: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b="1" dirty="0" smtClean="0"/>
              <a:t>any</a:t>
            </a:r>
            <a:r>
              <a:rPr lang="en-US" dirty="0" smtClean="0"/>
              <a:t> tail-recursive function, you can write an iterative equivalent.  In other words, tail-recursion is </a:t>
            </a:r>
            <a:r>
              <a:rPr lang="en-US" b="1" dirty="0" smtClean="0"/>
              <a:t>just </a:t>
            </a:r>
            <a:r>
              <a:rPr lang="en-US" dirty="0" smtClean="0"/>
              <a:t>iteration.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This equivalence is </a:t>
            </a:r>
            <a:r>
              <a:rPr lang="en-US" b="1" dirty="0" smtClean="0"/>
              <a:t>not</a:t>
            </a:r>
            <a:r>
              <a:rPr lang="en-US" dirty="0" smtClean="0"/>
              <a:t> true for general recursive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want to show that tail-recursion is “no more powerful” than iteration (i.e. </a:t>
            </a:r>
            <a:r>
              <a:rPr lang="en-US" dirty="0" smtClean="0">
                <a:solidFill>
                  <a:srgbClr val="0000FF"/>
                </a:solidFill>
              </a:rPr>
              <a:t>for any computation that we could express tail-recursively, we could also express it iteratively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We prove this by giving a method for converting an arbitrary tail-recursive function to an iterative one.</a:t>
            </a:r>
          </a:p>
          <a:p>
            <a:pPr lvl="1"/>
            <a:r>
              <a:rPr lang="en-US" dirty="0" smtClean="0"/>
              <a:t>This proof technique is called a “proof by construction”.</a:t>
            </a:r>
          </a:p>
          <a:p>
            <a:endParaRPr lang="en-US" dirty="0" smtClean="0"/>
          </a:p>
          <a:p>
            <a:r>
              <a:rPr lang="en-US" dirty="0" smtClean="0"/>
              <a:t>We focus on WHILE loops.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turns out that the </a:t>
            </a:r>
            <a:r>
              <a:rPr lang="en-US" dirty="0" smtClean="0"/>
              <a:t>“do-while” </a:t>
            </a:r>
            <a:r>
              <a:rPr lang="en-US" dirty="0"/>
              <a:t>and </a:t>
            </a:r>
            <a:r>
              <a:rPr lang="en-US" dirty="0" smtClean="0"/>
              <a:t>“for” </a:t>
            </a:r>
            <a:r>
              <a:rPr lang="en-US" dirty="0"/>
              <a:t>loops aren’t any more expressive than “while” loops, and anything you can do with either a “</a:t>
            </a:r>
            <a:r>
              <a:rPr lang="en-US" dirty="0" smtClean="0"/>
              <a:t>do-while” </a:t>
            </a:r>
            <a:r>
              <a:rPr lang="en-US" dirty="0"/>
              <a:t>or a “for” you could also do with a “while”.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(Tail-Recursion == Iteration)</a:t>
            </a:r>
            <a:br>
              <a:rPr lang="en-US" dirty="0" smtClean="0"/>
            </a:br>
            <a:r>
              <a:rPr lang="en-US" sz="2200" dirty="0" smtClean="0"/>
              <a:t>True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five steps to the conversion of a tail-recursive function to an iterative one: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Copy the function’s </a:t>
            </a:r>
            <a:r>
              <a:rPr lang="en-US" b="1" dirty="0" smtClean="0">
                <a:solidFill>
                  <a:srgbClr val="0000FF"/>
                </a:solidFill>
              </a:rPr>
              <a:t>type signature</a:t>
            </a:r>
            <a:r>
              <a:rPr lang="en-US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Identify any needed “loop variables” by inspecting the call to the </a:t>
            </a:r>
            <a:r>
              <a:rPr lang="en-US" b="1" dirty="0" smtClean="0">
                <a:solidFill>
                  <a:srgbClr val="00B050"/>
                </a:solidFill>
              </a:rPr>
              <a:t>helper function </a:t>
            </a:r>
            <a:r>
              <a:rPr lang="en-US" dirty="0" smtClean="0"/>
              <a:t>(if it exists).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Write initialization code to mirror the </a:t>
            </a:r>
            <a:r>
              <a:rPr lang="en-US" dirty="0" smtClean="0">
                <a:solidFill>
                  <a:srgbClr val="FF0000"/>
                </a:solidFill>
              </a:rPr>
              <a:t>call to the helper function</a:t>
            </a:r>
            <a:r>
              <a:rPr lang="en-US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Identify termination condition(s) and return values by copying the base case behavior.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Write loop body by copying the inductive step.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an algorithm for </a:t>
            </a:r>
            <a:r>
              <a:rPr lang="en-US" b="1" dirty="0" smtClean="0"/>
              <a:t>constructing</a:t>
            </a:r>
            <a:r>
              <a:rPr lang="en-US" dirty="0" smtClean="0"/>
              <a:t> an iterative construct given a tail-recursive one.  This technique is called “proof by construction”, and is very common in computer science.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(Tail-Recursion == Iteration) </a:t>
            </a:r>
            <a:r>
              <a:rPr lang="en-US" dirty="0" smtClean="0">
                <a:sym typeface="Wingdings" pitchFamily="2" charset="2"/>
              </a:rPr>
              <a:t> 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tail-recursion to iteration conversion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5536</TotalTime>
  <Words>1739</Words>
  <Application>Microsoft Office PowerPoint</Application>
  <PresentationFormat>On-screen Show (4:3)</PresentationFormat>
  <Paragraphs>324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Ve 280 Programming and Introductory Data Structures</vt:lpstr>
      <vt:lpstr>Announcement</vt:lpstr>
      <vt:lpstr>Review</vt:lpstr>
      <vt:lpstr>Outline</vt:lpstr>
      <vt:lpstr>Review General Recursion</vt:lpstr>
      <vt:lpstr>Review Tail Recursion</vt:lpstr>
      <vt:lpstr>Recursion and Iteration Are they related?</vt:lpstr>
      <vt:lpstr>(Tail-Recursion == Iteration) True</vt:lpstr>
      <vt:lpstr>(Tail-Recursion == Iteration)  True The tail-recursion to iteration conversion</vt:lpstr>
      <vt:lpstr>(Tail-Recursion == Iteration)  True The tail-recursion to iteration conversion</vt:lpstr>
      <vt:lpstr>Step 1 – Copy the type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139</cp:revision>
  <dcterms:created xsi:type="dcterms:W3CDTF">2008-09-02T17:19:50Z</dcterms:created>
  <dcterms:modified xsi:type="dcterms:W3CDTF">2012-06-08T22:42:55Z</dcterms:modified>
</cp:coreProperties>
</file>