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4"/>
  </p:notesMasterIdLst>
  <p:sldIdLst>
    <p:sldId id="256" r:id="rId2"/>
    <p:sldId id="301" r:id="rId3"/>
    <p:sldId id="340" r:id="rId4"/>
    <p:sldId id="341" r:id="rId5"/>
    <p:sldId id="287" r:id="rId6"/>
    <p:sldId id="288" r:id="rId7"/>
    <p:sldId id="290" r:id="rId8"/>
    <p:sldId id="291" r:id="rId9"/>
    <p:sldId id="292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42" r:id="rId18"/>
    <p:sldId id="302" r:id="rId19"/>
    <p:sldId id="303" r:id="rId20"/>
    <p:sldId id="304" r:id="rId21"/>
    <p:sldId id="305" r:id="rId22"/>
    <p:sldId id="306" r:id="rId23"/>
    <p:sldId id="307" r:id="rId24"/>
    <p:sldId id="309" r:id="rId25"/>
    <p:sldId id="310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8" autoAdjust="0"/>
    <p:restoredTop sz="86400" autoAdjust="0"/>
  </p:normalViewPr>
  <p:slideViewPr>
    <p:cSldViewPr>
      <p:cViewPr varScale="1">
        <p:scale>
          <a:sx n="74" d="100"/>
          <a:sy n="74" d="100"/>
        </p:scale>
        <p:origin x="-8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56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AD8-F9F0-4FEA-A018-67B34D70FAFD}" type="datetime1">
              <a:rPr lang="en-US" smtClean="0"/>
              <a:t>6/9/2012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20E6-12E0-4294-9F47-391A7AD57709}" type="datetime1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F9D0-793C-4724-86AC-4F6077E5C772}" type="datetime1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B160-3F1E-45F0-B3E0-8CA2C6EEBC77}" type="datetime1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3601-0512-48D3-9419-32A24DB810B9}" type="datetime1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3961-FBC1-4CE8-A619-22A05B2A310B}" type="datetime1">
              <a:rPr lang="en-US" smtClean="0"/>
              <a:t>6/9/2012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F99C-A8C7-436D-860C-C35ED0937A76}" type="datetime1">
              <a:rPr lang="en-US" smtClean="0"/>
              <a:t>6/9/2012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ABB5-30BA-423D-8F94-73AC1AB3FCF3}" type="datetime1">
              <a:rPr lang="en-US" smtClean="0"/>
              <a:t>6/9/2012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F05D-E562-4BD6-9E2A-13362FC3C19B}" type="datetime1">
              <a:rPr lang="en-US" smtClean="0"/>
              <a:t>6/9/2012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2F12-3F1C-404F-B509-0B15817433CA}" type="datetime1">
              <a:rPr lang="en-US" smtClean="0"/>
              <a:t>6/9/2012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01F2-3D4B-4697-87BB-A4456B3D9D59}" type="datetime1">
              <a:rPr lang="en-US" smtClean="0"/>
              <a:t>6/9/2012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93639C-F548-4664-AE87-596EF495C218}" type="datetime1">
              <a:rPr lang="en-US" smtClean="0"/>
              <a:t>6/9/2012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Recursion and Iteration;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3400" y="3733800"/>
            <a:ext cx="838200" cy="3810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056686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056686"/>
            <a:ext cx="38100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 = num;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 = 1;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while (n!=0)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result *= n;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n--;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5 – Write the loop body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85800"/>
            <a:ext cx="91440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vertex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 smtClean="0"/>
              <a:t> now has no edges with it as a source, so we can write it's line down.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1143000"/>
            <a:ext cx="609600" cy="609600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6200" y="2056686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056686"/>
            <a:ext cx="38100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 = num;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 = 1;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while (n!=0)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result *= n;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n--;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5 – Write the loop body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85800"/>
            <a:ext cx="91440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Leaving an empty graph.  We're done!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Graphs</a:t>
            </a:r>
            <a:br>
              <a:rPr lang="en-US" dirty="0" smtClean="0"/>
            </a:br>
            <a:r>
              <a:rPr lang="en-US" sz="2200" dirty="0" smtClean="0"/>
              <a:t>The one difficult situation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you have a </a:t>
            </a:r>
            <a:r>
              <a:rPr lang="en-US" b="1" dirty="0" smtClean="0"/>
              <a:t>cycle</a:t>
            </a:r>
            <a:r>
              <a:rPr lang="en-US" dirty="0" smtClean="0"/>
              <a:t> in the dependency graph.  For example, suppose the recursive call is: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foo_helper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foo_helper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(baz-1, bar-1);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other words, each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/>
              <a:t> depends on the other, like so: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7213" y="5791200"/>
            <a:ext cx="6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baz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5791200"/>
            <a:ext cx="65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bar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1400" y="5943600"/>
            <a:ext cx="1827212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3579812" y="6248400"/>
            <a:ext cx="1828800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Graphs</a:t>
            </a:r>
            <a:br>
              <a:rPr lang="en-US" dirty="0" smtClean="0"/>
            </a:br>
            <a:r>
              <a:rPr lang="en-US" sz="2200" dirty="0" smtClean="0"/>
              <a:t>The one difficult situation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foo_helper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foo_helper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(baz-1, bar-1);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can't update either one of them “first”.</a:t>
            </a:r>
          </a:p>
          <a:p>
            <a:r>
              <a:rPr lang="en-US" dirty="0" smtClean="0"/>
              <a:t>Solve this by inventing </a:t>
            </a:r>
            <a:r>
              <a:rPr lang="en-US" b="1" dirty="0" smtClean="0">
                <a:solidFill>
                  <a:srgbClr val="0000FF"/>
                </a:solidFill>
              </a:rPr>
              <a:t>shadow</a:t>
            </a:r>
            <a:r>
              <a:rPr lang="en-US" dirty="0" smtClean="0"/>
              <a:t> variables that hold both “new” values before assigning any of them: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bar_new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baz-1;  // shadow variable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baz_new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bar-1;  // shadow variable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bar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bar_new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baz_new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1013" y="2667000"/>
            <a:ext cx="68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baz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2667000"/>
            <a:ext cx="65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bar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2819400"/>
            <a:ext cx="1827212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3503612" y="3124200"/>
            <a:ext cx="1828800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Graphs</a:t>
            </a:r>
            <a:br>
              <a:rPr lang="en-US" dirty="0" smtClean="0"/>
            </a:br>
            <a:r>
              <a:rPr lang="en-US" sz="2200" dirty="0" smtClean="0"/>
              <a:t>The one difficult situation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bar_new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baz-1; // shadow variable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baz_new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bar-1; // shadow variable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bar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bar_new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baz_new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Technically, you can write the general iteration code using only these shadow variables and dispense the dependency graph altogether.</a:t>
            </a:r>
          </a:p>
          <a:p>
            <a:r>
              <a:rPr lang="en-US" dirty="0" smtClean="0"/>
              <a:t>However, shadow variables make things much less readable, and should be avoided whenever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Okay, so what's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easy to get yourself into trouble when writing a loop.</a:t>
            </a:r>
          </a:p>
          <a:p>
            <a:endParaRPr lang="en-US" dirty="0" smtClean="0"/>
          </a:p>
          <a:p>
            <a:r>
              <a:rPr lang="en-US" dirty="0" smtClean="0"/>
              <a:t>For example, you've all probably written a loop with an </a:t>
            </a:r>
            <a:br>
              <a:rPr lang="en-US" dirty="0" smtClean="0"/>
            </a:br>
            <a:r>
              <a:rPr lang="en-US" dirty="0" smtClean="0"/>
              <a:t>“off-by-one” error.</a:t>
            </a:r>
          </a:p>
          <a:p>
            <a:endParaRPr lang="en-US" dirty="0" smtClean="0"/>
          </a:p>
          <a:p>
            <a:r>
              <a:rPr lang="en-US" dirty="0" smtClean="0"/>
              <a:t>The root cause of these errors tends to be not thinking carefully of how you are updating loop variables.</a:t>
            </a:r>
          </a:p>
          <a:p>
            <a:endParaRPr lang="en-US" b="1" dirty="0" smtClean="0"/>
          </a:p>
          <a:p>
            <a:r>
              <a:rPr lang="en-US" b="1" dirty="0" smtClean="0"/>
              <a:t>If you train yourself to think recursively, it's much easier to write loops.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19200" y="5029200"/>
            <a:ext cx="7239000" cy="9906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Okay, so what's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 a recursive function, there is “now” (the current invocation) and “then” (the next invocation).</a:t>
            </a:r>
          </a:p>
          <a:p>
            <a:endParaRPr lang="en-US" dirty="0" smtClean="0"/>
          </a:p>
          <a:p>
            <a:r>
              <a:rPr lang="en-US" dirty="0" smtClean="0"/>
              <a:t>With loops, the division is not so clear, as we saw with the problem of </a:t>
            </a:r>
            <a:r>
              <a:rPr lang="en-US" dirty="0" err="1" smtClean="0"/>
              <a:t>mis</a:t>
            </a:r>
            <a:r>
              <a:rPr lang="en-US" dirty="0" smtClean="0"/>
              <a:t>-ordering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factorial()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Recursion and iteration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Use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dependency graph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to determine the order of the reassignment statements.</a:t>
            </a:r>
          </a:p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to Arrays</a:t>
            </a:r>
            <a:br>
              <a:rPr lang="en-US" dirty="0" smtClean="0"/>
            </a:br>
            <a:r>
              <a:rPr lang="en-US" sz="2200" dirty="0" smtClean="0"/>
              <a:t>Data Types we’ve seen so far…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atom</a:t>
            </a:r>
            <a:r>
              <a:rPr lang="en-US" dirty="0" smtClean="0"/>
              <a:t> types</a:t>
            </a:r>
            <a:r>
              <a:rPr lang="en-US" dirty="0" smtClean="0"/>
              <a:t>:  </a:t>
            </a:r>
            <a:r>
              <a:rPr lang="en-US" dirty="0" smtClean="0"/>
              <a:t>types with singleton values.</a:t>
            </a:r>
          </a:p>
          <a:p>
            <a:pPr lvl="1"/>
            <a:r>
              <a:rPr lang="en-US" dirty="0" smtClean="0"/>
              <a:t>For example, something of type “</a:t>
            </a:r>
            <a:r>
              <a:rPr lang="en-US" dirty="0" err="1" smtClean="0"/>
              <a:t>int</a:t>
            </a:r>
            <a:r>
              <a:rPr lang="en-US" dirty="0" smtClean="0"/>
              <a:t>” holds one “integer”.</a:t>
            </a:r>
          </a:p>
          <a:p>
            <a:pPr lvl="1"/>
            <a:r>
              <a:rPr lang="en-US" dirty="0" smtClean="0"/>
              <a:t>Something of type “char” holds one character.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aggregate</a:t>
            </a:r>
            <a:r>
              <a:rPr lang="en-US" dirty="0" smtClean="0"/>
              <a:t> types</a:t>
            </a:r>
            <a:r>
              <a:rPr lang="en-US" dirty="0" smtClean="0"/>
              <a:t>:  types that hold </a:t>
            </a:r>
            <a:r>
              <a:rPr lang="en-US" b="1" dirty="0" smtClean="0">
                <a:solidFill>
                  <a:srgbClr val="00B050"/>
                </a:solidFill>
              </a:rPr>
              <a:t>sets</a:t>
            </a:r>
            <a:r>
              <a:rPr lang="en-US" dirty="0" smtClean="0"/>
              <a:t> </a:t>
            </a:r>
            <a:r>
              <a:rPr lang="en-US" dirty="0" smtClean="0"/>
              <a:t>of values where each value is of some type.</a:t>
            </a:r>
          </a:p>
          <a:p>
            <a:pPr lvl="1"/>
            <a:r>
              <a:rPr lang="en-US" dirty="0" smtClean="0"/>
              <a:t>When all values have the same type, we call it a </a:t>
            </a:r>
            <a:r>
              <a:rPr lang="en-US" b="1" dirty="0" smtClean="0">
                <a:solidFill>
                  <a:srgbClr val="C00000"/>
                </a:solidFill>
              </a:rPr>
              <a:t>homogeneous</a:t>
            </a:r>
            <a:r>
              <a:rPr lang="en-US" dirty="0" smtClean="0"/>
              <a:t> aggregate</a:t>
            </a:r>
            <a:r>
              <a:rPr lang="en-US" dirty="0" smtClean="0"/>
              <a:t>, otherwise it is </a:t>
            </a:r>
            <a:r>
              <a:rPr lang="en-US" b="1" dirty="0" smtClean="0">
                <a:solidFill>
                  <a:srgbClr val="C00000"/>
                </a:solidFill>
              </a:rPr>
              <a:t>heterogeneous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These are sometimes also called </a:t>
            </a:r>
            <a:r>
              <a:rPr lang="en-US" b="1" dirty="0" smtClean="0">
                <a:solidFill>
                  <a:srgbClr val="00B050"/>
                </a:solidFill>
              </a:rPr>
              <a:t>container</a:t>
            </a:r>
            <a:r>
              <a:rPr lang="en-US" dirty="0" smtClean="0"/>
              <a:t> </a:t>
            </a:r>
            <a:r>
              <a:rPr lang="en-US" dirty="0" smtClean="0"/>
              <a:t>types, because they</a:t>
            </a:r>
            <a:br>
              <a:rPr lang="en-US" dirty="0" smtClean="0"/>
            </a:br>
            <a:r>
              <a:rPr lang="en-US" dirty="0" smtClean="0"/>
              <a:t>contain other types.</a:t>
            </a:r>
          </a:p>
          <a:p>
            <a:pPr lvl="1"/>
            <a:r>
              <a:rPr lang="en-US" dirty="0" smtClean="0"/>
              <a:t>The two we've seen so far, in the context of project 2, are lists and trees: each holds a collection of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to Arrays</a:t>
            </a:r>
            <a:br>
              <a:rPr lang="en-US" dirty="0" smtClean="0"/>
            </a:br>
            <a:r>
              <a:rPr lang="en-US" sz="2200" dirty="0" smtClean="0"/>
              <a:t>Revisiting Lists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have an important </a:t>
            </a:r>
            <a:r>
              <a:rPr lang="en-US" b="1" dirty="0" smtClean="0">
                <a:solidFill>
                  <a:srgbClr val="0000FF"/>
                </a:solidFill>
              </a:rPr>
              <a:t>restriction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(i.e. you cannot talk about an arbitrary element of a list</a:t>
            </a:r>
            <a:r>
              <a:rPr lang="en-US" dirty="0" smtClean="0"/>
              <a:t>):  </a:t>
            </a:r>
            <a:r>
              <a:rPr lang="en-US" dirty="0" smtClean="0"/>
              <a:t>You can only talk about “the first element” and “the rest of the list”.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example, suppose we have the following list:  ( 1 2 3 4 )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talk about element “4”, you have to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list_rest</a:t>
            </a:r>
            <a:r>
              <a:rPr lang="en-US" dirty="0" smtClean="0"/>
              <a:t> three times (to skip past 1, 2, and 3), and then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list_first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We say such a structure is </a:t>
            </a:r>
            <a:r>
              <a:rPr lang="en-US" b="1" dirty="0">
                <a:solidFill>
                  <a:srgbClr val="C00000"/>
                </a:solidFill>
              </a:rPr>
              <a:t>linked</a:t>
            </a:r>
            <a:r>
              <a:rPr lang="en-US" dirty="0"/>
              <a:t>; you have to move from one link to the next.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Tail-Recursion == Iteration</a:t>
            </a:r>
          </a:p>
          <a:p>
            <a:r>
              <a:rPr lang="en-US" dirty="0" smtClean="0"/>
              <a:t>Five </a:t>
            </a:r>
            <a:r>
              <a:rPr lang="en-US" dirty="0"/>
              <a:t>steps to the conversion of a tail-recursive function to an iterative one: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Copy the function’s </a:t>
            </a:r>
            <a:r>
              <a:rPr lang="en-US" b="1" dirty="0">
                <a:solidFill>
                  <a:srgbClr val="0000FF"/>
                </a:solidFill>
              </a:rPr>
              <a:t>type signature</a:t>
            </a:r>
            <a:r>
              <a:rPr lang="en-US" dirty="0"/>
              <a:t>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Identify any needed “loop variables” by inspecting the call to the </a:t>
            </a:r>
            <a:r>
              <a:rPr lang="en-US" b="1" dirty="0">
                <a:solidFill>
                  <a:srgbClr val="00B050"/>
                </a:solidFill>
              </a:rPr>
              <a:t>helper function </a:t>
            </a:r>
            <a:r>
              <a:rPr lang="en-US" dirty="0"/>
              <a:t>(if it exists).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Write initialization code to mirror the </a:t>
            </a:r>
            <a:r>
              <a:rPr lang="en-US" dirty="0">
                <a:solidFill>
                  <a:srgbClr val="FF0000"/>
                </a:solidFill>
              </a:rPr>
              <a:t>call to the helper function</a:t>
            </a:r>
            <a:r>
              <a:rPr lang="en-US" dirty="0"/>
              <a:t>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Identify termination condition(s) and return values by copying the base case behavior.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Write loop body by copying the inductive step.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have an important </a:t>
            </a:r>
            <a:r>
              <a:rPr lang="en-US" b="1" dirty="0" smtClean="0">
                <a:solidFill>
                  <a:srgbClr val="C00000"/>
                </a:solidFill>
              </a:rPr>
              <a:t>advantage</a:t>
            </a:r>
            <a:r>
              <a:rPr lang="en-US" dirty="0" smtClean="0"/>
              <a:t> too:</a:t>
            </a:r>
          </a:p>
          <a:p>
            <a:pPr lvl="1"/>
            <a:r>
              <a:rPr lang="en-US" dirty="0" smtClean="0"/>
              <a:t>Because they are defined recursively, there is no "maximum-sized" list.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list can grow as large as it needs to be (assuming the resources of the computer are infinite).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 to Arrays</a:t>
            </a:r>
            <a:br>
              <a:rPr lang="en-US" dirty="0" smtClean="0"/>
            </a:br>
            <a:r>
              <a:rPr lang="en-US" sz="2200" dirty="0" smtClean="0"/>
              <a:t>Revisiting Lists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The C++ array structure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contrast to a list, C++ has a structure called an </a:t>
            </a:r>
            <a:r>
              <a:rPr lang="en-US" b="1" dirty="0" smtClean="0">
                <a:solidFill>
                  <a:srgbClr val="0000FF"/>
                </a:solidFill>
              </a:rPr>
              <a:t>array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array is a fixed-sized, indexed, </a:t>
            </a:r>
            <a:r>
              <a:rPr lang="en-US" b="1" dirty="0" smtClean="0">
                <a:solidFill>
                  <a:srgbClr val="C00000"/>
                </a:solidFill>
              </a:rPr>
              <a:t>homogeneous</a:t>
            </a:r>
            <a:r>
              <a:rPr lang="en-US" dirty="0" smtClean="0"/>
              <a:t> aggregate type (a collection of items, all of the same type.)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declare and define an array of four integers (the same size as our list above), we would say the following</a:t>
            </a:r>
            <a:r>
              <a:rPr lang="en-US" dirty="0" smtClean="0"/>
              <a:t>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array[4];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3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The C++ array structure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comparison purposes, let's also declare and define an integer, </a:t>
            </a:r>
            <a:r>
              <a:rPr lang="en-US" dirty="0" err="1" smtClean="0"/>
              <a:t>foo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array[4];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 smtClean="0"/>
              <a:t>The environment that we get when we do this is: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352800" y="4267200"/>
            <a:ext cx="2362200" cy="2362200"/>
            <a:chOff x="3352800" y="4267200"/>
            <a:chExt cx="2362200" cy="2362200"/>
          </a:xfrm>
        </p:grpSpPr>
        <p:sp>
          <p:nvSpPr>
            <p:cNvPr id="4" name="Rectangle 3"/>
            <p:cNvSpPr/>
            <p:nvPr/>
          </p:nvSpPr>
          <p:spPr>
            <a:xfrm>
              <a:off x="3352800" y="4267200"/>
              <a:ext cx="2362200" cy="2362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800600" y="44196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5334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00600" y="6096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5715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00600" y="4953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44196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9000" y="5486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343400" y="4953000"/>
              <a:ext cx="381000" cy="1524000"/>
            </a:xfrm>
            <a:prstGeom prst="leftBrace">
              <a:avLst>
                <a:gd name="adj1" fmla="val 8333"/>
                <a:gd name="adj2" fmla="val 481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Question:  The C++ array structure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array[4];</a:t>
            </a:r>
            <a:endParaRPr lang="en-US" dirty="0" smtClean="0"/>
          </a:p>
          <a:p>
            <a:r>
              <a:rPr lang="en-US" dirty="0" smtClean="0"/>
              <a:t>What are the contents of “array” after this declaration?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2895600"/>
            <a:ext cx="2362200" cy="236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4400" y="3048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3962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4724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4343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35814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30480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41148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267200" y="3581400"/>
            <a:ext cx="381000" cy="1524000"/>
          </a:xfrm>
          <a:prstGeom prst="leftBrace">
            <a:avLst>
              <a:gd name="adj1" fmla="val 8333"/>
              <a:gd name="adj2" fmla="val 481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24200" y="5562600"/>
            <a:ext cx="4398127" cy="523220"/>
          </a:xfrm>
          <a:prstGeom prst="rect">
            <a:avLst/>
          </a:prstGeom>
          <a:solidFill>
            <a:srgbClr val="FFFF99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Could be 0 or random numbers!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2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Initializing an array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also initialize the contents of an array in one line – just like with an int.  However, we need some sort of notation to specify a set of numbers: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array[4] = { 1, 2, 3, 4 };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corresponding environment would look like this: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29000" y="4267200"/>
            <a:ext cx="2362200" cy="2362200"/>
            <a:chOff x="3352800" y="4267200"/>
            <a:chExt cx="2362200" cy="2362200"/>
          </a:xfrm>
        </p:grpSpPr>
        <p:sp>
          <p:nvSpPr>
            <p:cNvPr id="4" name="Rectangle 3"/>
            <p:cNvSpPr/>
            <p:nvPr/>
          </p:nvSpPr>
          <p:spPr>
            <a:xfrm>
              <a:off x="3352800" y="4267200"/>
              <a:ext cx="2362200" cy="2362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44196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9000" y="54864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343400" y="4953000"/>
              <a:ext cx="381000" cy="1524000"/>
            </a:xfrm>
            <a:prstGeom prst="leftBrace">
              <a:avLst>
                <a:gd name="adj1" fmla="val 8333"/>
                <a:gd name="adj2" fmla="val 481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00600" y="44196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00600" y="60960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0600" y="57150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53340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00600" y="49530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05400" y="2209800"/>
            <a:ext cx="3833882" cy="838200"/>
            <a:chOff x="5105400" y="2209800"/>
            <a:chExt cx="3833882" cy="838200"/>
          </a:xfrm>
        </p:grpSpPr>
        <p:cxnSp>
          <p:nvCxnSpPr>
            <p:cNvPr id="19" name="Straight Arrow Connector 18"/>
            <p:cNvCxnSpPr/>
            <p:nvPr/>
          </p:nvCxnSpPr>
          <p:spPr>
            <a:xfrm rot="10800000" flipV="1">
              <a:off x="5334000" y="2667000"/>
              <a:ext cx="60960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05400" y="2209800"/>
              <a:ext cx="3833882" cy="46166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This is called a “static </a:t>
              </a:r>
              <a:r>
                <a:rPr lang="en-US" sz="2400" dirty="0" err="1" smtClean="0"/>
                <a:t>initializer</a:t>
              </a:r>
              <a:r>
                <a:rPr lang="en-US" sz="2400" dirty="0" smtClean="0"/>
                <a:t>”.</a:t>
              </a:r>
              <a:endParaRPr lang="en-US" sz="24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Accessing elements in an array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You can access the contents of an array using an “index</a:t>
            </a:r>
            <a:r>
              <a:rPr lang="en-US" dirty="0" smtClean="0"/>
              <a:t>”, such as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 smtClean="0">
                <a:solidFill>
                  <a:srgbClr val="0000FF"/>
                </a:solidFill>
              </a:rPr>
              <a:t>index of the first array element is zero</a:t>
            </a:r>
            <a:r>
              <a:rPr lang="en-US" dirty="0" smtClean="0"/>
              <a:t>, the next is one, and so </a:t>
            </a:r>
            <a:r>
              <a:rPr lang="en-US" dirty="0" smtClean="0"/>
              <a:t>on.</a:t>
            </a:r>
          </a:p>
          <a:p>
            <a:r>
              <a:rPr lang="en-US" dirty="0" smtClean="0"/>
              <a:t>So</a:t>
            </a:r>
            <a:r>
              <a:rPr lang="en-US" dirty="0" smtClean="0"/>
              <a:t>, we can name the individual elements of array, like so: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19400" y="4191000"/>
            <a:ext cx="3429000" cy="2362200"/>
            <a:chOff x="2819400" y="4191000"/>
            <a:chExt cx="3429000" cy="2362200"/>
          </a:xfrm>
        </p:grpSpPr>
        <p:sp>
          <p:nvSpPr>
            <p:cNvPr id="4" name="Rectangle 3"/>
            <p:cNvSpPr/>
            <p:nvPr/>
          </p:nvSpPr>
          <p:spPr>
            <a:xfrm>
              <a:off x="2819400" y="4191000"/>
              <a:ext cx="3429000" cy="2362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71800" y="43434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1800" y="54102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3886200" y="4876800"/>
              <a:ext cx="381000" cy="1524000"/>
            </a:xfrm>
            <a:prstGeom prst="leftBrace">
              <a:avLst>
                <a:gd name="adj1" fmla="val 8333"/>
                <a:gd name="adj2" fmla="val 481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43400" y="43434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3400" y="6019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3400" y="5638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43400" y="5257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3400" y="4876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53000" y="48768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array[0]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53000" y="52578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array[1]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3000" y="56388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array[2]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53000" y="60198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array[3]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Accessing elements in an array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Each individual element is used just like a regular </a:t>
            </a:r>
            <a:r>
              <a:rPr lang="en-US" dirty="0" err="1" smtClean="0"/>
              <a:t>int</a:t>
            </a:r>
            <a:r>
              <a:rPr lang="en-US" dirty="0" smtClean="0"/>
              <a:t>, so all of the following are legal: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6;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4191000"/>
            <a:ext cx="3429000" cy="236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4343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5410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1828800" y="4876800"/>
            <a:ext cx="381000" cy="1524000"/>
          </a:xfrm>
          <a:prstGeom prst="leftBrace">
            <a:avLst>
              <a:gd name="adj1" fmla="val 8333"/>
              <a:gd name="adj2" fmla="val 481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0" y="43434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0" y="60198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56388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52578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0" y="48768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5600" y="48768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array[0]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5600" y="52578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array[1]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5600" y="563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array[2]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95600" y="60198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array[3]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53000" y="4191000"/>
            <a:ext cx="3429000" cy="2362200"/>
            <a:chOff x="4953000" y="4191000"/>
            <a:chExt cx="3429000" cy="2362200"/>
          </a:xfrm>
        </p:grpSpPr>
        <p:sp>
          <p:nvSpPr>
            <p:cNvPr id="23" name="Rectangle 22"/>
            <p:cNvSpPr/>
            <p:nvPr/>
          </p:nvSpPr>
          <p:spPr>
            <a:xfrm>
              <a:off x="4953000" y="4191000"/>
              <a:ext cx="3429000" cy="2362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05400" y="43434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05400" y="54102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>
              <a:off x="6019800" y="4876800"/>
              <a:ext cx="381000" cy="1524000"/>
            </a:xfrm>
            <a:prstGeom prst="leftBrace">
              <a:avLst>
                <a:gd name="adj1" fmla="val 8333"/>
                <a:gd name="adj2" fmla="val 481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77000" y="43434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77000" y="6019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7000" y="5638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77000" y="5257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7000" y="4876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86600" y="48768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array[0]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86600" y="52578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array[1]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86600" y="56388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array[2]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86600" y="60198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array[3]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4267200" y="51054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Accessing elements in an array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Each individual element is used just like a regular </a:t>
            </a:r>
            <a:r>
              <a:rPr lang="en-US" dirty="0" err="1" smtClean="0"/>
              <a:t>int</a:t>
            </a:r>
            <a:r>
              <a:rPr lang="en-US" dirty="0" smtClean="0"/>
              <a:t>, so all of the following are legal: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array[1] = 6;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array[1]++;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4191000"/>
            <a:ext cx="3429000" cy="236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4343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5410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1828800" y="4876800"/>
            <a:ext cx="381000" cy="1524000"/>
          </a:xfrm>
          <a:prstGeom prst="leftBrace">
            <a:avLst>
              <a:gd name="adj1" fmla="val 8333"/>
              <a:gd name="adj2" fmla="val 481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0" y="43434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0" y="60198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56388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52578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0" y="48768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5600" y="48768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array[0]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5600" y="52578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array[1]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5600" y="563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array[2]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95600" y="60198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array[3]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53000" y="4191000"/>
            <a:ext cx="3429000" cy="2362200"/>
            <a:chOff x="4953000" y="4191000"/>
            <a:chExt cx="3429000" cy="2362200"/>
          </a:xfrm>
        </p:grpSpPr>
        <p:sp>
          <p:nvSpPr>
            <p:cNvPr id="23" name="Rectangle 22"/>
            <p:cNvSpPr/>
            <p:nvPr/>
          </p:nvSpPr>
          <p:spPr>
            <a:xfrm>
              <a:off x="4953000" y="4191000"/>
              <a:ext cx="3429000" cy="2362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05400" y="43434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05400" y="54102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>
              <a:off x="6019800" y="4876800"/>
              <a:ext cx="381000" cy="1524000"/>
            </a:xfrm>
            <a:prstGeom prst="leftBrace">
              <a:avLst>
                <a:gd name="adj1" fmla="val 8333"/>
                <a:gd name="adj2" fmla="val 481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77000" y="43434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77000" y="6019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7000" y="5638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77000" y="5257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7000" y="4876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86600" y="48768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array[0]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86600" y="52578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array[1]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86600" y="56388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array[2]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86600" y="60198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array[3]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4267200" y="51054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2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Accessing elements in an array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Each individual element is used just like a regular </a:t>
            </a:r>
            <a:r>
              <a:rPr lang="en-US" dirty="0" err="1" smtClean="0"/>
              <a:t>int</a:t>
            </a:r>
            <a:r>
              <a:rPr lang="en-US" dirty="0" smtClean="0"/>
              <a:t>, so all of the following are legal: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array[1] = 6;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array[1]++;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array[0] = array[1];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4191000"/>
            <a:ext cx="3429000" cy="236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4343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5410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1828800" y="4876800"/>
            <a:ext cx="381000" cy="1524000"/>
          </a:xfrm>
          <a:prstGeom prst="leftBrace">
            <a:avLst>
              <a:gd name="adj1" fmla="val 8333"/>
              <a:gd name="adj2" fmla="val 481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0" y="43434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0" y="60198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56388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52578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0" y="48768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5600" y="48768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array[0]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5600" y="52578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array[1]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5600" y="563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array[2]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95600" y="60198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array[3]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53000" y="4191000"/>
            <a:ext cx="3429000" cy="2362200"/>
            <a:chOff x="4953000" y="4191000"/>
            <a:chExt cx="3429000" cy="2362200"/>
          </a:xfrm>
        </p:grpSpPr>
        <p:sp>
          <p:nvSpPr>
            <p:cNvPr id="23" name="Rectangle 22"/>
            <p:cNvSpPr/>
            <p:nvPr/>
          </p:nvSpPr>
          <p:spPr>
            <a:xfrm>
              <a:off x="4953000" y="4191000"/>
              <a:ext cx="3429000" cy="2362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05400" y="43434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05400" y="54102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>
              <a:off x="6019800" y="4876800"/>
              <a:ext cx="381000" cy="1524000"/>
            </a:xfrm>
            <a:prstGeom prst="leftBrace">
              <a:avLst>
                <a:gd name="adj1" fmla="val 8333"/>
                <a:gd name="adj2" fmla="val 481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77000" y="43434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77000" y="6019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7000" y="5638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77000" y="5257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7000" y="4876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7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86600" y="48768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array[0]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86600" y="52578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array[1]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86600" y="56388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array[2]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86600" y="60198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array[3]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4267200" y="51054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Passing arrays as function arguments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C++ arrays can be passed as arguments to a function.</a:t>
            </a:r>
          </a:p>
          <a:p>
            <a:r>
              <a:rPr lang="en-US" dirty="0" smtClean="0"/>
              <a:t>Suppose we wanted to write a function to add up the contents of an array and we want it to work with any size array.</a:t>
            </a:r>
          </a:p>
          <a:p>
            <a:r>
              <a:rPr lang="en-US" dirty="0" smtClean="0"/>
              <a:t>Here's what the declaration of such a function might look like: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REQUIRES: there are at least size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elements in a[]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EFFECTS: returns the sum of the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first size elements of a[]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Recursion and iteration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solidFill>
                  <a:srgbClr val="00B050"/>
                </a:solidFill>
              </a:rPr>
              <a:t>dependency graph</a:t>
            </a:r>
            <a:r>
              <a:rPr lang="en-US" dirty="0" smtClean="0"/>
              <a:t> to determine the order of the reassignment statements.</a:t>
            </a:r>
          </a:p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6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Passing arrays as function arguments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REQUIRES: there are at least size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elements in a[]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EFFECTS: returns the sum of the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first size elements of a[]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a few things to notice: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declaration of the array argument </a:t>
            </a:r>
            <a:r>
              <a:rPr lang="en-US" dirty="0" smtClean="0"/>
              <a:t>does not specify the length of the array.  That allows the function to work for any length.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sum() needs to know how long the array actually is (or at least, how many elements to “sum up”), so the second argument does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Passing arrays as function arguments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REQUIRES: there are at least size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elements in a[]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EFFECTS: returns the sum of the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first size elements of a[]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0" y="1371600"/>
            <a:ext cx="5562600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Note</a:t>
            </a:r>
            <a:r>
              <a:rPr lang="en-US" sz="2400" dirty="0" smtClean="0"/>
              <a:t>:  an 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is used for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400" dirty="0" smtClean="0"/>
              <a:t> since it can’t be negative.  A regular </a:t>
            </a:r>
            <a:r>
              <a:rPr lang="en-US" sz="2400" dirty="0" err="1" smtClean="0"/>
              <a:t>int</a:t>
            </a:r>
            <a:r>
              <a:rPr lang="en-US" sz="2400" dirty="0" smtClean="0"/>
              <a:t> could be used, but then the REQUIRES clause would need to catch cases of negative sizes.  </a:t>
            </a:r>
            <a:r>
              <a:rPr lang="en-US" sz="2400" b="1" dirty="0" smtClean="0"/>
              <a:t>It’s better to write a complete function.</a:t>
            </a:r>
            <a:endParaRPr lang="en-US" sz="2400" b="1" dirty="0"/>
          </a:p>
        </p:txBody>
      </p:sp>
      <p:sp>
        <p:nvSpPr>
          <p:cNvPr id="5" name="Left Brace 4"/>
          <p:cNvSpPr/>
          <p:nvPr/>
        </p:nvSpPr>
        <p:spPr>
          <a:xfrm rot="5400000">
            <a:off x="5734050" y="1962150"/>
            <a:ext cx="419100" cy="3200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Passing arrays as function arguments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implementation of sum() might look something like this: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sum(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unsigned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result += a[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5486400"/>
            <a:ext cx="7620000" cy="954107"/>
          </a:xfrm>
          <a:prstGeom prst="rect">
            <a:avLst/>
          </a:prstGeom>
          <a:solidFill>
            <a:srgbClr val="FFFF99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Unlike most types we've seen so far, C++ arrays are </a:t>
            </a:r>
            <a:r>
              <a:rPr lang="en-US" sz="2800" b="1" dirty="0"/>
              <a:t>not</a:t>
            </a:r>
            <a:r>
              <a:rPr lang="en-US" sz="2800" dirty="0"/>
              <a:t> passed by value.  They are passed by </a:t>
            </a:r>
            <a:r>
              <a:rPr lang="en-US" sz="2800" b="1" dirty="0"/>
              <a:t>reference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54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Passing arrays by-reference to functions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Recall that to pass something by reference, you pass a </a:t>
            </a:r>
            <a:r>
              <a:rPr lang="en-US" b="1" dirty="0" smtClean="0"/>
              <a:t>pointer</a:t>
            </a:r>
            <a:r>
              <a:rPr lang="en-US" dirty="0" smtClean="0"/>
              <a:t> or </a:t>
            </a:r>
            <a:r>
              <a:rPr lang="en-US" b="1" dirty="0" smtClean="0"/>
              <a:t>reference</a:t>
            </a:r>
            <a:r>
              <a:rPr lang="en-US" dirty="0" smtClean="0"/>
              <a:t> to the actual object in the caller’s environment to the </a:t>
            </a:r>
            <a:r>
              <a:rPr lang="en-US" dirty="0" err="1" smtClean="0"/>
              <a:t>callee</a:t>
            </a:r>
            <a:r>
              <a:rPr lang="en-US" dirty="0" smtClean="0"/>
              <a:t>, rather than copy its value.</a:t>
            </a:r>
          </a:p>
          <a:p>
            <a:endParaRPr lang="en-US" dirty="0" smtClean="0"/>
          </a:p>
          <a:p>
            <a:r>
              <a:rPr lang="en-US" dirty="0" smtClean="0"/>
              <a:t>So, suppose sum() is called in our example above: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sum(array, 4);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Rather </a:t>
            </a:r>
            <a:r>
              <a:rPr lang="en-US" dirty="0" smtClean="0"/>
              <a:t>than copy the entire array, C++ passes a </a:t>
            </a:r>
            <a:r>
              <a:rPr lang="en-US" b="1" dirty="0" smtClean="0"/>
              <a:t>reference</a:t>
            </a:r>
            <a:r>
              <a:rPr lang="en-US" dirty="0" smtClean="0"/>
              <a:t> to the array to the function sum.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2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Passing arrays by-reference to functions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Here is what passing the array by reference looks like: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66800" y="2057400"/>
            <a:ext cx="3429000" cy="236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2209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2766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133600" y="2743200"/>
            <a:ext cx="381000" cy="1524000"/>
          </a:xfrm>
          <a:prstGeom prst="leftBrace">
            <a:avLst>
              <a:gd name="adj1" fmla="val 8333"/>
              <a:gd name="adj2" fmla="val 481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90800" y="22098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38862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35052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0800" y="31242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27432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6800" y="4495800"/>
            <a:ext cx="3429000" cy="2133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66800" y="44958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Left Brace 19"/>
          <p:cNvSpPr/>
          <p:nvPr/>
        </p:nvSpPr>
        <p:spPr>
          <a:xfrm flipH="1">
            <a:off x="3200400" y="2743200"/>
            <a:ext cx="533400" cy="1524000"/>
          </a:xfrm>
          <a:prstGeom prst="leftBrace">
            <a:avLst>
              <a:gd name="adj1" fmla="val 8333"/>
              <a:gd name="adj2" fmla="val 481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90800" y="60960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0800" y="57150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0800" y="53340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90800" y="49530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9200" y="49530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9200" y="53340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size: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9200" y="571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200" y="60960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819400" y="3505201"/>
            <a:ext cx="1704109" cy="1634836"/>
          </a:xfrm>
          <a:custGeom>
            <a:avLst/>
            <a:gdLst>
              <a:gd name="connsiteX0" fmla="*/ 0 w 1683327"/>
              <a:gd name="connsiteY0" fmla="*/ 1607127 h 1607127"/>
              <a:gd name="connsiteX1" fmla="*/ 1537854 w 1683327"/>
              <a:gd name="connsiteY1" fmla="*/ 1205346 h 1607127"/>
              <a:gd name="connsiteX2" fmla="*/ 872836 w 1683327"/>
              <a:gd name="connsiteY2" fmla="*/ 0 h 160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327" h="1607127">
                <a:moveTo>
                  <a:pt x="0" y="1607127"/>
                </a:moveTo>
                <a:cubicBezTo>
                  <a:pt x="696190" y="1540163"/>
                  <a:pt x="1392381" y="1473200"/>
                  <a:pt x="1537854" y="1205346"/>
                </a:cubicBezTo>
                <a:cubicBezTo>
                  <a:pt x="1683327" y="937492"/>
                  <a:pt x="1278081" y="468746"/>
                  <a:pt x="872836" y="0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76800" y="3352800"/>
            <a:ext cx="3429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So, when sum() says a[0], it refers to exactly the same memory location as array[0]!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Class Exercise:  Passing arrays by-reference to functions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Using the values below, what would the contents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/>
              <a:t> be after calling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(array,4)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unsigned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a[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4600" y="4038600"/>
            <a:ext cx="2209800" cy="236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7000" y="41910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52578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391400" y="4724400"/>
            <a:ext cx="381000" cy="1524000"/>
          </a:xfrm>
          <a:prstGeom prst="leftBrace">
            <a:avLst>
              <a:gd name="adj1" fmla="val 8333"/>
              <a:gd name="adj2" fmla="val 481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48600" y="41910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600" y="58674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48600" y="54864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600" y="51054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48600" y="4724400"/>
            <a:ext cx="533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Group Exercise #2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What's wrong with the following code?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array[1];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array[1] = 6;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array[1];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A word of warning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C++ compiler DOES NOT CHECK to make sure that your array reference is legal.  For example, re-writing </a:t>
            </a:r>
            <a:r>
              <a:rPr lang="en-US" dirty="0" err="1" smtClean="0"/>
              <a:t>add_one</a:t>
            </a:r>
            <a:r>
              <a:rPr lang="en-US" dirty="0" smtClean="0"/>
              <a:t> as follows compiles without any warnings at all!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unsigned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&lt;=size;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a[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4953000"/>
            <a:ext cx="2829685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Anything Wrong?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A word of warning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unsigned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&lt;=size;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a[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This changes each element in the array, plus some other random piece of memory.  This is REALLY NOT GOOD.</a:t>
            </a:r>
          </a:p>
          <a:p>
            <a:r>
              <a:rPr lang="en-US" dirty="0" smtClean="0"/>
              <a:t>Unfortunately, this sort of error is quite common – it is called a </a:t>
            </a:r>
            <a:r>
              <a:rPr lang="en-US" dirty="0" smtClean="0">
                <a:solidFill>
                  <a:srgbClr val="0000FF"/>
                </a:solidFill>
              </a:rPr>
              <a:t>fencepost error</a:t>
            </a:r>
            <a:r>
              <a:rPr lang="en-US" dirty="0" smtClean="0"/>
              <a:t>, or an </a:t>
            </a:r>
            <a:r>
              <a:rPr lang="en-US" dirty="0" smtClean="0">
                <a:solidFill>
                  <a:srgbClr val="0000FF"/>
                </a:solidFill>
              </a:rPr>
              <a:t>off-by-one error</a:t>
            </a:r>
            <a:r>
              <a:rPr lang="en-US" dirty="0" smtClean="0"/>
              <a:t>.  This is one reason why it is useful to consider your iterative environments carefully.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2209800"/>
            <a:ext cx="1447800" cy="533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A common use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very common use of arrays is as a representation of strings. 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smtClean="0"/>
              <a:t>of you are probably familiar with C++-style strings: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However</a:t>
            </a:r>
            <a:r>
              <a:rPr lang="en-US" dirty="0" smtClean="0"/>
              <a:t>, we will be talking about something quite a bit simpler:  C-style strings.</a:t>
            </a:r>
          </a:p>
          <a:p>
            <a:r>
              <a:rPr lang="en-US" dirty="0" smtClean="0"/>
              <a:t>A C-style string is an array of zero or more </a:t>
            </a:r>
            <a:r>
              <a:rPr lang="en-US" b="1" dirty="0" smtClean="0">
                <a:solidFill>
                  <a:srgbClr val="00B050"/>
                </a:solidFill>
              </a:rPr>
              <a:t>chars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followed by a “</a:t>
            </a:r>
            <a:r>
              <a:rPr lang="en-US" dirty="0" smtClean="0"/>
              <a:t>NUL” </a:t>
            </a:r>
            <a:r>
              <a:rPr lang="en-US" dirty="0" smtClean="0"/>
              <a:t>character – usually written as ‘\0’.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4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056686"/>
            <a:ext cx="38100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 = num;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 = 1;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while (n!=0)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Determine the Order of Reassignment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85800"/>
            <a:ext cx="9144000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need to determine the order of the loop variables reassignment statements carefully. Otherwise, it will be incorrect!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5257800"/>
            <a:ext cx="3505200" cy="830997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n-1;</a:t>
            </a:r>
          </a:p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 = n*result;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056686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A common use:  C-style strings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example, the following is a C-style string: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a[] =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is the equivalent of: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a[0] = ‘f’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a[1] = ‘o’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a[2] = ‘o’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a[3] = ‘\0’ // This is a fancy way of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       // writing the value 0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A common use:  C-style strings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This last character of a C-style string is a special character called  “</a:t>
            </a:r>
            <a:r>
              <a:rPr lang="en-US" dirty="0" smtClean="0"/>
              <a:t>NUL”.  </a:t>
            </a:r>
            <a:r>
              <a:rPr lang="en-US" dirty="0" smtClean="0"/>
              <a:t>There is no printable character equal to </a:t>
            </a:r>
            <a:r>
              <a:rPr lang="en-US" dirty="0" smtClean="0"/>
              <a:t>NUL, </a:t>
            </a:r>
            <a:r>
              <a:rPr lang="en-US" dirty="0" smtClean="0"/>
              <a:t>so it acts as a </a:t>
            </a:r>
            <a:r>
              <a:rPr lang="en-US" b="1" dirty="0" smtClean="0"/>
              <a:t>sentinel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sentinel</a:t>
            </a:r>
            <a:r>
              <a:rPr lang="en-US" dirty="0" smtClean="0"/>
              <a:t>:  a special element value for an aggregate type that is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not a legal value for an element of that aggregate and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signals the “end” of the aggregate.</a:t>
            </a:r>
          </a:p>
          <a:p>
            <a:pPr marL="788670" lvl="1" indent="-51435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NUL </a:t>
            </a:r>
            <a:r>
              <a:rPr lang="en-US" dirty="0" smtClean="0"/>
              <a:t>character satisfies both conditions.  This makes it easy to do something like count the number of characters in a string.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57200"/>
            <a:ext cx="2547492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a[3] = ‘\0’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Group Exercise:  C-style strings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you fill in the body of this function?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s[])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REQUIRES: s is a NUL-terminated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C-string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EFFECTS: returns the length of s,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not counting the NUL.  For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example,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returns 3.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Graphs</a:t>
            </a:r>
            <a:br>
              <a:rPr lang="en-US" dirty="0" smtClean="0"/>
            </a:br>
            <a:r>
              <a:rPr lang="en-US" sz="2200" dirty="0" smtClean="0"/>
              <a:t>Solving the general case of “recursive” reassignment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In the “recursive” call</a:t>
            </a:r>
            <a:r>
              <a:rPr lang="en-US" dirty="0" smtClean="0"/>
              <a:t>, all of the new values are computed, and </a:t>
            </a:r>
            <a:r>
              <a:rPr lang="en-US" b="1" dirty="0" smtClean="0">
                <a:solidFill>
                  <a:srgbClr val="00B050"/>
                </a:solidFill>
              </a:rPr>
              <a:t>then</a:t>
            </a:r>
            <a:r>
              <a:rPr lang="en-US" dirty="0" smtClean="0"/>
              <a:t> all of them are assigned, thanks to the semantics of function calling.</a:t>
            </a:r>
          </a:p>
          <a:p>
            <a:pPr lvl="1"/>
            <a:r>
              <a:rPr lang="en-US" dirty="0" smtClean="0"/>
              <a:t>It is not done sequentially!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Unfortunately, </a:t>
            </a:r>
            <a:r>
              <a:rPr lang="en-US" u="sng" dirty="0" smtClean="0"/>
              <a:t>in the loop</a:t>
            </a:r>
            <a:r>
              <a:rPr lang="en-US" dirty="0" smtClean="0"/>
              <a:t>, C++ statements are evaluated one at a time.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solve this problem, we have to build a </a:t>
            </a:r>
            <a:r>
              <a:rPr lang="en-US" b="1" dirty="0" smtClean="0">
                <a:solidFill>
                  <a:srgbClr val="0000FF"/>
                </a:solidFill>
              </a:rPr>
              <a:t>dependency graph</a:t>
            </a:r>
            <a:r>
              <a:rPr lang="en-US" dirty="0" smtClean="0"/>
              <a:t> of these assignments.</a:t>
            </a:r>
          </a:p>
          <a:p>
            <a:pPr lvl="1"/>
            <a:r>
              <a:rPr lang="en-US" dirty="0" smtClean="0"/>
              <a:t>The graph shows which “new” values depend on which “old” values.</a:t>
            </a:r>
          </a:p>
          <a:p>
            <a:pPr lvl="1"/>
            <a:r>
              <a:rPr lang="en-US" dirty="0" smtClean="0"/>
              <a:t>This graph is a special kind of graph called a “directed”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Graphs</a:t>
            </a:r>
            <a:br>
              <a:rPr lang="en-US" dirty="0" smtClean="0"/>
            </a:br>
            <a:r>
              <a:rPr lang="en-US" sz="2200" dirty="0" smtClean="0"/>
              <a:t>Solving the general case of “recursive” reassignment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graph has a set of “vertexes”, or “nodes”, and a set of “edges” where </a:t>
            </a:r>
            <a:r>
              <a:rPr lang="en-US" b="1" dirty="0" smtClean="0"/>
              <a:t>each edge is drawn from a source vertex to a sink vertex</a:t>
            </a:r>
            <a:r>
              <a:rPr lang="en-US" dirty="0" smtClean="0"/>
              <a:t>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124200" y="3124200"/>
            <a:ext cx="2362200" cy="1905000"/>
            <a:chOff x="3124200" y="3124200"/>
            <a:chExt cx="2362200" cy="1905000"/>
          </a:xfrm>
        </p:grpSpPr>
        <p:sp>
          <p:nvSpPr>
            <p:cNvPr id="9" name="Oval 8"/>
            <p:cNvSpPr/>
            <p:nvPr/>
          </p:nvSpPr>
          <p:spPr>
            <a:xfrm>
              <a:off x="3124200" y="3124200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105400" y="3124200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14800" y="4648200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9" idx="6"/>
              <a:endCxn id="17" idx="2"/>
            </p:cNvCxnSpPr>
            <p:nvPr/>
          </p:nvCxnSpPr>
          <p:spPr>
            <a:xfrm>
              <a:off x="3505200" y="3314700"/>
              <a:ext cx="16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5"/>
              <a:endCxn id="19" idx="1"/>
            </p:cNvCxnSpPr>
            <p:nvPr/>
          </p:nvCxnSpPr>
          <p:spPr>
            <a:xfrm>
              <a:off x="3449404" y="3449404"/>
              <a:ext cx="721192" cy="125459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3"/>
              <a:endCxn id="19" idx="0"/>
            </p:cNvCxnSpPr>
            <p:nvPr/>
          </p:nvCxnSpPr>
          <p:spPr>
            <a:xfrm flipH="1">
              <a:off x="4305300" y="3449404"/>
              <a:ext cx="855896" cy="11987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7"/>
              <a:endCxn id="17" idx="4"/>
            </p:cNvCxnSpPr>
            <p:nvPr/>
          </p:nvCxnSpPr>
          <p:spPr>
            <a:xfrm flipV="1">
              <a:off x="4440004" y="3505200"/>
              <a:ext cx="855896" cy="11987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Graphs</a:t>
            </a:r>
            <a:br>
              <a:rPr lang="en-US" dirty="0" smtClean="0"/>
            </a:br>
            <a:r>
              <a:rPr lang="en-US" sz="2200" dirty="0" smtClean="0"/>
              <a:t>Solving the general case of “recursive” reassignment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build a dependency graph, draw one vertex for each variable.  If variable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reads from </a:t>
            </a:r>
            <a:r>
              <a:rPr lang="en-US" dirty="0" smtClean="0"/>
              <a:t>variable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 to compute its new value, draw an edge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</a:t>
            </a:r>
            <a:r>
              <a:rPr lang="en-US" b="1" dirty="0" smtClean="0"/>
              <a:t>to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.</a:t>
            </a:r>
          </a:p>
          <a:p>
            <a:endParaRPr lang="en-US" u="sng" dirty="0" smtClean="0"/>
          </a:p>
          <a:p>
            <a:endParaRPr lang="en-US" u="sng" dirty="0" smtClean="0"/>
          </a:p>
          <a:p>
            <a:r>
              <a:rPr lang="en-US" u="sng" dirty="0" smtClean="0"/>
              <a:t>Note</a:t>
            </a:r>
            <a:r>
              <a:rPr lang="en-US" dirty="0" smtClean="0"/>
              <a:t>:  Don't draw an edge between a vertex and itself.</a:t>
            </a:r>
          </a:p>
          <a:p>
            <a:r>
              <a:rPr lang="en-US" dirty="0" smtClean="0"/>
              <a:t>In our example,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reads only from itself to compute its new value, while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reads from itself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to compute its new value.  </a:t>
            </a:r>
          </a:p>
          <a:p>
            <a:r>
              <a:rPr lang="en-US" dirty="0" smtClean="0"/>
              <a:t>We ignore self-references, so our graph is:</a:t>
            </a:r>
          </a:p>
        </p:txBody>
      </p:sp>
      <p:grpSp>
        <p:nvGrpSpPr>
          <p:cNvPr id="7" name="Group 6"/>
          <p:cNvGrpSpPr/>
          <p:nvPr/>
        </p:nvGrpSpPr>
        <p:grpSpPr>
          <a:xfrm flipH="1">
            <a:off x="2514600" y="5877580"/>
            <a:ext cx="3886200" cy="523220"/>
            <a:chOff x="3200400" y="5486400"/>
            <a:chExt cx="3886200" cy="523220"/>
          </a:xfrm>
        </p:grpSpPr>
        <p:sp>
          <p:nvSpPr>
            <p:cNvPr id="14" name="TextBox 13"/>
            <p:cNvSpPr txBox="1"/>
            <p:nvPr/>
          </p:nvSpPr>
          <p:spPr>
            <a:xfrm>
              <a:off x="3200400" y="548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n</a:t>
              </a:r>
              <a:endParaRPr lang="en-US" sz="2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00" y="5486400"/>
              <a:ext cx="17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result</a:t>
              </a:r>
              <a:endParaRPr lang="en-US" sz="28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>
              <a:off x="3733799" y="5704820"/>
              <a:ext cx="1828800" cy="158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362200" y="2743200"/>
            <a:ext cx="3886200" cy="461665"/>
            <a:chOff x="2362200" y="2743200"/>
            <a:chExt cx="3886200" cy="461665"/>
          </a:xfrm>
        </p:grpSpPr>
        <p:sp>
          <p:nvSpPr>
            <p:cNvPr id="8" name="Oval 7"/>
            <p:cNvSpPr/>
            <p:nvPr/>
          </p:nvSpPr>
          <p:spPr>
            <a:xfrm>
              <a:off x="3124200" y="2819400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05400" y="2819400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6"/>
              <a:endCxn id="9" idx="2"/>
            </p:cNvCxnSpPr>
            <p:nvPr/>
          </p:nvCxnSpPr>
          <p:spPr>
            <a:xfrm>
              <a:off x="3505200" y="3009900"/>
              <a:ext cx="16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362200" y="2743200"/>
              <a:ext cx="737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foo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0698" y="2743200"/>
              <a:ext cx="737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bar</a:t>
              </a:r>
              <a:endParaRPr lang="en-US" sz="24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134485" y="5029200"/>
            <a:ext cx="4596130" cy="369332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(n-1,result*n)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Graphs</a:t>
            </a:r>
            <a:br>
              <a:rPr lang="en-US" dirty="0" smtClean="0"/>
            </a:br>
            <a:r>
              <a:rPr lang="en-US" sz="2200" dirty="0" smtClean="0"/>
              <a:t>Solving the general case of “recursive” reassignment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a variable has no edges with it as a </a:t>
            </a:r>
            <a:r>
              <a:rPr lang="en-US" b="1" dirty="0" smtClean="0"/>
              <a:t>sink</a:t>
            </a:r>
            <a:r>
              <a:rPr lang="en-US" dirty="0" smtClean="0"/>
              <a:t> (i.e. no edges terminate there), you can write its assignment, and erase it and any edges with it as a </a:t>
            </a:r>
            <a:r>
              <a:rPr lang="en-US" b="1" dirty="0" smtClean="0"/>
              <a:t>source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Now we can write the first line of the loop body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flipH="1">
            <a:off x="2324100" y="1905000"/>
            <a:ext cx="3886200" cy="523220"/>
            <a:chOff x="3200400" y="5486400"/>
            <a:chExt cx="3886200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3200400" y="548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n</a:t>
              </a:r>
              <a:endParaRPr lang="en-US" sz="2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5486400"/>
              <a:ext cx="17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result</a:t>
              </a:r>
              <a:endParaRPr lang="en-US" sz="28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>
              <a:off x="3733799" y="5704820"/>
              <a:ext cx="1828800" cy="158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&quot;No&quot; Symbol 12"/>
          <p:cNvSpPr/>
          <p:nvPr/>
        </p:nvSpPr>
        <p:spPr>
          <a:xfrm>
            <a:off x="2590800" y="1752600"/>
            <a:ext cx="2971800" cy="838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3400" y="3429000"/>
            <a:ext cx="1905000" cy="3810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056686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056686"/>
            <a:ext cx="38100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 = num;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 = 1;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while (n!=0)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result *= n;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5 – Write the loop body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85800"/>
            <a:ext cx="91440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 we can write the first line of the loop body and erase “result” and the edge terminating at result.  The new graph is:</a:t>
            </a:r>
          </a:p>
          <a:p>
            <a:pPr algn="ctr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486400" y="1143000"/>
            <a:ext cx="609600" cy="609600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5860</TotalTime>
  <Words>2681</Words>
  <Application>Microsoft Office PowerPoint</Application>
  <PresentationFormat>On-screen Show (4:3)</PresentationFormat>
  <Paragraphs>577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Equity</vt:lpstr>
      <vt:lpstr>Ve 280 Programming and Introductory Data Structures</vt:lpstr>
      <vt:lpstr>Review</vt:lpstr>
      <vt:lpstr>Outline</vt:lpstr>
      <vt:lpstr>PowerPoint Presentation</vt:lpstr>
      <vt:lpstr>Dependency Graphs Solving the general case of “recursive” reassignment</vt:lpstr>
      <vt:lpstr>Dependency Graphs Solving the general case of “recursive” reassignment</vt:lpstr>
      <vt:lpstr>Dependency Graphs Solving the general case of “recursive” reassignment</vt:lpstr>
      <vt:lpstr>Dependency Graphs Solving the general case of “recursive” reassignment</vt:lpstr>
      <vt:lpstr>PowerPoint Presentation</vt:lpstr>
      <vt:lpstr>PowerPoint Presentation</vt:lpstr>
      <vt:lpstr>PowerPoint Presentation</vt:lpstr>
      <vt:lpstr>Dependency Graphs The one difficult situation</vt:lpstr>
      <vt:lpstr>Dependency Graphs The one difficult situation</vt:lpstr>
      <vt:lpstr>Dependency Graphs The one difficult situation</vt:lpstr>
      <vt:lpstr>Okay, so what's the point?</vt:lpstr>
      <vt:lpstr>Okay, so what's the point?</vt:lpstr>
      <vt:lpstr>Outline</vt:lpstr>
      <vt:lpstr>On to Arrays Data Types we’ve seen so far…</vt:lpstr>
      <vt:lpstr>On to Arrays Revisiting Lists</vt:lpstr>
      <vt:lpstr>On to Arrays Revisiting Lists</vt:lpstr>
      <vt:lpstr>Arrays The C++ array structure</vt:lpstr>
      <vt:lpstr>Arrays The C++ array structure</vt:lpstr>
      <vt:lpstr>Arrays Question:  The C++ array structure</vt:lpstr>
      <vt:lpstr>Arrays Initializing an array</vt:lpstr>
      <vt:lpstr>Arrays Accessing elements in an array</vt:lpstr>
      <vt:lpstr>Arrays Accessing elements in an array</vt:lpstr>
      <vt:lpstr>Arrays Accessing elements in an array</vt:lpstr>
      <vt:lpstr>Arrays Accessing elements in an array</vt:lpstr>
      <vt:lpstr>Arrays Passing arrays as function arguments</vt:lpstr>
      <vt:lpstr>Arrays Passing arrays as function arguments</vt:lpstr>
      <vt:lpstr>Arrays Passing arrays as function arguments</vt:lpstr>
      <vt:lpstr>Arrays Passing arrays as function arguments</vt:lpstr>
      <vt:lpstr>Arrays Passing arrays by-reference to functions</vt:lpstr>
      <vt:lpstr>Arrays Passing arrays by-reference to functions</vt:lpstr>
      <vt:lpstr>Arrays Class Exercise:  Passing arrays by-reference to functions</vt:lpstr>
      <vt:lpstr>Arrays Group Exercise #2</vt:lpstr>
      <vt:lpstr>Arrays A word of warning</vt:lpstr>
      <vt:lpstr>Arrays A word of warning</vt:lpstr>
      <vt:lpstr>Arrays A common use</vt:lpstr>
      <vt:lpstr>Arrays A common use:  C-style strings</vt:lpstr>
      <vt:lpstr>Arrays A common use:  C-style strings</vt:lpstr>
      <vt:lpstr>Arrays Group Exercise:  C-style strings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176</cp:revision>
  <dcterms:created xsi:type="dcterms:W3CDTF">2008-09-02T17:19:50Z</dcterms:created>
  <dcterms:modified xsi:type="dcterms:W3CDTF">2012-06-09T05:19:11Z</dcterms:modified>
</cp:coreProperties>
</file>