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2" r:id="rId3"/>
    <p:sldId id="421" r:id="rId4"/>
    <p:sldId id="414" r:id="rId5"/>
    <p:sldId id="415" r:id="rId6"/>
    <p:sldId id="416" r:id="rId7"/>
    <p:sldId id="417" r:id="rId8"/>
    <p:sldId id="418" r:id="rId9"/>
    <p:sldId id="443" r:id="rId10"/>
    <p:sldId id="419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44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45" r:id="rId32"/>
    <p:sldId id="423" r:id="rId33"/>
    <p:sldId id="424" r:id="rId34"/>
    <p:sldId id="426" r:id="rId35"/>
    <p:sldId id="427" r:id="rId36"/>
    <p:sldId id="44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894" autoAdjust="0"/>
  </p:normalViewPr>
  <p:slideViewPr>
    <p:cSldViewPr>
      <p:cViewPr varScale="1">
        <p:scale>
          <a:sx n="111" d="100"/>
          <a:sy n="111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0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Dynamic Arrays and Resizing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C++ class mechanism provides two very closely related mechanisms that copy class objects.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Copy </a:t>
            </a:r>
            <a:r>
              <a:rPr lang="en-US" b="1" dirty="0">
                <a:solidFill>
                  <a:srgbClr val="C00000"/>
                </a:solidFill>
              </a:rPr>
              <a:t>constructor </a:t>
            </a:r>
            <a:r>
              <a:rPr lang="en-US" dirty="0"/>
              <a:t>– it </a:t>
            </a:r>
            <a:r>
              <a:rPr lang="en-US" u="sng" dirty="0"/>
              <a:t>creates</a:t>
            </a:r>
            <a:r>
              <a:rPr lang="en-US" dirty="0"/>
              <a:t> an instance of this class by copying from another instance of this class. </a:t>
            </a:r>
            <a:r>
              <a:rPr lang="en-US" dirty="0" smtClean="0"/>
              <a:t>In other words, given </a:t>
            </a:r>
            <a:r>
              <a:rPr lang="en-US" dirty="0"/>
              <a:t>a formless block of memory, and an “example” instance, make the block a copy of the example.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Assignment operator</a:t>
            </a:r>
            <a:r>
              <a:rPr lang="en-US" dirty="0" smtClean="0"/>
              <a:t> – it copies the contents from one instance (source) to another </a:t>
            </a:r>
            <a:r>
              <a:rPr lang="en-US" u="sng" dirty="0" smtClean="0"/>
              <a:t>existing</a:t>
            </a:r>
            <a:r>
              <a:rPr lang="en-US" dirty="0" smtClean="0"/>
              <a:t> instance (target).</a:t>
            </a:r>
          </a:p>
          <a:p>
            <a:r>
              <a:rPr lang="en-US" dirty="0" smtClean="0"/>
              <a:t>The copy constructor plays a role identical to any other constructor.</a:t>
            </a:r>
          </a:p>
          <a:p>
            <a:r>
              <a:rPr lang="en-US" dirty="0" smtClean="0"/>
              <a:t>The assignment operator is a bit special, and we'll talk about why later.</a:t>
            </a:r>
          </a:p>
        </p:txBody>
      </p:sp>
    </p:spTree>
    <p:extLst>
      <p:ext uri="{BB962C8B-B14F-4D97-AF65-F5344CB8AC3E}">
        <p14:creationId xmlns:p14="http://schemas.microsoft.com/office/powerpoint/2010/main" val="10156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We could declare a copy constructor for our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 class as follows: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// array of elements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// number of elements in array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size=MAXELTS); // client optionally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// names size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 // copy constructor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0" y="5181600"/>
            <a:ext cx="294413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function overloading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The copy constructor is invoked on a "formless" instance of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, and must make the "formless" version look like an exact copy of the argument.</a:t>
            </a:r>
          </a:p>
          <a:p>
            <a:endParaRPr lang="en-US" dirty="0" smtClean="0"/>
          </a:p>
          <a:p>
            <a:r>
              <a:rPr lang="en-US" dirty="0" smtClean="0"/>
              <a:t>The argument must be </a:t>
            </a:r>
            <a:r>
              <a:rPr lang="en-US" b="1" dirty="0" smtClean="0">
                <a:solidFill>
                  <a:srgbClr val="C00000"/>
                </a:solidFill>
              </a:rPr>
              <a:t>passed by reference</a:t>
            </a:r>
            <a:r>
              <a:rPr lang="en-US" dirty="0" smtClean="0"/>
              <a:t> to avoid infinite recursion and is </a:t>
            </a:r>
            <a:r>
              <a:rPr lang="en-US" b="1" dirty="0" smtClean="0">
                <a:solidFill>
                  <a:srgbClr val="0000FF"/>
                </a:solidFill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for two reasons: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If you are passing something by reference, the act of passing it had better not change it!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This ensures that </a:t>
            </a:r>
            <a:r>
              <a:rPr lang="en-US" b="1" u="sng" dirty="0" smtClean="0"/>
              <a:t>any</a:t>
            </a:r>
            <a:r>
              <a:rPr lang="en-US" dirty="0" smtClean="0"/>
              <a:t> instance of the class can serve as the </a:t>
            </a:r>
            <a:r>
              <a:rPr lang="en-US" b="1" dirty="0" smtClean="0">
                <a:solidFill>
                  <a:srgbClr val="0000FF"/>
                </a:solidFill>
              </a:rPr>
              <a:t>source</a:t>
            </a:r>
            <a:r>
              <a:rPr lang="en-US" dirty="0" smtClean="0"/>
              <a:t>, not just a </a:t>
            </a:r>
            <a:r>
              <a:rPr lang="en-US" b="1" dirty="0" smtClean="0">
                <a:solidFill>
                  <a:srgbClr val="C00000"/>
                </a:solidFill>
              </a:rPr>
              <a:t>mutable</a:t>
            </a:r>
            <a:r>
              <a:rPr lang="en-US" dirty="0" smtClean="0"/>
              <a:t> one.</a:t>
            </a:r>
          </a:p>
        </p:txBody>
      </p:sp>
    </p:spTree>
    <p:extLst>
      <p:ext uri="{BB962C8B-B14F-4D97-AF65-F5344CB8AC3E}">
        <p14:creationId xmlns:p14="http://schemas.microsoft.com/office/powerpoint/2010/main" val="23957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copy constructor has to accomplish the following</a:t>
            </a:r>
            <a:br>
              <a:rPr lang="en-US" dirty="0" smtClean="0"/>
            </a:br>
            <a:r>
              <a:rPr lang="en-US" dirty="0" smtClean="0"/>
              <a:t>tasks: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Allocate an array of the same size as the source set's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Copy each element from the source array to the new array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Copy the </a:t>
            </a:r>
            <a:r>
              <a:rPr lang="en-US" dirty="0" err="1" smtClean="0"/>
              <a:t>numElts</a:t>
            </a:r>
            <a:r>
              <a:rPr lang="en-US" dirty="0" smtClean="0"/>
              <a:t>/</a:t>
            </a:r>
            <a:r>
              <a:rPr lang="en-US" dirty="0" err="1" smtClean="0"/>
              <a:t>sizeElts</a:t>
            </a:r>
            <a:r>
              <a:rPr lang="en-US" dirty="0" smtClean="0"/>
              <a:t>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copying part is going to have to happen in both the </a:t>
            </a:r>
            <a:r>
              <a:rPr lang="en-US" b="1" dirty="0" smtClean="0">
                <a:solidFill>
                  <a:srgbClr val="0000FF"/>
                </a:solidFill>
              </a:rPr>
              <a:t>copy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constructor</a:t>
            </a:r>
            <a:r>
              <a:rPr lang="en-US" dirty="0" smtClean="0"/>
              <a:t> and the </a:t>
            </a:r>
            <a:r>
              <a:rPr lang="en-US" b="1" dirty="0" smtClean="0">
                <a:solidFill>
                  <a:srgbClr val="0000FF"/>
                </a:solidFill>
              </a:rPr>
              <a:t>assignment operator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we will abstract away the copying into a utility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1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This adds a private method to our ADT: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// array of elements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// number of elements in array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&amp;is);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// EFFECTS:  copies is contents to this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size=MAXELTS); // client optionally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// names size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&amp;is); // copy constructor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Constructors</a:t>
            </a:r>
            <a:br>
              <a:rPr lang="en-US" dirty="0" smtClean="0"/>
            </a:br>
            <a:r>
              <a:rPr lang="en-US" sz="2200" dirty="0" smtClean="0"/>
              <a:t>Deep Copies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implementing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 smtClean="0"/>
              <a:t>, think about what has to happen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 smtClean="0"/>
              <a:t>, </a:t>
            </a:r>
            <a:r>
              <a:rPr lang="en-US" b="1" dirty="0" smtClean="0"/>
              <a:t>in general</a:t>
            </a:r>
            <a:r>
              <a:rPr lang="en-US" dirty="0" smtClean="0"/>
              <a:t>, not just in the context of the </a:t>
            </a:r>
            <a:r>
              <a:rPr lang="en-US" b="1" dirty="0" smtClean="0">
                <a:solidFill>
                  <a:srgbClr val="0000FF"/>
                </a:solidFill>
              </a:rPr>
              <a:t>copy constructor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need to figure this out because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 smtClean="0"/>
              <a:t> will be called from the </a:t>
            </a:r>
            <a:r>
              <a:rPr lang="en-US" b="1" dirty="0" smtClean="0">
                <a:solidFill>
                  <a:srgbClr val="C00000"/>
                </a:solidFill>
              </a:rPr>
              <a:t>assignment operator</a:t>
            </a:r>
            <a:r>
              <a:rPr lang="en-US" dirty="0" smtClean="0"/>
              <a:t>; it has to "make sense" on its own.</a:t>
            </a:r>
          </a:p>
        </p:txBody>
      </p:sp>
    </p:spTree>
    <p:extLst>
      <p:ext uri="{BB962C8B-B14F-4D97-AF65-F5344CB8AC3E}">
        <p14:creationId xmlns:p14="http://schemas.microsoft.com/office/powerpoint/2010/main" val="16556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Constructors</a:t>
            </a:r>
            <a:br>
              <a:rPr lang="en-US" dirty="0" smtClean="0"/>
            </a:br>
            <a:r>
              <a:rPr lang="en-US" sz="2200" dirty="0" smtClean="0"/>
              <a:t>Deep Copies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what it must do: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 smtClean="0"/>
              <a:t> is a method and the representational invariants must hold before calling it.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 smtClean="0"/>
              <a:t> has to assume that the source and destination sets might have different sizes.  If so, it will have to resize the array appropriately, by </a:t>
            </a:r>
            <a:r>
              <a:rPr lang="en-US" b="1" dirty="0" smtClean="0">
                <a:solidFill>
                  <a:srgbClr val="C00000"/>
                </a:solidFill>
              </a:rPr>
              <a:t>destroying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reallocating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Constructors</a:t>
            </a:r>
            <a:br>
              <a:rPr lang="en-US" dirty="0" smtClean="0"/>
            </a:br>
            <a:r>
              <a:rPr lang="en-US" sz="2200" dirty="0" smtClean="0"/>
              <a:t>Deep Copies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Resize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delete[]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Copy array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is.elts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Establish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is.numElts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Constructors</a:t>
            </a:r>
            <a:br>
              <a:rPr lang="en-US" dirty="0" smtClean="0"/>
            </a:br>
            <a:r>
              <a:rPr lang="en-US" sz="2200" dirty="0" smtClean="0"/>
              <a:t>Deep Copies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that we have this function, the copy constructor is simple.</a:t>
            </a:r>
          </a:p>
          <a:p>
            <a:r>
              <a:rPr lang="en-US" sz="2400" dirty="0" smtClean="0"/>
              <a:t>First, we have to establish its invariants, then call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 smtClean="0"/>
              <a:t>.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Constructors</a:t>
            </a:r>
            <a:br>
              <a:rPr lang="en-US" dirty="0" smtClean="0"/>
            </a:br>
            <a:r>
              <a:rPr lang="en-US" sz="2200" dirty="0" smtClean="0"/>
              <a:t>Deep Copies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Contrast this copy constructor with the "default" method of copying, which does only a few things:</a:t>
            </a:r>
          </a:p>
          <a:p>
            <a:pPr lvl="1"/>
            <a:r>
              <a:rPr lang="en-US" sz="2200" dirty="0" smtClean="0"/>
              <a:t>Copies the </a:t>
            </a:r>
            <a:r>
              <a:rPr lang="en-US" sz="2200" dirty="0" err="1" smtClean="0"/>
              <a:t>elts</a:t>
            </a:r>
            <a:r>
              <a:rPr lang="en-US" sz="2200" dirty="0" smtClean="0"/>
              <a:t>/</a:t>
            </a:r>
            <a:r>
              <a:rPr lang="en-US" sz="2200" dirty="0" err="1" smtClean="0"/>
              <a:t>numElts</a:t>
            </a:r>
            <a:r>
              <a:rPr lang="en-US" sz="2200" dirty="0" smtClean="0"/>
              <a:t>/</a:t>
            </a:r>
            <a:r>
              <a:rPr lang="en-US" sz="2200" dirty="0" err="1" smtClean="0"/>
              <a:t>sizeElts</a:t>
            </a:r>
            <a:r>
              <a:rPr lang="en-US" sz="2200" dirty="0" smtClean="0"/>
              <a:t> fields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The copy constructor we've written </a:t>
            </a:r>
            <a:r>
              <a:rPr lang="en-US" sz="2400" b="1" dirty="0" smtClean="0"/>
              <a:t>chases </a:t>
            </a:r>
            <a:r>
              <a:rPr lang="en-US" sz="2400" dirty="0" smtClean="0"/>
              <a:t>pointers and </a:t>
            </a:r>
            <a:r>
              <a:rPr lang="en-US" sz="2400" b="1" dirty="0" smtClean="0"/>
              <a:t>copies </a:t>
            </a:r>
            <a:r>
              <a:rPr lang="en-US" sz="2400" dirty="0" smtClean="0"/>
              <a:t>the things they point to, rather than just copying the pointers.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called a </a:t>
            </a:r>
            <a:r>
              <a:rPr lang="en-US" sz="2400" b="1" dirty="0" smtClean="0">
                <a:solidFill>
                  <a:srgbClr val="0000FF"/>
                </a:solidFill>
              </a:rPr>
              <a:t>deep copy</a:t>
            </a:r>
            <a:r>
              <a:rPr lang="en-US" sz="2400" dirty="0" smtClean="0"/>
              <a:t>, as opposed to the default behavior of a </a:t>
            </a:r>
            <a:r>
              <a:rPr lang="en-US" sz="2400" b="1" dirty="0" smtClean="0">
                <a:solidFill>
                  <a:srgbClr val="C00000"/>
                </a:solidFill>
              </a:rPr>
              <a:t>shallow copy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47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Allocation of </a:t>
            </a:r>
            <a:r>
              <a:rPr lang="en-US" dirty="0"/>
              <a:t>Class Objects</a:t>
            </a:r>
          </a:p>
          <a:p>
            <a:r>
              <a:rPr lang="en-US" dirty="0" smtClean="0"/>
              <a:t>Dynamic Arrays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delete 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Overloaded Constructor and Default Argument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MAXELTS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Automatically called</a:t>
            </a:r>
          </a:p>
        </p:txBody>
      </p:sp>
    </p:spTree>
    <p:extLst>
      <p:ext uri="{BB962C8B-B14F-4D97-AF65-F5344CB8AC3E}">
        <p14:creationId xmlns:p14="http://schemas.microsoft.com/office/powerpoint/2010/main" val="42902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Shallow Copy versus Deep Copy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Copy Constructor</a:t>
            </a:r>
          </a:p>
          <a:p>
            <a:r>
              <a:rPr lang="en-US" dirty="0" smtClean="0"/>
              <a:t>Assignment Operator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Resizing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Assignment Operators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Basics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Assignment statement returns a value.</a:t>
            </a:r>
          </a:p>
          <a:p>
            <a:r>
              <a:rPr lang="en-US" dirty="0" smtClean="0"/>
              <a:t>The value is the reference to its left-hand-side object.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x = 4;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(y = x) += 2;</a:t>
            </a:r>
          </a:p>
          <a:p>
            <a:pPr lvl="1"/>
            <a:r>
              <a:rPr lang="en-US" dirty="0" smtClean="0"/>
              <a:t>Are the above statements legal?</a:t>
            </a:r>
          </a:p>
          <a:p>
            <a:pPr lvl="1"/>
            <a:r>
              <a:rPr lang="en-US" dirty="0" smtClean="0"/>
              <a:t>What is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Assignment </a:t>
            </a:r>
            <a:r>
              <a:rPr lang="en-US" sz="4400" dirty="0" smtClean="0"/>
              <a:t>Operators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Assignment statements can be “chained”. The </a:t>
            </a:r>
            <a:r>
              <a:rPr lang="en-US" dirty="0"/>
              <a:t>following is legal </a:t>
            </a:r>
            <a:r>
              <a:rPr lang="en-US" dirty="0" smtClean="0"/>
              <a:t>in C</a:t>
            </a:r>
            <a:r>
              <a:rPr lang="en-US" dirty="0"/>
              <a:t>++: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y = z;</a:t>
            </a:r>
          </a:p>
          <a:p>
            <a:pPr lvl="1"/>
            <a:endParaRPr lang="en-US" sz="2200" dirty="0"/>
          </a:p>
          <a:p>
            <a:r>
              <a:rPr lang="en-US" dirty="0"/>
              <a:t>This is a compound expression</a:t>
            </a:r>
            <a:r>
              <a:rPr lang="en-US" dirty="0" smtClean="0"/>
              <a:t>. Assignment operators binds </a:t>
            </a:r>
            <a:r>
              <a:rPr lang="en-US" b="1" dirty="0" smtClean="0">
                <a:solidFill>
                  <a:srgbClr val="0000FF"/>
                </a:solidFill>
              </a:rPr>
              <a:t>right-to-left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Because "=" binds right-to-left, we first assign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, and this expression yields the (new) value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" so that it can in turn be assigned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9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Operators</a:t>
            </a:r>
            <a:br>
              <a:rPr lang="en-US" dirty="0" smtClean="0"/>
            </a:br>
            <a:r>
              <a:rPr lang="en-US" sz="2200" dirty="0" smtClean="0"/>
              <a:t>On to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Now, how do we handle the following code?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s1(5);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s2(10);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s1 = s2; // assignment of s2 to s1</a:t>
            </a:r>
          </a:p>
          <a:p>
            <a:endParaRPr lang="en-US" sz="2400" dirty="0" smtClean="0"/>
          </a:p>
          <a:p>
            <a:r>
              <a:rPr lang="en-US" sz="2400" dirty="0" smtClean="0"/>
              <a:t>By default, the compiler will use a shallow copy for the this.</a:t>
            </a:r>
          </a:p>
          <a:p>
            <a:r>
              <a:rPr lang="en-US" sz="2400" dirty="0" smtClean="0"/>
              <a:t>However, like a copy constructor, assignment must do a </a:t>
            </a:r>
            <a:r>
              <a:rPr lang="en-US" sz="2400" b="1" dirty="0" smtClean="0"/>
              <a:t>deep copy </a:t>
            </a:r>
            <a:r>
              <a:rPr lang="en-US" sz="2400" dirty="0" smtClean="0"/>
              <a:t>of the right-hand-side to the left-hand-side.</a:t>
            </a:r>
          </a:p>
          <a:p>
            <a:r>
              <a:rPr lang="en-US" sz="2400" dirty="0" smtClean="0"/>
              <a:t>Then, the class instance at the left-hand-side must first be destroyed, otherwise we have a memory leak!</a:t>
            </a:r>
          </a:p>
          <a:p>
            <a:r>
              <a:rPr lang="en-US" sz="2400" dirty="0" smtClean="0"/>
              <a:t>To implement this, we </a:t>
            </a:r>
            <a:r>
              <a:rPr lang="en-US" sz="2400" b="1" dirty="0" smtClean="0">
                <a:solidFill>
                  <a:srgbClr val="0000FF"/>
                </a:solidFill>
              </a:rPr>
              <a:t>redefine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the "assignment operator"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IntSets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/>
              <a:t>by doing </a:t>
            </a:r>
            <a:r>
              <a:rPr lang="en-US" sz="2400" b="1" dirty="0" smtClean="0">
                <a:solidFill>
                  <a:srgbClr val="C00000"/>
                </a:solidFill>
              </a:rPr>
              <a:t>operator overloading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3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Here's how we </a:t>
            </a:r>
            <a:r>
              <a:rPr lang="en-US" sz="2400" b="1" dirty="0" smtClean="0">
                <a:solidFill>
                  <a:srgbClr val="0000FF"/>
                </a:solidFill>
              </a:rPr>
              <a:t>overload</a:t>
            </a:r>
            <a:r>
              <a:rPr lang="en-US" sz="2400" dirty="0" smtClean="0"/>
              <a:t> the assignment operator: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// data elements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// Constructors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 (const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&amp; is);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5029200"/>
            <a:ext cx="16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5181600"/>
            <a:ext cx="470699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can overload other operators such as</a:t>
            </a:r>
            <a:br>
              <a:rPr lang="en-US" sz="2400" dirty="0" smtClean="0"/>
            </a:br>
            <a:r>
              <a:rPr lang="en-US" sz="2400" dirty="0" smtClean="0"/>
              <a:t>+, *, etc. You need to use the keyword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Like the copy constructor, the assignment operator takes a </a:t>
            </a:r>
            <a:r>
              <a:rPr lang="en-US" sz="2400" b="1" dirty="0" smtClean="0">
                <a:solidFill>
                  <a:srgbClr val="C00000"/>
                </a:solidFill>
              </a:rPr>
              <a:t>reference to a const </a:t>
            </a:r>
            <a:r>
              <a:rPr lang="en-US" sz="2400" dirty="0" smtClean="0"/>
              <a:t>instance to copy from.</a:t>
            </a:r>
          </a:p>
          <a:p>
            <a:r>
              <a:rPr lang="en-US" sz="2400" dirty="0" smtClean="0"/>
              <a:t>However, it also </a:t>
            </a:r>
            <a:r>
              <a:rPr lang="en-US" sz="2400" b="1" dirty="0" smtClean="0"/>
              <a:t>returns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0000FF"/>
                </a:solidFill>
              </a:rPr>
              <a:t>reference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to the copied-to object.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981200"/>
            <a:ext cx="6477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&amp; operator= (const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&amp; is);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325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cool thing is that, because we wrote </a:t>
            </a:r>
            <a:r>
              <a:rPr lang="en-US" sz="2400" dirty="0" err="1" smtClean="0"/>
              <a:t>copyFrom</a:t>
            </a:r>
            <a:r>
              <a:rPr lang="en-US" sz="2400" dirty="0" smtClean="0"/>
              <a:t> already, the assignment operator is (almost) trivial: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::operator= (const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71800" y="3886200"/>
            <a:ext cx="5181600" cy="2015192"/>
            <a:chOff x="2971800" y="3886200"/>
            <a:chExt cx="5181600" cy="2015192"/>
          </a:xfrm>
        </p:grpSpPr>
        <p:sp>
          <p:nvSpPr>
            <p:cNvPr id="7" name="TextBox 6"/>
            <p:cNvSpPr txBox="1"/>
            <p:nvPr/>
          </p:nvSpPr>
          <p:spPr>
            <a:xfrm>
              <a:off x="4191000" y="3962400"/>
              <a:ext cx="39624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/>
                <a:t>Note</a:t>
              </a:r>
              <a:r>
                <a:rPr lang="en-US" sz="2400" dirty="0" smtClean="0"/>
                <a:t>:  The last line is quite odd.  Every method has an implicit local variable "this", which is a pointer to the current instance on which that method operates.</a:t>
              </a:r>
              <a:endParaRPr lang="en-US" sz="22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971800" y="3886200"/>
              <a:ext cx="12192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8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cool thing is that, because we wrote </a:t>
            </a:r>
            <a:r>
              <a:rPr lang="en-US" sz="2400" dirty="0" err="1" smtClean="0"/>
              <a:t>copyFrom</a:t>
            </a:r>
            <a:r>
              <a:rPr lang="en-US" sz="2400" dirty="0" smtClean="0"/>
              <a:t> already, the assignment operator is (almost) trivial: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::operator= (const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1800" y="3886200"/>
            <a:ext cx="5410200" cy="2015192"/>
            <a:chOff x="2971800" y="3886200"/>
            <a:chExt cx="5410200" cy="2015192"/>
          </a:xfrm>
        </p:grpSpPr>
        <p:sp>
          <p:nvSpPr>
            <p:cNvPr id="6" name="TextBox 5"/>
            <p:cNvSpPr txBox="1"/>
            <p:nvPr/>
          </p:nvSpPr>
          <p:spPr>
            <a:xfrm>
              <a:off x="4191000" y="3962400"/>
              <a:ext cx="41910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/>
                <a:t>Note</a:t>
              </a:r>
              <a:r>
                <a:rPr lang="en-US" sz="2400" dirty="0" smtClean="0"/>
                <a:t>:  This line dereferences that pointer and then returns a reference to it.  We can't just return “this”, because pointers are not exactly the same as references.</a:t>
              </a:r>
              <a:endParaRPr lang="en-US" sz="22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971800" y="3886200"/>
              <a:ext cx="12192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51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cool thing is that, because we wrote </a:t>
            </a:r>
            <a:r>
              <a:rPr lang="en-US" sz="2400" dirty="0" err="1" smtClean="0"/>
              <a:t>copyFrom</a:t>
            </a:r>
            <a:r>
              <a:rPr lang="en-US" sz="2400" dirty="0" smtClean="0"/>
              <a:t> already, the assignment operator is (almost) trivial: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::operator= (const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1800" y="3886200"/>
            <a:ext cx="4953000" cy="2015192"/>
            <a:chOff x="2971800" y="3886200"/>
            <a:chExt cx="4953000" cy="2015192"/>
          </a:xfrm>
        </p:grpSpPr>
        <p:sp>
          <p:nvSpPr>
            <p:cNvPr id="6" name="TextBox 5"/>
            <p:cNvSpPr txBox="1"/>
            <p:nvPr/>
          </p:nvSpPr>
          <p:spPr>
            <a:xfrm>
              <a:off x="4191000" y="3962400"/>
              <a:ext cx="37338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/>
                <a:t>Note</a:t>
              </a:r>
              <a:r>
                <a:rPr lang="en-US" sz="2400" dirty="0" smtClean="0"/>
                <a:t>:  We must return the reference to the </a:t>
              </a:r>
              <a:r>
                <a:rPr lang="en-US" sz="2400" b="1" dirty="0" smtClean="0"/>
                <a:t>assigned-to</a:t>
              </a:r>
              <a:r>
                <a:rPr lang="en-US" sz="2400" dirty="0" smtClean="0"/>
                <a:t> object, not the </a:t>
              </a:r>
              <a:r>
                <a:rPr lang="en-US" sz="2400" b="1" dirty="0" smtClean="0"/>
                <a:t>assigned-from</a:t>
              </a:r>
              <a:endParaRPr lang="en-US" sz="2400" dirty="0" smtClean="0"/>
            </a:p>
            <a:p>
              <a:r>
                <a:rPr lang="en-US" sz="2400" dirty="0" smtClean="0"/>
                <a:t>object, i.e., we cannot 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return is</a:t>
              </a:r>
              <a:r>
                <a:rPr lang="en-US" sz="2400" dirty="0" smtClean="0">
                  <a:cs typeface="Courier New" pitchFamily="49" charset="0"/>
                </a:rPr>
                <a:t>.</a:t>
              </a:r>
              <a:endParaRPr lang="en-US" sz="2200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971800" y="3886200"/>
              <a:ext cx="12192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90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Question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Question</a:t>
            </a:r>
            <a:r>
              <a:rPr lang="en-US" sz="2400" dirty="0" smtClean="0"/>
              <a:t>:  What happens if we do this?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s(50);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s = s;</a:t>
            </a:r>
          </a:p>
          <a:p>
            <a:r>
              <a:rPr lang="en-US" sz="2400" dirty="0" smtClean="0">
                <a:cs typeface="Courier New" pitchFamily="49" charset="0"/>
              </a:rPr>
              <a:t>It is fine! Since their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dirty="0" smtClean="0">
                <a:cs typeface="Courier New" pitchFamily="49" charset="0"/>
              </a:rPr>
              <a:t> are equal, no destroying and reallocating are needed.</a:t>
            </a:r>
          </a:p>
          <a:p>
            <a:r>
              <a:rPr lang="en-US" sz="2400" dirty="0" smtClean="0">
                <a:cs typeface="Courier New" pitchFamily="49" charset="0"/>
              </a:rPr>
              <a:t>However, it is better to modify the code as follows: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4538008"/>
            <a:ext cx="7086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::operator=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&amp;is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if(this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!= &amp;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is)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*this;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2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Shallow Copy versus Deep Copy</a:t>
            </a:r>
          </a:p>
          <a:p>
            <a:r>
              <a:rPr lang="en-US" dirty="0" smtClean="0"/>
              <a:t>Copy Constructor</a:t>
            </a:r>
          </a:p>
          <a:p>
            <a:r>
              <a:rPr lang="en-US" dirty="0" smtClean="0"/>
              <a:t>Assignment Operator</a:t>
            </a:r>
          </a:p>
          <a:p>
            <a:r>
              <a:rPr lang="en-US" dirty="0" smtClean="0"/>
              <a:t>Dynamic Resizing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Rule of the Big Three</a:t>
            </a:r>
            <a:br>
              <a:rPr lang="en-US" dirty="0" smtClean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Autofit/>
          </a:bodyPr>
          <a:lstStyle/>
          <a:p>
            <a:r>
              <a:rPr lang="en-US" dirty="0" smtClean="0"/>
              <a:t>This lecture (and the last one) can be summarized with a simple rule:  </a:t>
            </a:r>
            <a:r>
              <a:rPr lang="en-US" b="1" dirty="0" smtClean="0">
                <a:solidFill>
                  <a:srgbClr val="7030A0"/>
                </a:solidFill>
              </a:rPr>
              <a:t>the Rule of the Big Three</a:t>
            </a:r>
            <a:r>
              <a:rPr lang="en-US" dirty="0" smtClean="0"/>
              <a:t>.</a:t>
            </a:r>
          </a:p>
          <a:p>
            <a:pPr lvl="1"/>
            <a:endParaRPr lang="en-US" sz="2600" dirty="0" smtClean="0"/>
          </a:p>
          <a:p>
            <a:r>
              <a:rPr lang="en-US" dirty="0" smtClean="0"/>
              <a:t>Specifically, if you have any </a:t>
            </a:r>
            <a:r>
              <a:rPr lang="en-US" b="1" dirty="0" smtClean="0">
                <a:solidFill>
                  <a:srgbClr val="C00000"/>
                </a:solidFill>
              </a:rPr>
              <a:t>dynamically allocated storage </a:t>
            </a:r>
            <a:r>
              <a:rPr lang="en-US" dirty="0" smtClean="0"/>
              <a:t>in a class, you must provide: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A destructor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A copy constructor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An assignment operator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 find yourself writing one of these, you almost certainly need all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5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Shallow Copy versus Deep Copy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Copy Constructor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Assignment Operator</a:t>
            </a:r>
          </a:p>
          <a:p>
            <a:r>
              <a:rPr lang="en-US" dirty="0" smtClean="0"/>
              <a:t>Dynamic Resizing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modified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 to allow a client to specify the </a:t>
            </a:r>
            <a:r>
              <a:rPr lang="en-US" sz="2400" b="1" dirty="0" smtClean="0">
                <a:solidFill>
                  <a:srgbClr val="C00000"/>
                </a:solidFill>
              </a:rPr>
              <a:t>capacity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of 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.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However, this doesn't really get around the “big instance” problem, since the client itself might not know how big the set will grow.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So, what we </a:t>
            </a:r>
            <a:r>
              <a:rPr lang="en-US" sz="2400" b="1" dirty="0" smtClean="0"/>
              <a:t>really</a:t>
            </a:r>
            <a:r>
              <a:rPr lang="en-US" sz="2400" dirty="0" smtClean="0"/>
              <a:t> want to do is to create 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 that can </a:t>
            </a:r>
            <a:r>
              <a:rPr lang="en-US" sz="2400" b="1" dirty="0" smtClean="0">
                <a:solidFill>
                  <a:srgbClr val="C00000"/>
                </a:solidFill>
              </a:rPr>
              <a:t>grow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as big as it needs to.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To do this, we only need to modify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sz="2400" dirty="0" smtClean="0"/>
              <a:t> method.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7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this example, we'll be working with the version that allows clients to specify the </a:t>
            </a:r>
            <a:r>
              <a:rPr lang="en-US" sz="2400" b="1" dirty="0" smtClean="0"/>
              <a:t>initial</a:t>
            </a:r>
            <a:r>
              <a:rPr lang="en-US" sz="2400" dirty="0" smtClean="0"/>
              <a:t> size of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will use the unsorted representation, because it's a bit easier, and we can focus on the act of </a:t>
            </a:r>
            <a:r>
              <a:rPr lang="en-US" sz="2400" b="1" dirty="0" smtClean="0">
                <a:solidFill>
                  <a:srgbClr val="C00000"/>
                </a:solidFill>
              </a:rPr>
              <a:t>resizing</a:t>
            </a:r>
            <a:r>
              <a:rPr lang="en-US" sz="2400" dirty="0" smtClean="0"/>
              <a:t>, not the act of inserting.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throw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76400" y="4038600"/>
            <a:ext cx="7239000" cy="2571929"/>
            <a:chOff x="1676400" y="4038600"/>
            <a:chExt cx="7239000" cy="2571929"/>
          </a:xfrm>
        </p:grpSpPr>
        <p:sp>
          <p:nvSpPr>
            <p:cNvPr id="6" name="TextBox 5"/>
            <p:cNvSpPr txBox="1"/>
            <p:nvPr/>
          </p:nvSpPr>
          <p:spPr>
            <a:xfrm>
              <a:off x="1676400" y="5410200"/>
              <a:ext cx="72390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/>
                <a:t>Note</a:t>
              </a:r>
              <a:r>
                <a:rPr lang="en-US" sz="2400" dirty="0" smtClean="0"/>
                <a:t>:  This definition knows that not all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IntSet</a:t>
              </a:r>
              <a:r>
                <a:rPr lang="en-US" sz="2400" dirty="0" err="1" smtClean="0"/>
                <a:t>s</a:t>
              </a:r>
              <a:r>
                <a:rPr lang="en-US" sz="2400" dirty="0" smtClean="0"/>
                <a:t> are created equal, but they are all still fixed-sized.  That is, once they are created to have a certain size, they have that size forever.</a:t>
              </a:r>
              <a:endParaRPr lang="en-US" sz="22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>
              <a:off x="5257800" y="4495800"/>
              <a:ext cx="9906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286000" y="4038600"/>
              <a:ext cx="37338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6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We're going to modify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/>
              <a:t>so that it can </a:t>
            </a:r>
            <a:r>
              <a:rPr lang="en-US" sz="2400" b="1" dirty="0" smtClean="0">
                <a:solidFill>
                  <a:srgbClr val="0000FF"/>
                </a:solidFill>
              </a:rPr>
              <a:t>grow</a:t>
            </a:r>
            <a:r>
              <a:rPr lang="en-US" sz="2400" dirty="0" smtClean="0"/>
              <a:t> the array:</a:t>
            </a:r>
          </a:p>
          <a:p>
            <a:pPr lvl="1"/>
            <a:r>
              <a:rPr lang="en-US" dirty="0" smtClean="0"/>
              <a:t>Rather than throw an exception if the array is at maximum capacity, we will instead increase its size. 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grow();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9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 smtClean="0"/>
              <a:t> method won’t take any arguments or return any values.</a:t>
            </a:r>
          </a:p>
          <a:p>
            <a:r>
              <a:rPr lang="en-US" sz="2400" dirty="0" smtClean="0"/>
              <a:t>It should </a:t>
            </a:r>
            <a:r>
              <a:rPr lang="en-US" sz="2400" b="1" dirty="0" smtClean="0"/>
              <a:t>never</a:t>
            </a:r>
            <a:r>
              <a:rPr lang="en-US" sz="2400" dirty="0" smtClean="0"/>
              <a:t> be called from outside of the class, so add it as a </a:t>
            </a:r>
            <a:r>
              <a:rPr lang="en-US" sz="2400" b="1" dirty="0" smtClean="0">
                <a:solidFill>
                  <a:srgbClr val="C00000"/>
                </a:solidFill>
              </a:rPr>
              <a:t>private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method taking no arguments and returning void.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data members ...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grow();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// EFFECTS: enlarge the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array,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//          preserving current contents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...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11.4</a:t>
            </a:r>
            <a:r>
              <a:rPr lang="en-US" sz="2400" dirty="0">
                <a:solidFill>
                  <a:srgbClr val="C00000"/>
                </a:solidFill>
              </a:rPr>
              <a:t> Classes and Dynamic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 Group Exercise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Question</a:t>
            </a:r>
            <a:r>
              <a:rPr lang="en-US" dirty="0" smtClean="0"/>
              <a:t>:  What happens in the following code?</a:t>
            </a:r>
          </a:p>
          <a:p>
            <a:r>
              <a:rPr lang="en-US" b="1" u="sng" dirty="0" smtClean="0"/>
              <a:t>Hint</a:t>
            </a:r>
            <a:r>
              <a:rPr lang="en-US" dirty="0" smtClean="0"/>
              <a:t>: Classes are passed by-value, just like </a:t>
            </a:r>
            <a:r>
              <a:rPr lang="en-US" dirty="0" err="1" smtClean="0"/>
              <a:t>structs</a:t>
            </a:r>
            <a:r>
              <a:rPr lang="en-US" dirty="0" smtClean="0"/>
              <a:t>.  They are also bitwise-copied, just like </a:t>
            </a:r>
            <a:r>
              <a:rPr lang="en-US" dirty="0" err="1" smtClean="0"/>
              <a:t>structs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do something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811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turns out that exactly the same thing happens in the following: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s(5);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(7);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x = s;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s.query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(7); // Undefined!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/>
              <a:t>The assignment statement copies the elements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the elements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, but they end up </a:t>
            </a:r>
            <a:r>
              <a:rPr lang="en-US" b="1" dirty="0" smtClean="0">
                <a:solidFill>
                  <a:srgbClr val="0000FF"/>
                </a:solidFill>
              </a:rPr>
              <a:t>sharing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 smtClean="0"/>
              <a:t> array.  When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goes out of scope and is </a:t>
            </a:r>
            <a:r>
              <a:rPr lang="en-US" b="1" dirty="0" smtClean="0">
                <a:solidFill>
                  <a:srgbClr val="7030A0"/>
                </a:solidFill>
              </a:rPr>
              <a:t>destroyed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s.elts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dangles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So, what's the problem?</a:t>
            </a:r>
          </a:p>
          <a:p>
            <a:r>
              <a:rPr lang="en-US" sz="2400" dirty="0" smtClean="0"/>
              <a:t>The semantics of pass-by-value arguments and assignment specify that we should copy the contents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400" dirty="0" smtClean="0"/>
              <a:t>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but unfortunately, only pointer value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/>
              <a:t> is copied, not the array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two objects end up sharing the same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dirty="0" smtClean="0"/>
              <a:t> array!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09230" y="3715996"/>
            <a:ext cx="2209801" cy="2438400"/>
            <a:chOff x="3581399" y="3200400"/>
            <a:chExt cx="2209801" cy="2438400"/>
          </a:xfrm>
        </p:grpSpPr>
        <p:sp>
          <p:nvSpPr>
            <p:cNvPr id="6" name="Rectangle 5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s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57231" y="4401796"/>
            <a:ext cx="533400" cy="1846604"/>
            <a:chOff x="4257231" y="4401796"/>
            <a:chExt cx="533400" cy="1846604"/>
          </a:xfrm>
        </p:grpSpPr>
        <p:sp>
          <p:nvSpPr>
            <p:cNvPr id="12" name="Rectangle 11"/>
            <p:cNvSpPr/>
            <p:nvPr/>
          </p:nvSpPr>
          <p:spPr>
            <a:xfrm>
              <a:off x="4257231" y="4401796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57231" y="4782796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7231" y="5163796"/>
              <a:ext cx="533400" cy="703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  <a:endPara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7231" y="58674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114231" y="455419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33702" y="3677896"/>
            <a:ext cx="2209801" cy="2438400"/>
            <a:chOff x="3581399" y="3200400"/>
            <a:chExt cx="2209801" cy="2438400"/>
          </a:xfrm>
        </p:grpSpPr>
        <p:sp>
          <p:nvSpPr>
            <p:cNvPr id="18" name="Rectangle 17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x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>
            <a:off x="4790631" y="4668496"/>
            <a:ext cx="2548072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3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Arrays</a:t>
            </a:r>
            <a:br>
              <a:rPr lang="en-US" dirty="0" smtClean="0"/>
            </a:br>
            <a:r>
              <a:rPr lang="en-US" sz="2200" dirty="0" smtClean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What we really want is to copy the entire </a:t>
            </a:r>
            <a:r>
              <a:rPr lang="en-US" b="1" dirty="0" smtClean="0"/>
              <a:t>array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00" y="2324100"/>
            <a:ext cx="2209801" cy="2438400"/>
            <a:chOff x="3581399" y="3200400"/>
            <a:chExt cx="2209801" cy="2438400"/>
          </a:xfrm>
        </p:grpSpPr>
        <p:sp>
          <p:nvSpPr>
            <p:cNvPr id="6" name="Rectangle 5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s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2071" y="3009900"/>
            <a:ext cx="533400" cy="2209800"/>
            <a:chOff x="6629400" y="3886200"/>
            <a:chExt cx="533400" cy="2209800"/>
          </a:xfrm>
        </p:grpSpPr>
        <p:sp>
          <p:nvSpPr>
            <p:cNvPr id="12" name="Rectangle 11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971800" y="31623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410200" y="2286000"/>
            <a:ext cx="2209801" cy="2438400"/>
            <a:chOff x="3581399" y="3200400"/>
            <a:chExt cx="2209801" cy="2438400"/>
          </a:xfrm>
        </p:grpSpPr>
        <p:sp>
          <p:nvSpPr>
            <p:cNvPr id="19" name="Rectangle 18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x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315199" y="3186869"/>
            <a:ext cx="914401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229600" y="2971800"/>
            <a:ext cx="533400" cy="2209800"/>
            <a:chOff x="6629400" y="3886200"/>
            <a:chExt cx="533400" cy="2209800"/>
          </a:xfrm>
        </p:grpSpPr>
        <p:sp>
          <p:nvSpPr>
            <p:cNvPr id="27" name="Rectangle 26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8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Dynamic Arrays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Fixing dangling pointers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class contains pointers to </a:t>
            </a:r>
            <a:r>
              <a:rPr lang="en-US" b="1" dirty="0" smtClean="0">
                <a:solidFill>
                  <a:srgbClr val="0000FF"/>
                </a:solidFill>
              </a:rPr>
              <a:t>dynamic</a:t>
            </a:r>
            <a:r>
              <a:rPr lang="en-US" dirty="0" smtClean="0"/>
              <a:t> elements, copying it is tricky.</a:t>
            </a:r>
          </a:p>
          <a:p>
            <a:r>
              <a:rPr lang="en-US" dirty="0" smtClean="0"/>
              <a:t>If we just copy the "members of the class", we get a </a:t>
            </a:r>
            <a:r>
              <a:rPr lang="en-US" b="1" dirty="0" smtClean="0">
                <a:solidFill>
                  <a:srgbClr val="C00000"/>
                </a:solidFill>
              </a:rPr>
              <a:t>shallow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Usually, we want a </a:t>
            </a:r>
            <a:r>
              <a:rPr lang="en-US" b="1" dirty="0" smtClean="0"/>
              <a:t>full</a:t>
            </a:r>
            <a:r>
              <a:rPr lang="en-US" dirty="0" smtClean="0"/>
              <a:t> copy of </a:t>
            </a:r>
            <a:r>
              <a:rPr lang="en-US" b="1" dirty="0" smtClean="0"/>
              <a:t>everything</a:t>
            </a:r>
            <a:r>
              <a:rPr lang="en-US" dirty="0" smtClean="0"/>
              <a:t>. This is called a </a:t>
            </a:r>
            <a:r>
              <a:rPr lang="en-US" b="1" dirty="0" smtClean="0">
                <a:solidFill>
                  <a:srgbClr val="C00000"/>
                </a:solidFill>
              </a:rPr>
              <a:t>deep copy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2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Shallow Copy versus Deep Copy</a:t>
            </a:r>
          </a:p>
          <a:p>
            <a:r>
              <a:rPr lang="en-US" dirty="0" smtClean="0"/>
              <a:t>Copy Constructor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Assignment Operator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Resizing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10304</TotalTime>
  <Words>2135</Words>
  <Application>Microsoft Office PowerPoint</Application>
  <PresentationFormat>On-screen Show (4:3)</PresentationFormat>
  <Paragraphs>375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Ve 280 Programming and Introductory Data Structures</vt:lpstr>
      <vt:lpstr>Review</vt:lpstr>
      <vt:lpstr>Outline</vt:lpstr>
      <vt:lpstr>Dynamic Arrays  Group Exercise</vt:lpstr>
      <vt:lpstr>Dynamic Arrays Dangling pointers</vt:lpstr>
      <vt:lpstr>Dynamic Arrays Fixing dangling pointers</vt:lpstr>
      <vt:lpstr>Dynamic Arrays Fixing dangling pointers</vt:lpstr>
      <vt:lpstr>Dynamic Arrays Fixing dangling pointers</vt:lpstr>
      <vt:lpstr>Outline</vt:lpstr>
      <vt:lpstr>Dynamic Arrays Fixing dangling pointers</vt:lpstr>
      <vt:lpstr>Dynamic Arrays Copy Constructors</vt:lpstr>
      <vt:lpstr>Dynamic Arrays Copy Constructors</vt:lpstr>
      <vt:lpstr>Dynamic Arrays Copy Constructors</vt:lpstr>
      <vt:lpstr>Dynamic Arrays Copy Constructors</vt:lpstr>
      <vt:lpstr>Copy Constructors Deep Copies</vt:lpstr>
      <vt:lpstr>Copy Constructors Deep Copies</vt:lpstr>
      <vt:lpstr>Copy Constructors Deep Copies</vt:lpstr>
      <vt:lpstr>Copy Constructors Deep Copies</vt:lpstr>
      <vt:lpstr>Copy Constructors Deep Copies</vt:lpstr>
      <vt:lpstr>Outline</vt:lpstr>
      <vt:lpstr>Assignment Operators Basics</vt:lpstr>
      <vt:lpstr>Assignment Operators Basics</vt:lpstr>
      <vt:lpstr>Assignment Operators On to overloading</vt:lpstr>
      <vt:lpstr>Assignment Operators Operator overloading</vt:lpstr>
      <vt:lpstr>Assignment Operators Operator overloading</vt:lpstr>
      <vt:lpstr>Assignment Operators Operator overloading</vt:lpstr>
      <vt:lpstr>Assignment Operators Operator overloading</vt:lpstr>
      <vt:lpstr>Assignment Operators Operator overloading</vt:lpstr>
      <vt:lpstr>Assignment Operators Question</vt:lpstr>
      <vt:lpstr>The Rule of the Big Three </vt:lpstr>
      <vt:lpstr>Outline</vt:lpstr>
      <vt:lpstr>Dynamic Resizing Modifying Insert()</vt:lpstr>
      <vt:lpstr>Dynamic Resizing Modifying Insert()</vt:lpstr>
      <vt:lpstr>Dynamic Resizing Modifying Insert()</vt:lpstr>
      <vt:lpstr>Dynamic Resizing Modifying Insert()</vt:lpstr>
      <vt:lpstr>Reference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891</cp:revision>
  <dcterms:created xsi:type="dcterms:W3CDTF">2008-09-02T17:19:50Z</dcterms:created>
  <dcterms:modified xsi:type="dcterms:W3CDTF">2012-07-25T01:59:56Z</dcterms:modified>
</cp:coreProperties>
</file>