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188" r:id="rId1"/>
  </p:sldMasterIdLst>
  <p:notesMasterIdLst>
    <p:notesMasterId r:id="rId27"/>
  </p:notesMasterIdLst>
  <p:handoutMasterIdLst>
    <p:handoutMasterId r:id="rId28"/>
  </p:handoutMasterIdLst>
  <p:sldIdLst>
    <p:sldId id="256" r:id="rId2"/>
    <p:sldId id="278" r:id="rId3"/>
    <p:sldId id="279" r:id="rId4"/>
    <p:sldId id="280" r:id="rId5"/>
    <p:sldId id="257" r:id="rId6"/>
    <p:sldId id="258" r:id="rId7"/>
    <p:sldId id="260" r:id="rId8"/>
    <p:sldId id="268" r:id="rId9"/>
    <p:sldId id="261" r:id="rId10"/>
    <p:sldId id="262" r:id="rId11"/>
    <p:sldId id="270" r:id="rId12"/>
    <p:sldId id="273" r:id="rId13"/>
    <p:sldId id="271" r:id="rId14"/>
    <p:sldId id="274" r:id="rId15"/>
    <p:sldId id="263" r:id="rId16"/>
    <p:sldId id="264" r:id="rId17"/>
    <p:sldId id="266" r:id="rId18"/>
    <p:sldId id="267" r:id="rId19"/>
    <p:sldId id="265" r:id="rId20"/>
    <p:sldId id="269" r:id="rId21"/>
    <p:sldId id="275" r:id="rId22"/>
    <p:sldId id="276" r:id="rId23"/>
    <p:sldId id="277" r:id="rId24"/>
    <p:sldId id="272" r:id="rId25"/>
    <p:sldId id="259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0000FF"/>
    <a:srgbClr val="FFFF99"/>
    <a:srgbClr val="339933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007" autoAdjust="0"/>
  </p:normalViewPr>
  <p:slideViewPr>
    <p:cSldViewPr>
      <p:cViewPr varScale="1">
        <p:scale>
          <a:sx n="68" d="100"/>
          <a:sy n="68" d="100"/>
        </p:scale>
        <p:origin x="-88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3A6FCC-A2D9-49BA-8B34-8B4B1F26D475}" type="datetimeFigureOut">
              <a:rPr lang="en-US" smtClean="0"/>
              <a:pPr/>
              <a:t>5/26/2012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11D48-85F6-42D5-9AA1-D6D7C3FC03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5052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7EE5A2-1CB4-4CE5-900A-9880C8D26138}" type="datetimeFigureOut">
              <a:rPr lang="en-US" smtClean="0"/>
              <a:pPr/>
              <a:t>5/26/2012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51EB87-DD47-4620-B027-3B8A3E02C6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189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F88D4-CCFF-40BD-A521-451ACFC7DD9F}" type="datetime1">
              <a:rPr lang="en-US" smtClean="0"/>
              <a:t>5/26/2012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5E4F2-D4FD-4373-B890-9E0296049FCC}" type="datetime1">
              <a:rPr lang="en-US" smtClean="0"/>
              <a:t>5/26/2012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B3908-2D63-44C2-97FA-9B8D87DB5086}" type="datetime1">
              <a:rPr lang="en-US" smtClean="0"/>
              <a:t>5/26/2012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CCD9C-AF97-49F0-B424-828B720FB69F}" type="datetime1">
              <a:rPr lang="en-US" smtClean="0"/>
              <a:t>5/26/2012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0545B-DA34-4D7B-8ECF-17DD580E96F0}" type="datetime1">
              <a:rPr lang="en-US" smtClean="0"/>
              <a:t>5/26/2012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A986B-A999-46D8-9F19-B37FAC2CD754}" type="datetime1">
              <a:rPr lang="en-US" smtClean="0"/>
              <a:t>5/26/2012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F352B-162F-4444-A79C-FDC146DC2E91}" type="datetime1">
              <a:rPr lang="en-US" smtClean="0"/>
              <a:t>5/26/2012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F14ED-20B4-48B9-BA0E-8551A90C58B8}" type="datetime1">
              <a:rPr lang="en-US" smtClean="0"/>
              <a:t>5/26/2012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B2007-0B87-4F73-A042-660FB947B311}" type="datetime1">
              <a:rPr lang="en-US" smtClean="0"/>
              <a:t>5/26/2012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1B3FF-B53A-4548-AEB7-674051D41095}" type="datetime1">
              <a:rPr lang="en-US" smtClean="0"/>
              <a:t>5/26/2012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3B3F0-86CC-452E-9D18-D687B61B7FC3}" type="datetime1">
              <a:rPr lang="en-US" smtClean="0"/>
              <a:t>5/26/2012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A1F4BCA-8657-4D29-94F1-E7CC79061E3C}" type="datetime1">
              <a:rPr lang="en-US" smtClean="0"/>
              <a:t>5/26/2012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89" r:id="rId1"/>
    <p:sldLayoutId id="2147484190" r:id="rId2"/>
    <p:sldLayoutId id="2147484191" r:id="rId3"/>
    <p:sldLayoutId id="2147484192" r:id="rId4"/>
    <p:sldLayoutId id="2147484193" r:id="rId5"/>
    <p:sldLayoutId id="2147484194" r:id="rId6"/>
    <p:sldLayoutId id="2147484195" r:id="rId7"/>
    <p:sldLayoutId id="2147484196" r:id="rId8"/>
    <p:sldLayoutId id="2147484197" r:id="rId9"/>
    <p:sldLayoutId id="2147484198" r:id="rId10"/>
    <p:sldLayoutId id="214748419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linux.com/TUTORIALS/GDB-Commands.html" TargetMode="External"/><Relationship Id="rId2" Type="http://schemas.openxmlformats.org/officeDocument/2006/relationships/hyperlink" Target="http://sources.redhat.com/gdb/documentation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cs.umd.edu/class/sum2005/cmsc420/gdb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Debugging with GDB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dirty="0" err="1" smtClean="0"/>
              <a:t>Ve</a:t>
            </a:r>
            <a:r>
              <a:rPr dirty="0" smtClean="0"/>
              <a:t> 280</a:t>
            </a:r>
            <a:br>
              <a:rPr dirty="0" smtClean="0"/>
            </a:br>
            <a:r>
              <a:rPr sz="2200" dirty="0" smtClean="0"/>
              <a:t>Programming and Elementary Data Structures</a:t>
            </a: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Delete and Enable/Disable Breakpoints</a:t>
            </a:r>
            <a:endParaRPr lang="en-US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Delete a breakpoint: </a:t>
            </a:r>
            <a:r>
              <a:rPr lang="en-US" dirty="0" smtClean="0">
                <a:solidFill>
                  <a:srgbClr val="FF0000"/>
                </a:solidFill>
              </a:rPr>
              <a:t>delete/d </a:t>
            </a:r>
            <a:r>
              <a:rPr lang="en-US" dirty="0">
                <a:solidFill>
                  <a:srgbClr val="FF0000"/>
                </a:solidFill>
              </a:rPr>
              <a:t>[</a:t>
            </a:r>
            <a:r>
              <a:rPr lang="en-US" dirty="0" err="1" smtClean="0">
                <a:solidFill>
                  <a:srgbClr val="FF0000"/>
                </a:solidFill>
              </a:rPr>
              <a:t>bnum</a:t>
            </a:r>
            <a:r>
              <a:rPr lang="en-US" dirty="0" smtClean="0">
                <a:solidFill>
                  <a:srgbClr val="FF0000"/>
                </a:solidFill>
              </a:rPr>
              <a:t>]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E.g., d 2</a:t>
            </a:r>
          </a:p>
          <a:p>
            <a:pPr lvl="1"/>
            <a:r>
              <a:rPr lang="en-US" dirty="0" smtClean="0"/>
              <a:t>Permanently!</a:t>
            </a:r>
          </a:p>
          <a:p>
            <a:r>
              <a:rPr lang="en-US" dirty="0" smtClean="0"/>
              <a:t>Disable a breakpoint: </a:t>
            </a:r>
            <a:r>
              <a:rPr lang="en-US" dirty="0" smtClean="0">
                <a:solidFill>
                  <a:srgbClr val="FF0000"/>
                </a:solidFill>
              </a:rPr>
              <a:t>disable/dis </a:t>
            </a:r>
            <a:r>
              <a:rPr lang="en-US" dirty="0">
                <a:solidFill>
                  <a:srgbClr val="FF0000"/>
                </a:solidFill>
              </a:rPr>
              <a:t>[</a:t>
            </a:r>
            <a:r>
              <a:rPr lang="en-US" dirty="0" err="1">
                <a:solidFill>
                  <a:srgbClr val="FF0000"/>
                </a:solidFill>
              </a:rPr>
              <a:t>bnum</a:t>
            </a:r>
            <a:r>
              <a:rPr lang="en-US" dirty="0">
                <a:solidFill>
                  <a:srgbClr val="FF0000"/>
                </a:solidFill>
              </a:rPr>
              <a:t>]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E.g., dis 1</a:t>
            </a:r>
          </a:p>
          <a:p>
            <a:pPr lvl="1"/>
            <a:r>
              <a:rPr lang="en-US" dirty="0" smtClean="0"/>
              <a:t>Temporarily!</a:t>
            </a:r>
          </a:p>
          <a:p>
            <a:r>
              <a:rPr lang="en-US" dirty="0" smtClean="0"/>
              <a:t>Enable a breakpoint: </a:t>
            </a:r>
            <a:r>
              <a:rPr lang="en-US" dirty="0" smtClean="0">
                <a:solidFill>
                  <a:srgbClr val="FF0000"/>
                </a:solidFill>
              </a:rPr>
              <a:t>enable/en </a:t>
            </a:r>
            <a:r>
              <a:rPr lang="en-US" dirty="0">
                <a:solidFill>
                  <a:srgbClr val="FF0000"/>
                </a:solidFill>
              </a:rPr>
              <a:t>[</a:t>
            </a:r>
            <a:r>
              <a:rPr lang="en-US" dirty="0" err="1">
                <a:solidFill>
                  <a:srgbClr val="FF0000"/>
                </a:solidFill>
              </a:rPr>
              <a:t>bnum</a:t>
            </a:r>
            <a:r>
              <a:rPr lang="en-US" dirty="0">
                <a:solidFill>
                  <a:srgbClr val="FF0000"/>
                </a:solidFill>
              </a:rPr>
              <a:t>]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E.g., en 1</a:t>
            </a: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5690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 Conditions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simplest sort of breakpoint breaks every time your program reaches a specified place</a:t>
            </a:r>
            <a:r>
              <a:rPr lang="en-US" dirty="0" smtClean="0"/>
              <a:t>.</a:t>
            </a:r>
          </a:p>
          <a:p>
            <a:r>
              <a:rPr lang="en-US" dirty="0"/>
              <a:t>You can also specify a </a:t>
            </a:r>
            <a:r>
              <a:rPr lang="en-US" b="1" dirty="0">
                <a:solidFill>
                  <a:srgbClr val="00B050"/>
                </a:solidFill>
              </a:rPr>
              <a:t>condition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/>
              <a:t>for a breakpoint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A condition is just a Boolean expression in </a:t>
            </a:r>
            <a:r>
              <a:rPr lang="en-US" dirty="0" smtClean="0"/>
              <a:t>C++</a:t>
            </a:r>
          </a:p>
          <a:p>
            <a:pPr lvl="1"/>
            <a:r>
              <a:rPr lang="en-US" dirty="0"/>
              <a:t>A breakpoint with a condition evaluates the expression each time your program reaches it, and your program stops only if the condition is </a:t>
            </a:r>
            <a:r>
              <a:rPr lang="en-US" b="1" dirty="0">
                <a:solidFill>
                  <a:srgbClr val="00B050"/>
                </a:solidFill>
              </a:rPr>
              <a:t>true</a:t>
            </a:r>
            <a:r>
              <a:rPr lang="en-US" dirty="0" smtClean="0"/>
              <a:t>.</a:t>
            </a:r>
          </a:p>
          <a:p>
            <a:r>
              <a:rPr lang="en-US" dirty="0" smtClean="0"/>
              <a:t>Command: </a:t>
            </a:r>
            <a:r>
              <a:rPr lang="en-US" dirty="0" smtClean="0">
                <a:solidFill>
                  <a:srgbClr val="FF0000"/>
                </a:solidFill>
              </a:rPr>
              <a:t>condition [</a:t>
            </a:r>
            <a:r>
              <a:rPr lang="en-US" dirty="0" err="1" smtClean="0">
                <a:solidFill>
                  <a:srgbClr val="FF0000"/>
                </a:solidFill>
              </a:rPr>
              <a:t>bnum</a:t>
            </a:r>
            <a:r>
              <a:rPr lang="en-US" dirty="0" smtClean="0">
                <a:solidFill>
                  <a:srgbClr val="FF0000"/>
                </a:solidFill>
              </a:rPr>
              <a:t>] [expression]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solidFill>
                  <a:srgbClr val="0000FF"/>
                </a:solidFill>
              </a:rPr>
              <a:t>condition 2 </a:t>
            </a:r>
            <a:r>
              <a:rPr lang="en-US" dirty="0" err="1" smtClean="0">
                <a:solidFill>
                  <a:srgbClr val="0000FF"/>
                </a:solidFill>
              </a:rPr>
              <a:t>i</a:t>
            </a:r>
            <a:r>
              <a:rPr lang="en-US" dirty="0" smtClean="0">
                <a:solidFill>
                  <a:srgbClr val="0000FF"/>
                </a:solidFill>
              </a:rPr>
              <a:t>==4</a:t>
            </a:r>
          </a:p>
          <a:p>
            <a:r>
              <a:rPr lang="en-US" dirty="0" smtClean="0"/>
              <a:t>Remove the condition form: </a:t>
            </a:r>
            <a:r>
              <a:rPr lang="en-US" dirty="0" smtClean="0">
                <a:solidFill>
                  <a:srgbClr val="FF0000"/>
                </a:solidFill>
              </a:rPr>
              <a:t>condition [</a:t>
            </a:r>
            <a:r>
              <a:rPr lang="en-US" dirty="0" err="1" smtClean="0">
                <a:solidFill>
                  <a:srgbClr val="FF0000"/>
                </a:solidFill>
              </a:rPr>
              <a:t>bnum</a:t>
            </a:r>
            <a:r>
              <a:rPr lang="en-US" dirty="0" smtClean="0">
                <a:solidFill>
                  <a:srgbClr val="FF0000"/>
                </a:solidFill>
              </a:rPr>
              <a:t>]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solidFill>
                  <a:srgbClr val="0000FF"/>
                </a:solidFill>
              </a:rPr>
              <a:t>condition 2</a:t>
            </a: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7872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Conditions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Stop </a:t>
            </a:r>
            <a:r>
              <a:rPr lang="en-US" dirty="0"/>
              <a:t>only when the breakpoint has been reached a certain number of </a:t>
            </a:r>
            <a:r>
              <a:rPr lang="en-US" dirty="0" smtClean="0"/>
              <a:t>times: </a:t>
            </a:r>
            <a:r>
              <a:rPr lang="en-US" dirty="0" smtClean="0">
                <a:solidFill>
                  <a:srgbClr val="FF0000"/>
                </a:solidFill>
              </a:rPr>
              <a:t>ignore [</a:t>
            </a:r>
            <a:r>
              <a:rPr lang="en-US" dirty="0" err="1" smtClean="0">
                <a:solidFill>
                  <a:srgbClr val="FF0000"/>
                </a:solidFill>
              </a:rPr>
              <a:t>bnum</a:t>
            </a:r>
            <a:r>
              <a:rPr lang="en-US" dirty="0" smtClean="0">
                <a:solidFill>
                  <a:srgbClr val="FF0000"/>
                </a:solidFill>
              </a:rPr>
              <a:t>] [count]</a:t>
            </a:r>
          </a:p>
          <a:p>
            <a:pPr lvl="1"/>
            <a:r>
              <a:rPr lang="en-US" dirty="0" smtClean="0"/>
              <a:t>The breakpoint [</a:t>
            </a:r>
            <a:r>
              <a:rPr lang="en-US" dirty="0" err="1" smtClean="0"/>
              <a:t>bnum</a:t>
            </a:r>
            <a:r>
              <a:rPr lang="en-US" dirty="0"/>
              <a:t>] </a:t>
            </a:r>
            <a:r>
              <a:rPr lang="en-US" dirty="0" smtClean="0"/>
              <a:t>does </a:t>
            </a:r>
            <a:r>
              <a:rPr lang="en-US" dirty="0"/>
              <a:t>not stop the </a:t>
            </a:r>
            <a:r>
              <a:rPr lang="en-US" b="1" dirty="0">
                <a:solidFill>
                  <a:srgbClr val="00B050"/>
                </a:solidFill>
              </a:rPr>
              <a:t>next</a:t>
            </a:r>
            <a:r>
              <a:rPr lang="en-US" dirty="0"/>
              <a:t> </a:t>
            </a:r>
            <a:r>
              <a:rPr lang="en-US" dirty="0" smtClean="0"/>
              <a:t>[count] </a:t>
            </a:r>
            <a:r>
              <a:rPr lang="en-US" dirty="0"/>
              <a:t>times your program reaches it.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solidFill>
                  <a:srgbClr val="0000FF"/>
                </a:solidFill>
              </a:rPr>
              <a:t>ignore 2 4</a:t>
            </a:r>
          </a:p>
        </p:txBody>
      </p:sp>
    </p:spTree>
    <p:extLst>
      <p:ext uri="{BB962C8B-B14F-4D97-AF65-F5344CB8AC3E}">
        <p14:creationId xmlns:p14="http://schemas.microsoft.com/office/powerpoint/2010/main" val="3741091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Another Way to Stop: Set </a:t>
            </a:r>
            <a:r>
              <a:rPr lang="en-US" dirty="0" err="1" smtClean="0"/>
              <a:t>Watchpoints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029200"/>
          </a:xfrm>
        </p:spPr>
        <p:txBody>
          <a:bodyPr>
            <a:normAutofit/>
          </a:bodyPr>
          <a:lstStyle/>
          <a:p>
            <a:r>
              <a:rPr lang="en-US" dirty="0"/>
              <a:t>You can use a </a:t>
            </a:r>
            <a:r>
              <a:rPr lang="en-US" dirty="0" err="1"/>
              <a:t>watchpoint</a:t>
            </a:r>
            <a:r>
              <a:rPr lang="en-US" dirty="0"/>
              <a:t> to stop execution </a:t>
            </a:r>
            <a:r>
              <a:rPr lang="en-US" b="1" dirty="0">
                <a:solidFill>
                  <a:srgbClr val="00B050"/>
                </a:solidFill>
              </a:rPr>
              <a:t>whenever the value of an expression </a:t>
            </a:r>
            <a:r>
              <a:rPr lang="en-US" b="1" dirty="0" smtClean="0">
                <a:solidFill>
                  <a:srgbClr val="00B050"/>
                </a:solidFill>
              </a:rPr>
              <a:t>changes</a:t>
            </a:r>
          </a:p>
          <a:p>
            <a:pPr lvl="1"/>
            <a:r>
              <a:rPr lang="en-US" dirty="0" smtClean="0"/>
              <a:t>without </a:t>
            </a:r>
            <a:r>
              <a:rPr lang="en-US" dirty="0"/>
              <a:t>having to predict a particular place where this may happen</a:t>
            </a:r>
            <a:r>
              <a:rPr lang="en-US" dirty="0" smtClean="0"/>
              <a:t>.</a:t>
            </a:r>
          </a:p>
          <a:p>
            <a:r>
              <a:rPr lang="en-US" dirty="0" smtClean="0"/>
              <a:t>Command: </a:t>
            </a:r>
            <a:r>
              <a:rPr lang="en-US" dirty="0" smtClean="0">
                <a:solidFill>
                  <a:srgbClr val="FF0000"/>
                </a:solidFill>
              </a:rPr>
              <a:t>watch [expression]</a:t>
            </a:r>
          </a:p>
          <a:p>
            <a:pPr lvl="1"/>
            <a:r>
              <a:rPr lang="en-US" dirty="0"/>
              <a:t>[expression] could be either </a:t>
            </a:r>
            <a:r>
              <a:rPr lang="en-US" b="1" dirty="0">
                <a:solidFill>
                  <a:srgbClr val="00B050"/>
                </a:solidFill>
              </a:rPr>
              <a:t>variable</a:t>
            </a:r>
            <a:r>
              <a:rPr lang="en-US" dirty="0"/>
              <a:t> or </a:t>
            </a:r>
            <a:r>
              <a:rPr lang="en-US" b="1" dirty="0">
                <a:solidFill>
                  <a:srgbClr val="00B050"/>
                </a:solidFill>
              </a:rPr>
              <a:t>variable expression</a:t>
            </a:r>
          </a:p>
          <a:p>
            <a:pPr lvl="1"/>
            <a:r>
              <a:rPr lang="en-US" dirty="0"/>
              <a:t>Variable example: </a:t>
            </a:r>
            <a:r>
              <a:rPr lang="en-US" dirty="0" smtClean="0">
                <a:solidFill>
                  <a:srgbClr val="0000FF"/>
                </a:solidFill>
              </a:rPr>
              <a:t>watch </a:t>
            </a:r>
            <a:r>
              <a:rPr lang="en-US" dirty="0" err="1">
                <a:solidFill>
                  <a:srgbClr val="0000FF"/>
                </a:solidFill>
              </a:rPr>
              <a:t>i</a:t>
            </a:r>
            <a:endParaRPr lang="en-US" dirty="0">
              <a:solidFill>
                <a:srgbClr val="0000FF"/>
              </a:solidFill>
            </a:endParaRPr>
          </a:p>
          <a:p>
            <a:pPr lvl="1"/>
            <a:r>
              <a:rPr lang="en-US" dirty="0"/>
              <a:t>Basic expression example: </a:t>
            </a:r>
            <a:r>
              <a:rPr lang="en-US" dirty="0" smtClean="0">
                <a:solidFill>
                  <a:srgbClr val="0000FF"/>
                </a:solidFill>
              </a:rPr>
              <a:t>watch </a:t>
            </a:r>
            <a:r>
              <a:rPr lang="en-US" dirty="0">
                <a:solidFill>
                  <a:srgbClr val="0000FF"/>
                </a:solidFill>
              </a:rPr>
              <a:t>a*b+2</a:t>
            </a:r>
          </a:p>
          <a:p>
            <a:pPr lvl="1"/>
            <a:r>
              <a:rPr lang="en-US" dirty="0"/>
              <a:t>Array element example: </a:t>
            </a:r>
            <a:r>
              <a:rPr lang="en-US" dirty="0" smtClean="0">
                <a:solidFill>
                  <a:srgbClr val="0000FF"/>
                </a:solidFill>
              </a:rPr>
              <a:t>watch </a:t>
            </a:r>
            <a:r>
              <a:rPr lang="en-US" dirty="0">
                <a:solidFill>
                  <a:srgbClr val="0000FF"/>
                </a:solidFill>
              </a:rPr>
              <a:t>array[2]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57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about </a:t>
            </a:r>
            <a:r>
              <a:rPr lang="en-US" dirty="0" err="1" smtClean="0"/>
              <a:t>Watchpoints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Watchpoint</a:t>
            </a:r>
            <a:r>
              <a:rPr lang="en-US" dirty="0" smtClean="0"/>
              <a:t> is </a:t>
            </a:r>
            <a:r>
              <a:rPr lang="en-US" dirty="0"/>
              <a:t>a type of </a:t>
            </a:r>
            <a:r>
              <a:rPr lang="en-US" dirty="0" smtClean="0"/>
              <a:t>breakpoint.</a:t>
            </a:r>
          </a:p>
          <a:p>
            <a:r>
              <a:rPr lang="en-US" dirty="0" smtClean="0"/>
              <a:t>It is assigned a breakpoint number</a:t>
            </a:r>
            <a:endParaRPr lang="en-US" dirty="0"/>
          </a:p>
          <a:p>
            <a:r>
              <a:rPr lang="en-US" dirty="0" smtClean="0"/>
              <a:t>Many commands </a:t>
            </a:r>
            <a:r>
              <a:rPr lang="en-US" dirty="0"/>
              <a:t>for breakpoints can be used for </a:t>
            </a:r>
            <a:r>
              <a:rPr lang="en-US" dirty="0" err="1"/>
              <a:t>watchpoints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List </a:t>
            </a:r>
            <a:r>
              <a:rPr lang="en-US" dirty="0" err="1"/>
              <a:t>watchpoints</a:t>
            </a:r>
            <a:r>
              <a:rPr lang="en-US" dirty="0"/>
              <a:t>: </a:t>
            </a:r>
            <a:r>
              <a:rPr lang="en-US" dirty="0">
                <a:solidFill>
                  <a:srgbClr val="FF0000"/>
                </a:solidFill>
              </a:rPr>
              <a:t>info breakpoints</a:t>
            </a:r>
          </a:p>
          <a:p>
            <a:pPr lvl="1"/>
            <a:r>
              <a:rPr lang="en-US" dirty="0"/>
              <a:t>Delete/Disable/Enable </a:t>
            </a:r>
            <a:r>
              <a:rPr lang="en-US" dirty="0" err="1"/>
              <a:t>watchpoints</a:t>
            </a:r>
            <a:r>
              <a:rPr lang="en-US" dirty="0"/>
              <a:t>: d/dis/en </a:t>
            </a:r>
            <a:r>
              <a:rPr lang="en-US" dirty="0" smtClean="0"/>
              <a:t>[</a:t>
            </a:r>
            <a:r>
              <a:rPr lang="en-US" dirty="0" err="1" smtClean="0"/>
              <a:t>bnum</a:t>
            </a:r>
            <a:r>
              <a:rPr lang="en-US" dirty="0" smtClean="0"/>
              <a:t>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163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Examine </a:t>
            </a:r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Examining Data: </a:t>
            </a:r>
            <a:r>
              <a:rPr lang="en-US" dirty="0" smtClean="0">
                <a:solidFill>
                  <a:srgbClr val="FF0000"/>
                </a:solidFill>
              </a:rPr>
              <a:t>print/p [expression]</a:t>
            </a:r>
          </a:p>
          <a:p>
            <a:pPr lvl="1"/>
            <a:r>
              <a:rPr lang="en-US" dirty="0" smtClean="0"/>
              <a:t>[expression] could be either </a:t>
            </a:r>
            <a:r>
              <a:rPr lang="en-US" b="1" dirty="0" smtClean="0">
                <a:solidFill>
                  <a:srgbClr val="00B050"/>
                </a:solidFill>
              </a:rPr>
              <a:t>variable</a:t>
            </a:r>
            <a:r>
              <a:rPr lang="en-US" dirty="0" smtClean="0"/>
              <a:t> or </a:t>
            </a:r>
            <a:r>
              <a:rPr lang="en-US" b="1" dirty="0" smtClean="0">
                <a:solidFill>
                  <a:srgbClr val="00B050"/>
                </a:solidFill>
              </a:rPr>
              <a:t>variable expression</a:t>
            </a:r>
          </a:p>
          <a:p>
            <a:pPr lvl="1"/>
            <a:r>
              <a:rPr lang="en-US" dirty="0" smtClean="0"/>
              <a:t>Variable example: </a:t>
            </a:r>
            <a:r>
              <a:rPr lang="en-US" dirty="0" smtClean="0">
                <a:solidFill>
                  <a:srgbClr val="0000FF"/>
                </a:solidFill>
              </a:rPr>
              <a:t>p </a:t>
            </a:r>
            <a:r>
              <a:rPr lang="en-US" dirty="0" err="1" smtClean="0">
                <a:solidFill>
                  <a:srgbClr val="0000FF"/>
                </a:solidFill>
              </a:rPr>
              <a:t>i</a:t>
            </a:r>
            <a:endParaRPr lang="en-US" dirty="0">
              <a:solidFill>
                <a:srgbClr val="0000FF"/>
              </a:solidFill>
            </a:endParaRPr>
          </a:p>
          <a:p>
            <a:pPr lvl="1"/>
            <a:r>
              <a:rPr lang="en-US" dirty="0" smtClean="0"/>
              <a:t>Basic expression example: </a:t>
            </a:r>
            <a:r>
              <a:rPr lang="en-US" dirty="0" smtClean="0">
                <a:solidFill>
                  <a:srgbClr val="0000FF"/>
                </a:solidFill>
              </a:rPr>
              <a:t>p a*b+2</a:t>
            </a:r>
          </a:p>
          <a:p>
            <a:pPr lvl="1"/>
            <a:r>
              <a:rPr lang="en-US" dirty="0" smtClean="0"/>
              <a:t>Array element example: </a:t>
            </a:r>
            <a:r>
              <a:rPr lang="en-US" dirty="0" smtClean="0">
                <a:solidFill>
                  <a:srgbClr val="0000FF"/>
                </a:solidFill>
              </a:rPr>
              <a:t>p array[2]</a:t>
            </a:r>
          </a:p>
          <a:p>
            <a:pPr lvl="1"/>
            <a:r>
              <a:rPr lang="en-US" dirty="0" smtClean="0"/>
              <a:t>Function example: </a:t>
            </a:r>
            <a:r>
              <a:rPr lang="en-US" dirty="0" smtClean="0">
                <a:solidFill>
                  <a:srgbClr val="0000FF"/>
                </a:solidFill>
              </a:rPr>
              <a:t>p factorial(n)</a:t>
            </a:r>
          </a:p>
          <a:p>
            <a:r>
              <a:rPr lang="en-US" dirty="0" smtClean="0"/>
              <a:t>Print an array of elements:</a:t>
            </a:r>
            <a:br>
              <a:rPr lang="en-US" dirty="0" smtClean="0"/>
            </a:br>
            <a:r>
              <a:rPr lang="en-US" dirty="0" smtClean="0">
                <a:solidFill>
                  <a:srgbClr val="FF0000"/>
                </a:solidFill>
              </a:rPr>
              <a:t>print *[</a:t>
            </a:r>
            <a:r>
              <a:rPr lang="en-US" dirty="0" err="1" smtClean="0">
                <a:solidFill>
                  <a:srgbClr val="FF0000"/>
                </a:solidFill>
              </a:rPr>
              <a:t>array_start_pointer</a:t>
            </a:r>
            <a:r>
              <a:rPr lang="en-US" dirty="0" smtClean="0">
                <a:solidFill>
                  <a:srgbClr val="FF0000"/>
                </a:solidFill>
              </a:rPr>
              <a:t>]@[length]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E.g., </a:t>
            </a:r>
            <a:r>
              <a:rPr lang="en-US" dirty="0" smtClean="0">
                <a:solidFill>
                  <a:srgbClr val="0000FF"/>
                </a:solidFill>
              </a:rPr>
              <a:t>print *array@3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81254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Examine </a:t>
            </a:r>
            <a:r>
              <a:rPr lang="en-US" dirty="0"/>
              <a:t>Data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Change output format: </a:t>
            </a:r>
            <a:r>
              <a:rPr lang="en-US" dirty="0">
                <a:solidFill>
                  <a:srgbClr val="FF0000"/>
                </a:solidFill>
              </a:rPr>
              <a:t>p /[</a:t>
            </a:r>
            <a:r>
              <a:rPr lang="en-US" dirty="0" err="1">
                <a:solidFill>
                  <a:srgbClr val="FF0000"/>
                </a:solidFill>
              </a:rPr>
              <a:t>format_letter</a:t>
            </a:r>
            <a:r>
              <a:rPr lang="en-US" dirty="0">
                <a:solidFill>
                  <a:srgbClr val="FF0000"/>
                </a:solidFill>
              </a:rPr>
              <a:t>] [expression</a:t>
            </a:r>
            <a:r>
              <a:rPr lang="en-US" dirty="0" smtClean="0">
                <a:solidFill>
                  <a:srgbClr val="FF0000"/>
                </a:solidFill>
              </a:rPr>
              <a:t>]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E.g., </a:t>
            </a:r>
            <a:r>
              <a:rPr lang="en-US" dirty="0" smtClean="0">
                <a:solidFill>
                  <a:srgbClr val="0000FF"/>
                </a:solidFill>
              </a:rPr>
              <a:t>p  /t  a</a:t>
            </a:r>
          </a:p>
          <a:p>
            <a:r>
              <a:rPr lang="en-US" dirty="0" smtClean="0"/>
              <a:t>Set (or change) the value of a variable: </a:t>
            </a:r>
            <a:r>
              <a:rPr lang="en-US" dirty="0" smtClean="0">
                <a:solidFill>
                  <a:srgbClr val="FF0000"/>
                </a:solidFill>
              </a:rPr>
              <a:t>p [variable]=[value]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solidFill>
                  <a:srgbClr val="0000FF"/>
                </a:solidFill>
              </a:rPr>
              <a:t>p </a:t>
            </a:r>
            <a:r>
              <a:rPr lang="en-US" dirty="0" err="1" smtClean="0">
                <a:solidFill>
                  <a:srgbClr val="0000FF"/>
                </a:solidFill>
              </a:rPr>
              <a:t>i</a:t>
            </a:r>
            <a:r>
              <a:rPr lang="en-US" dirty="0" smtClean="0">
                <a:solidFill>
                  <a:srgbClr val="0000FF"/>
                </a:solidFill>
              </a:rPr>
              <a:t>=5</a:t>
            </a:r>
          </a:p>
          <a:p>
            <a:pPr lvl="1"/>
            <a:r>
              <a:rPr lang="en-US" dirty="0" smtClean="0"/>
              <a:t>Sometimes you can use this method to correct a wrong value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5307043"/>
              </p:ext>
            </p:extLst>
          </p:nvPr>
        </p:nvGraphicFramePr>
        <p:xfrm>
          <a:off x="1219200" y="2057400"/>
          <a:ext cx="6781801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/>
                <a:gridCol w="914400"/>
                <a:gridCol w="990600"/>
                <a:gridCol w="1143000"/>
                <a:gridCol w="838200"/>
                <a:gridCol w="114300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/>
                        <a:t>format_letter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x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d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u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t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c</a:t>
                      </a:r>
                      <a:endParaRPr lang="en-US" sz="2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format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/>
                        <a:t>hexa</a:t>
                      </a:r>
                      <a:r>
                        <a:rPr lang="en-US" sz="2000" dirty="0" smtClean="0"/>
                        <a:t>-decimal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signed decimal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unsigned decimal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binary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character</a:t>
                      </a:r>
                      <a:endParaRPr lang="en-US" sz="20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3023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Automatic Display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If you </a:t>
            </a:r>
            <a:r>
              <a:rPr lang="en-US" dirty="0" smtClean="0"/>
              <a:t>find that </a:t>
            </a:r>
            <a:r>
              <a:rPr lang="en-US" dirty="0"/>
              <a:t>you want to print the value of an expression frequently (to see how it changes), you might want to add it to the </a:t>
            </a:r>
            <a:r>
              <a:rPr lang="en-US" b="1" dirty="0">
                <a:solidFill>
                  <a:srgbClr val="00B050"/>
                </a:solidFill>
              </a:rPr>
              <a:t>automatic display list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/>
              <a:t>so that GDB prints its value each time your program stops</a:t>
            </a:r>
            <a:r>
              <a:rPr lang="en-US" dirty="0" smtClean="0"/>
              <a:t>.</a:t>
            </a:r>
          </a:p>
          <a:p>
            <a:r>
              <a:rPr lang="en-US" dirty="0" smtClean="0"/>
              <a:t>Command: </a:t>
            </a:r>
            <a:r>
              <a:rPr lang="en-US" dirty="0" smtClean="0">
                <a:solidFill>
                  <a:srgbClr val="FF0000"/>
                </a:solidFill>
              </a:rPr>
              <a:t>display [expression]</a:t>
            </a:r>
          </a:p>
          <a:p>
            <a:pPr lvl="1"/>
            <a:r>
              <a:rPr lang="en-US" dirty="0"/>
              <a:t>[expression] could be either </a:t>
            </a:r>
            <a:r>
              <a:rPr lang="en-US" b="1" dirty="0">
                <a:solidFill>
                  <a:srgbClr val="00B050"/>
                </a:solidFill>
              </a:rPr>
              <a:t>variable</a:t>
            </a:r>
            <a:r>
              <a:rPr lang="en-US" dirty="0"/>
              <a:t> or </a:t>
            </a:r>
            <a:r>
              <a:rPr lang="en-US" b="1" dirty="0">
                <a:solidFill>
                  <a:srgbClr val="00B050"/>
                </a:solidFill>
              </a:rPr>
              <a:t>variable expression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solidFill>
                  <a:srgbClr val="0000FF"/>
                </a:solidFill>
              </a:rPr>
              <a:t>display a*b</a:t>
            </a:r>
          </a:p>
          <a:p>
            <a:pPr lvl="1"/>
            <a:r>
              <a:rPr lang="en-US" dirty="0"/>
              <a:t>Each expression added to the list is given </a:t>
            </a:r>
            <a:r>
              <a:rPr lang="en-US" dirty="0" smtClean="0"/>
              <a:t>an ID number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876800"/>
            <a:ext cx="244792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13945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Automatic Display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Print the list of expressions </a:t>
            </a:r>
            <a:r>
              <a:rPr lang="en-US" dirty="0" smtClean="0"/>
              <a:t>set up to </a:t>
            </a:r>
            <a:r>
              <a:rPr lang="en-US" dirty="0"/>
              <a:t>display </a:t>
            </a:r>
            <a:r>
              <a:rPr lang="en-US" dirty="0" smtClean="0"/>
              <a:t>automatically:</a:t>
            </a:r>
            <a:br>
              <a:rPr lang="en-US" dirty="0" smtClean="0"/>
            </a:br>
            <a:r>
              <a:rPr lang="en-US" dirty="0" smtClean="0">
                <a:solidFill>
                  <a:srgbClr val="FF0000"/>
                </a:solidFill>
              </a:rPr>
              <a:t>info display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Remove from the list of expressions to display:</a:t>
            </a:r>
            <a:br>
              <a:rPr lang="en-US" dirty="0" smtClean="0"/>
            </a:br>
            <a:r>
              <a:rPr lang="en-US" dirty="0" smtClean="0">
                <a:solidFill>
                  <a:srgbClr val="FF0000"/>
                </a:solidFill>
              </a:rPr>
              <a:t>delete display [</a:t>
            </a:r>
            <a:r>
              <a:rPr lang="en-US" dirty="0" err="1" smtClean="0">
                <a:solidFill>
                  <a:srgbClr val="FF0000"/>
                </a:solidFill>
              </a:rPr>
              <a:t>display_num</a:t>
            </a:r>
            <a:r>
              <a:rPr lang="en-US" dirty="0" smtClean="0">
                <a:solidFill>
                  <a:srgbClr val="FF0000"/>
                </a:solidFill>
              </a:rPr>
              <a:t>]</a:t>
            </a:r>
            <a:r>
              <a:rPr lang="en-US" dirty="0" smtClean="0"/>
              <a:t>   E.g., </a:t>
            </a:r>
            <a:r>
              <a:rPr lang="en-US" dirty="0" smtClean="0">
                <a:solidFill>
                  <a:srgbClr val="0000FF"/>
                </a:solidFill>
              </a:rPr>
              <a:t>delete display 1</a:t>
            </a:r>
          </a:p>
          <a:p>
            <a:r>
              <a:rPr lang="en-US" dirty="0" smtClean="0"/>
              <a:t>Disable an item for display: </a:t>
            </a:r>
            <a:r>
              <a:rPr lang="en-US" dirty="0" smtClean="0">
                <a:solidFill>
                  <a:srgbClr val="FF0000"/>
                </a:solidFill>
              </a:rPr>
              <a:t>disable display [</a:t>
            </a:r>
            <a:r>
              <a:rPr lang="en-US" dirty="0" err="1" smtClean="0">
                <a:solidFill>
                  <a:srgbClr val="FF0000"/>
                </a:solidFill>
              </a:rPr>
              <a:t>display_num</a:t>
            </a:r>
            <a:r>
              <a:rPr lang="en-US" dirty="0" smtClean="0">
                <a:solidFill>
                  <a:srgbClr val="FF0000"/>
                </a:solidFill>
              </a:rPr>
              <a:t>]</a:t>
            </a:r>
          </a:p>
          <a:p>
            <a:r>
              <a:rPr lang="en-US" dirty="0" smtClean="0"/>
              <a:t>Enable an item for display: </a:t>
            </a:r>
            <a:r>
              <a:rPr lang="en-US" dirty="0" smtClean="0">
                <a:solidFill>
                  <a:srgbClr val="FF0000"/>
                </a:solidFill>
              </a:rPr>
              <a:t>enable display [</a:t>
            </a:r>
            <a:r>
              <a:rPr lang="en-US" dirty="0" err="1" smtClean="0">
                <a:solidFill>
                  <a:srgbClr val="FF0000"/>
                </a:solidFill>
              </a:rPr>
              <a:t>display_num</a:t>
            </a:r>
            <a:r>
              <a:rPr lang="en-US" dirty="0" smtClean="0">
                <a:solidFill>
                  <a:srgbClr val="FF0000"/>
                </a:solidFill>
              </a:rPr>
              <a:t>]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362200"/>
            <a:ext cx="6819900" cy="135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52515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Source Code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View source code: </a:t>
            </a:r>
            <a:r>
              <a:rPr lang="en-US" dirty="0" smtClean="0">
                <a:solidFill>
                  <a:srgbClr val="FF0000"/>
                </a:solidFill>
              </a:rPr>
              <a:t>list/l  </a:t>
            </a:r>
            <a:r>
              <a:rPr lang="en-US" i="1" dirty="0" smtClean="0">
                <a:solidFill>
                  <a:srgbClr val="FF0000"/>
                </a:solidFill>
              </a:rPr>
              <a:t>LOCATION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list/l [</a:t>
            </a:r>
            <a:r>
              <a:rPr lang="en-US" dirty="0" err="1" smtClean="0">
                <a:solidFill>
                  <a:srgbClr val="FF0000"/>
                </a:solidFill>
              </a:rPr>
              <a:t>line_number</a:t>
            </a:r>
            <a:r>
              <a:rPr lang="en-US" dirty="0" smtClean="0">
                <a:solidFill>
                  <a:srgbClr val="FF0000"/>
                </a:solidFill>
              </a:rPr>
              <a:t>]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0000FF"/>
                </a:solidFill>
              </a:rPr>
              <a:t>l 9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list/l [</a:t>
            </a:r>
            <a:r>
              <a:rPr lang="en-US" dirty="0" err="1" smtClean="0">
                <a:solidFill>
                  <a:srgbClr val="FF0000"/>
                </a:solidFill>
              </a:rPr>
              <a:t>file_name</a:t>
            </a:r>
            <a:r>
              <a:rPr lang="en-US" dirty="0" smtClean="0">
                <a:solidFill>
                  <a:srgbClr val="FF0000"/>
                </a:solidFill>
              </a:rPr>
              <a:t>]:[</a:t>
            </a:r>
            <a:r>
              <a:rPr lang="en-US" dirty="0" err="1" smtClean="0">
                <a:solidFill>
                  <a:srgbClr val="FF0000"/>
                </a:solidFill>
              </a:rPr>
              <a:t>line_number</a:t>
            </a:r>
            <a:r>
              <a:rPr lang="en-US" dirty="0" smtClean="0">
                <a:solidFill>
                  <a:srgbClr val="FF0000"/>
                </a:solidFill>
              </a:rPr>
              <a:t>]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0000FF"/>
                </a:solidFill>
              </a:rPr>
              <a:t>l func.C:9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list/l [function]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0000FF"/>
                </a:solidFill>
              </a:rPr>
              <a:t>l factorial(</a:t>
            </a:r>
            <a:r>
              <a:rPr lang="en-US" dirty="0" err="1" smtClean="0">
                <a:solidFill>
                  <a:srgbClr val="0000FF"/>
                </a:solidFill>
              </a:rPr>
              <a:t>int</a:t>
            </a:r>
            <a:r>
              <a:rPr lang="en-US" dirty="0" smtClean="0">
                <a:solidFill>
                  <a:srgbClr val="0000FF"/>
                </a:solidFill>
              </a:rPr>
              <a:t>)</a:t>
            </a:r>
          </a:p>
          <a:p>
            <a:r>
              <a:rPr lang="en-US" dirty="0" smtClean="0"/>
              <a:t>By default, 10 lines are printed.</a:t>
            </a:r>
          </a:p>
          <a:p>
            <a:r>
              <a:rPr lang="en-US" dirty="0" smtClean="0"/>
              <a:t>Typically, print </a:t>
            </a:r>
            <a:r>
              <a:rPr lang="en-US" dirty="0"/>
              <a:t>lines </a:t>
            </a:r>
            <a:r>
              <a:rPr lang="en-US" b="1" dirty="0">
                <a:solidFill>
                  <a:srgbClr val="00B050"/>
                </a:solidFill>
              </a:rPr>
              <a:t>centered</a:t>
            </a:r>
            <a:r>
              <a:rPr lang="en-US" dirty="0"/>
              <a:t> </a:t>
            </a:r>
            <a:r>
              <a:rPr lang="en-US" dirty="0" smtClean="0"/>
              <a:t>around the target.</a:t>
            </a:r>
            <a:endParaRPr lang="en-US" dirty="0"/>
          </a:p>
          <a:p>
            <a:r>
              <a:rPr lang="en-US" dirty="0" smtClean="0"/>
              <a:t>Print lines just before the lines last printed: </a:t>
            </a:r>
            <a:r>
              <a:rPr lang="en-US" dirty="0" smtClean="0">
                <a:solidFill>
                  <a:srgbClr val="0000FF"/>
                </a:solidFill>
              </a:rPr>
              <a:t>list –</a:t>
            </a:r>
          </a:p>
        </p:txBody>
      </p:sp>
    </p:spTree>
    <p:extLst>
      <p:ext uri="{BB962C8B-B14F-4D97-AF65-F5344CB8AC3E}">
        <p14:creationId xmlns:p14="http://schemas.microsoft.com/office/powerpoint/2010/main" val="682149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Procedural Abstraction: </a:t>
            </a:r>
            <a:r>
              <a:rPr lang="en-US" dirty="0" smtClean="0"/>
              <a:t>described using </a:t>
            </a:r>
            <a:r>
              <a:rPr lang="en-US" b="1" dirty="0" smtClean="0">
                <a:solidFill>
                  <a:srgbClr val="0000FF"/>
                </a:solidFill>
              </a:rPr>
              <a:t>specifications comments</a:t>
            </a:r>
          </a:p>
          <a:p>
            <a:pPr lvl="1"/>
            <a:r>
              <a:rPr lang="en-US" b="1" dirty="0">
                <a:solidFill>
                  <a:srgbClr val="00B050"/>
                </a:solidFill>
              </a:rPr>
              <a:t>REQUIRES</a:t>
            </a:r>
            <a:r>
              <a:rPr lang="en-US" dirty="0"/>
              <a:t>: the pre-conditions that must hold, if any.</a:t>
            </a:r>
          </a:p>
          <a:p>
            <a:pPr lvl="1"/>
            <a:r>
              <a:rPr lang="en-US" b="1" dirty="0">
                <a:solidFill>
                  <a:srgbClr val="00B050"/>
                </a:solidFill>
              </a:rPr>
              <a:t>MODIFIES</a:t>
            </a:r>
            <a:r>
              <a:rPr lang="en-US" dirty="0"/>
              <a:t>: how inputs are modified, if any.</a:t>
            </a:r>
          </a:p>
          <a:p>
            <a:pPr lvl="1"/>
            <a:r>
              <a:rPr lang="en-US" b="1" dirty="0">
                <a:solidFill>
                  <a:srgbClr val="00B050"/>
                </a:solidFill>
              </a:rPr>
              <a:t>EFFECTS</a:t>
            </a:r>
            <a:r>
              <a:rPr lang="en-US" dirty="0"/>
              <a:t>: what the procedure computes given legal inputs.</a:t>
            </a:r>
          </a:p>
          <a:p>
            <a:r>
              <a:rPr lang="en-US" dirty="0" smtClean="0"/>
              <a:t>Function </a:t>
            </a:r>
            <a:r>
              <a:rPr lang="en-US" dirty="0"/>
              <a:t>Call </a:t>
            </a:r>
            <a:r>
              <a:rPr lang="en-US" dirty="0" smtClean="0"/>
              <a:t>Stack</a:t>
            </a:r>
          </a:p>
          <a:p>
            <a:pPr lvl="1"/>
            <a:r>
              <a:rPr lang="en-US" dirty="0" smtClean="0"/>
              <a:t>When a function is called, an activation record (also known as stack frame: hold </a:t>
            </a:r>
            <a:r>
              <a:rPr lang="en-US" dirty="0"/>
              <a:t>the function's </a:t>
            </a:r>
            <a:r>
              <a:rPr lang="en-US" dirty="0">
                <a:solidFill>
                  <a:srgbClr val="0000FF"/>
                </a:solidFill>
              </a:rPr>
              <a:t>formal parameters </a:t>
            </a:r>
            <a:r>
              <a:rPr lang="en-US" dirty="0"/>
              <a:t>and </a:t>
            </a:r>
            <a:r>
              <a:rPr lang="en-US" dirty="0">
                <a:solidFill>
                  <a:srgbClr val="FF00FF"/>
                </a:solidFill>
              </a:rPr>
              <a:t>local variables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24000" y="5253335"/>
            <a:ext cx="5048818" cy="461665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int</a:t>
            </a:r>
            <a:r>
              <a:rPr lang="en-US" sz="2400" dirty="0" smtClean="0"/>
              <a:t> add(</a:t>
            </a:r>
            <a:r>
              <a:rPr lang="en-US" sz="2400" dirty="0" err="1" smtClean="0"/>
              <a:t>int</a:t>
            </a:r>
            <a:r>
              <a:rPr lang="en-US" sz="2400" dirty="0" smtClean="0"/>
              <a:t> a, </a:t>
            </a:r>
            <a:r>
              <a:rPr lang="en-US" sz="2400" dirty="0" err="1" smtClean="0"/>
              <a:t>int</a:t>
            </a:r>
            <a:r>
              <a:rPr lang="en-US" sz="2400" dirty="0" smtClean="0"/>
              <a:t> b): </a:t>
            </a:r>
            <a:r>
              <a:rPr lang="en-US" sz="2400" dirty="0" smtClean="0">
                <a:solidFill>
                  <a:srgbClr val="0000FF"/>
                </a:solidFill>
              </a:rPr>
              <a:t>a = 5, b = 5, </a:t>
            </a:r>
            <a:r>
              <a:rPr lang="en-US" sz="2400" dirty="0" smtClean="0">
                <a:solidFill>
                  <a:srgbClr val="FF00FF"/>
                </a:solidFill>
              </a:rPr>
              <a:t>result = 0</a:t>
            </a:r>
            <a:endParaRPr lang="en-US" sz="2400" dirty="0">
              <a:solidFill>
                <a:srgbClr val="FF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7558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Examine Call Stack: Stack Frame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81600"/>
          </a:xfrm>
        </p:spPr>
        <p:txBody>
          <a:bodyPr>
            <a:normAutofit/>
          </a:bodyPr>
          <a:lstStyle/>
          <a:p>
            <a:r>
              <a:rPr lang="en-US" dirty="0"/>
              <a:t>When your program has stopped, the first thing you need to know is </a:t>
            </a:r>
            <a:r>
              <a:rPr lang="en-US" b="1" dirty="0">
                <a:solidFill>
                  <a:srgbClr val="FF0000"/>
                </a:solidFill>
              </a:rPr>
              <a:t>where</a:t>
            </a:r>
            <a:r>
              <a:rPr lang="en-US" dirty="0"/>
              <a:t> it stopped </a:t>
            </a:r>
            <a:r>
              <a:rPr lang="en-US" dirty="0" smtClean="0"/>
              <a:t>and </a:t>
            </a:r>
            <a:r>
              <a:rPr lang="en-US" b="1" dirty="0" smtClean="0">
                <a:solidFill>
                  <a:srgbClr val="FF0000"/>
                </a:solidFill>
              </a:rPr>
              <a:t>how</a:t>
            </a:r>
            <a:r>
              <a:rPr lang="en-US" dirty="0" smtClean="0"/>
              <a:t> </a:t>
            </a:r>
            <a:r>
              <a:rPr lang="en-US" dirty="0"/>
              <a:t>it got there</a:t>
            </a:r>
            <a:r>
              <a:rPr lang="en-US" dirty="0" smtClean="0"/>
              <a:t>.</a:t>
            </a:r>
          </a:p>
          <a:p>
            <a:pPr lvl="1"/>
            <a:r>
              <a:rPr lang="en-US" sz="2600" dirty="0" smtClean="0"/>
              <a:t>It usually stops at a certain function.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Recall: When we call a function, an </a:t>
            </a:r>
            <a:r>
              <a:rPr lang="en-US" dirty="0"/>
              <a:t>“activation record</a:t>
            </a:r>
            <a:r>
              <a:rPr lang="en-US" dirty="0" smtClean="0"/>
              <a:t>” is created to </a:t>
            </a:r>
            <a:r>
              <a:rPr lang="en-US" dirty="0"/>
              <a:t>hold the function's </a:t>
            </a:r>
            <a:r>
              <a:rPr lang="en-US" dirty="0">
                <a:solidFill>
                  <a:srgbClr val="0000FF"/>
                </a:solidFill>
              </a:rPr>
              <a:t>formal parameters </a:t>
            </a:r>
            <a:r>
              <a:rPr lang="en-US" dirty="0"/>
              <a:t>and </a:t>
            </a:r>
            <a:r>
              <a:rPr lang="en-US" dirty="0">
                <a:solidFill>
                  <a:srgbClr val="FF00FF"/>
                </a:solidFill>
              </a:rPr>
              <a:t>local variables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pPr lvl="1"/>
            <a:r>
              <a:rPr lang="en-US" sz="2600" dirty="0" smtClean="0"/>
              <a:t>Activation record is also known as </a:t>
            </a:r>
            <a:r>
              <a:rPr lang="en-US" sz="2600" b="1" dirty="0" smtClean="0">
                <a:solidFill>
                  <a:srgbClr val="00B050"/>
                </a:solidFill>
              </a:rPr>
              <a:t>stack frame</a:t>
            </a:r>
            <a:r>
              <a:rPr lang="en-US" sz="2600" dirty="0" smtClean="0"/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08377" y="4648200"/>
            <a:ext cx="5048818" cy="461665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int</a:t>
            </a:r>
            <a:r>
              <a:rPr lang="en-US" sz="2400" dirty="0" smtClean="0"/>
              <a:t> add(</a:t>
            </a:r>
            <a:r>
              <a:rPr lang="en-US" sz="2400" dirty="0" err="1" smtClean="0"/>
              <a:t>int</a:t>
            </a:r>
            <a:r>
              <a:rPr lang="en-US" sz="2400" dirty="0" smtClean="0"/>
              <a:t> a, </a:t>
            </a:r>
            <a:r>
              <a:rPr lang="en-US" sz="2400" dirty="0" err="1" smtClean="0"/>
              <a:t>int</a:t>
            </a:r>
            <a:r>
              <a:rPr lang="en-US" sz="2400" dirty="0" smtClean="0"/>
              <a:t> b): </a:t>
            </a:r>
            <a:r>
              <a:rPr lang="en-US" sz="2400" dirty="0" smtClean="0">
                <a:solidFill>
                  <a:srgbClr val="0000FF"/>
                </a:solidFill>
              </a:rPr>
              <a:t>a = 5, b = 5, </a:t>
            </a:r>
            <a:r>
              <a:rPr lang="en-US" sz="2400" dirty="0" smtClean="0">
                <a:solidFill>
                  <a:srgbClr val="FF00FF"/>
                </a:solidFill>
              </a:rPr>
              <a:t>result = 0</a:t>
            </a:r>
            <a:endParaRPr lang="en-US" sz="2400" dirty="0">
              <a:solidFill>
                <a:srgbClr val="FF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6444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 Stack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9530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function is usually called by another function. Stack frames are </a:t>
            </a:r>
            <a:r>
              <a:rPr lang="en-US" i="1" u="sng" dirty="0"/>
              <a:t>stacked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When a function is called, a </a:t>
            </a:r>
            <a:r>
              <a:rPr lang="en-US" b="1" dirty="0">
                <a:solidFill>
                  <a:srgbClr val="00B050"/>
                </a:solidFill>
              </a:rPr>
              <a:t>stack frame </a:t>
            </a:r>
            <a:r>
              <a:rPr lang="en-US" dirty="0"/>
              <a:t>for this invocation is added to the “top” of the stack. </a:t>
            </a:r>
          </a:p>
          <a:p>
            <a:pPr lvl="1"/>
            <a:r>
              <a:rPr lang="en-US" dirty="0"/>
              <a:t>When that function returns, it's </a:t>
            </a:r>
            <a:r>
              <a:rPr lang="en-US" b="1" dirty="0">
                <a:solidFill>
                  <a:srgbClr val="00B050"/>
                </a:solidFill>
              </a:rPr>
              <a:t>stack frame</a:t>
            </a:r>
            <a:r>
              <a:rPr lang="en-US" dirty="0"/>
              <a:t> is removed from the “top” of the stack.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Stack </a:t>
            </a:r>
            <a:r>
              <a:rPr lang="en-US" dirty="0"/>
              <a:t>frames are allocated in a region of memory called</a:t>
            </a:r>
            <a:br>
              <a:rPr lang="en-US" dirty="0"/>
            </a:br>
            <a:r>
              <a:rPr lang="en-US" b="1" dirty="0">
                <a:solidFill>
                  <a:srgbClr val="00B050"/>
                </a:solidFill>
              </a:rPr>
              <a:t>call stack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24000" y="3810000"/>
            <a:ext cx="6410153" cy="461665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double add(double a, double b): </a:t>
            </a:r>
            <a:r>
              <a:rPr lang="en-US" sz="2400" dirty="0" smtClean="0">
                <a:solidFill>
                  <a:srgbClr val="0000FF"/>
                </a:solidFill>
              </a:rPr>
              <a:t>a = 1, b = 0, </a:t>
            </a:r>
            <a:r>
              <a:rPr lang="en-US" sz="2400" dirty="0" smtClean="0">
                <a:solidFill>
                  <a:srgbClr val="FF00FF"/>
                </a:solidFill>
              </a:rPr>
              <a:t>result = 0</a:t>
            </a:r>
            <a:endParaRPr lang="en-US" sz="2400" dirty="0">
              <a:solidFill>
                <a:srgbClr val="FF00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24000" y="4277380"/>
            <a:ext cx="6410153" cy="461665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double sin(double x): </a:t>
            </a:r>
            <a:r>
              <a:rPr lang="en-US" sz="2400" dirty="0" smtClean="0">
                <a:solidFill>
                  <a:srgbClr val="0000FF"/>
                </a:solidFill>
              </a:rPr>
              <a:t>x = 1, </a:t>
            </a:r>
            <a:r>
              <a:rPr lang="en-US" sz="2400" dirty="0" smtClean="0">
                <a:solidFill>
                  <a:srgbClr val="FF00FF"/>
                </a:solidFill>
              </a:rPr>
              <a:t>result = 0</a:t>
            </a:r>
            <a:endParaRPr lang="en-US" sz="2400" dirty="0">
              <a:solidFill>
                <a:srgbClr val="FF00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24000" y="4724400"/>
            <a:ext cx="6410153" cy="461665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int</a:t>
            </a:r>
            <a:r>
              <a:rPr lang="en-US" sz="2400" dirty="0" smtClean="0"/>
              <a:t> main(): </a:t>
            </a:r>
            <a:r>
              <a:rPr lang="en-US" sz="2400" dirty="0" smtClean="0">
                <a:solidFill>
                  <a:srgbClr val="FF00FF"/>
                </a:solidFill>
              </a:rPr>
              <a:t>x = 1, </a:t>
            </a:r>
            <a:r>
              <a:rPr lang="en-US" sz="2400" dirty="0" err="1" smtClean="0">
                <a:solidFill>
                  <a:srgbClr val="FF00FF"/>
                </a:solidFill>
              </a:rPr>
              <a:t>sinResult</a:t>
            </a:r>
            <a:r>
              <a:rPr lang="en-US" sz="2400" dirty="0" smtClean="0">
                <a:solidFill>
                  <a:srgbClr val="FF00FF"/>
                </a:solidFill>
              </a:rPr>
              <a:t> = 0</a:t>
            </a:r>
            <a:endParaRPr lang="en-US" sz="2400" dirty="0">
              <a:solidFill>
                <a:srgbClr val="FF00FF"/>
              </a:solidFill>
            </a:endParaRPr>
          </a:p>
        </p:txBody>
      </p:sp>
      <p:sp>
        <p:nvSpPr>
          <p:cNvPr id="8" name="Curved Left Arrow 7"/>
          <p:cNvSpPr/>
          <p:nvPr/>
        </p:nvSpPr>
        <p:spPr>
          <a:xfrm flipH="1" flipV="1">
            <a:off x="1066800" y="4491335"/>
            <a:ext cx="381000" cy="537865"/>
          </a:xfrm>
          <a:prstGeom prst="curvedLeftArrow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urved Left Arrow 10"/>
          <p:cNvSpPr/>
          <p:nvPr/>
        </p:nvSpPr>
        <p:spPr>
          <a:xfrm flipH="1" flipV="1">
            <a:off x="1066800" y="3953470"/>
            <a:ext cx="381000" cy="537865"/>
          </a:xfrm>
          <a:prstGeom prst="curvedLeftArrow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7343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8" grpId="0" animBg="1"/>
      <p:bldP spid="8" grpId="1" animBg="1"/>
      <p:bldP spid="11" grpId="0" animBg="1"/>
      <p:bldP spid="11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Examine Call Stack: </a:t>
            </a:r>
            <a:r>
              <a:rPr lang="en-US" dirty="0" err="1" smtClean="0"/>
              <a:t>Backtrace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/>
              <a:t>summary of how your program got where it </a:t>
            </a:r>
            <a:r>
              <a:rPr lang="en-US" dirty="0" smtClean="0"/>
              <a:t>is. It </a:t>
            </a:r>
            <a:r>
              <a:rPr lang="en-US" dirty="0"/>
              <a:t>shows one line per </a:t>
            </a:r>
            <a:r>
              <a:rPr lang="en-US" dirty="0" smtClean="0"/>
              <a:t>stack frame for all the frames.</a:t>
            </a:r>
          </a:p>
          <a:p>
            <a:r>
              <a:rPr lang="en-US" dirty="0" smtClean="0"/>
              <a:t>Print a </a:t>
            </a:r>
            <a:r>
              <a:rPr lang="en-US" dirty="0" err="1" smtClean="0"/>
              <a:t>backtrace</a:t>
            </a:r>
            <a:r>
              <a:rPr lang="en-US" dirty="0" smtClean="0"/>
              <a:t> of the entire call stack: </a:t>
            </a:r>
            <a:r>
              <a:rPr lang="en-US" dirty="0" err="1" smtClean="0">
                <a:solidFill>
                  <a:srgbClr val="FF0000"/>
                </a:solidFill>
              </a:rPr>
              <a:t>backtrace</a:t>
            </a:r>
            <a:r>
              <a:rPr lang="en-US" dirty="0" smtClean="0">
                <a:solidFill>
                  <a:srgbClr val="FF0000"/>
                </a:solidFill>
              </a:rPr>
              <a:t>/</a:t>
            </a:r>
            <a:r>
              <a:rPr lang="en-US" dirty="0" err="1" smtClean="0">
                <a:solidFill>
                  <a:srgbClr val="FF0000"/>
                </a:solidFill>
              </a:rPr>
              <a:t>bt</a:t>
            </a:r>
            <a:endParaRPr lang="en-US" dirty="0" smtClean="0">
              <a:solidFill>
                <a:srgbClr val="FF0000"/>
              </a:solidFill>
            </a:endParaRP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pPr lvl="1"/>
            <a:r>
              <a:rPr lang="en-US" dirty="0" smtClean="0"/>
              <a:t>GDB assigns a number to each stack frame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0" y="2886075"/>
            <a:ext cx="6610350" cy="1076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18303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Backtrace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Print more information about call stack: </a:t>
            </a:r>
            <a:r>
              <a:rPr lang="en-US" dirty="0" err="1" smtClean="0">
                <a:solidFill>
                  <a:srgbClr val="FF0000"/>
                </a:solidFill>
              </a:rPr>
              <a:t>backtrace</a:t>
            </a:r>
            <a:r>
              <a:rPr lang="en-US" dirty="0" smtClean="0">
                <a:solidFill>
                  <a:srgbClr val="FF0000"/>
                </a:solidFill>
              </a:rPr>
              <a:t>/</a:t>
            </a:r>
            <a:r>
              <a:rPr lang="en-US" dirty="0" err="1" smtClean="0">
                <a:solidFill>
                  <a:srgbClr val="FF0000"/>
                </a:solidFill>
              </a:rPr>
              <a:t>bt</a:t>
            </a:r>
            <a:r>
              <a:rPr lang="en-US" dirty="0" smtClean="0">
                <a:solidFill>
                  <a:srgbClr val="FF0000"/>
                </a:solidFill>
              </a:rPr>
              <a:t> full</a:t>
            </a:r>
          </a:p>
          <a:p>
            <a:pPr lvl="1"/>
            <a:r>
              <a:rPr lang="en-US" dirty="0"/>
              <a:t>Print the values of the local variables also.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125" y="2428875"/>
            <a:ext cx="7077075" cy="3514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82815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Commands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Auto completion: </a:t>
            </a:r>
            <a:r>
              <a:rPr lang="en-US" dirty="0" smtClean="0">
                <a:solidFill>
                  <a:srgbClr val="FF0000"/>
                </a:solidFill>
              </a:rPr>
              <a:t>press &lt;TAB&gt;</a:t>
            </a:r>
          </a:p>
          <a:p>
            <a:r>
              <a:rPr lang="en-US" dirty="0" smtClean="0"/>
              <a:t>Set breakpoint at the beginning and run: </a:t>
            </a:r>
            <a:r>
              <a:rPr lang="en-US" dirty="0" smtClean="0">
                <a:solidFill>
                  <a:srgbClr val="FF0000"/>
                </a:solidFill>
              </a:rPr>
              <a:t>start</a:t>
            </a:r>
          </a:p>
          <a:p>
            <a:r>
              <a:rPr lang="en-US" dirty="0" smtClean="0"/>
              <a:t>Get help: </a:t>
            </a:r>
            <a:r>
              <a:rPr lang="en-US" dirty="0" smtClean="0">
                <a:solidFill>
                  <a:srgbClr val="FF0000"/>
                </a:solidFill>
              </a:rPr>
              <a:t>help/h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help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B050"/>
                </a:solidFill>
              </a:rPr>
              <a:t>(without NO arguments)</a:t>
            </a:r>
            <a:r>
              <a:rPr lang="en-US" dirty="0" smtClean="0"/>
              <a:t>: show a list of topics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help [topic]</a:t>
            </a:r>
            <a:r>
              <a:rPr lang="en-US" dirty="0" smtClean="0"/>
              <a:t>: show a list of commands related to that topic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help [command</a:t>
            </a:r>
            <a:r>
              <a:rPr lang="en-US" dirty="0" smtClean="0">
                <a:solidFill>
                  <a:srgbClr val="0000FF"/>
                </a:solidFill>
              </a:rPr>
              <a:t>]</a:t>
            </a:r>
            <a:r>
              <a:rPr lang="en-US" dirty="0" smtClean="0"/>
              <a:t>: show the help for the command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357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Official Documentation: </a:t>
            </a:r>
            <a:r>
              <a:rPr lang="en-US" dirty="0">
                <a:hlinkClick r:id="rId2"/>
              </a:rPr>
              <a:t>http://sources.redhat.com/gdb/documentation/</a:t>
            </a:r>
            <a:endParaRPr lang="en-US" dirty="0" smtClean="0">
              <a:hlinkClick r:id="rId3"/>
            </a:endParaRPr>
          </a:p>
          <a:p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www.yolinux.com/TUTORIALS/GDB-Commands.html</a:t>
            </a:r>
            <a:endParaRPr lang="en-US" dirty="0" smtClean="0"/>
          </a:p>
          <a:p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www.cs.umd.edu/class/sum2005/cmsc420/gdb.html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043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Call Stacks</a:t>
            </a:r>
            <a:br>
              <a:rPr lang="en-US" dirty="0" smtClean="0"/>
            </a:br>
            <a:r>
              <a:rPr lang="en-US" sz="2200" dirty="0" smtClean="0"/>
              <a:t>How a function call really works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When a function is called, an </a:t>
            </a:r>
            <a:r>
              <a:rPr lang="en-US" b="1" dirty="0" smtClean="0">
                <a:solidFill>
                  <a:srgbClr val="00B050"/>
                </a:solidFill>
              </a:rPr>
              <a:t>activation record </a:t>
            </a:r>
            <a:r>
              <a:rPr lang="en-US" dirty="0" smtClean="0"/>
              <a:t>for </a:t>
            </a:r>
            <a:r>
              <a:rPr lang="en-US" b="1" dirty="0" smtClean="0"/>
              <a:t>this</a:t>
            </a:r>
            <a:r>
              <a:rPr lang="en-US" dirty="0" smtClean="0"/>
              <a:t> invocation is added to the “top” of the stack. </a:t>
            </a:r>
          </a:p>
          <a:p>
            <a:r>
              <a:rPr lang="en-US" dirty="0" smtClean="0"/>
              <a:t>When that function returns, it's </a:t>
            </a:r>
            <a:r>
              <a:rPr lang="en-US" b="1" dirty="0" smtClean="0">
                <a:solidFill>
                  <a:srgbClr val="00B050"/>
                </a:solidFill>
              </a:rPr>
              <a:t>activation record</a:t>
            </a:r>
            <a:r>
              <a:rPr lang="en-US" dirty="0" smtClean="0"/>
              <a:t> is removed from the “top” of the stack</a:t>
            </a:r>
            <a:r>
              <a:rPr lang="en-US" dirty="0" smtClean="0"/>
              <a:t>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554480" y="3505200"/>
            <a:ext cx="6410153" cy="461665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double add(double a, double b): </a:t>
            </a:r>
            <a:r>
              <a:rPr lang="en-US" sz="2400" dirty="0" smtClean="0">
                <a:solidFill>
                  <a:srgbClr val="0000FF"/>
                </a:solidFill>
              </a:rPr>
              <a:t>a = 1, b = 0, </a:t>
            </a:r>
            <a:r>
              <a:rPr lang="en-US" sz="2400" dirty="0" smtClean="0">
                <a:solidFill>
                  <a:srgbClr val="FF00FF"/>
                </a:solidFill>
              </a:rPr>
              <a:t>result = 0</a:t>
            </a:r>
            <a:endParaRPr lang="en-US" sz="2400" dirty="0">
              <a:solidFill>
                <a:srgbClr val="FF00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54480" y="3972580"/>
            <a:ext cx="6410153" cy="461665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double sin(double x): </a:t>
            </a:r>
            <a:r>
              <a:rPr lang="en-US" sz="2400" dirty="0" smtClean="0">
                <a:solidFill>
                  <a:srgbClr val="0000FF"/>
                </a:solidFill>
              </a:rPr>
              <a:t>x = 1, </a:t>
            </a:r>
            <a:r>
              <a:rPr lang="en-US" sz="2400" dirty="0" smtClean="0">
                <a:solidFill>
                  <a:srgbClr val="FF00FF"/>
                </a:solidFill>
              </a:rPr>
              <a:t>result = 0</a:t>
            </a:r>
            <a:endParaRPr lang="en-US" sz="2400" dirty="0">
              <a:solidFill>
                <a:srgbClr val="FF00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54480" y="4419600"/>
            <a:ext cx="6410153" cy="461665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int</a:t>
            </a:r>
            <a:r>
              <a:rPr lang="en-US" sz="2400" dirty="0" smtClean="0"/>
              <a:t> main(): </a:t>
            </a:r>
            <a:r>
              <a:rPr lang="en-US" sz="2400" dirty="0" smtClean="0">
                <a:solidFill>
                  <a:srgbClr val="FF00FF"/>
                </a:solidFill>
              </a:rPr>
              <a:t>x = 1, </a:t>
            </a:r>
            <a:r>
              <a:rPr lang="en-US" sz="2400" dirty="0" err="1" smtClean="0">
                <a:solidFill>
                  <a:srgbClr val="FF00FF"/>
                </a:solidFill>
              </a:rPr>
              <a:t>sinResult</a:t>
            </a:r>
            <a:r>
              <a:rPr lang="en-US" sz="2400" dirty="0" smtClean="0">
                <a:solidFill>
                  <a:srgbClr val="FF00FF"/>
                </a:solidFill>
              </a:rPr>
              <a:t> = 0</a:t>
            </a:r>
            <a:endParaRPr lang="en-US" sz="2400" dirty="0">
              <a:solidFill>
                <a:srgbClr val="FF00FF"/>
              </a:solidFill>
            </a:endParaRPr>
          </a:p>
        </p:txBody>
      </p:sp>
      <p:sp>
        <p:nvSpPr>
          <p:cNvPr id="8" name="Curved Left Arrow 7"/>
          <p:cNvSpPr/>
          <p:nvPr/>
        </p:nvSpPr>
        <p:spPr>
          <a:xfrm flipH="1" flipV="1">
            <a:off x="1066800" y="4164150"/>
            <a:ext cx="381000" cy="537865"/>
          </a:xfrm>
          <a:prstGeom prst="curvedLeftArrow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Curved Left Arrow 8"/>
          <p:cNvSpPr/>
          <p:nvPr/>
        </p:nvSpPr>
        <p:spPr>
          <a:xfrm flipH="1" flipV="1">
            <a:off x="1066800" y="3626285"/>
            <a:ext cx="381000" cy="537865"/>
          </a:xfrm>
          <a:prstGeom prst="curvedLeftArrow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7265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Run GDB</a:t>
            </a:r>
          </a:p>
          <a:p>
            <a:r>
              <a:rPr lang="en-US" dirty="0" smtClean="0"/>
              <a:t>Stop and Continue</a:t>
            </a:r>
          </a:p>
          <a:p>
            <a:r>
              <a:rPr lang="en-US" dirty="0" smtClean="0"/>
              <a:t>Examine Data</a:t>
            </a:r>
          </a:p>
          <a:p>
            <a:r>
              <a:rPr lang="en-US" dirty="0" smtClean="0"/>
              <a:t>Examine Call Stack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210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Frequently, when you write a program, it is not correct at first, although it compiles successfully.</a:t>
            </a:r>
          </a:p>
          <a:p>
            <a:r>
              <a:rPr lang="en-US" dirty="0" smtClean="0"/>
              <a:t>We need to </a:t>
            </a:r>
            <a:r>
              <a:rPr lang="en-US" b="1" dirty="0" smtClean="0">
                <a:solidFill>
                  <a:srgbClr val="0000FF"/>
                </a:solidFill>
              </a:rPr>
              <a:t>DEBUG</a:t>
            </a:r>
            <a:r>
              <a:rPr lang="en-US" dirty="0" smtClean="0"/>
              <a:t> it to find which part is wrong.</a:t>
            </a:r>
          </a:p>
          <a:p>
            <a:r>
              <a:rPr lang="en-US" dirty="0" smtClean="0"/>
              <a:t>GDB is used for debugging on Linux.</a:t>
            </a:r>
          </a:p>
          <a:p>
            <a:r>
              <a:rPr lang="en-US" dirty="0" smtClean="0"/>
              <a:t>Prepare: compile you code with “-g” option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g++ -g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6526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GDB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0292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Start GDB: </a:t>
            </a:r>
            <a:r>
              <a:rPr lang="en-US" dirty="0" err="1" smtClean="0">
                <a:solidFill>
                  <a:srgbClr val="FF0000"/>
                </a:solidFill>
              </a:rPr>
              <a:t>gdb</a:t>
            </a:r>
            <a:r>
              <a:rPr lang="en-US" dirty="0" smtClean="0">
                <a:solidFill>
                  <a:srgbClr val="FF0000"/>
                </a:solidFill>
              </a:rPr>
              <a:t> [</a:t>
            </a:r>
            <a:r>
              <a:rPr lang="en-US" dirty="0" err="1" smtClean="0">
                <a:solidFill>
                  <a:srgbClr val="FF0000"/>
                </a:solidFill>
              </a:rPr>
              <a:t>program_name</a:t>
            </a:r>
            <a:r>
              <a:rPr lang="en-US" dirty="0" smtClean="0">
                <a:solidFill>
                  <a:srgbClr val="FF0000"/>
                </a:solidFill>
              </a:rPr>
              <a:t>]  </a:t>
            </a:r>
            <a:r>
              <a:rPr lang="en-US" dirty="0" smtClean="0">
                <a:solidFill>
                  <a:srgbClr val="0000FF"/>
                </a:solidFill>
              </a:rPr>
              <a:t>E.g., </a:t>
            </a:r>
            <a:r>
              <a:rPr lang="en-US" dirty="0" err="1" smtClean="0">
                <a:solidFill>
                  <a:srgbClr val="0000FF"/>
                </a:solidFill>
              </a:rPr>
              <a:t>gdb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err="1" smtClean="0">
                <a:solidFill>
                  <a:srgbClr val="0000FF"/>
                </a:solidFill>
              </a:rPr>
              <a:t>hello_world</a:t>
            </a:r>
            <a:endParaRPr lang="en-US" dirty="0" smtClean="0">
              <a:solidFill>
                <a:srgbClr val="0000FF"/>
              </a:solidFill>
            </a:endParaRPr>
          </a:p>
          <a:p>
            <a:pPr lvl="1"/>
            <a:r>
              <a:rPr lang="en-US" dirty="0" smtClean="0"/>
              <a:t>You are now in GDB environment with “</a:t>
            </a:r>
            <a:r>
              <a:rPr lang="en-US" b="1" dirty="0" smtClean="0">
                <a:solidFill>
                  <a:srgbClr val="00B050"/>
                </a:solidFill>
              </a:rPr>
              <a:t>(</a:t>
            </a:r>
            <a:r>
              <a:rPr lang="en-US" b="1" dirty="0" err="1" smtClean="0">
                <a:solidFill>
                  <a:srgbClr val="00B050"/>
                </a:solidFill>
              </a:rPr>
              <a:t>gdb</a:t>
            </a:r>
            <a:r>
              <a:rPr lang="en-US" b="1" dirty="0" smtClean="0">
                <a:solidFill>
                  <a:srgbClr val="00B050"/>
                </a:solidFill>
              </a:rPr>
              <a:t>)</a:t>
            </a:r>
            <a:r>
              <a:rPr lang="en-US" dirty="0" smtClean="0"/>
              <a:t>” as your command prompt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As we will see in later lectures, your program can take arguments, just like </a:t>
            </a:r>
            <a:r>
              <a:rPr lang="en-US" dirty="0" err="1" smtClean="0"/>
              <a:t>linux</a:t>
            </a:r>
            <a:r>
              <a:rPr lang="en-US" dirty="0" smtClean="0"/>
              <a:t> command, e.g., </a:t>
            </a:r>
            <a:r>
              <a:rPr lang="en-US" dirty="0" err="1" smtClean="0"/>
              <a:t>cp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00B050"/>
                </a:solidFill>
              </a:rPr>
              <a:t>file1 file2</a:t>
            </a:r>
            <a:r>
              <a:rPr lang="en-US" dirty="0" smtClean="0"/>
              <a:t>.</a:t>
            </a:r>
          </a:p>
          <a:p>
            <a:r>
              <a:rPr lang="en-US" dirty="0" smtClean="0"/>
              <a:t>Pass arguments to your program: </a:t>
            </a:r>
            <a:r>
              <a:rPr lang="en-US" dirty="0" smtClean="0">
                <a:solidFill>
                  <a:srgbClr val="FF0000"/>
                </a:solidFill>
              </a:rPr>
              <a:t>set </a:t>
            </a:r>
            <a:r>
              <a:rPr lang="en-US" dirty="0" err="1" smtClean="0">
                <a:solidFill>
                  <a:srgbClr val="FF0000"/>
                </a:solidFill>
              </a:rPr>
              <a:t>args</a:t>
            </a:r>
            <a:r>
              <a:rPr lang="en-US" dirty="0" smtClean="0">
                <a:solidFill>
                  <a:srgbClr val="FF0000"/>
                </a:solidFill>
              </a:rPr>
              <a:t> [argu1] [argu2] …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E.g., set </a:t>
            </a:r>
            <a:r>
              <a:rPr lang="en-US" dirty="0" err="1" smtClean="0">
                <a:solidFill>
                  <a:srgbClr val="0000FF"/>
                </a:solidFill>
              </a:rPr>
              <a:t>args</a:t>
            </a:r>
            <a:r>
              <a:rPr lang="en-US" dirty="0" smtClean="0">
                <a:solidFill>
                  <a:srgbClr val="0000FF"/>
                </a:solidFill>
              </a:rPr>
              <a:t> file1 file2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/>
              <a:t>Run your program: </a:t>
            </a:r>
            <a:r>
              <a:rPr lang="en-US" dirty="0" smtClean="0">
                <a:solidFill>
                  <a:srgbClr val="FF0000"/>
                </a:solidFill>
              </a:rPr>
              <a:t>run/r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Redirect the input and output: </a:t>
            </a:r>
            <a:r>
              <a:rPr lang="en-US" dirty="0">
                <a:solidFill>
                  <a:srgbClr val="FF0000"/>
                </a:solidFill>
              </a:rPr>
              <a:t>run &lt; [</a:t>
            </a:r>
            <a:r>
              <a:rPr lang="en-US" dirty="0" err="1">
                <a:solidFill>
                  <a:srgbClr val="FF0000"/>
                </a:solidFill>
              </a:rPr>
              <a:t>input_file</a:t>
            </a:r>
            <a:r>
              <a:rPr lang="en-US" dirty="0">
                <a:solidFill>
                  <a:srgbClr val="FF0000"/>
                </a:solidFill>
              </a:rPr>
              <a:t>]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run &gt; [</a:t>
            </a:r>
            <a:r>
              <a:rPr lang="en-US" dirty="0" err="1">
                <a:solidFill>
                  <a:srgbClr val="FF0000"/>
                </a:solidFill>
              </a:rPr>
              <a:t>output_file</a:t>
            </a:r>
            <a:r>
              <a:rPr lang="en-US" dirty="0">
                <a:solidFill>
                  <a:srgbClr val="FF0000"/>
                </a:solidFill>
              </a:rPr>
              <a:t>]</a:t>
            </a:r>
          </a:p>
          <a:p>
            <a:r>
              <a:rPr lang="en-US" dirty="0" smtClean="0"/>
              <a:t>Exit the debugger: </a:t>
            </a:r>
            <a:r>
              <a:rPr lang="en-US" dirty="0" smtClean="0">
                <a:solidFill>
                  <a:srgbClr val="FF0000"/>
                </a:solidFill>
              </a:rPr>
              <a:t>quit/q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24400" y="5715000"/>
            <a:ext cx="2603213" cy="461665"/>
          </a:xfrm>
          <a:prstGeom prst="rect">
            <a:avLst/>
          </a:prstGeom>
          <a:solidFill>
            <a:srgbClr val="0070C0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Not EXCITING, huh?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985" y="2590800"/>
            <a:ext cx="44672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13522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Stop Your Program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During debugging, you need to stop your program. To do so, you sometimes need to specific a location to stop.</a:t>
            </a:r>
          </a:p>
          <a:p>
            <a:r>
              <a:rPr lang="en-US" dirty="0" smtClean="0"/>
              <a:t>Specify a </a:t>
            </a:r>
            <a:r>
              <a:rPr lang="en-US" i="1" dirty="0" smtClean="0">
                <a:solidFill>
                  <a:srgbClr val="FF0000"/>
                </a:solidFill>
              </a:rPr>
              <a:t>LOCATION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[</a:t>
            </a:r>
            <a:r>
              <a:rPr lang="en-US" dirty="0" err="1" smtClean="0"/>
              <a:t>line_number</a:t>
            </a:r>
            <a:r>
              <a:rPr lang="en-US" dirty="0" smtClean="0"/>
              <a:t>]   </a:t>
            </a:r>
            <a:r>
              <a:rPr lang="en-US" dirty="0" smtClean="0">
                <a:solidFill>
                  <a:srgbClr val="0000FF"/>
                </a:solidFill>
              </a:rPr>
              <a:t>E.g., 15</a:t>
            </a:r>
          </a:p>
          <a:p>
            <a:pPr lvl="1"/>
            <a:r>
              <a:rPr lang="en-US" dirty="0" smtClean="0"/>
              <a:t>[</a:t>
            </a:r>
            <a:r>
              <a:rPr lang="en-US" dirty="0" err="1" smtClean="0"/>
              <a:t>file_name</a:t>
            </a:r>
            <a:r>
              <a:rPr lang="en-US" dirty="0" smtClean="0"/>
              <a:t>]:[</a:t>
            </a:r>
            <a:r>
              <a:rPr lang="en-US" dirty="0" err="1" smtClean="0"/>
              <a:t>line_number</a:t>
            </a:r>
            <a:r>
              <a:rPr lang="en-US" dirty="0" smtClean="0"/>
              <a:t>]   </a:t>
            </a:r>
            <a:r>
              <a:rPr lang="en-US" dirty="0" smtClean="0">
                <a:solidFill>
                  <a:srgbClr val="0000FF"/>
                </a:solidFill>
              </a:rPr>
              <a:t>E.g., func.C:15</a:t>
            </a:r>
          </a:p>
          <a:p>
            <a:pPr lvl="1"/>
            <a:r>
              <a:rPr lang="en-US" dirty="0" smtClean="0"/>
              <a:t>[function]   </a:t>
            </a:r>
            <a:r>
              <a:rPr lang="en-US" dirty="0" smtClean="0">
                <a:solidFill>
                  <a:srgbClr val="0000FF"/>
                </a:solidFill>
              </a:rPr>
              <a:t>E.g., factorial(</a:t>
            </a:r>
            <a:r>
              <a:rPr lang="en-US" dirty="0" err="1" smtClean="0">
                <a:solidFill>
                  <a:srgbClr val="0000FF"/>
                </a:solidFill>
              </a:rPr>
              <a:t>int</a:t>
            </a:r>
            <a:r>
              <a:rPr lang="en-US" dirty="0" smtClean="0">
                <a:solidFill>
                  <a:srgbClr val="0000FF"/>
                </a:solidFill>
              </a:rPr>
              <a:t>)  </a:t>
            </a:r>
            <a:r>
              <a:rPr lang="en-US" b="1" dirty="0" smtClean="0">
                <a:solidFill>
                  <a:srgbClr val="00B050"/>
                </a:solidFill>
              </a:rPr>
              <a:t>(hint: you can use tab to autocomplete)</a:t>
            </a:r>
          </a:p>
          <a:p>
            <a:r>
              <a:rPr lang="en-US" dirty="0" smtClean="0"/>
              <a:t>Set a breakpoint --  Tell GDB </a:t>
            </a:r>
            <a:r>
              <a:rPr lang="en-US" dirty="0"/>
              <a:t>to explicitly stop at a certain point in the source </a:t>
            </a:r>
            <a:r>
              <a:rPr lang="en-US" dirty="0" smtClean="0"/>
              <a:t>code: </a:t>
            </a:r>
            <a:r>
              <a:rPr lang="en-US" dirty="0" smtClean="0">
                <a:solidFill>
                  <a:srgbClr val="FF0000"/>
                </a:solidFill>
              </a:rPr>
              <a:t>break/b  </a:t>
            </a:r>
            <a:r>
              <a:rPr lang="en-US" i="1" dirty="0" smtClean="0">
                <a:solidFill>
                  <a:srgbClr val="FF0000"/>
                </a:solidFill>
              </a:rPr>
              <a:t>LOCATION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E.g., break func.C:18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E.g., b factorial(</a:t>
            </a:r>
            <a:r>
              <a:rPr lang="en-US" dirty="0" err="1" smtClean="0">
                <a:solidFill>
                  <a:srgbClr val="0000FF"/>
                </a:solidFill>
              </a:rPr>
              <a:t>int</a:t>
            </a:r>
            <a:r>
              <a:rPr lang="en-US" dirty="0" smtClean="0">
                <a:solidFill>
                  <a:srgbClr val="0000FF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57108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Execution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Resume program execution: </a:t>
            </a:r>
            <a:r>
              <a:rPr lang="en-US" dirty="0" smtClean="0">
                <a:solidFill>
                  <a:srgbClr val="FF0000"/>
                </a:solidFill>
              </a:rPr>
              <a:t>continue/c</a:t>
            </a:r>
          </a:p>
          <a:p>
            <a:pPr lvl="1"/>
            <a:r>
              <a:rPr lang="en-US" dirty="0" smtClean="0"/>
              <a:t>Can be provided an option [</a:t>
            </a:r>
            <a:r>
              <a:rPr lang="en-US" dirty="0" err="1" smtClean="0"/>
              <a:t>ignore_count</a:t>
            </a:r>
            <a:r>
              <a:rPr lang="en-US" dirty="0" smtClean="0"/>
              <a:t>]. E.g., </a:t>
            </a:r>
            <a:r>
              <a:rPr lang="en-US" dirty="0" smtClean="0">
                <a:solidFill>
                  <a:srgbClr val="0000FF"/>
                </a:solidFill>
              </a:rPr>
              <a:t>c 5</a:t>
            </a:r>
          </a:p>
          <a:p>
            <a:r>
              <a:rPr lang="en-US" dirty="0" smtClean="0"/>
              <a:t>Execute one line of code: </a:t>
            </a:r>
            <a:r>
              <a:rPr lang="en-US" dirty="0" smtClean="0">
                <a:solidFill>
                  <a:srgbClr val="FF0000"/>
                </a:solidFill>
              </a:rPr>
              <a:t>step/s</a:t>
            </a:r>
          </a:p>
          <a:p>
            <a:pPr lvl="1"/>
            <a:r>
              <a:rPr lang="en-US" dirty="0" smtClean="0"/>
              <a:t>If the code is a function call, GDB will step </a:t>
            </a:r>
            <a:r>
              <a:rPr lang="en-US" b="1" dirty="0" smtClean="0">
                <a:solidFill>
                  <a:srgbClr val="00B050"/>
                </a:solidFill>
              </a:rPr>
              <a:t>into</a:t>
            </a:r>
            <a:r>
              <a:rPr lang="en-US" dirty="0" smtClean="0"/>
              <a:t> the function.</a:t>
            </a:r>
          </a:p>
          <a:p>
            <a:r>
              <a:rPr lang="en-US" dirty="0" smtClean="0"/>
              <a:t>Continue to the next source line in the current function: </a:t>
            </a:r>
            <a:r>
              <a:rPr lang="en-US" dirty="0" smtClean="0">
                <a:solidFill>
                  <a:srgbClr val="FF0000"/>
                </a:solidFill>
              </a:rPr>
              <a:t>next/n</a:t>
            </a:r>
          </a:p>
          <a:p>
            <a:pPr lvl="1"/>
            <a:r>
              <a:rPr lang="en-US" b="1" dirty="0" smtClean="0">
                <a:solidFill>
                  <a:srgbClr val="00B050"/>
                </a:solidFill>
              </a:rPr>
              <a:t>DOES NOT</a:t>
            </a:r>
            <a:r>
              <a:rPr lang="en-US" dirty="0" smtClean="0"/>
              <a:t> step into the function</a:t>
            </a:r>
          </a:p>
          <a:p>
            <a:r>
              <a:rPr lang="en-US" dirty="0" smtClean="0"/>
              <a:t>Step out a function: </a:t>
            </a:r>
            <a:r>
              <a:rPr lang="en-US" dirty="0" smtClean="0">
                <a:solidFill>
                  <a:srgbClr val="FF0000"/>
                </a:solidFill>
              </a:rPr>
              <a:t>finish</a:t>
            </a:r>
          </a:p>
          <a:p>
            <a:pPr lvl="1"/>
            <a:r>
              <a:rPr lang="en-US" dirty="0"/>
              <a:t>Continue running until just after function </a:t>
            </a:r>
            <a:r>
              <a:rPr lang="en-US" dirty="0" smtClean="0"/>
              <a:t>returns</a:t>
            </a:r>
            <a:r>
              <a:rPr lang="en-US" dirty="0"/>
              <a:t>.</a:t>
            </a:r>
            <a:endParaRPr lang="en-US" dirty="0" smtClean="0">
              <a:solidFill>
                <a:srgbClr val="FF0000"/>
              </a:solidFill>
            </a:endParaRPr>
          </a:p>
          <a:p>
            <a:endParaRPr lang="en-US" dirty="0" smtClean="0"/>
          </a:p>
          <a:p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9621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List Breakpoints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When you set a breakpoint, it is assigned a </a:t>
            </a:r>
            <a:r>
              <a:rPr lang="en-US" b="1" dirty="0" smtClean="0">
                <a:solidFill>
                  <a:srgbClr val="0000FF"/>
                </a:solidFill>
              </a:rPr>
              <a:t>breakpoint </a:t>
            </a:r>
            <a:r>
              <a:rPr lang="en-US" b="1" dirty="0" smtClean="0">
                <a:solidFill>
                  <a:srgbClr val="0000FF"/>
                </a:solidFill>
              </a:rPr>
              <a:t>number [</a:t>
            </a:r>
            <a:r>
              <a:rPr lang="en-US" b="1" dirty="0" err="1" smtClean="0">
                <a:solidFill>
                  <a:srgbClr val="0000FF"/>
                </a:solidFill>
              </a:rPr>
              <a:t>bnum</a:t>
            </a:r>
            <a:r>
              <a:rPr lang="en-US" b="1" dirty="0" smtClean="0">
                <a:solidFill>
                  <a:srgbClr val="0000FF"/>
                </a:solidFill>
              </a:rPr>
              <a:t>]</a:t>
            </a:r>
            <a:endParaRPr lang="en-US" dirty="0" smtClean="0">
              <a:solidFill>
                <a:srgbClr val="0000FF"/>
              </a:solidFill>
            </a:endParaRPr>
          </a:p>
          <a:p>
            <a:endParaRPr lang="en-US" dirty="0"/>
          </a:p>
          <a:p>
            <a:r>
              <a:rPr lang="en-US" dirty="0" smtClean="0"/>
              <a:t>List breakpoints: </a:t>
            </a:r>
            <a:r>
              <a:rPr lang="en-US" dirty="0" smtClean="0">
                <a:solidFill>
                  <a:srgbClr val="FF0000"/>
                </a:solidFill>
              </a:rPr>
              <a:t>info breakpoints/break</a:t>
            </a:r>
          </a:p>
          <a:p>
            <a:pPr lvl="1"/>
            <a:r>
              <a:rPr lang="en-US" dirty="0" smtClean="0"/>
              <a:t>Also display </a:t>
            </a:r>
            <a:r>
              <a:rPr lang="en-US" dirty="0"/>
              <a:t>a count of the number of times the breakpoint has been hit</a:t>
            </a:r>
            <a:r>
              <a:rPr lang="en-US" dirty="0" smtClean="0"/>
              <a:t>.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285875" y="2247900"/>
            <a:ext cx="6486525" cy="571500"/>
            <a:chOff x="1285875" y="2362200"/>
            <a:chExt cx="6486525" cy="571500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85875" y="2362200"/>
              <a:ext cx="6486525" cy="5715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6" name="Straight Connector 5"/>
            <p:cNvCxnSpPr/>
            <p:nvPr/>
          </p:nvCxnSpPr>
          <p:spPr>
            <a:xfrm>
              <a:off x="1285875" y="2895600"/>
              <a:ext cx="1685925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7775" y="4114800"/>
            <a:ext cx="6981825" cy="2038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2" name="Straight Connector 11"/>
          <p:cNvCxnSpPr/>
          <p:nvPr/>
        </p:nvCxnSpPr>
        <p:spPr>
          <a:xfrm>
            <a:off x="2128837" y="5257800"/>
            <a:ext cx="343376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0225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21765</TotalTime>
  <Words>1403</Words>
  <Application>Microsoft Office PowerPoint</Application>
  <PresentationFormat>On-screen Show (4:3)</PresentationFormat>
  <Paragraphs>210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Equity</vt:lpstr>
      <vt:lpstr>Ve 280 Programming and Elementary Data Structures</vt:lpstr>
      <vt:lpstr>Review</vt:lpstr>
      <vt:lpstr>Call Stacks How a function call really works</vt:lpstr>
      <vt:lpstr>Overview</vt:lpstr>
      <vt:lpstr>Introduction</vt:lpstr>
      <vt:lpstr>Run GDB</vt:lpstr>
      <vt:lpstr>Stop Your Program</vt:lpstr>
      <vt:lpstr>Control Execution</vt:lpstr>
      <vt:lpstr>List Breakpoints</vt:lpstr>
      <vt:lpstr>Delete and Enable/Disable Breakpoints</vt:lpstr>
      <vt:lpstr>Break Conditions</vt:lpstr>
      <vt:lpstr>Break Conditions</vt:lpstr>
      <vt:lpstr>Another Way to Stop: Set Watchpoints</vt:lpstr>
      <vt:lpstr>More about Watchpoints</vt:lpstr>
      <vt:lpstr>Examine Data</vt:lpstr>
      <vt:lpstr>Examine Data</vt:lpstr>
      <vt:lpstr>Automatic Display</vt:lpstr>
      <vt:lpstr>Automatic Display</vt:lpstr>
      <vt:lpstr>View Source Code</vt:lpstr>
      <vt:lpstr>Examine Call Stack: Stack Frame</vt:lpstr>
      <vt:lpstr>Call Stack</vt:lpstr>
      <vt:lpstr>Examine Call Stack: Backtrace</vt:lpstr>
      <vt:lpstr>Backtrace</vt:lpstr>
      <vt:lpstr>Other Commands</vt:lpstr>
      <vt:lpstr>References</vt:lpstr>
    </vt:vector>
  </TitlesOfParts>
  <Company>Grizli777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CAEN</dc:creator>
  <cp:lastModifiedBy>Weikang</cp:lastModifiedBy>
  <cp:revision>400</cp:revision>
  <dcterms:created xsi:type="dcterms:W3CDTF">2008-09-02T17:19:50Z</dcterms:created>
  <dcterms:modified xsi:type="dcterms:W3CDTF">2012-05-27T08:56:26Z</dcterms:modified>
</cp:coreProperties>
</file>