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2"/>
  </p:notesMasterIdLst>
  <p:handoutMasterIdLst>
    <p:handoutMasterId r:id="rId43"/>
  </p:handoutMasterIdLst>
  <p:sldIdLst>
    <p:sldId id="256" r:id="rId2"/>
    <p:sldId id="414" r:id="rId3"/>
    <p:sldId id="413" r:id="rId4"/>
    <p:sldId id="364" r:id="rId5"/>
    <p:sldId id="365" r:id="rId6"/>
    <p:sldId id="411" r:id="rId7"/>
    <p:sldId id="366" r:id="rId8"/>
    <p:sldId id="367" r:id="rId9"/>
    <p:sldId id="415" r:id="rId10"/>
    <p:sldId id="368" r:id="rId11"/>
    <p:sldId id="369" r:id="rId12"/>
    <p:sldId id="370" r:id="rId13"/>
    <p:sldId id="371" r:id="rId14"/>
    <p:sldId id="372" r:id="rId15"/>
    <p:sldId id="416" r:id="rId16"/>
    <p:sldId id="373" r:id="rId17"/>
    <p:sldId id="374" r:id="rId18"/>
    <p:sldId id="375" r:id="rId19"/>
    <p:sldId id="377" r:id="rId20"/>
    <p:sldId id="379" r:id="rId21"/>
    <p:sldId id="380" r:id="rId22"/>
    <p:sldId id="381" r:id="rId23"/>
    <p:sldId id="382" r:id="rId24"/>
    <p:sldId id="383" r:id="rId25"/>
    <p:sldId id="384" r:id="rId26"/>
    <p:sldId id="417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5" r:id="rId37"/>
    <p:sldId id="396" r:id="rId38"/>
    <p:sldId id="397" r:id="rId39"/>
    <p:sldId id="398" r:id="rId40"/>
    <p:sldId id="41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3134" autoAdjust="0"/>
  </p:normalViewPr>
  <p:slideViewPr>
    <p:cSldViewPr>
      <p:cViewPr varScale="1">
        <p:scale>
          <a:sx n="68" d="100"/>
          <a:sy n="68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7/9/2012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7/9/2012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Exceptions; Abstract Data Types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returns the current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43000" y="5867400"/>
            <a:ext cx="381000" cy="533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8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// EFFECTS: returns the current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// RME: Omitted for space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600" dirty="0" smtClean="0"/>
              <a:t>There is a single OVERVIEW specification that describes the class as a whole.</a:t>
            </a: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28800"/>
            <a:ext cx="7391400" cy="762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// OVERVIEW: Omitted for space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EFFECTS: returns the current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RME: Omitted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600" dirty="0" smtClean="0"/>
              <a:t>The declaration includes both data elements 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2600" dirty="0" smtClean="0"/>
              <a:t>) and member functions/methods 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600" dirty="0" smtClean="0"/>
              <a:t> and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600" dirty="0" smtClean="0"/>
              <a:t>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676400" y="2209800"/>
            <a:ext cx="1905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3048000"/>
            <a:ext cx="39624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3810000"/>
            <a:ext cx="6477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// OVERVIEW: Omitted for space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returns the current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800" dirty="0" smtClean="0"/>
              <a:t>Each function that is declared must have a corresponding specification.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2971800"/>
            <a:ext cx="6096000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3962400"/>
            <a:ext cx="60960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9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OVERVIEW: Omitted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// EFFECTS: returns the current value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800" dirty="0" smtClean="0"/>
              <a:t> says it MODIFIES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800" dirty="0" smtClean="0"/>
              <a:t>.  This is the generic name for "</a:t>
            </a:r>
            <a:r>
              <a:rPr lang="en-US" sz="2800" b="1" dirty="0" smtClean="0">
                <a:solidFill>
                  <a:srgbClr val="0070C0"/>
                </a:solidFill>
              </a:rPr>
              <a:t>this object</a:t>
            </a:r>
            <a:r>
              <a:rPr lang="en-US" sz="2800" dirty="0" smtClean="0"/>
              <a:t>".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3886200"/>
            <a:ext cx="3048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3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 to Abstract Data Types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 in C++: A Trivial Example</a:t>
            </a:r>
          </a:p>
          <a:p>
            <a:r>
              <a:rPr lang="en-US" dirty="0" smtClean="0"/>
              <a:t>More Details on Class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Non-Trivial Example on Using Class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More Details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every member of a class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private member is visible only to </a:t>
            </a:r>
            <a:r>
              <a:rPr lang="en-US" b="1" dirty="0" smtClean="0">
                <a:solidFill>
                  <a:srgbClr val="0070C0"/>
                </a:solidFill>
              </a:rPr>
              <a:t>other members </a:t>
            </a:r>
            <a:r>
              <a:rPr lang="en-US" dirty="0" smtClean="0"/>
              <a:t>of this class.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dirty="0" smtClean="0"/>
              <a:t> was an example of this in the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if everything were private, the class wouldn't be particularly useful!</a:t>
            </a:r>
          </a:p>
          <a:p>
            <a:endParaRPr lang="en-US" dirty="0" smtClean="0"/>
          </a:p>
          <a:p>
            <a:r>
              <a:rPr lang="en-US" dirty="0" smtClean="0"/>
              <a:t>So,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keyword is used to signify that everything after it is </a:t>
            </a:r>
            <a:r>
              <a:rPr lang="en-US" b="1" dirty="0" smtClean="0">
                <a:solidFill>
                  <a:srgbClr val="C00000"/>
                </a:solidFill>
              </a:rPr>
              <a:t>visible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anyone who sees the class declaration, not just members of this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returns the current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228600"/>
            <a:ext cx="3584516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declaration, as it is, is incomplete.  We have not yet defined the bodies of the member functions.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Defining member functions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67000"/>
            <a:ext cx="88392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Note:  You can actually define the functions within the declaration, but this “exposes” information, which is best left hidden!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3733800"/>
            <a:ext cx="1524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Declaring class objects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declare </a:t>
            </a:r>
            <a:r>
              <a:rPr lang="en-US" sz="2400" b="1" dirty="0" smtClean="0">
                <a:solidFill>
                  <a:srgbClr val="0070C0"/>
                </a:solidFill>
              </a:rPr>
              <a:t>objects</a:t>
            </a:r>
            <a:r>
              <a:rPr lang="en-US" sz="2400" dirty="0" smtClean="0"/>
              <a:t> of type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/>
              <a:t> as you would expect: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bar;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</a:t>
            </a:r>
          </a:p>
          <a:p>
            <a:r>
              <a:rPr lang="en-US" sz="2400" dirty="0" smtClean="0"/>
              <a:t>This produces an environment with two objects: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09800" y="3733800"/>
            <a:ext cx="3505200" cy="2819400"/>
            <a:chOff x="2209800" y="3733800"/>
            <a:chExt cx="3505200" cy="2819400"/>
          </a:xfrm>
        </p:grpSpPr>
        <p:sp>
          <p:nvSpPr>
            <p:cNvPr id="4" name="Rectangle 3"/>
            <p:cNvSpPr/>
            <p:nvPr/>
          </p:nvSpPr>
          <p:spPr>
            <a:xfrm>
              <a:off x="2209800" y="3733800"/>
              <a:ext cx="3505200" cy="2819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29000" y="38100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51816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41148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2200" y="41910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62200" y="54864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bar: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5200" y="41910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14800" y="54864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200" y="55626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67400" y="3810000"/>
            <a:ext cx="3051116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These values are still undefined (i.e. there is no initial value).</a:t>
            </a:r>
          </a:p>
          <a:p>
            <a:r>
              <a:rPr lang="en-US" sz="2400" b="1" dirty="0" smtClean="0"/>
              <a:t>We'll see several ways to set an </a:t>
            </a:r>
            <a:r>
              <a:rPr lang="en-US" sz="2400" b="1" u="sng" dirty="0" smtClean="0">
                <a:solidFill>
                  <a:srgbClr val="FF0000"/>
                </a:solidFill>
              </a:rPr>
              <a:t>initial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value for data members later.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297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Exceptions Handling in C</a:t>
            </a:r>
            <a:r>
              <a:rPr lang="en-US" dirty="0" smtClean="0"/>
              <a:t>++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     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      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Introduction to Abstract Data 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9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Establishing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call the </a:t>
            </a:r>
            <a:r>
              <a:rPr lang="en-US" sz="2400" dirty="0" err="1" smtClean="0"/>
              <a:t>set_value</a:t>
            </a:r>
            <a:r>
              <a:rPr lang="en-US" sz="2400" dirty="0" smtClean="0"/>
              <a:t> member function to establish a value: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foo.set_value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This calls </a:t>
            </a:r>
            <a:r>
              <a:rPr lang="en-US" sz="2400" dirty="0" err="1" smtClean="0"/>
              <a:t>foo's</a:t>
            </a:r>
            <a:r>
              <a:rPr lang="en-US" sz="2400" dirty="0" smtClean="0"/>
              <a:t> </a:t>
            </a:r>
            <a:r>
              <a:rPr lang="en-US" sz="2400" dirty="0" err="1" smtClean="0"/>
              <a:t>set_value</a:t>
            </a:r>
            <a:r>
              <a:rPr lang="en-US" sz="2400" dirty="0" smtClean="0"/>
              <a:t>() method.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</a:t>
            </a:r>
            <a:endParaRPr lang="en-US" sz="24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209800" y="3733800"/>
            <a:ext cx="3505200" cy="2819400"/>
            <a:chOff x="2209800" y="3733800"/>
            <a:chExt cx="3505200" cy="2819400"/>
          </a:xfrm>
        </p:grpSpPr>
        <p:sp>
          <p:nvSpPr>
            <p:cNvPr id="4" name="Rectangle 3"/>
            <p:cNvSpPr/>
            <p:nvPr/>
          </p:nvSpPr>
          <p:spPr>
            <a:xfrm>
              <a:off x="2209800" y="3733800"/>
              <a:ext cx="3505200" cy="2819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29000" y="38100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51816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41148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2200" y="41910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62200" y="54864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bar: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5200" y="41910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14800" y="54864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200" y="55626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Establishing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is one very important difference between </a:t>
            </a:r>
            <a:r>
              <a:rPr lang="en-US" u="sng" dirty="0" smtClean="0"/>
              <a:t>normal</a:t>
            </a:r>
            <a:r>
              <a:rPr lang="en-US" dirty="0" smtClean="0"/>
              <a:t> function calls and </a:t>
            </a:r>
            <a:r>
              <a:rPr lang="en-US" b="1" dirty="0" smtClean="0">
                <a:solidFill>
                  <a:srgbClr val="C00000"/>
                </a:solidFill>
              </a:rPr>
              <a:t>member</a:t>
            </a:r>
            <a:r>
              <a:rPr lang="en-US" dirty="0" smtClean="0"/>
              <a:t> function calls: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0070C0"/>
                </a:solidFill>
              </a:rPr>
              <a:t>other</a:t>
            </a:r>
            <a:r>
              <a:rPr lang="en-US" sz="2600" dirty="0" smtClean="0">
                <a:solidFill>
                  <a:srgbClr val="0070C0"/>
                </a:solidFill>
              </a:rPr>
              <a:t> </a:t>
            </a:r>
            <a:r>
              <a:rPr lang="en-US" sz="2600" dirty="0" smtClean="0"/>
              <a:t>members of the object are </a:t>
            </a:r>
            <a:r>
              <a:rPr lang="en-US" sz="2600" b="1" dirty="0" smtClean="0">
                <a:solidFill>
                  <a:srgbClr val="C00000"/>
                </a:solidFill>
              </a:rPr>
              <a:t>also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visible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to </a:t>
            </a:r>
            <a:r>
              <a:rPr lang="en-US" sz="2600" b="1" dirty="0" smtClean="0">
                <a:solidFill>
                  <a:srgbClr val="C00000"/>
                </a:solidFill>
              </a:rPr>
              <a:t>this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member!</a:t>
            </a:r>
          </a:p>
          <a:p>
            <a:pPr lvl="1"/>
            <a:r>
              <a:rPr lang="en-US" sz="2600" dirty="0" smtClean="0"/>
              <a:t>For example,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600" dirty="0" smtClean="0"/>
              <a:t> is visible to the function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Recall that C++ is lexically-scoped – you see variables in</a:t>
            </a:r>
            <a:br>
              <a:rPr lang="en-US" dirty="0" smtClean="0"/>
            </a:br>
            <a:r>
              <a:rPr lang="en-US" dirty="0" smtClean="0"/>
              <a:t>your own block, plus </a:t>
            </a:r>
            <a:r>
              <a:rPr lang="en-US" b="1" dirty="0" smtClean="0">
                <a:solidFill>
                  <a:srgbClr val="C00000"/>
                </a:solidFill>
              </a:rPr>
              <a:t>any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enclosing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blocks.</a:t>
            </a:r>
          </a:p>
          <a:p>
            <a:r>
              <a:rPr lang="en-US" dirty="0" smtClean="0"/>
              <a:t>Since the member function is defined </a:t>
            </a:r>
            <a:r>
              <a:rPr lang="en-US" b="1" dirty="0" smtClean="0"/>
              <a:t>inside</a:t>
            </a:r>
            <a:r>
              <a:rPr lang="en-US" dirty="0" smtClean="0"/>
              <a:t> the class definition, it has access to the member variables defined in that block.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Establishing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So, set value changes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err="1" smtClean="0"/>
              <a:t>'s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foo.set_value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cs typeface="Courier New" pitchFamily="49" charset="0"/>
              </a:rPr>
              <a:t>	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09800" y="3276600"/>
            <a:ext cx="3505200" cy="2819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3352800"/>
            <a:ext cx="1600200" cy="129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4724400"/>
            <a:ext cx="1600200" cy="129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657600"/>
            <a:ext cx="7620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37338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2200" y="50292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3733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4800" y="5029200"/>
            <a:ext cx="7620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5200" y="5105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Accessing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 can't access v directly: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 // Compile-time error</a:t>
            </a:r>
          </a:p>
          <a:p>
            <a:pPr>
              <a:buNone/>
            </a:pPr>
            <a:r>
              <a:rPr lang="en-US" sz="2800" dirty="0" smtClean="0"/>
              <a:t>	because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C00000"/>
                </a:solidFill>
              </a:rPr>
              <a:t>private</a:t>
            </a:r>
            <a:r>
              <a:rPr lang="en-US" sz="2800" dirty="0"/>
              <a:t>!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However, we can use the </a:t>
            </a:r>
            <a:r>
              <a:rPr lang="en-US" sz="2800" dirty="0" err="1" smtClean="0"/>
              <a:t>get_value</a:t>
            </a:r>
            <a:r>
              <a:rPr lang="en-US" sz="2800" dirty="0" smtClean="0"/>
              <a:t>() method to do so for us: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 // OK.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because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>
                <a:cs typeface="Courier New" pitchFamily="49" charset="0"/>
              </a:rPr>
              <a:t> is </a:t>
            </a:r>
            <a:r>
              <a:rPr lang="en-US" sz="2800" b="1" dirty="0" smtClean="0">
                <a:solidFill>
                  <a:srgbClr val="0070C0"/>
                </a:solidFill>
                <a:cs typeface="Courier New" pitchFamily="49" charset="0"/>
              </a:rPr>
              <a:t>public</a:t>
            </a:r>
            <a:r>
              <a:rPr lang="en-US" sz="2800" dirty="0" smtClean="0">
                <a:cs typeface="Courier New" pitchFamily="49" charset="0"/>
              </a:rPr>
              <a:t>!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Finally, class objects can be passed just like anything else.</a:t>
            </a:r>
          </a:p>
          <a:p>
            <a:r>
              <a:rPr lang="en-US" sz="2800" dirty="0" smtClean="0"/>
              <a:t>Like everything else (except arrays), they are passed by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 Example: 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What is the result of the following?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i.set_value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i.get_value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()+1);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foo.set_value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Passing by reference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pass a class object by reference, you use either a pointer argument or a reference argument, like so: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+ 1);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</a:t>
            </a:r>
            <a:r>
              <a:rPr lang="en-US" sz="2800" dirty="0" smtClean="0"/>
              <a:t>his version would change the class passed to it!</a:t>
            </a:r>
            <a:br>
              <a:rPr lang="en-US" sz="2800" dirty="0" smtClean="0"/>
            </a:b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1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 to Abstract Data Types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 in C++: A Trivial Example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More Details on Class</a:t>
            </a:r>
          </a:p>
          <a:p>
            <a:r>
              <a:rPr lang="en-US" dirty="0" smtClean="0"/>
              <a:t>A Non-Trivial Example on Using Class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Suppose we wanted to build an abstraction that held a </a:t>
            </a:r>
            <a:r>
              <a:rPr lang="en-US" sz="2800" b="1" dirty="0" smtClean="0">
                <a:solidFill>
                  <a:srgbClr val="C00000"/>
                </a:solidFill>
              </a:rPr>
              <a:t>mutable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set of integers.</a:t>
            </a:r>
          </a:p>
          <a:p>
            <a:endParaRPr lang="en-US" sz="2800" dirty="0" smtClean="0"/>
          </a:p>
          <a:p>
            <a:r>
              <a:rPr lang="en-US" sz="2800" dirty="0" smtClean="0"/>
              <a:t>This is a </a:t>
            </a:r>
            <a:r>
              <a:rPr lang="en-US" sz="2800" b="1" u="sng" dirty="0" smtClean="0"/>
              <a:t>set</a:t>
            </a:r>
            <a:r>
              <a:rPr lang="en-US" sz="2800" dirty="0" smtClean="0"/>
              <a:t> in the mathematical sense:</a:t>
            </a:r>
          </a:p>
          <a:p>
            <a:pPr lvl="1"/>
            <a:r>
              <a:rPr lang="en-US" dirty="0" smtClean="0"/>
              <a:t>A collection of zero or more integers, with no duplicates.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The set is “mutable” because we can insert values into, and remove objects from, the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Suppose we wanted to build an abstraction that held a </a:t>
            </a:r>
            <a:r>
              <a:rPr lang="en-US" sz="2800" b="1" dirty="0" smtClean="0">
                <a:solidFill>
                  <a:srgbClr val="C00000"/>
                </a:solidFill>
              </a:rPr>
              <a:t>mutable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set of integers.</a:t>
            </a:r>
          </a:p>
          <a:p>
            <a:endParaRPr lang="en-US" sz="2800" dirty="0" smtClean="0"/>
          </a:p>
          <a:p>
            <a:r>
              <a:rPr lang="en-US" sz="2800" dirty="0" smtClean="0"/>
              <a:t>There are four </a:t>
            </a:r>
            <a:r>
              <a:rPr lang="en-US" sz="2800" b="1" dirty="0" smtClean="0">
                <a:solidFill>
                  <a:srgbClr val="C00000"/>
                </a:solidFill>
              </a:rPr>
              <a:t>operations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on this set that we will define: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Insert a value into the set.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Remove a value from the set.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Query to see if a value is in the set.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Count the number of elements in the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Here is an </a:t>
            </a:r>
            <a:r>
              <a:rPr lang="en-US" sz="2800" b="1" dirty="0" smtClean="0"/>
              <a:t>incomplete</a:t>
            </a:r>
            <a:r>
              <a:rPr lang="en-US" sz="2800" dirty="0" smtClean="0"/>
              <a:t> definition of a class implementing such an ADT: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// OVERVIEW: a mutable set of integers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this = this + {v}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this = this - {v}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returns true if v is in this,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         false otherwise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returns |this|.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to Abstract Data Types</a:t>
            </a:r>
          </a:p>
          <a:p>
            <a:r>
              <a:rPr lang="en-US" dirty="0" smtClean="0"/>
              <a:t>Class in C++: A Trivial Example</a:t>
            </a:r>
          </a:p>
          <a:p>
            <a:r>
              <a:rPr lang="en-US" dirty="0" smtClean="0"/>
              <a:t>More Details on Class</a:t>
            </a:r>
          </a:p>
          <a:p>
            <a:r>
              <a:rPr lang="en-US" dirty="0" smtClean="0"/>
              <a:t>A Non-Trivial Example on Using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 // omitted OVERVIEW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void insert(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void remove(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size();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sz="2800" dirty="0" smtClean="0"/>
              <a:t>The class is incomplete because we haven't chosen a </a:t>
            </a:r>
            <a:r>
              <a:rPr lang="en-US" sz="2800" b="1" dirty="0" smtClean="0">
                <a:solidFill>
                  <a:srgbClr val="7030A0"/>
                </a:solidFill>
              </a:rPr>
              <a:t>representation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for sets.</a:t>
            </a:r>
          </a:p>
          <a:p>
            <a:r>
              <a:rPr lang="en-US" sz="2800" dirty="0" smtClean="0"/>
              <a:t>Choosing a representation involves two things:</a:t>
            </a:r>
          </a:p>
          <a:p>
            <a:pPr lvl="1"/>
            <a:r>
              <a:rPr lang="en-US" sz="2800" dirty="0" smtClean="0"/>
              <a:t>Deciding what </a:t>
            </a:r>
            <a:r>
              <a:rPr lang="en-US" sz="2800" b="1" dirty="0" smtClean="0">
                <a:solidFill>
                  <a:srgbClr val="0070C0"/>
                </a:solidFill>
              </a:rPr>
              <a:t>concrete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data elements will be used to </a:t>
            </a:r>
            <a:r>
              <a:rPr lang="en-US" sz="2800" b="1" dirty="0" smtClean="0">
                <a:solidFill>
                  <a:srgbClr val="C00000"/>
                </a:solidFill>
              </a:rPr>
              <a:t>represent the values</a:t>
            </a:r>
            <a:r>
              <a:rPr lang="en-US" sz="2800" dirty="0" smtClean="0"/>
              <a:t> of the set.</a:t>
            </a:r>
          </a:p>
          <a:p>
            <a:pPr lvl="1"/>
            <a:r>
              <a:rPr lang="en-US" sz="2800" dirty="0" smtClean="0"/>
              <a:t>Providing an </a:t>
            </a:r>
            <a:r>
              <a:rPr lang="en-US" sz="2800" b="1" dirty="0" smtClean="0">
                <a:solidFill>
                  <a:srgbClr val="0070C0"/>
                </a:solidFill>
              </a:rPr>
              <a:t>implementation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for each </a:t>
            </a:r>
            <a:r>
              <a:rPr lang="en-US" sz="2800" b="1" dirty="0" smtClean="0">
                <a:solidFill>
                  <a:srgbClr val="C00000"/>
                </a:solidFill>
              </a:rPr>
              <a:t>method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 // omitted OVERVIEW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void insert(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void remove(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size();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};</a:t>
            </a:r>
            <a:endParaRPr lang="en-US" sz="2000" dirty="0" smtClean="0"/>
          </a:p>
          <a:p>
            <a:r>
              <a:rPr lang="en-US" sz="2800" dirty="0" smtClean="0"/>
              <a:t>Despite not having a representation for a set, the (incomplete) definition above is all that a </a:t>
            </a:r>
            <a:r>
              <a:rPr lang="en-US" sz="2800" b="1" dirty="0" smtClean="0"/>
              <a:t>customer</a:t>
            </a:r>
            <a:r>
              <a:rPr lang="en-US" sz="2800" dirty="0" smtClean="0"/>
              <a:t> of 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dirty="0" smtClean="0"/>
              <a:t> abstraction needs to know since it has:</a:t>
            </a:r>
          </a:p>
          <a:p>
            <a:pPr lvl="1"/>
            <a:r>
              <a:rPr lang="en-US" dirty="0" smtClean="0"/>
              <a:t>The general overview of the ADT.</a:t>
            </a:r>
          </a:p>
          <a:p>
            <a:pPr lvl="1"/>
            <a:r>
              <a:rPr lang="en-US" dirty="0" smtClean="0"/>
              <a:t>The specification of each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Start with a representation for the set itself:</a:t>
            </a:r>
          </a:p>
          <a:p>
            <a:pPr lvl="1"/>
            <a:r>
              <a:rPr lang="en-US" dirty="0" smtClean="0"/>
              <a:t>Use an array.</a:t>
            </a:r>
          </a:p>
          <a:p>
            <a:pPr lvl="1"/>
            <a:r>
              <a:rPr lang="en-US" dirty="0" smtClean="0"/>
              <a:t>Represent a set of size N as an </a:t>
            </a:r>
            <a:r>
              <a:rPr lang="en-US" b="1" dirty="0" smtClean="0">
                <a:solidFill>
                  <a:srgbClr val="7030A0"/>
                </a:solidFill>
              </a:rPr>
              <a:t>unordered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array of integers with no duplicates, stored in the first N slots of the array.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: equal to the number of elements currently in the array.</a:t>
            </a:r>
          </a:p>
          <a:p>
            <a:endParaRPr lang="en-US" sz="2400" dirty="0" smtClean="0"/>
          </a:p>
          <a:p>
            <a:r>
              <a:rPr lang="en-US" sz="2400" dirty="0" smtClean="0"/>
              <a:t>These last two statements are called </a:t>
            </a:r>
            <a:r>
              <a:rPr lang="en-US" sz="2400" b="1" dirty="0" smtClean="0">
                <a:solidFill>
                  <a:srgbClr val="7030A0"/>
                </a:solidFill>
              </a:rPr>
              <a:t>representation invariants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rep invariants </a:t>
            </a:r>
            <a:r>
              <a:rPr lang="en-US" sz="2400" dirty="0" smtClean="0"/>
              <a:t>(more on that later).</a:t>
            </a:r>
          </a:p>
          <a:p>
            <a:r>
              <a:rPr lang="en-US" sz="2400" dirty="0" smtClean="0"/>
              <a:t>This invariant works just like any other:</a:t>
            </a:r>
          </a:p>
          <a:p>
            <a:pPr lvl="1"/>
            <a:r>
              <a:rPr lang="en-US" dirty="0" smtClean="0"/>
              <a:t>It is a rule that the representation must obey both </a:t>
            </a:r>
            <a:r>
              <a:rPr lang="en-US" b="1" dirty="0" smtClean="0">
                <a:solidFill>
                  <a:srgbClr val="C00000"/>
                </a:solidFill>
              </a:rPr>
              <a:t>immediately before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immediately after </a:t>
            </a:r>
            <a:r>
              <a:rPr lang="en-US" dirty="0" smtClean="0"/>
              <a:t>any method's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7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this is an array, and arrays have maximum sizes, we have to both choose a maximum size and modify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OVERVIEW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OVERVIEW: a mutable set of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integers, |set| &lt;= 100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also have to change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EFFECTS</a:t>
            </a:r>
            <a:r>
              <a:rPr lang="en-US" dirty="0" smtClean="0"/>
              <a:t> clause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this = this + {v} if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room available, 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100 otherwise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0"/>
            <a:ext cx="82296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100 is </a:t>
            </a:r>
            <a:r>
              <a:rPr lang="en-US" sz="2400" dirty="0" err="1" smtClean="0"/>
              <a:t>arbitray</a:t>
            </a:r>
            <a:r>
              <a:rPr lang="en-US" sz="2400" dirty="0" smtClean="0"/>
              <a:t> for now, we will show you a better way to avoid this later.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// OVERVIEW: a mutable set of integers, |set| &lt;= MAXELTS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EFFECTS: this = this + {v} if room, 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         throws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otherwise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EFFECTS: this = this - {v} if v is in this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         throws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 otherwise.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228600"/>
            <a:ext cx="35052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least use a global constant like we have talked about.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990600" y="1371600"/>
            <a:ext cx="3124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9800" y="1981200"/>
            <a:ext cx="21336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2133600"/>
            <a:ext cx="31242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114800"/>
            <a:ext cx="36576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228600"/>
            <a:ext cx="35052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this representation, and the representation invariants, we can write the methods.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6800" y="4800600"/>
            <a:ext cx="3962400" cy="1371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::size() {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4724400"/>
            <a:ext cx="3505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Because our rep invariant says that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/>
              <a:t> is always the</a:t>
            </a:r>
            <a:br>
              <a:rPr lang="en-US" sz="2400" dirty="0" smtClean="0"/>
            </a:br>
            <a:r>
              <a:rPr lang="en-US" sz="2400" dirty="0" smtClean="0"/>
              <a:t>size of the set, we can return it directly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93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Next, consider the three final routines:</a:t>
            </a:r>
          </a:p>
          <a:p>
            <a:pPr lvl="1"/>
            <a:r>
              <a:rPr lang="en-US" dirty="0" smtClean="0"/>
              <a:t>query:  search the array looking for a specific number.</a:t>
            </a:r>
          </a:p>
          <a:p>
            <a:pPr lvl="1"/>
            <a:r>
              <a:rPr lang="en-US" dirty="0" smtClean="0"/>
              <a:t>remove:  search the array for a number; if it exists, remove it.</a:t>
            </a:r>
          </a:p>
          <a:p>
            <a:pPr lvl="1"/>
            <a:r>
              <a:rPr lang="en-US" dirty="0" smtClean="0"/>
              <a:t>insert:  search the array for a number; if it doesn't exist, add it.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three of these have "search" in common.</a:t>
            </a:r>
          </a:p>
          <a:p>
            <a:r>
              <a:rPr lang="en-US" dirty="0" smtClean="0"/>
              <a:t>One might be tempted to just write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in terms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won't work that way!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only tells us </a:t>
            </a:r>
            <a:r>
              <a:rPr lang="en-US" b="1" dirty="0" smtClean="0">
                <a:solidFill>
                  <a:srgbClr val="C00000"/>
                </a:solidFill>
              </a:rPr>
              <a:t>whether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element exists, not </a:t>
            </a:r>
            <a:r>
              <a:rPr lang="en-US" b="1" dirty="0" smtClean="0">
                <a:solidFill>
                  <a:srgbClr val="0070C0"/>
                </a:solidFill>
              </a:rPr>
              <a:t>where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– we need one more method…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848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EFFECTS: returns the index of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         v if it exists in the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         array, MAXELTS otherwise.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648200"/>
            <a:ext cx="4876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cs typeface="Courier New" pitchFamily="49" charset="0"/>
              </a:rPr>
              <a:t>Note</a:t>
            </a:r>
            <a:r>
              <a:rPr lang="en-US" sz="2400" dirty="0" smtClean="0">
                <a:cs typeface="Courier New" pitchFamily="49" charset="0"/>
              </a:rPr>
              <a:t>:   </a:t>
            </a:r>
            <a:r>
              <a:rPr lang="en-US" sz="2400" dirty="0" smtClean="0"/>
              <a:t>This member function must be </a:t>
            </a:r>
            <a:r>
              <a:rPr lang="en-US" sz="2400" b="1" dirty="0" smtClean="0"/>
              <a:t>private</a:t>
            </a:r>
            <a:r>
              <a:rPr lang="en-US" sz="2400" dirty="0" smtClean="0"/>
              <a:t>.  This is because it exposes details about the concrete representation.  It is inappropriate to expose these details to a client of this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7315200" cy="1828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5867400" cy="228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600" dirty="0" smtClean="0"/>
              <a:t>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990600" y="5105400"/>
            <a:ext cx="6248400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::query(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v) 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(v) != MAXELTS);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419600"/>
            <a:ext cx="44958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400" dirty="0" smtClean="0"/>
              <a:t> is trivial…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 provide the following two advantages: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Information hiding</a:t>
            </a:r>
            <a:r>
              <a:rPr lang="en-US" dirty="0" smtClean="0"/>
              <a:t>:  we don't need to know the details of how the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represented</a:t>
            </a:r>
            <a:r>
              <a:rPr lang="en-US" dirty="0" smtClean="0"/>
              <a:t>, nor do we need to know how the </a:t>
            </a:r>
            <a:r>
              <a:rPr lang="en-US" b="1" dirty="0" smtClean="0">
                <a:solidFill>
                  <a:srgbClr val="0070C0"/>
                </a:solidFill>
              </a:rPr>
              <a:t>operations on those objects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0070C0"/>
                </a:solidFill>
              </a:rPr>
              <a:t>implemented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Encapsulation</a:t>
            </a:r>
            <a:r>
              <a:rPr lang="en-US" dirty="0" smtClean="0"/>
              <a:t>:  the objects and their operations are defined in the same place; the ADT combines both data and operation in one entity.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10.3</a:t>
            </a:r>
            <a:r>
              <a:rPr lang="en-US" dirty="0">
                <a:solidFill>
                  <a:srgbClr val="C00000"/>
                </a:solidFill>
              </a:rPr>
              <a:t> Abstract Data </a:t>
            </a:r>
            <a:r>
              <a:rPr lang="en-US" dirty="0" smtClean="0">
                <a:solidFill>
                  <a:srgbClr val="C00000"/>
                </a:solidFill>
              </a:rPr>
              <a:t>Types</a:t>
            </a:r>
          </a:p>
          <a:p>
            <a:pPr lvl="1"/>
            <a:r>
              <a:rPr lang="en-US" dirty="0" smtClean="0"/>
              <a:t>Chapter 10.2</a:t>
            </a:r>
            <a:r>
              <a:rPr lang="en-US" dirty="0" smtClean="0">
                <a:solidFill>
                  <a:srgbClr val="C00000"/>
                </a:solidFill>
              </a:rPr>
              <a:t> Classes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 have several benefits like we had with functional abstraction:</a:t>
            </a:r>
          </a:p>
          <a:p>
            <a:pPr lvl="1"/>
            <a:r>
              <a:rPr lang="en-US" dirty="0" smtClean="0"/>
              <a:t>ADTs are </a:t>
            </a:r>
            <a:r>
              <a:rPr lang="en-US" b="1" dirty="0" smtClean="0">
                <a:solidFill>
                  <a:srgbClr val="C00000"/>
                </a:solidFill>
              </a:rPr>
              <a:t>local</a:t>
            </a:r>
            <a:r>
              <a:rPr lang="en-US" dirty="0" smtClean="0"/>
              <a:t>:  you only need to look at the ADT, and nothing else, to understand it.</a:t>
            </a:r>
          </a:p>
          <a:p>
            <a:pPr lvl="1"/>
            <a:r>
              <a:rPr lang="en-US" dirty="0" smtClean="0"/>
              <a:t>ADTs are </a:t>
            </a:r>
            <a:r>
              <a:rPr lang="en-US" b="1" dirty="0" smtClean="0">
                <a:solidFill>
                  <a:srgbClr val="C00000"/>
                </a:solidFill>
              </a:rPr>
              <a:t>substitutable</a:t>
            </a:r>
            <a:r>
              <a:rPr lang="en-US" dirty="0" smtClean="0"/>
              <a:t>:  you can change the implementation and no users of the type can tell.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  <a:br>
              <a:rPr lang="en-US" dirty="0"/>
            </a:br>
            <a:r>
              <a:rPr lang="en-US" sz="2200" dirty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Someone still needs to know the details of how the type is implemented.  </a:t>
            </a:r>
            <a:endParaRPr lang="en-US" dirty="0" smtClean="0"/>
          </a:p>
          <a:p>
            <a:pPr lvl="1"/>
            <a:r>
              <a:rPr lang="en-US" dirty="0" smtClean="0"/>
              <a:t>I.e., how the vales are represented and how the operations are implemented</a:t>
            </a:r>
          </a:p>
          <a:p>
            <a:r>
              <a:rPr lang="en-US" dirty="0" smtClean="0"/>
              <a:t>This </a:t>
            </a:r>
            <a:r>
              <a:rPr lang="en-US" dirty="0"/>
              <a:t>is referred to as the “</a:t>
            </a:r>
            <a:r>
              <a:rPr lang="en-US" b="1" dirty="0">
                <a:solidFill>
                  <a:srgbClr val="C00000"/>
                </a:solidFill>
              </a:rPr>
              <a:t>concrete representation</a:t>
            </a:r>
            <a:r>
              <a:rPr lang="en-US" dirty="0"/>
              <a:t>” or just the “</a:t>
            </a:r>
            <a:r>
              <a:rPr lang="en-US" b="1" dirty="0">
                <a:solidFill>
                  <a:srgbClr val="0070C0"/>
                </a:solidFill>
              </a:rPr>
              <a:t>representation</a:t>
            </a:r>
            <a:r>
              <a:rPr lang="en-US" dirty="0"/>
              <a:t>”.</a:t>
            </a:r>
          </a:p>
          <a:p>
            <a:endParaRPr lang="en-US" dirty="0" smtClean="0"/>
          </a:p>
          <a:p>
            <a:r>
              <a:rPr lang="en-US" u="sng" dirty="0" smtClean="0"/>
              <a:t>Question</a:t>
            </a:r>
            <a:r>
              <a:rPr lang="en-US" dirty="0" smtClean="0"/>
              <a:t>: Who can access the representation?</a:t>
            </a:r>
            <a:endParaRPr lang="en-US" dirty="0"/>
          </a:p>
          <a:p>
            <a:r>
              <a:rPr lang="en-US" u="sng" dirty="0" smtClean="0"/>
              <a:t>Answer</a:t>
            </a:r>
            <a:r>
              <a:rPr lang="en-US" dirty="0" smtClean="0"/>
              <a:t>: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u="sng" dirty="0">
                <a:solidFill>
                  <a:srgbClr val="7030A0"/>
                </a:solidFill>
              </a:rPr>
              <a:t>operations defined for that type </a:t>
            </a:r>
            <a:r>
              <a:rPr lang="en-US" dirty="0"/>
              <a:t>should have access to the representation.</a:t>
            </a:r>
          </a:p>
          <a:p>
            <a:pPr lvl="1"/>
            <a:r>
              <a:rPr lang="en-US" dirty="0"/>
              <a:t>Everyone else may access/modify this state only through member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closest example of an ADT that we've seen so far has been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:</a:t>
            </a:r>
          </a:p>
          <a:p>
            <a:pPr lvl="1"/>
            <a:r>
              <a:rPr lang="en-US" u="sng" dirty="0" smtClean="0">
                <a:solidFill>
                  <a:srgbClr val="7030A0"/>
                </a:solidFill>
              </a:rPr>
              <a:t>Information Hiding</a:t>
            </a:r>
            <a:r>
              <a:rPr lang="en-US" dirty="0" smtClean="0"/>
              <a:t>:  In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data type, you never knew the precise implementation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structure (except by looking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recursive.cpp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  <a:p>
            <a:pPr lvl="1"/>
            <a:r>
              <a:rPr lang="en-US" u="sng" dirty="0" smtClean="0">
                <a:solidFill>
                  <a:srgbClr val="7030A0"/>
                </a:solidFill>
              </a:rPr>
              <a:t>Encapsulation</a:t>
            </a:r>
            <a:r>
              <a:rPr lang="en-US" dirty="0" smtClean="0"/>
              <a:t>: 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provides “modest” encapsulation.  The definitions of the operations on lists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list_print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list_make</a:t>
            </a:r>
            <a:r>
              <a:rPr lang="en-US" dirty="0" smtClean="0"/>
              <a:t>, etc.) were found in the same header file as the type definition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, but there was no language mechanism that enforced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On to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provides a mechanism to give </a:t>
            </a:r>
            <a:r>
              <a:rPr lang="en-US" b="1" dirty="0" smtClean="0"/>
              <a:t>true</a:t>
            </a:r>
            <a:r>
              <a:rPr lang="en-US" dirty="0" smtClean="0"/>
              <a:t> encapsulation called a "class".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basic idea behind a class is to provide </a:t>
            </a:r>
            <a:r>
              <a:rPr lang="en-US" b="1" dirty="0" smtClean="0">
                <a:solidFill>
                  <a:srgbClr val="7030A0"/>
                </a:solidFill>
              </a:rPr>
              <a:t>a single entity </a:t>
            </a:r>
            <a:r>
              <a:rPr lang="en-US" dirty="0" smtClean="0"/>
              <a:t>that both defines: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nature</a:t>
            </a:r>
            <a:r>
              <a:rPr lang="en-US" dirty="0" smtClean="0"/>
              <a:t> of an object.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operations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available on that object.  These operations are sometimes also called </a:t>
            </a:r>
            <a:r>
              <a:rPr lang="en-US" b="1" dirty="0" smtClean="0">
                <a:solidFill>
                  <a:srgbClr val="0070C0"/>
                </a:solidFill>
              </a:rPr>
              <a:t>member functions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methods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4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 to Abstract Data Types</a:t>
            </a:r>
          </a:p>
          <a:p>
            <a:r>
              <a:rPr lang="en-US" dirty="0" smtClean="0"/>
              <a:t>Class in C++: A Trivial Example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More Details on Class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Non-Trivial Example on Using Class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8878</TotalTime>
  <Words>2621</Words>
  <Application>Microsoft Office PowerPoint</Application>
  <PresentationFormat>On-screen Show (4:3)</PresentationFormat>
  <Paragraphs>447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Equity</vt:lpstr>
      <vt:lpstr>Ve 280 Programming and Introductory Data Structures</vt:lpstr>
      <vt:lpstr>Review</vt:lpstr>
      <vt:lpstr>Outline</vt:lpstr>
      <vt:lpstr>Abstract Data Types Introduction</vt:lpstr>
      <vt:lpstr>Abstract Data Types Introduction</vt:lpstr>
      <vt:lpstr>Abstract Data Types Introduction</vt:lpstr>
      <vt:lpstr>Abstract Data Types Example</vt:lpstr>
      <vt:lpstr>Abstract Data Types On to Classes</vt:lpstr>
      <vt:lpstr>Outline</vt:lpstr>
      <vt:lpstr>Abstract Data Types Classes – A trivial example</vt:lpstr>
      <vt:lpstr>Abstract Data Types Classes – A trivial example</vt:lpstr>
      <vt:lpstr>Abstract Data Types Classes – A trivial example</vt:lpstr>
      <vt:lpstr>Abstract Data Types Classes – A trivial example</vt:lpstr>
      <vt:lpstr>Abstract Data Types Classes – A trivial example</vt:lpstr>
      <vt:lpstr>Outline</vt:lpstr>
      <vt:lpstr>Abstract Data Types Classes – More Details</vt:lpstr>
      <vt:lpstr>Abstract Data Types Classes – A trivial example</vt:lpstr>
      <vt:lpstr>Abstract Data Types Classes – Defining member functions</vt:lpstr>
      <vt:lpstr>Abstract Data Types Classes – Declaring class objects</vt:lpstr>
      <vt:lpstr>Abstract Data Types Classes – Establishing data member values</vt:lpstr>
      <vt:lpstr>Abstract Data Types Classes – Establishing data member values</vt:lpstr>
      <vt:lpstr>Abstract Data Types Classes – Establishing data member values</vt:lpstr>
      <vt:lpstr>Abstract Data Types Classes – Accessing data member values</vt:lpstr>
      <vt:lpstr>Abstract Data Types Class Example:  Classes</vt:lpstr>
      <vt:lpstr>Abstract Data Types Classes – Passing by reference</vt:lpstr>
      <vt:lpstr>Outline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550</cp:revision>
  <dcterms:created xsi:type="dcterms:W3CDTF">2008-09-02T17:19:50Z</dcterms:created>
  <dcterms:modified xsi:type="dcterms:W3CDTF">2012-07-09T10:50:18Z</dcterms:modified>
</cp:coreProperties>
</file>