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91" r:id="rId3"/>
    <p:sldId id="392" r:id="rId4"/>
    <p:sldId id="395" r:id="rId5"/>
    <p:sldId id="396" r:id="rId6"/>
    <p:sldId id="397" r:id="rId7"/>
    <p:sldId id="398" r:id="rId8"/>
    <p:sldId id="399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400" r:id="rId22"/>
    <p:sldId id="344" r:id="rId23"/>
    <p:sldId id="345" r:id="rId24"/>
    <p:sldId id="346" r:id="rId25"/>
    <p:sldId id="347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78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6" r:id="rId44"/>
    <p:sldId id="367" r:id="rId45"/>
    <p:sldId id="368" r:id="rId46"/>
    <p:sldId id="370" r:id="rId47"/>
    <p:sldId id="371" r:id="rId48"/>
    <p:sldId id="37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718" autoAdjust="0"/>
  </p:normalViewPr>
  <p:slideViewPr>
    <p:cSldViewPr>
      <p:cViewPr varScale="1">
        <p:scale>
          <a:sx n="111" d="100"/>
          <a:sy n="111" d="100"/>
        </p:scale>
        <p:origin x="-9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0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ADT and Its Efficiency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600" dirty="0" smtClean="0"/>
              <a:t> </a:t>
            </a:r>
            <a:endParaRPr lang="en-US" sz="1600" b="1" dirty="0" smtClean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(v) == MAXELTS)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MAXELTS) throw MAXELTS;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4191000"/>
            <a:ext cx="6629400" cy="23622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works similarly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 element (called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 smtClean="0"/>
              <a:t>) is in the array we have to remove it leaving a "hole" in the array.</a:t>
            </a:r>
          </a:p>
          <a:p>
            <a:pPr lvl="1"/>
            <a:r>
              <a:rPr lang="en-US" dirty="0" smtClean="0"/>
              <a:t>Instead of moving each element after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 smtClean="0"/>
              <a:t> to the left by one position, pick up the current "last" element and move it to the hole.</a:t>
            </a:r>
          </a:p>
          <a:p>
            <a:pPr lvl="1"/>
            <a:r>
              <a:rPr lang="en-US" dirty="0" smtClean="0"/>
              <a:t>This again breaks the invariant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, so we must fix it.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::remove(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victim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if (victim != MAXELTS)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[victim]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[numElts-1];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else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throw v;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400" y="4110446"/>
            <a:ext cx="452078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Question: Is there any problem if</a:t>
            </a:r>
            <a:br>
              <a:rPr lang="en-US" sz="2400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victim ==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– 1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49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Question</a:t>
            </a:r>
            <a:r>
              <a:rPr lang="en-US" dirty="0" smtClean="0"/>
              <a:t>:  There is one problem with our implementation.  What is it?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Hint</a:t>
            </a:r>
            <a:r>
              <a:rPr lang="en-US" dirty="0" smtClean="0"/>
              <a:t>:  Consider the newly-created set: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What does the computer actually create when we declare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cs typeface="Courier New" pitchFamily="49" charset="0"/>
              </a:rPr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Question</a:t>
            </a:r>
            <a:r>
              <a:rPr lang="en-US" dirty="0" smtClean="0"/>
              <a:t>:  There is one problem with our implementation.  What is it?</a:t>
            </a:r>
          </a:p>
          <a:p>
            <a:pPr lvl="1"/>
            <a:endParaRPr lang="en-US" dirty="0" smtClean="0"/>
          </a:p>
          <a:p>
            <a:r>
              <a:rPr lang="en-US" u="sng" dirty="0" smtClean="0">
                <a:cs typeface="Courier New" pitchFamily="49" charset="0"/>
              </a:rPr>
              <a:t>Answer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/>
              <a:t>On creation,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/>
              <a:t>'s</a:t>
            </a:r>
            <a:r>
              <a:rPr lang="en-US" dirty="0" smtClean="0"/>
              <a:t> data members are </a:t>
            </a:r>
            <a:r>
              <a:rPr lang="en-US" b="1" dirty="0" smtClean="0">
                <a:solidFill>
                  <a:srgbClr val="C00000"/>
                </a:solidFill>
              </a:rPr>
              <a:t>uninitialized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This means that the 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 could be anything, but our representational invariant says it must be zero! 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Automatically Initializing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Declaring a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, sets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 to anything, how can we fix this?  </a:t>
            </a:r>
          </a:p>
          <a:p>
            <a:endParaRPr lang="en-US" dirty="0" smtClean="0"/>
          </a:p>
          <a:p>
            <a:r>
              <a:rPr lang="en-US" dirty="0" smtClean="0"/>
              <a:t>Define a special member function, called a </a:t>
            </a:r>
            <a:r>
              <a:rPr lang="en-US" b="1" dirty="0" smtClean="0">
                <a:solidFill>
                  <a:srgbClr val="C00000"/>
                </a:solidFill>
              </a:rPr>
              <a:t>constructor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constructor (really, the </a:t>
            </a:r>
            <a:r>
              <a:rPr lang="en-US" b="1" dirty="0" smtClean="0"/>
              <a:t>default</a:t>
            </a:r>
            <a:r>
              <a:rPr lang="en-US" dirty="0" smtClean="0"/>
              <a:t> constructor) has the following type signature:</a:t>
            </a:r>
            <a:br>
              <a:rPr lang="en-US" dirty="0" smtClean="0"/>
            </a:b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// EFFECTS: creates an empty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0" y="5029200"/>
            <a:ext cx="5943600" cy="762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3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Automatically Initializing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EFFECTS: creates an empty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b="1" dirty="0" smtClean="0"/>
              <a:t>The name of the function is the same as the name of the class.</a:t>
            </a:r>
          </a:p>
          <a:p>
            <a:r>
              <a:rPr lang="en-US" b="1" dirty="0" smtClean="0"/>
              <a:t>This </a:t>
            </a:r>
            <a:r>
              <a:rPr lang="en-US" b="1" dirty="0" smtClean="0"/>
              <a:t>function doesn't have a return type. </a:t>
            </a:r>
          </a:p>
          <a:p>
            <a:r>
              <a:rPr lang="en-US" b="1" dirty="0" smtClean="0"/>
              <a:t>It also does not take an argument in this case.</a:t>
            </a:r>
          </a:p>
          <a:p>
            <a:r>
              <a:rPr lang="en-US" dirty="0" smtClean="0"/>
              <a:t>It is guaranteed to be the </a:t>
            </a:r>
            <a:r>
              <a:rPr lang="en-US" b="1" dirty="0" smtClean="0">
                <a:solidFill>
                  <a:srgbClr val="0070C0"/>
                </a:solidFill>
              </a:rPr>
              <a:t>first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function called immediately after an object is created.</a:t>
            </a:r>
          </a:p>
          <a:p>
            <a:r>
              <a:rPr lang="en-US" dirty="0" smtClean="0"/>
              <a:t>It build a “blank” uninitialized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into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that satisfies the rep invariant.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447800"/>
            <a:ext cx="6324600" cy="8382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Automatically Initializing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EFFECTS: creates an empty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Here’s how it’s written:</a:t>
            </a:r>
          </a:p>
          <a:p>
            <a:pPr lvl="1"/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447800"/>
            <a:ext cx="6324600" cy="8382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657600"/>
            <a:ext cx="3733800" cy="1905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Automatically Initializing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syntax is called "initialization syntax".</a:t>
            </a:r>
          </a:p>
          <a:p>
            <a:r>
              <a:rPr lang="en-US" dirty="0" smtClean="0"/>
              <a:t>Each data member is initialized this way and it is the only way to initialize references.</a:t>
            </a:r>
          </a:p>
          <a:p>
            <a:r>
              <a:rPr lang="en-US" b="1" u="sng" dirty="0" smtClean="0"/>
              <a:t>Note</a:t>
            </a:r>
            <a:r>
              <a:rPr lang="en-US" dirty="0" smtClean="0"/>
              <a:t>: The order in which elements are initialized is the order they </a:t>
            </a:r>
            <a:r>
              <a:rPr lang="en-US" b="1" dirty="0" smtClean="0">
                <a:solidFill>
                  <a:srgbClr val="C00000"/>
                </a:solidFill>
              </a:rPr>
              <a:t>appear in the definition</a:t>
            </a:r>
            <a:r>
              <a:rPr lang="en-US" dirty="0" smtClean="0"/>
              <a:t>, NOT the order in the initialization list.  It is a good practice to keep them in the same order to avoid confusion.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5800" y="1524000"/>
            <a:ext cx="3124200" cy="1524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1447800"/>
            <a:ext cx="4724400" cy="1828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Class_T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Class_T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(0),</a:t>
            </a:r>
            <a:b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aDouble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(1.2),</a:t>
            </a:r>
            <a:b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aString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(“Yes”)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0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Automatically Initializing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Alternatively, we could write this function as follows, but this is not considered as good by the C++ literati!</a:t>
            </a:r>
            <a:br>
              <a:rPr lang="en-US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3733800" cy="1905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 descr="http://www.buggyboard.info/images/symbols/fit_notrecommend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41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 to Abstract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Information hiding; Encapsulation</a:t>
            </a:r>
            <a:endParaRPr lang="en-US" dirty="0"/>
          </a:p>
          <a:p>
            <a:r>
              <a:rPr lang="en-US" dirty="0" smtClean="0"/>
              <a:t>C++ Class</a:t>
            </a:r>
            <a:endParaRPr lang="en-US" dirty="0"/>
          </a:p>
          <a:p>
            <a:pPr lvl="1"/>
            <a:r>
              <a:rPr lang="en-US" dirty="0" smtClean="0"/>
              <a:t>Data members and function members defined in a single entity</a:t>
            </a:r>
          </a:p>
          <a:p>
            <a:pPr lvl="1"/>
            <a:r>
              <a:rPr lang="en-US" dirty="0" smtClean="0"/>
              <a:t>Define a class type: Don’t forget overview comments</a:t>
            </a:r>
          </a:p>
          <a:p>
            <a:pPr lvl="1"/>
            <a:r>
              <a:rPr lang="en-US" dirty="0" smtClean="0"/>
              <a:t>Declare an object of a class type</a:t>
            </a:r>
          </a:p>
          <a:p>
            <a:pPr lvl="1"/>
            <a:r>
              <a:rPr lang="en-US" dirty="0" smtClean="0"/>
              <a:t>Public versus private members: How to access a member</a:t>
            </a:r>
          </a:p>
          <a:p>
            <a:pPr lvl="1"/>
            <a:r>
              <a:rPr lang="en-US" dirty="0" smtClean="0"/>
              <a:t>Class as function arguments: Pass by value</a:t>
            </a:r>
            <a:endParaRPr lang="en-US" dirty="0"/>
          </a:p>
          <a:p>
            <a:r>
              <a:rPr lang="en-US" dirty="0" smtClean="0"/>
              <a:t>A Class Example</a:t>
            </a:r>
            <a:r>
              <a:rPr lang="en-US" dirty="0"/>
              <a:t>: a </a:t>
            </a:r>
            <a:r>
              <a:rPr lang="en-US" b="1" dirty="0" smtClean="0">
                <a:solidFill>
                  <a:srgbClr val="C00000"/>
                </a:solidFill>
              </a:rPr>
              <a:t>Mutable</a:t>
            </a:r>
            <a:r>
              <a:rPr lang="en-US" dirty="0" smtClean="0"/>
              <a:t> Set </a:t>
            </a:r>
            <a:r>
              <a:rPr lang="en-US" dirty="0"/>
              <a:t>of </a:t>
            </a:r>
            <a:r>
              <a:rPr lang="en-US" dirty="0" smtClean="0"/>
              <a:t>Integers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>
                <a:solidFill>
                  <a:srgbClr val="C00000"/>
                </a:solidFill>
              </a:rPr>
              <a:t>A Benefit of Classes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Now, instead of writing this: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and having to worry about the number of elements in the array.  All we have to write is this: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 set);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and we no longer have to worry about the array and its count being separated.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Class Example: a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Mutable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Set of Integers</a:t>
            </a:r>
          </a:p>
          <a:p>
            <a:r>
              <a:rPr lang="en-US" dirty="0" smtClean="0"/>
              <a:t>Improve the Efficiency of the Above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Recall – 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v)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::query(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v)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return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(v) != MAXELTS);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Recall – 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v)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(v) == MAXELTS)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== MAXELTS) throw MAXELTS; 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Recall – 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::remove(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v)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victim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if (victim != MAXELTS) 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[victim]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[numElts-1];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else { throw v; }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 Exercise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u="sng" dirty="0" smtClean="0"/>
              <a:t>Question</a:t>
            </a:r>
            <a:r>
              <a:rPr lang="en-US" sz="2800" dirty="0" smtClean="0"/>
              <a:t>:  How many elements of the array must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800" dirty="0" smtClean="0"/>
              <a:t> examine in the </a:t>
            </a:r>
            <a:r>
              <a:rPr lang="en-US" sz="2800" b="1" dirty="0" smtClean="0">
                <a:solidFill>
                  <a:srgbClr val="C00000"/>
                </a:solidFill>
              </a:rPr>
              <a:t>worst case </a:t>
            </a:r>
            <a:r>
              <a:rPr lang="en-US" sz="2800" dirty="0" smtClean="0"/>
              <a:t>if there are 10 elements?   If there are 90 elements?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b="1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say the time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/>
              <a:t> grows </a:t>
            </a:r>
            <a:r>
              <a:rPr lang="en-US" b="1" dirty="0" smtClean="0"/>
              <a:t>linearly</a:t>
            </a:r>
            <a:r>
              <a:rPr lang="en-US" dirty="0" smtClean="0"/>
              <a:t> with the size of the set.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there are N elements in the set, we have to examine all N of them </a:t>
            </a:r>
            <a:r>
              <a:rPr lang="en-US" b="1" dirty="0" smtClean="0">
                <a:solidFill>
                  <a:srgbClr val="0070C0"/>
                </a:solidFill>
              </a:rPr>
              <a:t>in the worst case</a:t>
            </a:r>
            <a:r>
              <a:rPr lang="en-US" dirty="0" smtClean="0"/>
              <a:t>.  For large sets that perform lots of queries, this might be too expensive!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Luckily, we can replace this implementation with a different one that can be more efficient.  The only change we need to make is to the representation – the abstraction can stay precisely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Still use an array (of 100 elements) to store the elements of</a:t>
            </a:r>
            <a:br>
              <a:rPr lang="en-US" dirty="0" smtClean="0"/>
            </a:br>
            <a:r>
              <a:rPr lang="en-US" dirty="0" smtClean="0"/>
              <a:t>the set and the values will still occupy the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</a:t>
            </a:r>
            <a:r>
              <a:rPr lang="en-US" dirty="0" err="1" smtClean="0"/>
              <a:t>s</a:t>
            </a:r>
            <a:r>
              <a:rPr lang="en-US" dirty="0" smtClean="0"/>
              <a:t> slots.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However, now we'll keep the elements in sorted order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constructor and size methods don’t need to change at all since they just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 field.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also doesn't need to change.  If the index exists in the array’s legal bounds, then it’s there.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::query(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v)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(v) != MAXELTS);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2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However, the others all do need to change.  We'll start with the easiest one: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Recall the old version that moved the last element from the end to somewhere in the middle, this will break the new “sorted” invariant.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Instead of doing a swap, we have to "squish" the array together to cover up the hole.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19200" y="3971637"/>
            <a:ext cx="6324600" cy="905163"/>
            <a:chOff x="1219200" y="3971637"/>
            <a:chExt cx="6324600" cy="905163"/>
          </a:xfrm>
        </p:grpSpPr>
        <p:sp>
          <p:nvSpPr>
            <p:cNvPr id="4" name="Rectangle 3"/>
            <p:cNvSpPr/>
            <p:nvPr/>
          </p:nvSpPr>
          <p:spPr>
            <a:xfrm>
              <a:off x="1219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0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81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62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76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57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19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00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81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62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114800" y="4419600"/>
              <a:ext cx="6096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&quot;No&quot; Symbol 25"/>
            <p:cNvSpPr/>
            <p:nvPr/>
          </p:nvSpPr>
          <p:spPr>
            <a:xfrm>
              <a:off x="1905000" y="4191000"/>
              <a:ext cx="533400" cy="685800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874327" y="3971637"/>
              <a:ext cx="1482437" cy="378690"/>
            </a:xfrm>
            <a:custGeom>
              <a:avLst/>
              <a:gdLst>
                <a:gd name="connsiteX0" fmla="*/ 1482437 w 1482437"/>
                <a:gd name="connsiteY0" fmla="*/ 378690 h 378690"/>
                <a:gd name="connsiteX1" fmla="*/ 817418 w 1482437"/>
                <a:gd name="connsiteY1" fmla="*/ 4618 h 378690"/>
                <a:gd name="connsiteX2" fmla="*/ 0 w 1482437"/>
                <a:gd name="connsiteY2" fmla="*/ 350981 h 37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2437" h="378690">
                  <a:moveTo>
                    <a:pt x="1482437" y="378690"/>
                  </a:moveTo>
                  <a:cubicBezTo>
                    <a:pt x="1273464" y="193963"/>
                    <a:pt x="1064491" y="9236"/>
                    <a:pt x="817418" y="4618"/>
                  </a:cubicBezTo>
                  <a:cubicBezTo>
                    <a:pt x="570345" y="0"/>
                    <a:pt x="285172" y="175490"/>
                    <a:pt x="0" y="350981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38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19200" y="5943600"/>
            <a:ext cx="6324600" cy="685800"/>
            <a:chOff x="1219200" y="5943600"/>
            <a:chExt cx="6324600" cy="685800"/>
          </a:xfrm>
        </p:grpSpPr>
        <p:sp>
          <p:nvSpPr>
            <p:cNvPr id="29" name="Rectangle 28"/>
            <p:cNvSpPr/>
            <p:nvPr/>
          </p:nvSpPr>
          <p:spPr>
            <a:xfrm>
              <a:off x="1219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00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81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62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43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24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05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76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57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19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00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2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114800" y="6172200"/>
              <a:ext cx="6096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&quot;No&quot; Symbol 42"/>
            <p:cNvSpPr/>
            <p:nvPr/>
          </p:nvSpPr>
          <p:spPr>
            <a:xfrm>
              <a:off x="1905000" y="5943600"/>
              <a:ext cx="533400" cy="685800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38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10800000">
              <a:off x="5867400" y="6248400"/>
              <a:ext cx="1447800" cy="1588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are we going to do the “squish”?</a:t>
            </a:r>
          </a:p>
          <a:p>
            <a:pPr lvl="1"/>
            <a:r>
              <a:rPr lang="en-US" dirty="0" smtClean="0"/>
              <a:t>Move the element next to the hole to the left leaving a new hole.</a:t>
            </a:r>
          </a:p>
          <a:p>
            <a:pPr lvl="1"/>
            <a:r>
              <a:rPr lang="en-US" dirty="0" smtClean="0"/>
              <a:t>Keep moving elements until the hole is “off the end” of the elements.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We'll reuse the variable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 smtClean="0"/>
              <a:t> as a loop variable.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 smtClean="0"/>
              <a:t>’s invariant is that it always points at the hole in the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Class Example: a </a:t>
            </a:r>
            <a:r>
              <a:rPr lang="en-US" b="1" dirty="0">
                <a:solidFill>
                  <a:srgbClr val="C00000"/>
                </a:solidFill>
              </a:rPr>
              <a:t>Mutable</a:t>
            </a:r>
            <a:r>
              <a:rPr lang="en-US" dirty="0"/>
              <a:t> Set of Integers</a:t>
            </a:r>
          </a:p>
          <a:p>
            <a:r>
              <a:rPr lang="en-US" dirty="0" smtClean="0"/>
              <a:t>Improve the Efficiency of the Above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::remove(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victim 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if (victim != MAXELTS) { 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// victim points at hole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--; // one less element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while (victim 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// ..there are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to our right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[victim] 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[victim+1];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victim++;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also have to change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since it currently just places the new element at the end of the array.  This also will break the new “sorted” invariant.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1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62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05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86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67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419600" y="35814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43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05200" y="3505200"/>
            <a:ext cx="381000" cy="381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are we going to do the insert?</a:t>
            </a:r>
          </a:p>
          <a:p>
            <a:pPr lvl="1"/>
            <a:r>
              <a:rPr lang="en-US" dirty="0" smtClean="0"/>
              <a:t>Start by moving the last element to the right by one position.</a:t>
            </a:r>
          </a:p>
          <a:p>
            <a:pPr lvl="1"/>
            <a:r>
              <a:rPr lang="en-US" dirty="0" smtClean="0"/>
              <a:t>Repeat this process until the correct location is found to insert the new element.</a:t>
            </a:r>
          </a:p>
          <a:p>
            <a:pPr lvl="1"/>
            <a:r>
              <a:rPr lang="en-US" dirty="0" smtClean="0"/>
              <a:t>Stop if the start of the array is reached or the element is sorted.</a:t>
            </a:r>
          </a:p>
          <a:p>
            <a:pPr lvl="1"/>
            <a:r>
              <a:rPr lang="en-US" dirty="0" smtClean="0"/>
              <a:t>We'll need a new loop variable to track this movement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dirty="0" smtClean="0"/>
              <a:t>(</a:t>
            </a:r>
            <a:r>
              <a:rPr lang="en-US" dirty="0" err="1" smtClean="0"/>
              <a:t>idate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It's invariant in that </a:t>
            </a:r>
            <a:r>
              <a:rPr lang="en-US" dirty="0" smtClean="0">
                <a:solidFill>
                  <a:srgbClr val="7030A0"/>
                </a:solidFill>
              </a:rPr>
              <a:t>it always points to the next element that might have to move to the right.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4953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(v) == MAXELTS) { // duplicate not found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== MAXELTS) throw MAXELTS; // no room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numElts-1; // largest (last) element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while ((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&gt;= 0) &amp;&amp;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&gt;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Now,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points to the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of the "gap".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v;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++; // repair invariant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4953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(v) == MAXELTS) { // duplicate not found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== MAXELTS) throw MAXELTS; // no room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numElts-1; // largest (last) element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while ((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&gt;= 0) &amp;&amp;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&gt;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Now,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points to the left of the "gap".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v;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++; // repair invariant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4114800"/>
            <a:ext cx="350520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b="1" dirty="0" smtClean="0"/>
              <a:t>:   We are using the "short-circuit" property of &amp;&amp;.  If </a:t>
            </a:r>
            <a:r>
              <a:rPr lang="en-US" sz="2400" b="1" dirty="0" err="1" smtClean="0"/>
              <a:t>cand</a:t>
            </a:r>
            <a:r>
              <a:rPr lang="en-US" sz="2400" b="1" dirty="0" smtClean="0"/>
              <a:t> is not greater than or equal to zero, we never evaluate the right-hand clause.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3124200"/>
            <a:ext cx="4572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4953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(v) == MAXELTS) { // duplicate not found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== MAXELTS) throw MAXELTS; // no room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numElts-1; // largest (last) element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while ((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&gt;= 0) &amp;&amp;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&gt;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Now,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points to the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of the "gap".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v;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++; // repair invariant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5791200"/>
            <a:ext cx="69342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Question</a:t>
            </a:r>
            <a:r>
              <a:rPr lang="en-US" sz="2400" dirty="0" smtClean="0"/>
              <a:t>: What is the situation when the loop terminates due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 0</a:t>
            </a:r>
            <a:r>
              <a:rPr lang="en-US" sz="2400" dirty="0" smtClean="0"/>
              <a:t>? Is our implementation correct?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9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Question</a:t>
            </a:r>
            <a:r>
              <a:rPr lang="en-US" dirty="0" smtClean="0"/>
              <a:t>:  Do we have to change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Question</a:t>
            </a:r>
            <a:r>
              <a:rPr lang="en-US" dirty="0" smtClean="0"/>
              <a:t>:  Do we have to change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Answer</a:t>
            </a:r>
            <a:r>
              <a:rPr lang="en-US" dirty="0" smtClean="0"/>
              <a:t>:  No, but it can be made more efficient with the new representation.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are looking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against the </a:t>
            </a:r>
            <a:r>
              <a:rPr lang="en-US" b="1" dirty="0" smtClean="0"/>
              <a:t>middle</a:t>
            </a:r>
            <a:r>
              <a:rPr lang="en-US" dirty="0" smtClean="0"/>
              <a:t> element of the array and there are three possibilities: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is equal to the middle element.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is less than the element.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is greater than the element.</a:t>
            </a:r>
          </a:p>
          <a:p>
            <a:r>
              <a:rPr lang="en-US" dirty="0" smtClean="0"/>
              <a:t>If it's case 1, we're done.</a:t>
            </a:r>
          </a:p>
          <a:p>
            <a:r>
              <a:rPr lang="en-US" dirty="0" smtClean="0"/>
              <a:t>If it's case 2, then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is in the array, it must be to the </a:t>
            </a:r>
            <a:r>
              <a:rPr lang="en-US" b="1" dirty="0" smtClean="0"/>
              <a:t>left</a:t>
            </a:r>
            <a:r>
              <a:rPr lang="en-US" dirty="0" smtClean="0"/>
              <a:t> of the middle element</a:t>
            </a:r>
          </a:p>
          <a:p>
            <a:r>
              <a:rPr lang="en-US" dirty="0" smtClean="0"/>
              <a:t>If it's case 3, then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is in the array, it must be to the </a:t>
            </a:r>
            <a:r>
              <a:rPr lang="en-US" b="1" dirty="0" smtClean="0"/>
              <a:t>right</a:t>
            </a:r>
            <a:r>
              <a:rPr lang="en-US" dirty="0" smtClean="0"/>
              <a:t> of the middle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Compare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against the </a:t>
            </a:r>
            <a:r>
              <a:rPr lang="en-US" b="1" dirty="0" smtClean="0"/>
              <a:t>middle</a:t>
            </a:r>
            <a:r>
              <a:rPr lang="en-US" dirty="0" smtClean="0"/>
              <a:t> element of the array and there are three possibilities: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is equal to the middle element.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is less than the element.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is greater than the element.</a:t>
            </a:r>
          </a:p>
          <a:p>
            <a:r>
              <a:rPr lang="en-US" dirty="0" smtClean="0"/>
              <a:t>The comparison with the middle element eliminates at least </a:t>
            </a:r>
            <a:r>
              <a:rPr lang="en-US" dirty="0" smtClean="0">
                <a:solidFill>
                  <a:srgbClr val="C00000"/>
                </a:solidFill>
              </a:rPr>
              <a:t>half of the array</a:t>
            </a:r>
            <a:r>
              <a:rPr lang="en-US" dirty="0" smtClean="0"/>
              <a:t> from consideration!  Then, we repeat the same thing over again.</a:t>
            </a:r>
          </a:p>
          <a:p>
            <a:r>
              <a:rPr lang="en-US" dirty="0" smtClean="0"/>
              <a:t>You could write this "repetition" as either a tail-recursive program or an iterative one.  Most programmers find the iterative version more natural, so we'll write it iteratively,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wanted to build an abstraction that held a </a:t>
            </a:r>
            <a:r>
              <a:rPr lang="en-US" b="1" dirty="0">
                <a:solidFill>
                  <a:srgbClr val="C00000"/>
                </a:solidFill>
              </a:rPr>
              <a:t>mutable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set of integers.</a:t>
            </a:r>
          </a:p>
          <a:p>
            <a:endParaRPr lang="en-US" sz="2800" dirty="0" smtClean="0"/>
          </a:p>
          <a:p>
            <a:r>
              <a:rPr lang="en-US" dirty="0" smtClean="0"/>
              <a:t>This is a “set” in the mathematical sense:</a:t>
            </a:r>
          </a:p>
          <a:p>
            <a:pPr lvl="1"/>
            <a:r>
              <a:rPr lang="en-US" dirty="0" smtClean="0"/>
              <a:t>A collection of zero or more integers, with no duplicates.</a:t>
            </a:r>
          </a:p>
          <a:p>
            <a:pPr lvl="1"/>
            <a:r>
              <a:rPr lang="en-US" dirty="0" smtClean="0"/>
              <a:t>The set is “mutable” because we can insert values into, and remove objects from, the set.</a:t>
            </a:r>
          </a:p>
          <a:p>
            <a:endParaRPr lang="en-US" sz="2800" dirty="0" smtClean="0"/>
          </a:p>
          <a:p>
            <a:r>
              <a:rPr lang="en-US" dirty="0" smtClean="0"/>
              <a:t>We implemented this using C++'s "class" mechanism.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First, we need to find the “bounds” of the array.</a:t>
            </a:r>
          </a:p>
          <a:p>
            <a:r>
              <a:rPr lang="en-US" dirty="0" smtClean="0"/>
              <a:t>The “leftmost” element is always zero, but the “rightmost” element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numElts-1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left =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right = numElts-1;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It's possible that the segment we are examining is empty.</a:t>
            </a:r>
          </a:p>
          <a:p>
            <a:r>
              <a:rPr lang="en-US" dirty="0" smtClean="0"/>
              <a:t>Then we return MAXELTS since the element is </a:t>
            </a:r>
            <a:r>
              <a:rPr lang="en-US" b="1" dirty="0" smtClean="0">
                <a:solidFill>
                  <a:srgbClr val="C00000"/>
                </a:solidFill>
              </a:rPr>
              <a:t>missing</a:t>
            </a:r>
            <a:r>
              <a:rPr lang="en-US" dirty="0" smtClean="0"/>
              <a:t>!</a:t>
            </a:r>
          </a:p>
          <a:p>
            <a:r>
              <a:rPr lang="en-US" dirty="0" smtClean="0"/>
              <a:t>A nonempty array has at least one element in it, so that right is at least as large as left (right &gt;= left). 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left = 0;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right = numElts-1;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while (right &gt;= left)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...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return MAXELTS;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Next, find the "middle" element.  </a:t>
            </a:r>
          </a:p>
          <a:p>
            <a:r>
              <a:rPr lang="en-US" dirty="0" smtClean="0"/>
              <a:t>We do this by finding out the size of our segment (right - left + 1),  then divide it by two, and add it to "left“.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left = 0;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right = numElts-1;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while (right &gt;= left)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 = right - left + 1;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middle = left + size/2;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...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return MAXELTS;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2438400"/>
            <a:ext cx="2286000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b="1" dirty="0" smtClean="0"/>
              <a:t>:  </a:t>
            </a:r>
            <a:r>
              <a:rPr lang="en-US" sz="2400" dirty="0" smtClean="0"/>
              <a:t>If there are an odd number of elements, this will be the "true" middle.  If there are an even number, it will be the element to the “right" of true middle.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Then, we compare against the middle element.</a:t>
            </a:r>
          </a:p>
          <a:p>
            <a:r>
              <a:rPr lang="en-US" dirty="0" smtClean="0"/>
              <a:t>If that's the one we are looking for, we are done.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left = 0;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right = numElts-1;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while (right &gt;= left)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 = right - left + 1;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middle = left + size/2;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if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[middle] == v) return middle;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...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return MAXELTS;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If the middle one is not what we are looking for, the true element (if it exists) must be in either the “smaller” half or the “larger” half.</a:t>
            </a:r>
          </a:p>
          <a:p>
            <a:endParaRPr lang="en-US" dirty="0" smtClean="0"/>
          </a:p>
          <a:p>
            <a:r>
              <a:rPr lang="en-US" dirty="0" smtClean="0"/>
              <a:t>If it is in the smaller half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 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[middle]</a:t>
            </a:r>
            <a:r>
              <a:rPr lang="en-US" dirty="0" smtClean="0"/>
              <a:t>), then we can eliminate all elements at index middle and higher, so we move “right”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middle-1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Likewise, if it would be in the larger half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[middle]</a:t>
            </a:r>
            <a:r>
              <a:rPr lang="en-US" dirty="0"/>
              <a:t>), </a:t>
            </a:r>
            <a:r>
              <a:rPr lang="en-US" dirty="0" smtClean="0"/>
              <a:t>we move “left”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middle+1</a:t>
            </a:r>
            <a:r>
              <a:rPr lang="en-US" dirty="0" smtClean="0"/>
              <a:t>, and we continue looking.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left = 0;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right = numElts-1;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while (right &gt;= left)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 = right - left + 1;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middle = left + size/2;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if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[middle] == v)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  return middle;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else if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[middle] &lt; v)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  left = middle+1;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else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  right = middle-1;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return MAXELTS;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Since you eliminate half of the array with each comparison, this is much more efficient.</a:t>
            </a:r>
          </a:p>
          <a:p>
            <a:r>
              <a:rPr lang="en-US" u="sng" dirty="0" smtClean="0"/>
              <a:t>Question</a:t>
            </a:r>
            <a:r>
              <a:rPr lang="en-US" dirty="0" smtClean="0"/>
              <a:t>: If the array has N elements, how many comparisons do you need to get the search result?</a:t>
            </a:r>
            <a:endParaRPr lang="en-US" dirty="0"/>
          </a:p>
          <a:p>
            <a:r>
              <a:rPr lang="en-US" u="sng" dirty="0" smtClean="0"/>
              <a:t>Answer</a:t>
            </a:r>
            <a:r>
              <a:rPr lang="en-US" dirty="0" smtClean="0"/>
              <a:t>: “about” log</a:t>
            </a:r>
            <a:r>
              <a:rPr lang="en-US" baseline="-25000" dirty="0" smtClean="0"/>
              <a:t>2</a:t>
            </a:r>
            <a:r>
              <a:rPr lang="en-US" dirty="0" smtClean="0"/>
              <a:t>(N) comparisons!</a:t>
            </a:r>
          </a:p>
          <a:p>
            <a:r>
              <a:rPr lang="en-US" dirty="0" smtClean="0"/>
              <a:t>This is really cool, because log</a:t>
            </a:r>
            <a:r>
              <a:rPr lang="en-US" baseline="-25000" dirty="0" smtClean="0"/>
              <a:t>2</a:t>
            </a:r>
            <a:r>
              <a:rPr lang="en-US" dirty="0" smtClean="0"/>
              <a:t>(100) is less than 7 – so, we need only 7 comparisons in the </a:t>
            </a:r>
            <a:r>
              <a:rPr lang="en-US" b="1" dirty="0" smtClean="0">
                <a:solidFill>
                  <a:srgbClr val="7030A0"/>
                </a:solidFill>
              </a:rPr>
              <a:t>worst case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Also, if you double the size of the array, you need only one extra comparison to do the search.</a:t>
            </a:r>
          </a:p>
          <a:p>
            <a:endParaRPr lang="en-US" dirty="0" smtClean="0"/>
          </a:p>
          <a:p>
            <a:r>
              <a:rPr lang="en-US" dirty="0" smtClean="0"/>
              <a:t>This is called a </a:t>
            </a:r>
            <a:r>
              <a:rPr lang="en-US" b="1" dirty="0" smtClean="0">
                <a:solidFill>
                  <a:srgbClr val="C00000"/>
                </a:solidFill>
              </a:rPr>
              <a:t>binary search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are still </a:t>
            </a:r>
            <a:r>
              <a:rPr lang="en-US" b="1" dirty="0" smtClean="0">
                <a:solidFill>
                  <a:srgbClr val="0070C0"/>
                </a:solidFill>
              </a:rPr>
              <a:t>linear</a:t>
            </a:r>
            <a:r>
              <a:rPr lang="en-US" dirty="0" smtClean="0"/>
              <a:t>, because they may have to "swap" an element to the beginning/end of the array.</a:t>
            </a:r>
          </a:p>
          <a:p>
            <a:r>
              <a:rPr lang="en-US" dirty="0" smtClean="0"/>
              <a:t>Here is the summary of asymptotic performance of each function: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Unsorted       Sorted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   O(N)           O(N)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    O(N)           O(N)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     O(N)           O(log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Unsorted       Sorted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   O(N)           O(N)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    O(N)           O(N)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     O(N)           O(log N)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If you are going to do more searching than inserting/removing, you should use the "sorted array" version, because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is faster there.</a:t>
            </a:r>
          </a:p>
          <a:p>
            <a:endParaRPr lang="en-US" dirty="0" smtClean="0"/>
          </a:p>
          <a:p>
            <a:r>
              <a:rPr lang="en-US" dirty="0" smtClean="0"/>
              <a:t>However,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is relatively rare, you may as well use the "unsorted" version.  It's "about the same as" the sorted version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, but it's MUCH simpler!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3810000"/>
            <a:ext cx="7162800" cy="1447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Recall – 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// OVERVIEW: a mutable set of integers,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//           where |set| &lt;= MAXELTS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returns the index of v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         if it exists in the array,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         MAXELTS otherwise.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// methods on next slide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Recall – 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MODIFIES: this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this = this + {v} if room,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         throws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otherwise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MODIFIES: this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this = this - {v}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returns true if v is in this,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         false otherwise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size();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returns |this|.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4191000"/>
            <a:ext cx="5867400" cy="228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600" dirty="0" smtClean="0"/>
              <a:t>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990600" y="5105400"/>
            <a:ext cx="6248400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::query(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v) 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(v) != MAXELTS);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4419600"/>
            <a:ext cx="44958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2400" dirty="0" smtClean="0"/>
              <a:t> is trivial…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code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is not much more difficult than query:</a:t>
            </a:r>
          </a:p>
          <a:p>
            <a:pPr lvl="1"/>
            <a:r>
              <a:rPr lang="en-US" dirty="0" smtClean="0"/>
              <a:t>First look for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/>
              <a:t> the element to insert.</a:t>
            </a:r>
          </a:p>
          <a:p>
            <a:pPr lvl="1"/>
            <a:r>
              <a:rPr lang="en-US" dirty="0" smtClean="0"/>
              <a:t>If it doesn’t exist, we need to add this element to the </a:t>
            </a:r>
            <a:r>
              <a:rPr lang="en-US" b="1" dirty="0" smtClean="0">
                <a:solidFill>
                  <a:srgbClr val="C00000"/>
                </a:solidFill>
              </a:rPr>
              <a:t>end</a:t>
            </a:r>
            <a:r>
              <a:rPr lang="en-US" dirty="0" smtClean="0"/>
              <a:t> of the array.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, the current “end” is: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[numElts-1]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Place the element in the next slot and </a:t>
            </a:r>
            <a:r>
              <a:rPr lang="en-US" b="1" dirty="0" smtClean="0">
                <a:solidFill>
                  <a:srgbClr val="0070C0"/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only exception to this is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 already equals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MAXELTS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7554</TotalTime>
  <Words>3235</Words>
  <Application>Microsoft Office PowerPoint</Application>
  <PresentationFormat>On-screen Show (4:3)</PresentationFormat>
  <Paragraphs>574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Equity</vt:lpstr>
      <vt:lpstr>Ve 280 Programming and Introductory Data Structures</vt:lpstr>
      <vt:lpstr>Review</vt:lpstr>
      <vt:lpstr>Outline</vt:lpstr>
      <vt:lpstr>Abstract Data Types Using Classes</vt:lpstr>
      <vt:lpstr>Abstract Data Types Recall – Using Classes</vt:lpstr>
      <vt:lpstr>Abstract Data Types Recall –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Automatically Initializing Classes</vt:lpstr>
      <vt:lpstr>Abstract Data Types Automatically Initializing Classes</vt:lpstr>
      <vt:lpstr>Abstract Data Types Automatically Initializing Classes</vt:lpstr>
      <vt:lpstr>Abstract Data Types Automatically Initializing Classes</vt:lpstr>
      <vt:lpstr>Abstract Data Types Automatically Initializing Classes</vt:lpstr>
      <vt:lpstr>Abstract Data Types A Benefit of Classes</vt:lpstr>
      <vt:lpstr>Outline</vt:lpstr>
      <vt:lpstr>Abstract Data Types Recall – Using Classes</vt:lpstr>
      <vt:lpstr>Abstract Data Types Recall – Using Classes</vt:lpstr>
      <vt:lpstr>Abstract Data Types Recall – Using Classes</vt:lpstr>
      <vt:lpstr>Abstract Data Types Class Exercise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507</cp:revision>
  <dcterms:created xsi:type="dcterms:W3CDTF">2008-09-02T17:19:50Z</dcterms:created>
  <dcterms:modified xsi:type="dcterms:W3CDTF">2012-07-11T01:58:24Z</dcterms:modified>
</cp:coreProperties>
</file>