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9" r:id="rId3"/>
    <p:sldId id="307" r:id="rId4"/>
    <p:sldId id="311" r:id="rId5"/>
    <p:sldId id="304" r:id="rId6"/>
    <p:sldId id="305" r:id="rId7"/>
    <p:sldId id="306" r:id="rId8"/>
    <p:sldId id="312" r:id="rId9"/>
    <p:sldId id="257" r:id="rId10"/>
    <p:sldId id="258" r:id="rId11"/>
    <p:sldId id="310" r:id="rId12"/>
    <p:sldId id="259" r:id="rId13"/>
    <p:sldId id="260" r:id="rId14"/>
    <p:sldId id="261" r:id="rId15"/>
    <p:sldId id="262" r:id="rId16"/>
    <p:sldId id="313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72" r:id="rId26"/>
    <p:sldId id="31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718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5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Subtypes and Subclasses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preconditions of a method are formed by two things:</a:t>
            </a:r>
          </a:p>
          <a:p>
            <a:pPr lvl="1"/>
            <a:r>
              <a:rPr lang="en-US" dirty="0" smtClean="0"/>
              <a:t>The REQUIRES clause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argument type signature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::Bar(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returns bar(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could weaken this REQUIRES clause by allowing:</a:t>
            </a:r>
          </a:p>
          <a:p>
            <a:pPr lvl="1"/>
            <a:r>
              <a:rPr lang="en-US" dirty="0" smtClean="0"/>
              <a:t>Negative, even integers</a:t>
            </a:r>
          </a:p>
          <a:p>
            <a:pPr lvl="1"/>
            <a:r>
              <a:rPr lang="en-US" dirty="0" smtClean="0"/>
              <a:t>Positive integers</a:t>
            </a:r>
          </a:p>
          <a:p>
            <a:pPr lvl="1"/>
            <a:r>
              <a:rPr lang="en-US" dirty="0" smtClean="0"/>
              <a:t>All integers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Weaken the REQUIRES clause to create subtype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35814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Foo::Bar(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REQUIRES: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positive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and even.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EFFECTS: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returns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bar(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1905000"/>
            <a:ext cx="3581400" cy="1631216"/>
          </a:xfrm>
          <a:prstGeom prst="rect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::Bar(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REQUIRES: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is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// positive.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EFFECTS: returns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// bar(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3849880"/>
            <a:ext cx="3581400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f(Foo &amp;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  ...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obj.Bar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q;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f(q);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3727" y="5791200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::Bar(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REQUIRES: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bar(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weaken the argument type signature by allowing </a:t>
            </a:r>
            <a:r>
              <a:rPr lang="en-US" dirty="0" err="1" smtClean="0"/>
              <a:t>supertypes</a:t>
            </a:r>
            <a:r>
              <a:rPr lang="en-US" dirty="0" smtClean="0"/>
              <a:t> of specific arguments, or by making some arguments </a:t>
            </a:r>
            <a:r>
              <a:rPr lang="en-US" b="1" dirty="0" smtClean="0"/>
              <a:t>optional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postconditions</a:t>
            </a:r>
            <a:r>
              <a:rPr lang="en-US" dirty="0" smtClean="0"/>
              <a:t> of a method are formed by two things:</a:t>
            </a:r>
          </a:p>
          <a:p>
            <a:pPr lvl="1"/>
            <a:r>
              <a:rPr lang="en-US" dirty="0" smtClean="0"/>
              <a:t>The EFFECTS clause.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return type </a:t>
            </a:r>
            <a:r>
              <a:rPr lang="en-US" dirty="0" smtClean="0"/>
              <a:t>signature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strengthen the EFFECTS clause by promising everything you used to, plus extra.</a:t>
            </a:r>
          </a:p>
          <a:p>
            <a:endParaRPr lang="en-US" dirty="0"/>
          </a:p>
          <a:p>
            <a:r>
              <a:rPr lang="en-US" dirty="0"/>
              <a:t>You strengthen the return type by promising to return a </a:t>
            </a:r>
            <a:r>
              <a:rPr lang="en-US" b="1" dirty="0"/>
              <a:t>subtype</a:t>
            </a:r>
            <a:r>
              <a:rPr lang="en-US" dirty="0"/>
              <a:t> instead.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::Bar(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bar(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could strengthen the effects clause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Foo::Bar()</a:t>
            </a:r>
            <a:r>
              <a:rPr lang="en-US" dirty="0" smtClean="0"/>
              <a:t> by printing a message to the screen for each invocation, in addition to computing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Something expecting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would not be inconvenienced by that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The final way of creating a subtype is to add some new method to the subtype.</a:t>
            </a:r>
          </a:p>
          <a:p>
            <a:r>
              <a:rPr lang="en-US" dirty="0" smtClean="0"/>
              <a:t>Any code using the original </a:t>
            </a:r>
            <a:r>
              <a:rPr lang="en-US" dirty="0" err="1" smtClean="0"/>
              <a:t>supertype</a:t>
            </a:r>
            <a:r>
              <a:rPr lang="en-US" dirty="0" smtClean="0"/>
              <a:t> expects only the "old" methods, which are still available.</a:t>
            </a:r>
          </a:p>
          <a:p>
            <a:r>
              <a:rPr lang="en-US" dirty="0" smtClean="0"/>
              <a:t>The "new" method makes no difference.</a:t>
            </a:r>
          </a:p>
          <a:p>
            <a:endParaRPr lang="en-US" dirty="0" smtClean="0"/>
          </a:p>
          <a:p>
            <a:r>
              <a:rPr lang="en-US" dirty="0" smtClean="0"/>
              <a:t>As an example, we'll create a subtype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/>
              <a:t>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, by adding an operation that returns the maximum element in the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to Subtypes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Creating Subtypes</a:t>
            </a:r>
          </a:p>
          <a:p>
            <a:r>
              <a:rPr lang="en-US" dirty="0"/>
              <a:t>Creating Subtypes using C++ Inheritance Mechanism</a:t>
            </a:r>
          </a:p>
        </p:txBody>
      </p:sp>
    </p:spTree>
    <p:extLst>
      <p:ext uri="{BB962C8B-B14F-4D97-AF65-F5344CB8AC3E}">
        <p14:creationId xmlns:p14="http://schemas.microsoft.com/office/powerpoint/2010/main" val="10386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 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C++ has a mechanism to enable subtyping, called "</a:t>
            </a:r>
            <a:r>
              <a:rPr lang="en-US" dirty="0" err="1" smtClean="0"/>
              <a:t>subclassing</a:t>
            </a:r>
            <a:r>
              <a:rPr lang="en-US" dirty="0" smtClean="0"/>
              <a:t>", or sometimes </a:t>
            </a:r>
            <a:r>
              <a:rPr lang="en-US" b="1" dirty="0" smtClean="0">
                <a:solidFill>
                  <a:srgbClr val="C00000"/>
                </a:solidFill>
              </a:rPr>
              <a:t>inheritance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if we have some ADT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and want to make a subtype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, we do so by saying: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class bar :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says: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is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possibly with extra state, and possibly with new or redefined member functions."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 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a set of non-negative integers,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REQUIRES: set is non-empty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EFFECTS: returns largest element in set.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sz="3100" dirty="0" smtClean="0"/>
              <a:t>This creates a new type that has all of the behavior of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, </a:t>
            </a:r>
            <a:r>
              <a:rPr lang="en-US" sz="3100" b="1" dirty="0" smtClean="0"/>
              <a:t>plus</a:t>
            </a:r>
            <a:r>
              <a:rPr lang="en-US" sz="3100" dirty="0" smtClean="0"/>
              <a:t> one new operation.</a:t>
            </a:r>
          </a:p>
          <a:p>
            <a:r>
              <a:rPr lang="en-US" sz="3100" dirty="0" smtClean="0"/>
              <a:t>We say that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3100" dirty="0" smtClean="0"/>
              <a:t> is a </a:t>
            </a:r>
            <a:r>
              <a:rPr lang="en-US" sz="3100" b="1" dirty="0" smtClean="0">
                <a:solidFill>
                  <a:srgbClr val="C00000"/>
                </a:solidFill>
              </a:rPr>
              <a:t>derived class</a:t>
            </a:r>
            <a:r>
              <a:rPr lang="en-US" sz="3100" dirty="0" smtClean="0"/>
              <a:t>, and it is </a:t>
            </a:r>
            <a:r>
              <a:rPr lang="en-US" sz="3100" b="1" dirty="0" smtClean="0">
                <a:solidFill>
                  <a:srgbClr val="0000FF"/>
                </a:solidFill>
              </a:rPr>
              <a:t>derived from</a:t>
            </a:r>
            <a:r>
              <a:rPr lang="en-US" sz="3100" dirty="0" smtClean="0"/>
              <a:t>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.</a:t>
            </a:r>
          </a:p>
          <a:p>
            <a:r>
              <a:rPr lang="en-US" sz="3100" dirty="0" smtClean="0"/>
              <a:t>It </a:t>
            </a:r>
            <a:r>
              <a:rPr lang="en-US" sz="3100" b="1" u="sng" dirty="0" smtClean="0"/>
              <a:t>automatically inherits</a:t>
            </a:r>
            <a:r>
              <a:rPr lang="en-US" sz="3100" dirty="0" smtClean="0"/>
              <a:t> all of the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 methods and data elements.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Unfortunately, </a:t>
            </a:r>
            <a:r>
              <a:rPr lang="en-US" dirty="0" err="1" smtClean="0"/>
              <a:t>MaxIntSet</a:t>
            </a:r>
            <a:r>
              <a:rPr lang="en-US" dirty="0" smtClean="0"/>
              <a:t>::max() is </a:t>
            </a:r>
            <a:r>
              <a:rPr lang="en-US" b="1" dirty="0" smtClean="0"/>
              <a:t>not</a:t>
            </a:r>
            <a:r>
              <a:rPr lang="en-US" dirty="0" smtClean="0"/>
              <a:t> a member of </a:t>
            </a:r>
            <a:r>
              <a:rPr lang="en-US" dirty="0" err="1" smtClean="0"/>
              <a:t>IntSet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data members plus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the public interface to the class.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the data members are (by default) private.  This means “can be seen </a:t>
            </a:r>
            <a:r>
              <a:rPr lang="en-US" b="1" dirty="0" smtClean="0">
                <a:solidFill>
                  <a:srgbClr val="0070C0"/>
                </a:solidFill>
              </a:rPr>
              <a:t>only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by other members of </a:t>
            </a:r>
            <a:r>
              <a:rPr lang="en-US" b="1" dirty="0" smtClean="0">
                <a:solidFill>
                  <a:srgbClr val="C00000"/>
                </a:solidFill>
              </a:rPr>
              <a:t>this</a:t>
            </a:r>
            <a:r>
              <a:rPr lang="en-US" dirty="0" smtClean="0"/>
              <a:t> class”.</a:t>
            </a:r>
          </a:p>
          <a:p>
            <a:r>
              <a:rPr lang="en-US" dirty="0" smtClean="0"/>
              <a:t>All of the data members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are off-limits to the implementation of members of the derived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, and specifically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::max()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Classroom </a:t>
            </a:r>
            <a:r>
              <a:rPr lang="en-US" dirty="0" smtClean="0"/>
              <a:t>Change</a:t>
            </a:r>
            <a:endParaRPr lang="en-US" dirty="0"/>
          </a:p>
          <a:p>
            <a:pPr lvl="1"/>
            <a:r>
              <a:rPr lang="en-US" dirty="0"/>
              <a:t>Starting </a:t>
            </a:r>
            <a:r>
              <a:rPr lang="en-US" b="1" dirty="0">
                <a:solidFill>
                  <a:srgbClr val="7030A0"/>
                </a:solidFill>
              </a:rPr>
              <a:t>July 16</a:t>
            </a:r>
            <a:r>
              <a:rPr lang="en-US" b="1" baseline="30000" dirty="0">
                <a:solidFill>
                  <a:srgbClr val="7030A0"/>
                </a:solidFill>
              </a:rPr>
              <a:t>th </a:t>
            </a:r>
            <a:r>
              <a:rPr lang="en-US" dirty="0" smtClean="0"/>
              <a:t>(next Monday</a:t>
            </a:r>
            <a:r>
              <a:rPr lang="en-US" dirty="0"/>
              <a:t>), the classroom will be changed to </a:t>
            </a:r>
            <a:r>
              <a:rPr lang="en-US" b="1" dirty="0">
                <a:solidFill>
                  <a:srgbClr val="0000FF"/>
                </a:solidFill>
              </a:rPr>
              <a:t>Room 100, Dong Xia Yuan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Thankfully, we still have access functions that are public and could write it this way: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compile this with a paranoid compiler, the compiler will warn you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might not return a value in all cases.</a:t>
            </a:r>
          </a:p>
          <a:p>
            <a:r>
              <a:rPr lang="en-US" b="1" u="sng" dirty="0" smtClean="0"/>
              <a:t>Question</a:t>
            </a:r>
            <a:r>
              <a:rPr lang="en-US" dirty="0" smtClean="0"/>
              <a:t>:  Does this always return a value? 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REQUIRES: set is non-empty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largest element in set.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This function is correct, but </a:t>
            </a:r>
            <a:r>
              <a:rPr lang="en-US" sz="2400" b="1" dirty="0" smtClean="0">
                <a:solidFill>
                  <a:srgbClr val="C00000"/>
                </a:solidFill>
              </a:rPr>
              <a:t>inefficient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We'll have to query 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 (i.e. ½ of 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) numbers </a:t>
            </a:r>
            <a:r>
              <a:rPr lang="en-US" sz="2400" u="sng" dirty="0" smtClean="0"/>
              <a:t>on average </a:t>
            </a:r>
            <a:r>
              <a:rPr lang="en-US" sz="2400" dirty="0" smtClean="0"/>
              <a:t>to find the maximum element in a randomly-constructed singleton set!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C++ has a mechanism that allows us to get around this problem</a:t>
            </a:r>
          </a:p>
          <a:p>
            <a:pPr lvl="1"/>
            <a:r>
              <a:rPr lang="en-US" dirty="0" smtClean="0"/>
              <a:t>The "</a:t>
            </a:r>
            <a:r>
              <a:rPr lang="en-US" b="1" dirty="0" smtClean="0">
                <a:solidFill>
                  <a:srgbClr val="C00000"/>
                </a:solidFill>
              </a:rPr>
              <a:t>protected</a:t>
            </a:r>
            <a:r>
              <a:rPr lang="en-US" dirty="0" smtClean="0"/>
              <a:t>" storage class.</a:t>
            </a:r>
          </a:p>
          <a:p>
            <a:r>
              <a:rPr lang="en-US" dirty="0" smtClean="0"/>
              <a:t>If a member is </a:t>
            </a: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C00000"/>
                </a:solidFill>
              </a:rPr>
              <a:t>protected</a:t>
            </a:r>
            <a:r>
              <a:rPr lang="en-US" sz="2400" dirty="0" smtClean="0"/>
              <a:t>", it means "can be seen by all members of this class and </a:t>
            </a:r>
            <a:r>
              <a:rPr lang="en-US" sz="2400" b="1" dirty="0" smtClean="0">
                <a:solidFill>
                  <a:srgbClr val="0070C0"/>
                </a:solidFill>
              </a:rPr>
              <a:t>any derived </a:t>
            </a:r>
            <a:r>
              <a:rPr lang="en-US" sz="2400" dirty="0" smtClean="0"/>
              <a:t>classes".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all of the data members plus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the public interface to the class.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400" dirty="0" smtClean="0"/>
              <a:t>Since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/>
              <a:t> is derived 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, the protected members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are visible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“Customers" of the class still </a:t>
            </a:r>
            <a:r>
              <a:rPr lang="en-US" sz="2400" b="1" dirty="0" smtClean="0"/>
              <a:t>cannot</a:t>
            </a:r>
            <a:r>
              <a:rPr lang="en-US" sz="2400" dirty="0" smtClean="0"/>
              <a:t> see the members.</a:t>
            </a:r>
          </a:p>
          <a:p>
            <a:r>
              <a:rPr lang="en-US" sz="2400" dirty="0" smtClean="0"/>
              <a:t>With this new structure, we can write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 smtClean="0"/>
              <a:t> much more efficiently.</a:t>
            </a: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[numElts-1];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6934200" y="1219200"/>
            <a:ext cx="457200" cy="3124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6934200" y="4495800"/>
            <a:ext cx="457200" cy="13716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2362200"/>
            <a:ext cx="124066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Unsorted</a:t>
            </a:r>
          </a:p>
          <a:p>
            <a:pPr algn="ctr"/>
            <a:r>
              <a:rPr lang="en-US" sz="2400" dirty="0" smtClean="0"/>
              <a:t>Array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724400"/>
            <a:ext cx="926472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Sorted</a:t>
            </a:r>
          </a:p>
          <a:p>
            <a:pPr algn="ctr"/>
            <a:r>
              <a:rPr lang="en-US" sz="2400" dirty="0" smtClean="0"/>
              <a:t>Array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10.4</a:t>
            </a:r>
            <a:r>
              <a:rPr lang="en-US" dirty="0" smtClean="0">
                <a:solidFill>
                  <a:srgbClr val="C00000"/>
                </a:solidFill>
              </a:rPr>
              <a:t> Introduction to Inheritance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Chapter </a:t>
            </a:r>
            <a:r>
              <a:rPr lang="en-US" dirty="0" smtClean="0"/>
              <a:t>15.1</a:t>
            </a:r>
            <a:r>
              <a:rPr lang="en-US" dirty="0" smtClean="0">
                <a:solidFill>
                  <a:srgbClr val="C00000"/>
                </a:solidFill>
              </a:rPr>
              <a:t> Inheritance Basics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 Example: a </a:t>
            </a:r>
            <a:r>
              <a:rPr lang="en-US" b="1" dirty="0">
                <a:solidFill>
                  <a:srgbClr val="C00000"/>
                </a:solidFill>
              </a:rPr>
              <a:t>Mutable</a:t>
            </a:r>
            <a:r>
              <a:rPr lang="en-US" dirty="0"/>
              <a:t> Set of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Constructor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 err="1" smtClean="0"/>
              <a:t>intilization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 smtClean="0"/>
              <a:t>Initialization syntax: </a:t>
            </a:r>
            <a:br>
              <a:rPr lang="en-US" dirty="0" smtClean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Improve the Efficiency of the Above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 sorted array implementation.</a:t>
            </a:r>
          </a:p>
          <a:p>
            <a:pPr lvl="1"/>
            <a:r>
              <a:rPr lang="en-US" dirty="0" smtClean="0"/>
              <a:t>For a sorted array, we can apply </a:t>
            </a:r>
            <a:r>
              <a:rPr lang="en-US" b="1" dirty="0" smtClean="0">
                <a:solidFill>
                  <a:srgbClr val="0070C0"/>
                </a:solidFill>
              </a:rPr>
              <a:t>binary search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function. Improved efficiency: O(log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Subtypes</a:t>
            </a:r>
          </a:p>
          <a:p>
            <a:r>
              <a:rPr lang="en-US" dirty="0" smtClean="0"/>
              <a:t>Creating Subtypes</a:t>
            </a:r>
          </a:p>
          <a:p>
            <a:r>
              <a:rPr lang="en-US" dirty="0"/>
              <a:t>Creating </a:t>
            </a:r>
            <a:r>
              <a:rPr lang="en-US" dirty="0" smtClean="0"/>
              <a:t>Subtypes using </a:t>
            </a:r>
            <a:r>
              <a:rPr lang="en-US" dirty="0" smtClean="0"/>
              <a:t>C++ </a:t>
            </a:r>
            <a:r>
              <a:rPr lang="en-US" dirty="0" smtClean="0"/>
              <a:t>Inheritance Mechanism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two types, S and T.</a:t>
            </a:r>
          </a:p>
          <a:p>
            <a:r>
              <a:rPr lang="en-US" dirty="0" smtClean="0"/>
              <a:t>S is a </a:t>
            </a:r>
            <a:r>
              <a:rPr lang="en-US" b="1" dirty="0" smtClean="0">
                <a:solidFill>
                  <a:srgbClr val="C00000"/>
                </a:solidFill>
              </a:rPr>
              <a:t>subtype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T, written “S &lt;: T”, if:</a:t>
            </a:r>
          </a:p>
          <a:p>
            <a:pPr lvl="1"/>
            <a:r>
              <a:rPr lang="en-US" dirty="0" smtClean="0"/>
              <a:t>For any instance where an object of type T is expected, an object of type S can be supplied without changing the correctness of the original computation.</a:t>
            </a:r>
          </a:p>
          <a:p>
            <a:endParaRPr lang="en-US" dirty="0" smtClean="0"/>
          </a:p>
          <a:p>
            <a:r>
              <a:rPr lang="en-US" dirty="0" smtClean="0"/>
              <a:t>This is called the “substitution principle”.</a:t>
            </a:r>
          </a:p>
          <a:p>
            <a:endParaRPr lang="en-US" dirty="0" smtClean="0"/>
          </a:p>
          <a:p>
            <a:r>
              <a:rPr lang="en-US" dirty="0" smtClean="0"/>
              <a:t>If S &lt;: T, then we also say that “T is a </a:t>
            </a:r>
            <a:r>
              <a:rPr lang="en-US" b="1" dirty="0" err="1" smtClean="0">
                <a:solidFill>
                  <a:srgbClr val="0070C0"/>
                </a:solidFill>
              </a:rPr>
              <a:t>supertype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Subtypes are different from the notion of "type-convertible".</a:t>
            </a:r>
          </a:p>
          <a:p>
            <a:pPr lvl="1"/>
            <a:r>
              <a:rPr lang="en-US" dirty="0" smtClean="0"/>
              <a:t>For example, in any computation that expects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you can use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the object isn't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when it is used.</a:t>
            </a:r>
          </a:p>
          <a:p>
            <a:pPr lvl="1"/>
            <a:r>
              <a:rPr lang="en-US" dirty="0" smtClean="0"/>
              <a:t>It is first "converted" to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and </a:t>
            </a:r>
            <a:r>
              <a:rPr lang="en-US" dirty="0" smtClean="0"/>
              <a:t>its </a:t>
            </a:r>
            <a:r>
              <a:rPr lang="en-US" dirty="0" smtClean="0"/>
              <a:t>physical representation changes!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if you use a subtype where a </a:t>
            </a:r>
            <a:r>
              <a:rPr lang="en-US" dirty="0" err="1" smtClean="0"/>
              <a:t>supertype</a:t>
            </a:r>
            <a:r>
              <a:rPr lang="en-US" dirty="0" smtClean="0"/>
              <a:t> is expected, it is </a:t>
            </a:r>
            <a:r>
              <a:rPr lang="en-US" b="1" dirty="0" smtClean="0">
                <a:solidFill>
                  <a:srgbClr val="C00000"/>
                </a:solidFill>
              </a:rPr>
              <a:t>not converted </a:t>
            </a:r>
            <a:r>
              <a:rPr lang="en-US" dirty="0" smtClean="0"/>
              <a:t>to the </a:t>
            </a:r>
            <a:r>
              <a:rPr lang="en-US" dirty="0" err="1" smtClean="0"/>
              <a:t>supertype</a:t>
            </a:r>
            <a:endParaRPr lang="en-US" dirty="0" smtClean="0"/>
          </a:p>
          <a:p>
            <a:r>
              <a:rPr lang="en-US" dirty="0" smtClean="0"/>
              <a:t>Instead, it is used as-is.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 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dirty="0" smtClean="0"/>
              <a:t> has been declared as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/>
              <a:t> and opened: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add(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&amp;source)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source &gt;&gt; n1 &gt;&gt; n2;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n1+n2;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The function call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is valid and works because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C00000"/>
                </a:solidFill>
              </a:rPr>
              <a:t>subtype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istream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/>
              <a:t> can be supplied (substituted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 smtClean="0"/>
              <a:t>) without changing the correctness.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to Subtypes</a:t>
            </a:r>
          </a:p>
          <a:p>
            <a:r>
              <a:rPr lang="en-US" dirty="0" smtClean="0"/>
              <a:t>Creating Subtypes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Creating Subtypes using C++ Inheritance Mechanism</a:t>
            </a:r>
          </a:p>
        </p:txBody>
      </p:sp>
    </p:spTree>
    <p:extLst>
      <p:ext uri="{BB962C8B-B14F-4D97-AF65-F5344CB8AC3E}">
        <p14:creationId xmlns:p14="http://schemas.microsoft.com/office/powerpoint/2010/main" val="33298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an Abstract Data Type, there are three ways to create a subtype from a </a:t>
            </a:r>
            <a:r>
              <a:rPr lang="en-US" dirty="0" err="1" smtClean="0"/>
              <a:t>supertype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Weaken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precondition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one or more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Strengthen</a:t>
            </a:r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0070C0"/>
                </a:solidFill>
              </a:rPr>
              <a:t>postcondition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one or more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one or more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8716</TotalTime>
  <Words>1373</Words>
  <Application>Microsoft Office PowerPoint</Application>
  <PresentationFormat>On-screen Show (4:3)</PresentationFormat>
  <Paragraphs>248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Ve 280 Programming and Introductory Data Structures</vt:lpstr>
      <vt:lpstr>Announcement</vt:lpstr>
      <vt:lpstr>Review</vt:lpstr>
      <vt:lpstr>Outline</vt:lpstr>
      <vt:lpstr>Subtypes Introduction</vt:lpstr>
      <vt:lpstr>Subtypes Introduction</vt:lpstr>
      <vt:lpstr>Subtypes Introduction</vt:lpstr>
      <vt:lpstr>Outline</vt:lpstr>
      <vt:lpstr>Subtypes Creating</vt:lpstr>
      <vt:lpstr>Subtypes Creating</vt:lpstr>
      <vt:lpstr>Subtypes Creating</vt:lpstr>
      <vt:lpstr>Subtypes Creating</vt:lpstr>
      <vt:lpstr>Subtypes Creating</vt:lpstr>
      <vt:lpstr>Subtypes Creating</vt:lpstr>
      <vt:lpstr>Subtypes Creating</vt:lpstr>
      <vt:lpstr>Outline</vt:lpstr>
      <vt:lpstr>Subclasses  Creating Subclasses using inheritance</vt:lpstr>
      <vt:lpstr>Subclasses  Creating Subclasses using inheritance</vt:lpstr>
      <vt:lpstr>Subclasses Creating Subclasses using inheritance</vt:lpstr>
      <vt:lpstr>Subclasses Creating Subclasses using inheritance</vt:lpstr>
      <vt:lpstr>Subclasses Example</vt:lpstr>
      <vt:lpstr>Subclasses </vt:lpstr>
      <vt:lpstr>Subclasses </vt:lpstr>
      <vt:lpstr>Subclasses </vt:lpstr>
      <vt:lpstr>Subclasses 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628</cp:revision>
  <dcterms:created xsi:type="dcterms:W3CDTF">2008-09-02T17:19:50Z</dcterms:created>
  <dcterms:modified xsi:type="dcterms:W3CDTF">2012-07-13T09:40:58Z</dcterms:modified>
</cp:coreProperties>
</file>