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7" r:id="rId3"/>
    <p:sldId id="358" r:id="rId4"/>
    <p:sldId id="359" r:id="rId5"/>
    <p:sldId id="325" r:id="rId6"/>
    <p:sldId id="327" r:id="rId7"/>
    <p:sldId id="328" r:id="rId8"/>
    <p:sldId id="329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412" r:id="rId18"/>
    <p:sldId id="361" r:id="rId19"/>
    <p:sldId id="362" r:id="rId20"/>
    <p:sldId id="363" r:id="rId21"/>
    <p:sldId id="364" r:id="rId22"/>
    <p:sldId id="3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7/6/2012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Exceptions; Abstract Data 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think of the catch block as “protecting” the try block to which it is attached.</a:t>
            </a:r>
          </a:p>
          <a:p>
            <a:r>
              <a:rPr lang="en-US" dirty="0" smtClean="0"/>
              <a:t>You cannot write a catch block unless you have a try block to attach it to.</a:t>
            </a:r>
          </a:p>
          <a:p>
            <a:r>
              <a:rPr lang="en-US" dirty="0" smtClean="0"/>
              <a:t>On the other hand, you can throw an exception </a:t>
            </a:r>
            <a:r>
              <a:rPr lang="en-US" b="1" dirty="0" smtClean="0"/>
              <a:t>from</a:t>
            </a:r>
            <a:r>
              <a:rPr lang="en-US" dirty="0" smtClean="0"/>
              <a:t> anywhere, instead of just within a try or catch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40386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 …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suppose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err="1" smtClean="0"/>
              <a:t>'s</a:t>
            </a:r>
            <a:r>
              <a:rPr lang="en-US" dirty="0" smtClean="0"/>
              <a:t> catch block can’t handle the exception.  It can propagate the exception by throwing it again: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600200" y="5029200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throw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5257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the handler explicitly propagates the exception to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err="1" smtClean="0"/>
              <a:t>’s</a:t>
            </a:r>
            <a:r>
              <a:rPr lang="en-US" sz="2400" b="1" dirty="0" smtClean="0"/>
              <a:t> caller after printing a message to standard output.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In general, a try block can have associated a catch with more than one type of exception: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some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(bar)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// more statements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(...)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type of the thrown exception is matched, in order, to the list of catch blocks.  The first matching catch block is executed.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 flipV="1">
            <a:off x="914400" y="4495800"/>
            <a:ext cx="2667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14400" y="4953000"/>
            <a:ext cx="3276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14400" y="5410200"/>
            <a:ext cx="28956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048000" y="1905000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124200" y="2743200"/>
            <a:ext cx="20574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124200" y="3657600"/>
            <a:ext cx="20574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4;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some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(bar) throw 2.0;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more statements go here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 ‘a’;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(double d)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(char c) {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36576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last handler is a </a:t>
            </a:r>
            <a:r>
              <a:rPr lang="en-US" sz="2800" b="1" dirty="0" smtClean="0"/>
              <a:t>default handler</a:t>
            </a:r>
            <a:r>
              <a:rPr lang="en-US" sz="2800" dirty="0" smtClean="0"/>
              <a:t>, which matches any exception type.  It can be used as a “catch-all” in case no other catch block matches.</a:t>
            </a:r>
            <a:endParaRPr lang="en-US" sz="2600" b="1" dirty="0"/>
          </a:p>
        </p:txBody>
      </p:sp>
      <p:sp>
        <p:nvSpPr>
          <p:cNvPr id="6" name="Rectangle 5"/>
          <p:cNvSpPr/>
          <p:nvPr/>
        </p:nvSpPr>
        <p:spPr>
          <a:xfrm flipV="1">
            <a:off x="990600" y="5791200"/>
            <a:ext cx="2209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some way of telling the caller that a function can raise an exception, so that it can be prepared to handle it.</a:t>
            </a:r>
          </a:p>
          <a:p>
            <a:r>
              <a:rPr lang="en-US" dirty="0" smtClean="0"/>
              <a:t>We do this via the REQUIRES MODIFIES EFFECTS comment.</a:t>
            </a:r>
          </a:p>
          <a:p>
            <a:r>
              <a:rPr lang="en-US" dirty="0" smtClean="0"/>
              <a:t>The  EFFECTS clause must state it: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         raises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if n&lt;0.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3276600" y="50292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Exceptions Handling in 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++</a:t>
            </a:r>
          </a:p>
          <a:p>
            <a:r>
              <a:rPr lang="en-US" dirty="0" smtClean="0"/>
              <a:t>Introduction to Abstract Data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Remembering Back</a:t>
            </a:r>
            <a:br>
              <a:rPr lang="en-US" dirty="0" smtClean="0"/>
            </a:br>
            <a:r>
              <a:rPr lang="en-US" sz="2200" dirty="0" smtClean="0"/>
              <a:t>Types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role of a type:</a:t>
            </a:r>
          </a:p>
          <a:p>
            <a:pPr lvl="1"/>
            <a:r>
              <a:rPr lang="en-US" dirty="0" smtClean="0"/>
              <a:t>The set of values that can be represented by items of the type</a:t>
            </a:r>
          </a:p>
          <a:p>
            <a:pPr lvl="1"/>
            <a:r>
              <a:rPr lang="en-US" dirty="0" smtClean="0"/>
              <a:t>The set of operations that can be performed on items of the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far, we've discussed a variety of data types, and all of them have one thing in common: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Every detail </a:t>
            </a:r>
            <a:r>
              <a:rPr lang="en-US" dirty="0" smtClean="0"/>
              <a:t>of a type is known to all users of that type.</a:t>
            </a:r>
          </a:p>
          <a:p>
            <a:pPr lvl="1"/>
            <a:r>
              <a:rPr lang="en-US" dirty="0" smtClean="0"/>
              <a:t>This is sometimes called the </a:t>
            </a:r>
            <a:r>
              <a:rPr lang="en-US" b="1" dirty="0" smtClean="0">
                <a:solidFill>
                  <a:srgbClr val="7030A0"/>
                </a:solidFill>
              </a:rPr>
              <a:t>concrete implementation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Remembering Back</a:t>
            </a:r>
            <a:br>
              <a:rPr lang="en-US" dirty="0" smtClean="0"/>
            </a:br>
            <a:r>
              <a:rPr lang="en-US" sz="2200" dirty="0" smtClean="0"/>
              <a:t>Types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consider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>
                <a:cs typeface="Times New Roman" pitchFamily="18" charset="0"/>
              </a:rPr>
              <a:t> we talked before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 function knows the details of exactly how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are represented.</a:t>
            </a:r>
          </a:p>
          <a:p>
            <a:pPr lvl="1"/>
            <a:r>
              <a:rPr lang="en-US" dirty="0" smtClean="0"/>
              <a:t>A change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definition (for example, change C-string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to a C++-String) requires that we recompile everything, and possibly make changes throughout the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Contrast this with the functions that we've written.</a:t>
            </a:r>
          </a:p>
          <a:p>
            <a:r>
              <a:rPr lang="en-US" dirty="0" smtClean="0"/>
              <a:t>A function is given a specification which documents </a:t>
            </a:r>
            <a:r>
              <a:rPr lang="en-US" b="1" dirty="0" smtClean="0"/>
              <a:t>what</a:t>
            </a:r>
            <a:r>
              <a:rPr lang="en-US" dirty="0" smtClean="0"/>
              <a:t> the function does, but not </a:t>
            </a:r>
            <a:r>
              <a:rPr lang="en-US" b="1" dirty="0" smtClean="0"/>
              <a:t>how</a:t>
            </a:r>
            <a:r>
              <a:rPr lang="en-US" dirty="0" smtClean="0"/>
              <a:t> it does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Insertion operator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xtraction operator, and checking for failed state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Declaration, insertion operator, and extraction operator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Assign a string to an input string stream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fetch the string value from an output string stream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219200" y="5867400"/>
            <a:ext cx="7391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is given a specification which documents </a:t>
            </a:r>
            <a:r>
              <a:rPr lang="en-US" b="1" dirty="0" smtClean="0"/>
              <a:t>what</a:t>
            </a:r>
            <a:r>
              <a:rPr lang="en-US" dirty="0" smtClean="0"/>
              <a:t> the function does, but not </a:t>
            </a:r>
            <a:r>
              <a:rPr lang="en-US" b="1" dirty="0" smtClean="0"/>
              <a:t>how</a:t>
            </a:r>
            <a:r>
              <a:rPr lang="en-US" dirty="0" smtClean="0"/>
              <a:t> it does it.</a:t>
            </a:r>
          </a:p>
          <a:p>
            <a:r>
              <a:rPr lang="en-US" dirty="0" smtClean="0"/>
              <a:t>For example, if we find a faster way to compute factorial, we can just replace the old implementation with the new one, and no other component of the program needs to know this.</a:t>
            </a:r>
          </a:p>
          <a:p>
            <a:endParaRPr lang="en-US" dirty="0" smtClean="0"/>
          </a:p>
          <a:p>
            <a:r>
              <a:rPr lang="en-US" dirty="0" smtClean="0"/>
              <a:t>To solve the problem for types, we'll define </a:t>
            </a:r>
            <a:r>
              <a:rPr lang="en-US" b="1" dirty="0" smtClean="0">
                <a:solidFill>
                  <a:srgbClr val="C00000"/>
                </a:solidFill>
              </a:rPr>
              <a:t>abstract data types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C00000"/>
                </a:solidFill>
              </a:rPr>
              <a:t>ADTs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ADT provides an </a:t>
            </a:r>
            <a:r>
              <a:rPr lang="en-US" b="1" dirty="0" smtClean="0">
                <a:solidFill>
                  <a:srgbClr val="C00000"/>
                </a:solidFill>
              </a:rPr>
              <a:t>abstract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070C0"/>
                </a:solidFill>
              </a:rPr>
              <a:t>values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definition of an ADT must combine </a:t>
            </a:r>
            <a:r>
              <a:rPr lang="en-US" b="1" dirty="0" smtClean="0"/>
              <a:t>both</a:t>
            </a:r>
            <a:r>
              <a:rPr lang="en-US" dirty="0" smtClean="0"/>
              <a:t> some notion of</a:t>
            </a:r>
            <a:br>
              <a:rPr lang="en-US" dirty="0" smtClean="0"/>
            </a:br>
            <a:r>
              <a:rPr lang="en-US" b="1" dirty="0" smtClean="0"/>
              <a:t>what</a:t>
            </a:r>
            <a:r>
              <a:rPr lang="en-US" dirty="0" smtClean="0"/>
              <a:t> values of that type represent, and </a:t>
            </a:r>
            <a:r>
              <a:rPr lang="en-US" b="1" dirty="0" smtClean="0"/>
              <a:t>how</a:t>
            </a:r>
            <a:r>
              <a:rPr lang="en-US" dirty="0" smtClean="0"/>
              <a:t> they behave.</a:t>
            </a:r>
          </a:p>
          <a:p>
            <a:r>
              <a:rPr lang="en-US" dirty="0" smtClean="0"/>
              <a:t>However, we can leave off the details of how this actually happens.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provide the following two advantages: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Information hiding</a:t>
            </a:r>
            <a:r>
              <a:rPr lang="en-US" dirty="0" smtClean="0"/>
              <a:t>:  we don't need to know the details of how the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represented</a:t>
            </a:r>
            <a:r>
              <a:rPr lang="en-US" dirty="0" smtClean="0"/>
              <a:t>, nor do we need to know how the </a:t>
            </a:r>
            <a:r>
              <a:rPr lang="en-US" b="1" dirty="0" smtClean="0">
                <a:solidFill>
                  <a:srgbClr val="0070C0"/>
                </a:solidFill>
              </a:rPr>
              <a:t>operations on those objects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70C0"/>
                </a:solidFill>
              </a:rPr>
              <a:t>implemented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Encapsulation</a:t>
            </a:r>
            <a:r>
              <a:rPr lang="en-US" dirty="0" smtClean="0"/>
              <a:t>:  the objects and their operations are defined in the same place; the ADT combines both data and operation in one entity.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/>
              <a:t>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 </a:t>
            </a:r>
            <a:r>
              <a:rPr lang="en-US" dirty="0" smtClean="0">
                <a:solidFill>
                  <a:srgbClr val="C00000"/>
                </a:solidFill>
              </a:rPr>
              <a:t>Exception Handling</a:t>
            </a:r>
          </a:p>
          <a:p>
            <a:pPr lvl="1"/>
            <a:r>
              <a:rPr lang="en-US" dirty="0" smtClean="0"/>
              <a:t>Chapter 10.3</a:t>
            </a:r>
            <a:r>
              <a:rPr lang="en-US" dirty="0" smtClean="0">
                <a:solidFill>
                  <a:srgbClr val="C00000"/>
                </a:solidFill>
              </a:rPr>
              <a:t> Abstract Data Types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need of runtime error checking</a:t>
            </a:r>
          </a:p>
          <a:p>
            <a:r>
              <a:rPr lang="en-US" dirty="0" smtClean="0"/>
              <a:t>Three strategies for determining </a:t>
            </a:r>
            <a:r>
              <a:rPr lang="en-US" b="1" dirty="0">
                <a:solidFill>
                  <a:srgbClr val="C00000"/>
                </a:solidFill>
              </a:rPr>
              <a:t>legitimate output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illegitimate </a:t>
            </a:r>
            <a:r>
              <a:rPr lang="en-US" b="1" dirty="0" smtClean="0">
                <a:solidFill>
                  <a:srgbClr val="00B050"/>
                </a:solidFill>
              </a:rPr>
              <a:t>input</a:t>
            </a:r>
          </a:p>
          <a:p>
            <a:pPr lvl="1"/>
            <a:r>
              <a:rPr lang="en-US" dirty="0"/>
              <a:t>“It’s my problem!”</a:t>
            </a:r>
          </a:p>
          <a:p>
            <a:pPr lvl="1"/>
            <a:r>
              <a:rPr lang="en-US" dirty="0"/>
              <a:t>“I Give up!”</a:t>
            </a:r>
          </a:p>
          <a:p>
            <a:pPr lvl="1"/>
            <a:r>
              <a:rPr lang="en-US" dirty="0"/>
              <a:t>“It’s your problem!”</a:t>
            </a:r>
            <a:endParaRPr lang="en-US" dirty="0" smtClean="0"/>
          </a:p>
          <a:p>
            <a:r>
              <a:rPr lang="en-US" dirty="0" smtClean="0"/>
              <a:t>Exceptions and excepting handling mechanism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581400"/>
            <a:ext cx="22860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57400" y="4648200"/>
            <a:ext cx="4801394" cy="1143794"/>
            <a:chOff x="2132806" y="4724400"/>
            <a:chExt cx="4801394" cy="1143794"/>
          </a:xfrm>
        </p:grpSpPr>
        <p:sp>
          <p:nvSpPr>
            <p:cNvPr id="7" name="Rectangle 6"/>
            <p:cNvSpPr/>
            <p:nvPr/>
          </p:nvSpPr>
          <p:spPr>
            <a:xfrm>
              <a:off x="2286000" y="4724400"/>
              <a:ext cx="1143000" cy="1143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Block</a:t>
              </a:r>
              <a:endParaRPr lang="en-US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4724400"/>
              <a:ext cx="1371600" cy="1143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Handler</a:t>
              </a:r>
              <a:endParaRPr lang="en-US" sz="2400" b="1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429000" y="5295900"/>
              <a:ext cx="2133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3800" y="4876800"/>
              <a:ext cx="1511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Exception</a:t>
              </a:r>
            </a:p>
            <a:p>
              <a:pPr algn="ctr"/>
              <a:r>
                <a:rPr lang="en-US" sz="2400" b="1" dirty="0" smtClean="0"/>
                <a:t>Occurred</a:t>
              </a:r>
              <a:endParaRPr lang="en-US" sz="2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1562100" y="52959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981200" y="6019800"/>
            <a:ext cx="5364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Automatic exception </a:t>
            </a:r>
            <a:r>
              <a:rPr lang="en-US" sz="2800" b="1" dirty="0">
                <a:solidFill>
                  <a:srgbClr val="0070C0"/>
                </a:solidFill>
              </a:rPr>
              <a:t>propagation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Exceptions Handling in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Introduction to Abstract Data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Throwing an exception</a:t>
            </a:r>
            <a:r>
              <a:rPr lang="en-US" b="1" dirty="0" smtClean="0"/>
              <a:t>:</a:t>
            </a:r>
            <a:r>
              <a:rPr lang="en-US" dirty="0" smtClean="0"/>
              <a:t> the act of making the program aware that an exception just occurred.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Catching an exception</a:t>
            </a:r>
            <a:r>
              <a:rPr lang="en-US" b="1" dirty="0" smtClean="0"/>
              <a:t>:</a:t>
            </a:r>
            <a:r>
              <a:rPr lang="en-US" dirty="0" smtClean="0"/>
              <a:t> the act of responding to the exception that occurred.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Exceptions occur </a:t>
            </a:r>
            <a:r>
              <a:rPr lang="en-US" dirty="0" smtClean="0"/>
              <a:t>in a block of code called a </a:t>
            </a:r>
            <a:r>
              <a:rPr lang="en-US" b="1" dirty="0" smtClean="0">
                <a:solidFill>
                  <a:srgbClr val="C00000"/>
                </a:solidFill>
              </a:rPr>
              <a:t>try block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Exception are handled </a:t>
            </a:r>
            <a:r>
              <a:rPr lang="en-US" dirty="0" smtClean="0"/>
              <a:t>in a separate but related block of code called a </a:t>
            </a:r>
            <a:r>
              <a:rPr lang="en-US" b="1" dirty="0" smtClean="0">
                <a:solidFill>
                  <a:srgbClr val="C00000"/>
                </a:solidFill>
              </a:rPr>
              <a:t>catch block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pictures: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895600"/>
            <a:ext cx="1143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3352800"/>
            <a:ext cx="13716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 have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objects </a:t>
            </a:r>
            <a:r>
              <a:rPr lang="en-US" dirty="0" smtClean="0"/>
              <a:t>(just like variables).</a:t>
            </a:r>
          </a:p>
          <a:p>
            <a:r>
              <a:rPr lang="en-US" dirty="0"/>
              <a:t>We first need to </a:t>
            </a:r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exception type, </a:t>
            </a:r>
            <a:r>
              <a:rPr lang="en-US" dirty="0" smtClean="0"/>
              <a:t>which can either be a basic type or a user-defined type, such as a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When we throw an exception, we specify 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exception type in a </a:t>
            </a:r>
            <a:r>
              <a:rPr lang="en-US" b="1" dirty="0" smtClean="0">
                <a:solidFill>
                  <a:srgbClr val="0070C0"/>
                </a:solidFill>
              </a:rPr>
              <a:t>throw statement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 = -1;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if(n &lt; 0)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The exception type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We throw an object 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type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can think of this object as being a kind of parameter to the exception, allowing some information describing the exception to be passed the handler.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For the factorial function, we'll add a check for a negative parameter, and a throw statement if it is encountered.</a:t>
            </a:r>
            <a:endParaRPr lang="en-US" sz="3400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EFFECTS: returns n! if n&gt;=0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         throws n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(n &lt; 0)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for(result = 1; n; n--){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 result *= n;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can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factorial()</a:t>
            </a:r>
            <a:r>
              <a:rPr lang="en-US" dirty="0" smtClean="0"/>
              <a:t> inside a try block, with a catch block to handle the error: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“Error: negative input: 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v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562600"/>
            <a:ext cx="6503127" cy="95410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 catch block will catch an object of exception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type </a:t>
            </a:r>
            <a:r>
              <a:rPr lang="en-US" sz="2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, and store this object in </a:t>
            </a:r>
            <a:r>
              <a:rPr lang="en-US" sz="2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>
                <a:solidFill>
                  <a:srgbClr val="FFFF00"/>
                </a:solidFill>
              </a:rPr>
              <a:t>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8118</TotalTime>
  <Words>1096</Words>
  <Application>Microsoft Office PowerPoint</Application>
  <PresentationFormat>On-screen Show (4:3)</PresentationFormat>
  <Paragraphs>213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Ve 280 Programming and Introductory Data Structures</vt:lpstr>
      <vt:lpstr>Review</vt:lpstr>
      <vt:lpstr>Review</vt:lpstr>
      <vt:lpstr>Outline</vt:lpstr>
      <vt:lpstr>Exception Handling C++ Terminology</vt:lpstr>
      <vt:lpstr>Exception Handling C++ Terminology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Exception Handling Usage in C++</vt:lpstr>
      <vt:lpstr>Outline</vt:lpstr>
      <vt:lpstr>Remembering Back Types</vt:lpstr>
      <vt:lpstr>Remembering Back Types</vt:lpstr>
      <vt:lpstr>Abstract Data Types Introduction</vt:lpstr>
      <vt:lpstr>Abstract Data Types Introduction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502</cp:revision>
  <dcterms:created xsi:type="dcterms:W3CDTF">2008-09-02T17:19:50Z</dcterms:created>
  <dcterms:modified xsi:type="dcterms:W3CDTF">2012-07-06T08:26:50Z</dcterms:modified>
</cp:coreProperties>
</file>