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6" r:id="rId3"/>
    <p:sldId id="376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80" r:id="rId16"/>
    <p:sldId id="337" r:id="rId17"/>
    <p:sldId id="338" r:id="rId18"/>
    <p:sldId id="339" r:id="rId19"/>
    <p:sldId id="340" r:id="rId20"/>
    <p:sldId id="341" r:id="rId21"/>
    <p:sldId id="364" r:id="rId22"/>
    <p:sldId id="343" r:id="rId23"/>
    <p:sldId id="345" r:id="rId24"/>
    <p:sldId id="346" r:id="rId25"/>
    <p:sldId id="347" r:id="rId26"/>
    <p:sldId id="381" r:id="rId27"/>
    <p:sldId id="349" r:id="rId28"/>
    <p:sldId id="367" r:id="rId29"/>
    <p:sldId id="368" r:id="rId30"/>
    <p:sldId id="3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3134" autoAdjust="0"/>
  </p:normalViewPr>
  <p:slideViewPr>
    <p:cSldViewPr>
      <p:cViewPr varScale="1">
        <p:scale>
          <a:sx n="109" d="100"/>
          <a:sy n="109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0A16-7E0C-4D76-8151-9F997214FEF8}" type="datetime1">
              <a:rPr lang="en-US" smtClean="0"/>
              <a:t>7/2/2012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486D-11D5-443C-B208-4A0124193134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9DF0-94AE-47AF-BC40-796FCBEF1B6E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8E6-17CC-45FF-BB84-586C01DCC14E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14CC-679B-42D6-AFF9-55AA2667982A}" type="datetime1">
              <a:rPr lang="en-US" smtClean="0"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CA65-0EFE-4293-BC8D-2576182584C1}" type="datetime1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6F75-B28D-4919-9A79-2FB2F3922547}" type="datetime1">
              <a:rPr lang="en-US" smtClean="0"/>
              <a:t>7/2/2012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AF7-5D44-4B41-AF28-0F5C79681740}" type="datetime1">
              <a:rPr lang="en-US" smtClean="0"/>
              <a:t>7/2/2012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5B96-1FA6-413A-B5BC-983D4678D226}" type="datetime1">
              <a:rPr lang="en-US" smtClean="0"/>
              <a:t>7/2/2012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A71D-26AD-4740-B043-89EE18BFAA73}" type="datetime1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7D8D-465D-429D-8FFE-90C56BE09101}" type="datetime1">
              <a:rPr lang="en-US" smtClean="0"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5DEB7A-46AD-46AE-8944-3025A50010D7}" type="datetime1">
              <a:rPr lang="en-US" smtClean="0"/>
              <a:t>7/2/2012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Output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insertion operator may be cascaded: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foo = 47;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 = 11;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bar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	and this outputs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4711\n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you want nicer spacing, you have to do it yourself, either by: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" " &lt;&lt; bar &lt;&lt;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// or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(3) &lt;&lt; bar &lt;&lt;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96464"/>
                </a:solidFill>
              </a:rPr>
              <a:t>Input/Output</a:t>
            </a:r>
            <a:r>
              <a:rPr lang="en-US" dirty="0">
                <a:solidFill>
                  <a:srgbClr val="696464"/>
                </a:solidFill>
              </a:rPr>
              <a:t/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Output 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foo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(3) &lt;&lt; bar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/>
              <a:t>Here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manipulator sets the width of the </a:t>
            </a:r>
            <a:r>
              <a:rPr lang="en-US" b="1" dirty="0">
                <a:solidFill>
                  <a:srgbClr val="0070C0"/>
                </a:solidFill>
              </a:rPr>
              <a:t>following</a:t>
            </a:r>
            <a:r>
              <a:rPr lang="en-US" dirty="0"/>
              <a:t> number to three positions and </a:t>
            </a:r>
            <a:r>
              <a:rPr lang="en-US" b="1" dirty="0" smtClean="0">
                <a:solidFill>
                  <a:srgbClr val="C00000"/>
                </a:solidFill>
              </a:rPr>
              <a:t>right-aligns</a:t>
            </a:r>
            <a:r>
              <a:rPr lang="en-US" dirty="0" smtClean="0"/>
              <a:t> </a:t>
            </a:r>
            <a:r>
              <a:rPr lang="en-US" dirty="0"/>
              <a:t>the number within that field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want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, you should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66800" y="3886200"/>
            <a:ext cx="3276600" cy="523220"/>
            <a:chOff x="1066800" y="3886200"/>
            <a:chExt cx="32766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212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3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74388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43376" y="3886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3886200"/>
              <a:ext cx="1501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right align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8629" y="3855422"/>
            <a:ext cx="3006479" cy="523220"/>
            <a:chOff x="1324933" y="4429780"/>
            <a:chExt cx="3006479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324933" y="4429780"/>
              <a:ext cx="1308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left align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1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31388" y="4460557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4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I/O in C++ is </a:t>
            </a:r>
            <a:r>
              <a:rPr lang="en-US" b="1" dirty="0" smtClean="0">
                <a:solidFill>
                  <a:srgbClr val="C00000"/>
                </a:solidFill>
              </a:rPr>
              <a:t>buffered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means output inserted into an output stream is saved by the underlying operating system (in a region of memory called a </a:t>
            </a:r>
            <a:r>
              <a:rPr lang="en-US" b="1" dirty="0" smtClean="0">
                <a:solidFill>
                  <a:srgbClr val="0070C0"/>
                </a:solidFill>
              </a:rPr>
              <a:t>buffer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content in the buffer is written </a:t>
            </a:r>
            <a:r>
              <a:rPr lang="en-US" dirty="0"/>
              <a:t>to the output </a:t>
            </a:r>
            <a:r>
              <a:rPr lang="en-US" dirty="0" smtClean="0"/>
              <a:t>only when specific actions are taken.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44494" y="3286780"/>
            <a:ext cx="2851506" cy="523220"/>
            <a:chOff x="3244494" y="3169622"/>
            <a:chExt cx="285150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35933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43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5988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2249" y="316962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4494" y="3209304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6988" y="3200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3208215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4376" y="331695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31725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0412" y="3316961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3316960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5988" y="3334489"/>
            <a:ext cx="3690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9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Buffering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buffer content is written </a:t>
            </a:r>
            <a:r>
              <a:rPr lang="en-US" dirty="0"/>
              <a:t>to the output </a:t>
            </a:r>
            <a:r>
              <a:rPr lang="en-US" dirty="0" smtClean="0"/>
              <a:t>only when:</a:t>
            </a:r>
            <a:endParaRPr lang="en-US" dirty="0"/>
          </a:p>
          <a:p>
            <a:pPr lvl="1"/>
            <a:r>
              <a:rPr lang="en-US" dirty="0"/>
              <a:t>A newline is inserted into the stream, i.e.,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‘\n’</a:t>
            </a:r>
          </a:p>
          <a:p>
            <a:pPr lvl="1"/>
            <a:r>
              <a:rPr lang="en-US" dirty="0"/>
              <a:t>The buffer is explicitly flushed. E.g.,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“ok”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The buffer becomes full.</a:t>
            </a:r>
          </a:p>
          <a:p>
            <a:pPr lvl="1"/>
            <a:r>
              <a:rPr lang="en-US" dirty="0"/>
              <a:t>The program decides to read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lvl="1"/>
            <a:r>
              <a:rPr lang="en-US" dirty="0"/>
              <a:t>The program exits.</a:t>
            </a:r>
          </a:p>
          <a:p>
            <a:r>
              <a:rPr lang="en-US" dirty="0" smtClean="0"/>
              <a:t>Once the buffer content is written to the output, the buffer is </a:t>
            </a:r>
            <a:r>
              <a:rPr lang="en-US" b="1" dirty="0" smtClean="0">
                <a:solidFill>
                  <a:srgbClr val="C00000"/>
                </a:solidFill>
              </a:rPr>
              <a:t>cleaned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Buffering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</a:t>
            </a:r>
            <a:r>
              <a:rPr lang="en-US" dirty="0"/>
              <a:t>a consequence of buffering, you won't see any output until one of the above actions is taken, and then you'll get the whole line at once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Usually </a:t>
            </a:r>
            <a:r>
              <a:rPr lang="en-US" dirty="0"/>
              <a:t>you won't notice this, but sometimes you do…</a:t>
            </a:r>
          </a:p>
          <a:p>
            <a:pPr lvl="1"/>
            <a:endParaRPr lang="en-US" dirty="0"/>
          </a:p>
          <a:p>
            <a:r>
              <a:rPr lang="en-US" b="1" u="sng" dirty="0"/>
              <a:t>Question</a:t>
            </a:r>
            <a:r>
              <a:rPr lang="en-US" dirty="0"/>
              <a:t>:  When would you notice this?</a:t>
            </a:r>
          </a:p>
          <a:p>
            <a:pPr lvl="1"/>
            <a:r>
              <a:rPr lang="en-US" b="1" u="sng" dirty="0" smtClean="0"/>
              <a:t>For example</a:t>
            </a:r>
            <a:r>
              <a:rPr lang="en-US" dirty="0" smtClean="0"/>
              <a:t>:  </a:t>
            </a:r>
            <a:r>
              <a:rPr lang="en-US" dirty="0"/>
              <a:t>If you forget the newline and your program doesn't immediately output/input something else.</a:t>
            </a:r>
          </a:p>
          <a:p>
            <a:pPr lvl="1"/>
            <a:endParaRPr lang="en-US" dirty="0"/>
          </a:p>
          <a:p>
            <a:r>
              <a:rPr lang="en-US" dirty="0" smtClean="0"/>
              <a:t>In contrast, </a:t>
            </a:r>
            <a:r>
              <a:rPr lang="en-US" dirty="0"/>
              <a:t>output sent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/>
              <a:t> is not buffered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Output Stream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File Stream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String Stream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Now, let's next take a look at stream input.  Consider the statement: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C++ defines the object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as the stream associated with the </a:t>
            </a:r>
            <a:r>
              <a:rPr lang="en-US" b="1" dirty="0" smtClean="0">
                <a:solidFill>
                  <a:srgbClr val="0070C0"/>
                </a:solidFill>
              </a:rPr>
              <a:t>standard input </a:t>
            </a:r>
            <a:r>
              <a:rPr lang="en-US" dirty="0" smtClean="0"/>
              <a:t>device currently connected to the program.  So, this stream is an </a:t>
            </a:r>
            <a:r>
              <a:rPr lang="en-US" b="1" dirty="0" smtClean="0">
                <a:solidFill>
                  <a:srgbClr val="0070C0"/>
                </a:solidFill>
              </a:rPr>
              <a:t>input 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default, this device is the keyboard; thus, characters typed in by you appear come to your program through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stream.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 smtClean="0"/>
              <a:t> is called the </a:t>
            </a:r>
            <a:r>
              <a:rPr lang="en-US" b="1" dirty="0" smtClean="0">
                <a:solidFill>
                  <a:srgbClr val="C00000"/>
                </a:solidFill>
              </a:rPr>
              <a:t>extraction operator</a:t>
            </a:r>
            <a:r>
              <a:rPr lang="en-US" dirty="0" smtClean="0"/>
              <a:t>, and is used to</a:t>
            </a:r>
            <a:br>
              <a:rPr lang="en-US" dirty="0" smtClean="0"/>
            </a:br>
            <a:r>
              <a:rPr lang="en-US" dirty="0" smtClean="0"/>
              <a:t>extract things from the input 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extraction operator knows how to convert the characters you type into values of simple types and strings.</a:t>
            </a:r>
          </a:p>
          <a:p>
            <a:r>
              <a:rPr lang="en-US" dirty="0" smtClean="0"/>
              <a:t>In the above example, assuming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is declared as an integer, if you type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42\n</a:t>
            </a:r>
            <a:r>
              <a:rPr lang="en-US" dirty="0" smtClean="0">
                <a:cs typeface="Courier New" pitchFamily="49" charset="0"/>
              </a:rPr>
              <a:t>”:</a:t>
            </a:r>
          </a:p>
          <a:p>
            <a:pPr lvl="1"/>
            <a:r>
              <a:rPr lang="en-US" dirty="0" smtClean="0"/>
              <a:t>The extraction operator converts the two characters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 and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 into the binary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42.</a:t>
            </a:r>
          </a:p>
          <a:p>
            <a:pPr lvl="1"/>
            <a:r>
              <a:rPr lang="en-US" dirty="0" smtClean="0"/>
              <a:t>Stores it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characters are then </a:t>
            </a:r>
            <a:r>
              <a:rPr lang="en-US" b="1" dirty="0" smtClean="0">
                <a:solidFill>
                  <a:srgbClr val="C00000"/>
                </a:solidFill>
              </a:rPr>
              <a:t>removed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the input stream.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Question</a:t>
            </a:r>
            <a:r>
              <a:rPr lang="en-US" dirty="0" smtClean="0"/>
              <a:t>:  What's left?</a:t>
            </a:r>
          </a:p>
          <a:p>
            <a:pPr lvl="1"/>
            <a:r>
              <a:rPr lang="en-US" b="1" u="sng" dirty="0" smtClean="0"/>
              <a:t>Answer</a:t>
            </a:r>
            <a:r>
              <a:rPr lang="en-US" dirty="0" smtClean="0"/>
              <a:t>:  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” is </a:t>
            </a:r>
            <a:r>
              <a:rPr lang="en-US" b="1" i="1" dirty="0" smtClean="0">
                <a:solidFill>
                  <a:srgbClr val="0070C0"/>
                </a:solidFill>
              </a:rPr>
              <a:t>left in the buffer</a:t>
            </a:r>
            <a:r>
              <a:rPr lang="en-US" dirty="0" smtClean="0"/>
              <a:t>, to be consumed by the next use of the extraction operator.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685800"/>
            <a:ext cx="21336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Like the insertion operator, the extraction operator may be cascaded: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double 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bar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Input values may be separated by </a:t>
            </a:r>
            <a:r>
              <a:rPr lang="en-US" b="1" dirty="0" smtClean="0">
                <a:solidFill>
                  <a:srgbClr val="C00000"/>
                </a:solidFill>
              </a:rPr>
              <a:t>whitespace</a:t>
            </a:r>
            <a:r>
              <a:rPr lang="en-US" dirty="0" smtClean="0"/>
              <a:t> (which consists of one or more </a:t>
            </a:r>
            <a:r>
              <a:rPr lang="en-US" b="1" dirty="0" smtClean="0">
                <a:solidFill>
                  <a:srgbClr val="0070C0"/>
                </a:solidFill>
              </a:rPr>
              <a:t>blanks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tabs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0070C0"/>
                </a:solidFill>
              </a:rPr>
              <a:t>newlines</a:t>
            </a:r>
            <a:r>
              <a:rPr lang="en-US" dirty="0" smtClean="0"/>
              <a:t>) which is </a:t>
            </a:r>
            <a:r>
              <a:rPr lang="en-US" b="1" dirty="0" smtClean="0">
                <a:solidFill>
                  <a:srgbClr val="C00000"/>
                </a:solidFill>
              </a:rPr>
              <a:t>ignored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if you type: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42 3.14   four score\n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dirty="0" smtClean="0"/>
              <a:t> is assigned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, and the string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four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5791200"/>
            <a:ext cx="3390287" cy="83099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FFFF00"/>
                </a:solidFill>
              </a:rPr>
              <a:t>Note</a:t>
            </a:r>
            <a:r>
              <a:rPr lang="en-US" sz="2400" dirty="0" smtClean="0">
                <a:solidFill>
                  <a:srgbClr val="FFFF00"/>
                </a:solidFill>
              </a:rPr>
              <a:t>: </a:t>
            </a:r>
            <a:r>
              <a:rPr lang="en-US" sz="2400" dirty="0" err="1" smtClean="0">
                <a:solidFill>
                  <a:srgbClr val="FFFF00"/>
                </a:solidFill>
              </a:rPr>
              <a:t>baz</a:t>
            </a:r>
            <a:r>
              <a:rPr lang="en-US" sz="2400" dirty="0" smtClean="0">
                <a:solidFill>
                  <a:srgbClr val="FFFF00"/>
                </a:solidFill>
              </a:rPr>
              <a:t> is not “four score”!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Why?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Strings too are </a:t>
            </a:r>
            <a:r>
              <a:rPr lang="en-US" dirty="0" smtClean="0">
                <a:solidFill>
                  <a:srgbClr val="C00000"/>
                </a:solidFill>
              </a:rPr>
              <a:t>delimited by whitespace.</a:t>
            </a:r>
          </a:p>
          <a:p>
            <a:r>
              <a:rPr lang="en-US" dirty="0" smtClean="0"/>
              <a:t>If you need to read strings including whitespace, use the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function: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reads all characters </a:t>
            </a:r>
            <a:r>
              <a:rPr lang="en-US" b="1" dirty="0" smtClean="0">
                <a:solidFill>
                  <a:srgbClr val="C00000"/>
                </a:solidFill>
              </a:rPr>
              <a:t>up to but not including </a:t>
            </a:r>
            <a:r>
              <a:rPr lang="en-US" dirty="0" smtClean="0"/>
              <a:t>the next newline and puts them into the </a:t>
            </a:r>
            <a:r>
              <a:rPr lang="en-US" b="1" dirty="0" smtClean="0">
                <a:solidFill>
                  <a:srgbClr val="0070C0"/>
                </a:solidFill>
              </a:rPr>
              <a:t>string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/>
              <a:t>, and then </a:t>
            </a:r>
            <a:r>
              <a:rPr lang="en-US" b="1" dirty="0" smtClean="0">
                <a:solidFill>
                  <a:srgbClr val="C00000"/>
                </a:solidFill>
              </a:rPr>
              <a:t>discards the newline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the above reads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four score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/>
              <a:t>; it keeps the leading three spaces, but throws away 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Passing Arguments to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Arguments are passed to programs as an </a:t>
            </a:r>
            <a:r>
              <a:rPr lang="en-US" dirty="0" smtClean="0"/>
              <a:t>array of C-strings.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/>
            <a:r>
              <a:rPr lang="en-US" b="1" dirty="0" err="1"/>
              <a:t>argv</a:t>
            </a:r>
            <a:r>
              <a:rPr lang="en-US" b="1" dirty="0"/>
              <a:t>[0]</a:t>
            </a:r>
            <a:r>
              <a:rPr lang="en-US" dirty="0"/>
              <a:t> is the name of the program being executed.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and output streams: A </a:t>
            </a:r>
            <a:r>
              <a:rPr lang="en-US" dirty="0"/>
              <a:t>stream is a flow of data.</a:t>
            </a:r>
          </a:p>
          <a:p>
            <a:r>
              <a:rPr lang="en-US" dirty="0"/>
              <a:t>Input stream:  Data flows into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From keyboard; From file</a:t>
            </a:r>
          </a:p>
          <a:p>
            <a:r>
              <a:rPr lang="en-US" dirty="0"/>
              <a:t>Output stream:  Data flows out of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To screen; To file</a:t>
            </a:r>
          </a:p>
          <a:p>
            <a:r>
              <a:rPr lang="en-US" dirty="0"/>
              <a:t>In general, there are two kinds of stream data: </a:t>
            </a:r>
            <a:r>
              <a:rPr lang="en-US" dirty="0" smtClean="0"/>
              <a:t>characters </a:t>
            </a:r>
            <a:r>
              <a:rPr lang="en-US" dirty="0"/>
              <a:t>and binary data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function reads </a:t>
            </a:r>
            <a:r>
              <a:rPr lang="en-US" b="1" dirty="0" smtClean="0">
                <a:solidFill>
                  <a:srgbClr val="C00000"/>
                </a:solidFill>
              </a:rPr>
              <a:t>a single </a:t>
            </a:r>
            <a:r>
              <a:rPr lang="en-US" dirty="0" smtClean="0"/>
              <a:t>character, whitespace or newlines: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Extracts a character 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stream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and stores it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ch.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Input 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So, we can accomplish what we'd hoped to accomplish by: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&gt;&gt; foo &gt;&gt; bar;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</a:t>
            </a:r>
            <a:r>
              <a:rPr lang="en-US" dirty="0"/>
              <a:t>makes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cs typeface="Courier New" pitchFamily="49" charset="0"/>
              </a:rPr>
              <a:t>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four score</a:t>
            </a:r>
            <a:r>
              <a:rPr lang="en-US" dirty="0">
                <a:cs typeface="Courier New" pitchFamily="49" charset="0"/>
              </a:rPr>
              <a:t>”.</a:t>
            </a:r>
          </a:p>
          <a:p>
            <a:r>
              <a:rPr lang="en-US" dirty="0"/>
              <a:t>Don't be bothered that the three methods have such different syntax.  The three methods can be freely intermixed.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034135"/>
            <a:ext cx="426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42 3.14   four score\n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922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buffered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Characters typed in response to a prompt from the program (which uses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/>
              <a:t> to gather input) are stored in a buffer </a:t>
            </a:r>
            <a:r>
              <a:rPr lang="en-US" b="1" dirty="0" smtClean="0">
                <a:solidFill>
                  <a:srgbClr val="0070C0"/>
                </a:solidFill>
              </a:rPr>
              <a:t>until the enter key</a:t>
            </a:r>
            <a:r>
              <a:rPr lang="en-US" dirty="0" smtClean="0"/>
              <a:t> is pressed.</a:t>
            </a:r>
          </a:p>
          <a:p>
            <a:endParaRPr lang="en-US" dirty="0" smtClean="0"/>
          </a:p>
          <a:p>
            <a:r>
              <a:rPr lang="en-US" dirty="0" smtClean="0"/>
              <a:t>The characters are then made available to the program as a group.</a:t>
            </a:r>
          </a:p>
          <a:p>
            <a:endParaRPr lang="en-US" dirty="0" smtClean="0"/>
          </a:p>
          <a:p>
            <a:r>
              <a:rPr lang="en-US" dirty="0" smtClean="0"/>
              <a:t>This also allows for greater efficiency, and it lets you correct errors before your program sees them (i.e. you can go back and fix something you typed wrong).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Alternate 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the Linux I/O </a:t>
            </a:r>
            <a:r>
              <a:rPr lang="en-US" b="1" dirty="0" smtClean="0">
                <a:solidFill>
                  <a:srgbClr val="C00000"/>
                </a:solidFill>
              </a:rPr>
              <a:t>redirection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facility to move the input end of the stream from the keyboard to a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foo</a:t>
            </a:r>
          </a:p>
          <a:p>
            <a:endParaRPr lang="en-US" dirty="0" smtClean="0"/>
          </a:p>
          <a:p>
            <a:r>
              <a:rPr lang="en-US" dirty="0" smtClean="0"/>
              <a:t>When doing this, remember that the input will not appear on your screen since you did not enter it on the keyboard.</a:t>
            </a:r>
          </a:p>
          <a:p>
            <a:pPr lvl="1"/>
            <a:r>
              <a:rPr lang="en-US" dirty="0" smtClean="0"/>
              <a:t>This makes for funny-looking output, as the input is not echoed.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Failed 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extraction operator will fail if inappropriate data is given to it.</a:t>
            </a:r>
          </a:p>
          <a:p>
            <a:r>
              <a:rPr lang="en-US" dirty="0" smtClean="0"/>
              <a:t>For example, if: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	is presented with: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42abc\n</a:t>
            </a:r>
          </a:p>
          <a:p>
            <a:pPr>
              <a:buNone/>
            </a:pPr>
            <a:r>
              <a:rPr lang="en-US" dirty="0" smtClean="0"/>
              <a:t>	the attempted conversion will succeed, up to the point of 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”,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 = 42</a:t>
            </a:r>
          </a:p>
          <a:p>
            <a:endParaRPr lang="en-US" dirty="0" smtClean="0"/>
          </a:p>
          <a:p>
            <a:r>
              <a:rPr lang="en-US" dirty="0" smtClean="0"/>
              <a:t>The stream will be left with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”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Failed Input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However, if you present it with something that </a:t>
            </a:r>
            <a:r>
              <a:rPr lang="en-US" b="1" dirty="0" smtClean="0"/>
              <a:t>does not </a:t>
            </a:r>
            <a:r>
              <a:rPr lang="en-US" dirty="0" smtClean="0"/>
              <a:t>begin with a digit, like: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then the stream will enter a </a:t>
            </a:r>
            <a:r>
              <a:rPr lang="en-US" b="1" dirty="0" smtClean="0">
                <a:solidFill>
                  <a:srgbClr val="C00000"/>
                </a:solidFill>
              </a:rPr>
              <a:t>failed</a:t>
            </a:r>
            <a:r>
              <a:rPr lang="en-US" dirty="0" smtClean="0"/>
              <a:t> state.</a:t>
            </a:r>
          </a:p>
          <a:p>
            <a:endParaRPr lang="en-US" dirty="0" smtClean="0"/>
          </a:p>
          <a:p>
            <a:r>
              <a:rPr lang="en-US" dirty="0" smtClean="0"/>
              <a:t>You can test the state of a stream by using it where a </a:t>
            </a:r>
            <a:r>
              <a:rPr lang="en-US" dirty="0" err="1" smtClean="0"/>
              <a:t>bool</a:t>
            </a:r>
            <a:r>
              <a:rPr lang="en-US" dirty="0" smtClean="0"/>
              <a:t> is expected: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   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{…}</a:t>
            </a:r>
          </a:p>
          <a:p>
            <a:pPr lvl="1"/>
            <a:r>
              <a:rPr lang="en-US" dirty="0" smtClean="0"/>
              <a:t>It returns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if it is </a:t>
            </a:r>
            <a:r>
              <a:rPr lang="en-US" b="1" dirty="0" smtClean="0">
                <a:solidFill>
                  <a:srgbClr val="0070C0"/>
                </a:solidFill>
              </a:rPr>
              <a:t>good</a:t>
            </a:r>
            <a:r>
              <a:rPr lang="en-US" dirty="0" smtClean="0"/>
              <a:t>, false otherwise.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failed input stream will resist all attempts to extract more data from it, until you </a:t>
            </a:r>
            <a:r>
              <a:rPr lang="en-US" b="1" dirty="0" smtClean="0">
                <a:solidFill>
                  <a:srgbClr val="C00000"/>
                </a:solidFill>
              </a:rPr>
              <a:t>clear</a:t>
            </a:r>
            <a:r>
              <a:rPr lang="en-US" dirty="0" smtClean="0"/>
              <a:t> it via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cin.clear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381000"/>
            <a:ext cx="22098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Output Stream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cout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Input Stream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cin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File Stream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String Stream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Why use files?</a:t>
            </a:r>
          </a:p>
          <a:p>
            <a:pPr lvl="1"/>
            <a:r>
              <a:rPr lang="en-US" sz="2600" dirty="0" smtClean="0"/>
              <a:t>Files </a:t>
            </a:r>
            <a:r>
              <a:rPr lang="en-US" sz="2600" dirty="0"/>
              <a:t>allow you to store data permanently!</a:t>
            </a:r>
          </a:p>
          <a:p>
            <a:pPr lvl="1"/>
            <a:r>
              <a:rPr lang="en-US" sz="2600" dirty="0"/>
              <a:t>Data output to a file lasts after the program ends</a:t>
            </a:r>
          </a:p>
          <a:p>
            <a:pPr lvl="1"/>
            <a:r>
              <a:rPr lang="en-US" sz="2600" dirty="0"/>
              <a:t>An input file can be used over and </a:t>
            </a:r>
            <a:r>
              <a:rPr lang="en-US" sz="2600" dirty="0" smtClean="0"/>
              <a:t>over. No </a:t>
            </a:r>
            <a:r>
              <a:rPr lang="en-US" sz="2600" dirty="0"/>
              <a:t>typing of data again and again for testing</a:t>
            </a:r>
          </a:p>
          <a:p>
            <a:endParaRPr lang="en-US" dirty="0" smtClean="0"/>
          </a:p>
          <a:p>
            <a:r>
              <a:rPr lang="en-US" dirty="0" smtClean="0"/>
              <a:t>Even though you could </a:t>
            </a:r>
            <a:r>
              <a:rPr lang="en-US" dirty="0"/>
              <a:t>connect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files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with the Linux I/O redirection facility, it is often necessary to define additional streams and associate them with files from within the program.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C++ allows you to do this via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dirty="0" smtClean="0"/>
              <a:t> library.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Declare and Initialize File </a:t>
            </a:r>
            <a:r>
              <a:rPr lang="en-US" dirty="0">
                <a:solidFill>
                  <a:srgbClr val="696464"/>
                </a:solidFill>
              </a:rPr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use file stream for I/O, we must declare a file stream object</a:t>
            </a:r>
          </a:p>
          <a:p>
            <a:pPr lvl="1"/>
            <a:r>
              <a:rPr lang="en-US" dirty="0" smtClean="0"/>
              <a:t>Declare an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file stream object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/>
              <a:t>Declare an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 object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The file stream object must be connected to a file</a:t>
            </a:r>
          </a:p>
          <a:p>
            <a:pPr lvl="1"/>
            <a:r>
              <a:rPr lang="en-US" dirty="0" smtClean="0"/>
              <a:t>Connecting a stream to a file is opening the file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(“myText.txt”);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62400" y="5562600"/>
            <a:ext cx="2133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1615" y="5715000"/>
            <a:ext cx="5517985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Must be a C-style string, cannot be C++ string!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Using File </a:t>
            </a:r>
            <a:r>
              <a:rPr lang="en-US" dirty="0">
                <a:solidFill>
                  <a:srgbClr val="696464"/>
                </a:solidFill>
              </a:rPr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extraction operator &gt;&gt;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bar;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bar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insertion operator &lt;&lt;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bar;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17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Output Stream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smtClean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r>
              <a:rPr lang="en-US" dirty="0" smtClean="0"/>
              <a:t>File Stream</a:t>
            </a:r>
          </a:p>
          <a:p>
            <a:r>
              <a:rPr lang="en-US" dirty="0" smtClean="0"/>
              <a:t>String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C++ Primer (4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err="1"/>
              <a:t>Edision</a:t>
            </a:r>
            <a:r>
              <a:rPr lang="en-US" b="1" dirty="0"/>
              <a:t>)</a:t>
            </a:r>
            <a:r>
              <a:rPr lang="en-US" dirty="0"/>
              <a:t>, by </a:t>
            </a:r>
            <a:r>
              <a:rPr lang="en-US" i="1" dirty="0"/>
              <a:t>Stanley B. </a:t>
            </a:r>
            <a:r>
              <a:rPr lang="en-US" i="1" dirty="0" err="1"/>
              <a:t>Lippman</a:t>
            </a:r>
            <a:r>
              <a:rPr lang="en-US" i="1" dirty="0"/>
              <a:t>, </a:t>
            </a:r>
            <a:r>
              <a:rPr lang="en-US" i="1" dirty="0" err="1"/>
              <a:t>Josée</a:t>
            </a:r>
            <a:r>
              <a:rPr lang="en-US" i="1" dirty="0"/>
              <a:t> </a:t>
            </a:r>
            <a:r>
              <a:rPr lang="en-US" i="1" dirty="0" err="1"/>
              <a:t>Lajoie</a:t>
            </a:r>
            <a:r>
              <a:rPr lang="en-US" i="1" dirty="0"/>
              <a:t>, Barbara E. Moo</a:t>
            </a:r>
            <a:r>
              <a:rPr lang="en-US" dirty="0"/>
              <a:t>, Addison-Wesley Publishing (2005)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8.3  </a:t>
            </a:r>
            <a:r>
              <a:rPr lang="en-US" dirty="0" smtClean="0">
                <a:solidFill>
                  <a:srgbClr val="C00000"/>
                </a:solidFill>
              </a:rPr>
              <a:t>Managing the Output Buffer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8.4  </a:t>
            </a:r>
            <a:r>
              <a:rPr lang="en-US" dirty="0" smtClean="0">
                <a:solidFill>
                  <a:srgbClr val="C00000"/>
                </a:solidFill>
              </a:rPr>
              <a:t>File Input and Output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6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C++ stream I/O model is designed to make it easy to input/output values of simple types (like </a:t>
            </a:r>
            <a:r>
              <a:rPr lang="en-US" dirty="0" err="1" smtClean="0"/>
              <a:t>ints</a:t>
            </a:r>
            <a:r>
              <a:rPr lang="en-US" dirty="0" smtClean="0"/>
              <a:t> and doubles) and strings delimited by whitespace.</a:t>
            </a:r>
          </a:p>
          <a:p>
            <a:r>
              <a:rPr lang="en-US" dirty="0" smtClean="0"/>
              <a:t>You also get a few controls to adjust things like the field</a:t>
            </a:r>
            <a:br>
              <a:rPr lang="en-US" dirty="0" smtClean="0"/>
            </a:br>
            <a:r>
              <a:rPr lang="en-US" dirty="0" smtClean="0"/>
              <a:t>width of a number to be output, but it's hard to do just about anything else.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First, let’s look at stream output.  Consider the statement: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"Hello, world!\n";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make the stream objects and operators </a:t>
            </a:r>
            <a:r>
              <a:rPr lang="en-US" b="1" dirty="0" smtClean="0">
                <a:solidFill>
                  <a:srgbClr val="C00000"/>
                </a:solidFill>
              </a:rPr>
              <a:t>visible</a:t>
            </a:r>
            <a:r>
              <a:rPr lang="en-US" dirty="0" smtClean="0"/>
              <a:t>, you need the following at the beginning of your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using namespace std;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 smtClean="0"/>
              <a:t> statement brings in all of the symbols (functions, variables, etc.) defined in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dirty="0" smtClean="0"/>
              <a:t> statement tells the compiler you want to use all of the symbols associated with the “standard” </a:t>
            </a:r>
            <a:r>
              <a:rPr lang="en-US" b="1" dirty="0" smtClean="0">
                <a:solidFill>
                  <a:srgbClr val="0070C0"/>
                </a:solidFill>
              </a:rPr>
              <a:t>namespace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533400"/>
            <a:ext cx="46482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&lt;&lt; "Hello, world!\n";</a:t>
            </a:r>
            <a:endParaRPr 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Output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C++ defines the object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as the stream associated with the standard output device currently connected to the program. So, this stream is an output stream.</a:t>
            </a:r>
          </a:p>
          <a:p>
            <a:endParaRPr lang="en-US" dirty="0" smtClean="0"/>
          </a:p>
          <a:p>
            <a:r>
              <a:rPr lang="en-US" dirty="0" smtClean="0"/>
              <a:t>By default, this device is the screen; thus, characters sent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appear on the screen.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smtClean="0"/>
              <a:t> is called the </a:t>
            </a:r>
            <a:r>
              <a:rPr lang="en-US" b="1" dirty="0" smtClean="0">
                <a:solidFill>
                  <a:srgbClr val="C00000"/>
                </a:solidFill>
              </a:rPr>
              <a:t>insertion operator</a:t>
            </a:r>
            <a:r>
              <a:rPr lang="en-US" dirty="0" smtClean="0"/>
              <a:t>, and is used to insert things into the output stream.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533400"/>
            <a:ext cx="4648200" cy="4308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&lt;&lt; "Hello, world!\n";</a:t>
            </a:r>
            <a:endParaRPr 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Output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if you compile this “hello” program: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using namespace std;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"Hello, world!\n";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/>
              <a:t>And run it, you'd get: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 ./hello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Hello, world!</a:t>
            </a:r>
          </a:p>
          <a:p>
            <a:r>
              <a:rPr lang="en-US" dirty="0" smtClean="0"/>
              <a:t>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 is the shell prompt, and you type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./hello</a:t>
            </a:r>
            <a:r>
              <a:rPr lang="en-US" dirty="0" smtClean="0"/>
              <a:t>” and a newline to invoke the program hello, which sends the string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Hello, world!</a:t>
            </a:r>
            <a:r>
              <a:rPr lang="en-US" dirty="0" smtClean="0"/>
              <a:t>” to the screen, followed by a newline.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Alternate Output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also use the Linux I/O </a:t>
            </a:r>
            <a:r>
              <a:rPr lang="en-US" b="1" dirty="0" smtClean="0">
                <a:solidFill>
                  <a:srgbClr val="C00000"/>
                </a:solidFill>
              </a:rPr>
              <a:t>redirection</a:t>
            </a:r>
            <a:r>
              <a:rPr lang="en-US" dirty="0" smtClean="0"/>
              <a:t> facility to move the output end of the screen’s stream to a file: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./hello &gt; foo</a:t>
            </a:r>
            <a:endParaRPr lang="en-US" dirty="0" smtClean="0"/>
          </a:p>
          <a:p>
            <a:r>
              <a:rPr lang="en-US" dirty="0" smtClean="0"/>
              <a:t>This connects the output end of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stream to the file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There is another output stream object defined by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/>
              <a:t> library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stream is identical in most respects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/>
              <a:t> stream; in particular, its default </a:t>
            </a:r>
            <a:r>
              <a:rPr lang="en-US" dirty="0"/>
              <a:t>output </a:t>
            </a:r>
            <a:r>
              <a:rPr lang="en-US" dirty="0" smtClean="0"/>
              <a:t>is the screen as well.</a:t>
            </a:r>
          </a:p>
          <a:p>
            <a:r>
              <a:rPr lang="en-US" dirty="0" smtClean="0"/>
              <a:t>By convention, programs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dirty="0" smtClean="0"/>
              <a:t> stream for </a:t>
            </a:r>
            <a:r>
              <a:rPr lang="en-US" b="1" dirty="0" smtClean="0">
                <a:solidFill>
                  <a:srgbClr val="C00000"/>
                </a:solidFill>
              </a:rPr>
              <a:t>error messages</a:t>
            </a:r>
            <a:r>
              <a:rPr lang="en-US" dirty="0" smtClean="0"/>
              <a:t> and the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Output Streams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insertion operator inserts strings and character variables</a:t>
            </a:r>
            <a:br>
              <a:rPr lang="en-US" dirty="0" smtClean="0"/>
            </a:br>
            <a:r>
              <a:rPr lang="en-US" dirty="0" smtClean="0"/>
              <a:t>directly into the stream.</a:t>
            </a:r>
          </a:p>
          <a:p>
            <a:r>
              <a:rPr lang="en-US" dirty="0" smtClean="0"/>
              <a:t>It knows how to </a:t>
            </a:r>
            <a:r>
              <a:rPr lang="en-US" b="1" dirty="0" smtClean="0">
                <a:solidFill>
                  <a:srgbClr val="C00000"/>
                </a:solidFill>
              </a:rPr>
              <a:t>convert</a:t>
            </a:r>
            <a:r>
              <a:rPr lang="en-US" dirty="0" smtClean="0"/>
              <a:t> all of the other standard data types to characters before inserting them into the stream.</a:t>
            </a:r>
          </a:p>
          <a:p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	outputs the string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42\n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 to the screen (the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>
                <a:cs typeface="Courier New" pitchFamily="49" charset="0"/>
              </a:rPr>
              <a:t>”</a:t>
            </a:r>
            <a:r>
              <a:rPr lang="en-US" dirty="0" smtClean="0"/>
              <a:t> represents newline).  The manipulator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/>
              <a:t> inserts a single newline.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9883</TotalTime>
  <Words>1077</Words>
  <Application>Microsoft Office PowerPoint</Application>
  <PresentationFormat>On-screen Show (4:3)</PresentationFormat>
  <Paragraphs>289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Ve 280 Programming and Introductory Data Structures</vt:lpstr>
      <vt:lpstr>Review</vt:lpstr>
      <vt:lpstr>Outline</vt:lpstr>
      <vt:lpstr>Input/Output Streams</vt:lpstr>
      <vt:lpstr>Input/Output Streams</vt:lpstr>
      <vt:lpstr>Input/Output Output Streams</vt:lpstr>
      <vt:lpstr>Input/Output Output Streams</vt:lpstr>
      <vt:lpstr>Input/Output Alternate Output Streams</vt:lpstr>
      <vt:lpstr>Input/Output Output Streams</vt:lpstr>
      <vt:lpstr>Input/Output Output Streams</vt:lpstr>
      <vt:lpstr>Input/Output Output Streams</vt:lpstr>
      <vt:lpstr>Input/Output Buffering</vt:lpstr>
      <vt:lpstr>Input/Output Buffering</vt:lpstr>
      <vt:lpstr>Input/Output Buffering</vt:lpstr>
      <vt:lpstr>Outline</vt:lpstr>
      <vt:lpstr>Input/Output Input Streams</vt:lpstr>
      <vt:lpstr>Input/Output Input Streams</vt:lpstr>
      <vt:lpstr>Input/Output Input Streams</vt:lpstr>
      <vt:lpstr>Input/Output Input Streams</vt:lpstr>
      <vt:lpstr>Input/Output Input Streams</vt:lpstr>
      <vt:lpstr>Input/Output Input Streams</vt:lpstr>
      <vt:lpstr>Input/Output Input Streams</vt:lpstr>
      <vt:lpstr>Input/Output Alternate Input Streams</vt:lpstr>
      <vt:lpstr>Input/Output Failed Input Streams</vt:lpstr>
      <vt:lpstr>Input/Output Failed Input Streams</vt:lpstr>
      <vt:lpstr>Outline</vt:lpstr>
      <vt:lpstr>File Streams</vt:lpstr>
      <vt:lpstr>Declare and Initialize File Streams</vt:lpstr>
      <vt:lpstr>Using File Streams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537</cp:revision>
  <dcterms:created xsi:type="dcterms:W3CDTF">2008-09-02T17:19:50Z</dcterms:created>
  <dcterms:modified xsi:type="dcterms:W3CDTF">2012-07-02T10:56:56Z</dcterms:modified>
</cp:coreProperties>
</file>