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61" r:id="rId3"/>
    <p:sldId id="354" r:id="rId4"/>
    <p:sldId id="357" r:id="rId5"/>
    <p:sldId id="355" r:id="rId6"/>
    <p:sldId id="342" r:id="rId7"/>
    <p:sldId id="343" r:id="rId8"/>
    <p:sldId id="344" r:id="rId9"/>
    <p:sldId id="358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9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60" r:id="rId35"/>
    <p:sldId id="325" r:id="rId36"/>
    <p:sldId id="326" r:id="rId37"/>
    <p:sldId id="327" r:id="rId38"/>
    <p:sldId id="328" r:id="rId39"/>
    <p:sldId id="35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0" autoAdjust="0"/>
    <p:restoredTop sz="93134" autoAdjust="0"/>
  </p:normalViewPr>
  <p:slideViewPr>
    <p:cSldViewPr>
      <p:cViewPr varScale="1">
        <p:scale>
          <a:sx n="68" d="100"/>
          <a:sy n="68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52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4D8F-AFAB-433C-8C7D-6010F82FB2A2}" type="datetime1">
              <a:rPr lang="en-US" smtClean="0"/>
              <a:t>7/4/2012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43CA-EC06-468E-B64B-170AE8E7DB88}" type="datetime1">
              <a:rPr lang="en-US" smtClean="0"/>
              <a:t>7/4/2012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5FCA-7304-4444-A68C-AC399A2A67D6}" type="datetime1">
              <a:rPr lang="en-US" smtClean="0"/>
              <a:t>7/4/2012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45A1-92DA-4820-9F5D-D325D13205FA}" type="datetime1">
              <a:rPr lang="en-US" smtClean="0"/>
              <a:t>7/4/2012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6901-5A82-4FFC-A234-E50E9B0654CC}" type="datetime1">
              <a:rPr lang="en-US" smtClean="0"/>
              <a:t>7/4/2012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5C0B-46B3-4EA8-9618-6B2B6F07A67E}" type="datetime1">
              <a:rPr lang="en-US" smtClean="0"/>
              <a:t>7/4/2012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13B-348D-42D7-8241-4EFA157694DF}" type="datetime1">
              <a:rPr lang="en-US" smtClean="0"/>
              <a:t>7/4/2012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A0E3-0211-4EB0-B585-3A452C0B4790}" type="datetime1">
              <a:rPr lang="en-US" smtClean="0"/>
              <a:t>7/4/2012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818F-F824-470A-837D-8203F9E05601}" type="datetime1">
              <a:rPr lang="en-US" smtClean="0"/>
              <a:t>7/4/2012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E99D-8639-419D-8655-3754AA7DAC11}" type="datetime1">
              <a:rPr lang="en-US" smtClean="0"/>
              <a:t>7/4/2012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90D7-0B43-44DE-9D2D-38CE902F95D3}" type="datetime1">
              <a:rPr lang="en-US" smtClean="0"/>
              <a:t>7/4/2012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F8137B1-F2B6-442A-A4FA-B8FA8B5E70E6}" type="datetime1">
              <a:rPr lang="en-US" smtClean="0"/>
              <a:t>7/4/2012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I/O and Exceptions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mtClean="0"/>
              <a:t>Ve 280</a:t>
            </a:r>
            <a:br>
              <a:rPr smtClean="0"/>
            </a:br>
            <a:r>
              <a:rPr sz="2200" smtClean="0"/>
              <a:t>Programming and Introductory Data Structures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Stream</a:t>
            </a:r>
            <a:br>
              <a:rPr lang="en-US" dirty="0" smtClean="0"/>
            </a:br>
            <a:r>
              <a:rPr lang="en-US" sz="2400" dirty="0" smtClean="0"/>
              <a:t>Motivation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Suppose that you use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function to read an entire line from a file and the result is stored in a string.</a:t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string line;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line);</a:t>
            </a:r>
          </a:p>
          <a:p>
            <a:r>
              <a:rPr lang="en-US" dirty="0" smtClean="0"/>
              <a:t>Suppose that the line contains an </a:t>
            </a:r>
            <a:r>
              <a:rPr lang="en-US" dirty="0" err="1" smtClean="0"/>
              <a:t>int</a:t>
            </a:r>
            <a:r>
              <a:rPr lang="en-US" dirty="0" smtClean="0"/>
              <a:t> followed by a double. We want to read these two numbers form the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We can use input string stream!</a:t>
            </a:r>
          </a:p>
          <a:p>
            <a:pPr lvl="1"/>
            <a:r>
              <a:rPr lang="en-US" dirty="0" smtClean="0"/>
              <a:t>It reads from a string.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6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Stream</a:t>
            </a:r>
            <a:br>
              <a:rPr lang="en-US" dirty="0" smtClean="0"/>
            </a:br>
            <a:r>
              <a:rPr lang="en-US" sz="2400" dirty="0" smtClean="0"/>
              <a:t>Motivation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have a string of a book name and an </a:t>
            </a:r>
            <a:r>
              <a:rPr lang="en-US" dirty="0" err="1" smtClean="0"/>
              <a:t>int</a:t>
            </a:r>
            <a:r>
              <a:rPr lang="en-US" dirty="0" smtClean="0"/>
              <a:t> of its published year. We want to create a string whose first part is the book name and the second part is its published year.</a:t>
            </a:r>
          </a:p>
          <a:p>
            <a:pPr lvl="1"/>
            <a:r>
              <a:rPr lang="en-US" dirty="0" smtClean="0"/>
              <a:t>Notice that we need to convert the </a:t>
            </a:r>
            <a:r>
              <a:rPr lang="en-US" dirty="0" err="1" smtClean="0"/>
              <a:t>int</a:t>
            </a:r>
            <a:r>
              <a:rPr lang="en-US" dirty="0" smtClean="0"/>
              <a:t> to a string!</a:t>
            </a:r>
          </a:p>
          <a:p>
            <a:endParaRPr lang="en-US" dirty="0" smtClean="0"/>
          </a:p>
          <a:p>
            <a:r>
              <a:rPr lang="en-US" dirty="0" smtClean="0"/>
              <a:t>We can use output string stream.</a:t>
            </a:r>
          </a:p>
          <a:p>
            <a:pPr lvl="1"/>
            <a:r>
              <a:rPr lang="en-US" dirty="0" smtClean="0"/>
              <a:t>It writes to a string.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2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two types of string stream: </a:t>
            </a:r>
            <a:r>
              <a:rPr lang="en-US" b="1" dirty="0">
                <a:solidFill>
                  <a:schemeClr val="accent2"/>
                </a:solidFill>
              </a:rPr>
              <a:t>input</a:t>
            </a:r>
            <a:r>
              <a:rPr lang="en-US" dirty="0"/>
              <a:t> string stream and </a:t>
            </a:r>
            <a:r>
              <a:rPr lang="en-US" b="1" dirty="0">
                <a:solidFill>
                  <a:schemeClr val="accent2"/>
                </a:solidFill>
              </a:rPr>
              <a:t>output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string stream.</a:t>
            </a:r>
          </a:p>
          <a:p>
            <a:endParaRPr lang="en-US" dirty="0"/>
          </a:p>
          <a:p>
            <a:r>
              <a:rPr lang="en-US" dirty="0" smtClean="0"/>
              <a:t>C++ defines string stream in the </a:t>
            </a:r>
            <a:r>
              <a:rPr lang="en-US" dirty="0" err="1" smtClean="0"/>
              <a:t>sstream</a:t>
            </a:r>
            <a:r>
              <a:rPr lang="en-US" dirty="0" smtClean="0"/>
              <a:t> library</a:t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#include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sstream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 smtClean="0"/>
              <a:t>Declare an input string stream object</a:t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istringstream</a:t>
            </a:r>
            <a:r>
              <a:rPr lang="en-US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/>
          </a:p>
          <a:p>
            <a:r>
              <a:rPr lang="en-US" dirty="0" smtClean="0"/>
              <a:t>Declare an output string stream object</a:t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ostringstream</a:t>
            </a:r>
            <a:r>
              <a:rPr lang="en-US" sz="2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89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 Stream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we use input string stream, it is usually assigned a string it will read from.</a:t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iStream.str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a_string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/>
          </a:p>
          <a:p>
            <a:r>
              <a:rPr lang="en-US" dirty="0" smtClean="0"/>
              <a:t>We can use extraction operator &gt;&gt; on an input string stream to retrieve the data.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istringstream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foo;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double bar;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iStream.str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(line);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&gt;&gt; foo &gt;&gt; bar;</a:t>
            </a:r>
          </a:p>
        </p:txBody>
      </p:sp>
    </p:spTree>
    <p:extLst>
      <p:ext uri="{BB962C8B-B14F-4D97-AF65-F5344CB8AC3E}">
        <p14:creationId xmlns:p14="http://schemas.microsoft.com/office/powerpoint/2010/main" val="166786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 Stream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istringstream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foo;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double bar;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iStream.str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(line);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&gt;&gt; foo &gt;&gt; bar;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If line is the string “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42 3.14</a:t>
            </a:r>
            <a:r>
              <a:rPr lang="en-US" sz="2400" dirty="0" smtClean="0">
                <a:cs typeface="Courier New" pitchFamily="49" charset="0"/>
              </a:rPr>
              <a:t>”</a:t>
            </a:r>
            <a:r>
              <a:rPr lang="en-US" sz="2800" dirty="0" smtClean="0">
                <a:cs typeface="Courier New" pitchFamily="49" charset="0"/>
              </a:rPr>
              <a:t>, then</a:t>
            </a:r>
            <a:br>
              <a:rPr lang="en-US" sz="2800" dirty="0" smtClean="0">
                <a:cs typeface="Courier New" pitchFamily="49" charset="0"/>
              </a:rPr>
            </a:br>
            <a:r>
              <a:rPr lang="en-US" sz="2800" dirty="0" smtClean="0">
                <a:cs typeface="Courier New" pitchFamily="49" charset="0"/>
              </a:rPr>
              <a:t/>
            </a:r>
            <a:br>
              <a:rPr lang="en-US" sz="2800" dirty="0" smtClean="0"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foo = 42;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bar = 3.14;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48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r>
              <a:rPr lang="en-US" dirty="0"/>
              <a:t>String Stream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use output string stream to format a </a:t>
            </a:r>
            <a:r>
              <a:rPr lang="en-US" dirty="0" smtClean="0"/>
              <a:t>string.</a:t>
            </a:r>
          </a:p>
          <a:p>
            <a:pPr lvl="1"/>
            <a:r>
              <a:rPr lang="en-US" dirty="0" smtClean="0"/>
              <a:t>For example</a:t>
            </a:r>
            <a:r>
              <a:rPr lang="en-US" dirty="0"/>
              <a:t>, we might have a collection of numeric values but </a:t>
            </a:r>
            <a:r>
              <a:rPr lang="en-US" dirty="0" smtClean="0"/>
              <a:t>want their </a:t>
            </a:r>
            <a:r>
              <a:rPr lang="en-US" dirty="0"/>
              <a:t>string </a:t>
            </a:r>
            <a:r>
              <a:rPr lang="en-US" dirty="0" smtClean="0"/>
              <a:t>representation.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We use insertion operator &lt;&lt; to insert characters into </a:t>
            </a:r>
            <a:r>
              <a:rPr lang="en-US" dirty="0"/>
              <a:t>an </a:t>
            </a:r>
            <a:r>
              <a:rPr lang="en-US" dirty="0" smtClean="0"/>
              <a:t>output </a:t>
            </a:r>
            <a:r>
              <a:rPr lang="en-US" dirty="0"/>
              <a:t>string </a:t>
            </a:r>
            <a:r>
              <a:rPr lang="en-US" dirty="0" smtClean="0"/>
              <a:t>stream.</a:t>
            </a:r>
          </a:p>
          <a:p>
            <a:r>
              <a:rPr lang="en-US" dirty="0" smtClean="0"/>
              <a:t>We fetch the string value of the string stream using the member function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(void)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of a string stream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2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Output String </a:t>
            </a:r>
            <a:r>
              <a:rPr lang="en-US" sz="4400" dirty="0" smtClean="0"/>
              <a:t>Stream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foo = 512;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bar = 1024;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string result;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ostringstream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&lt;&lt; foo &lt;&lt; “ ” &lt;&lt; bar;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result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oStream.str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4696489"/>
            <a:ext cx="3857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result is a string “512 1024”.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49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File Stream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String Stream</a:t>
            </a:r>
          </a:p>
          <a:p>
            <a:r>
              <a:rPr lang="en-US" dirty="0" smtClean="0"/>
              <a:t>Concept of Exceptions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Exceptions Handling in C++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4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Motivation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want a means of </a:t>
            </a:r>
            <a:r>
              <a:rPr lang="en-US" b="1" dirty="0" smtClean="0">
                <a:solidFill>
                  <a:srgbClr val="00B050"/>
                </a:solidFill>
              </a:rPr>
              <a:t>recognizing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B050"/>
                </a:solidFill>
              </a:rPr>
              <a:t>handling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unusual conditions in your program at runtime, not just at compile time.</a:t>
            </a:r>
          </a:p>
          <a:p>
            <a:pPr lvl="1"/>
            <a:r>
              <a:rPr lang="en-US" dirty="0" smtClean="0"/>
              <a:t>For example, your program opens a file that does not exist!</a:t>
            </a:r>
          </a:p>
          <a:p>
            <a:r>
              <a:rPr lang="en-US" dirty="0" smtClean="0"/>
              <a:t>Another example: </a:t>
            </a:r>
            <a:r>
              <a:rPr lang="en-US" b="1" dirty="0" smtClean="0"/>
              <a:t>partial functions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function that does not produce meaningful results for </a:t>
            </a:r>
            <a:r>
              <a:rPr lang="en-US" b="1" dirty="0" smtClean="0">
                <a:solidFill>
                  <a:srgbClr val="C00000"/>
                </a:solidFill>
              </a:rPr>
              <a:t>all possible</a:t>
            </a:r>
            <a:r>
              <a:rPr lang="en-US" dirty="0" smtClean="0"/>
              <a:t> values of its inputs</a:t>
            </a:r>
          </a:p>
          <a:p>
            <a:pPr lvl="1"/>
            <a:r>
              <a:rPr lang="en-US" dirty="0" smtClean="0"/>
              <a:t>We have seen one particular way of preventing a partial function from receiving inputs for which it cannot deliver meaningful results:  </a:t>
            </a:r>
            <a:r>
              <a:rPr lang="en-US" b="1" dirty="0" smtClean="0">
                <a:solidFill>
                  <a:srgbClr val="0070C0"/>
                </a:solidFill>
              </a:rPr>
              <a:t>the REQUIRES specification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However, a REQUIRES clause is just comments and cannot enforce the specification.  Therefore, it is easy to pass parameters that violate the specification.  This isn’t desirable…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Motivation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Instead of the REQUIRES clause, let’s look at another way of ensuring correct inputs:  </a:t>
            </a:r>
            <a:r>
              <a:rPr lang="en-US" b="1" dirty="0" smtClean="0">
                <a:solidFill>
                  <a:srgbClr val="C00000"/>
                </a:solidFill>
              </a:rPr>
              <a:t>runtime checking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So, if we can’t guarantee </a:t>
            </a:r>
            <a:r>
              <a:rPr lang="en-US" b="1" dirty="0" smtClean="0">
                <a:solidFill>
                  <a:srgbClr val="0070C0"/>
                </a:solidFill>
              </a:rPr>
              <a:t>formally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(via a specification) that the inputs are correct, maybe we can guarantee this by checking the inputs </a:t>
            </a:r>
            <a:r>
              <a:rPr lang="en-US" b="1" dirty="0" smtClean="0">
                <a:solidFill>
                  <a:srgbClr val="C00000"/>
                </a:solidFill>
              </a:rPr>
              <a:t>explicitly</a:t>
            </a:r>
            <a:r>
              <a:rPr lang="en-US" dirty="0" smtClean="0"/>
              <a:t> before using them in our program.</a:t>
            </a:r>
          </a:p>
          <a:p>
            <a:endParaRPr lang="en-US" dirty="0" smtClean="0"/>
          </a:p>
          <a:p>
            <a:r>
              <a:rPr lang="en-US" dirty="0" smtClean="0"/>
              <a:t>One nice things about REQUIRES, is that we don’t have to figure out what constitutes “bad” input.  </a:t>
            </a:r>
          </a:p>
          <a:p>
            <a:endParaRPr lang="en-US" dirty="0" smtClean="0"/>
          </a:p>
          <a:p>
            <a:r>
              <a:rPr lang="en-US" dirty="0" smtClean="0"/>
              <a:t>With runtime checking, we do…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Project Three Uploaded on Sakai</a:t>
            </a:r>
          </a:p>
          <a:p>
            <a:r>
              <a:rPr lang="en-US" dirty="0" smtClean="0"/>
              <a:t>Due by 11:59 pm, July 17</a:t>
            </a:r>
            <a:r>
              <a:rPr lang="en-US" baseline="30000" dirty="0" smtClean="0"/>
              <a:t>th</a:t>
            </a:r>
            <a:r>
              <a:rPr lang="en-US" dirty="0" smtClean="0"/>
              <a:t>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1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Determining legitimate output for illegitimate input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There are three general strategies for determining </a:t>
            </a:r>
            <a:r>
              <a:rPr lang="en-US" b="1" dirty="0" smtClean="0">
                <a:solidFill>
                  <a:srgbClr val="C00000"/>
                </a:solidFill>
              </a:rPr>
              <a:t>legitimate output </a:t>
            </a:r>
            <a:r>
              <a:rPr lang="en-US" dirty="0" smtClean="0"/>
              <a:t>for </a:t>
            </a:r>
            <a:r>
              <a:rPr lang="en-US" b="1" dirty="0" smtClean="0">
                <a:solidFill>
                  <a:srgbClr val="00B050"/>
                </a:solidFill>
              </a:rPr>
              <a:t>illegitimate input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1.   “It’s my problem!”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Try to “fix” things and continue execution  by “coercing” legitimate inputs from illegitimate ones by either </a:t>
            </a:r>
            <a:r>
              <a:rPr lang="en-US" u="sng" dirty="0" smtClean="0"/>
              <a:t>modifying them</a:t>
            </a:r>
            <a:r>
              <a:rPr lang="en-US" dirty="0" smtClean="0"/>
              <a:t> or </a:t>
            </a:r>
            <a:r>
              <a:rPr lang="en-US" u="sng" dirty="0" smtClean="0"/>
              <a:t>returning default outputs</a:t>
            </a:r>
            <a:r>
              <a:rPr lang="en-US" dirty="0" smtClean="0"/>
              <a:t> that make sense in the context in which the function is defined.</a:t>
            </a:r>
          </a:p>
          <a:p>
            <a:pPr lvl="1"/>
            <a:r>
              <a:rPr lang="en-US" dirty="0" smtClean="0"/>
              <a:t>For example,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list_rest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could return an empty list if presented with an empty list.</a:t>
            </a:r>
          </a:p>
          <a:p>
            <a:pPr lvl="1"/>
            <a:r>
              <a:rPr lang="en-US" dirty="0" smtClean="0"/>
              <a:t>Such behavior must be explained in the specification!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Determining legitimate output for illegitimate input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There are three general strategies for determining </a:t>
            </a:r>
            <a:r>
              <a:rPr lang="en-US" b="1" dirty="0" smtClean="0">
                <a:solidFill>
                  <a:srgbClr val="C00000"/>
                </a:solidFill>
              </a:rPr>
              <a:t>legitimate output </a:t>
            </a:r>
            <a:r>
              <a:rPr lang="en-US" dirty="0" smtClean="0"/>
              <a:t>for </a:t>
            </a:r>
            <a:r>
              <a:rPr lang="en-US" b="1" dirty="0" smtClean="0">
                <a:solidFill>
                  <a:srgbClr val="00B050"/>
                </a:solidFill>
              </a:rPr>
              <a:t>illegitimate input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1.   “It’s my problem!”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However, this strategy fails whenever the function cannot implement its specification with the given inputs.</a:t>
            </a:r>
          </a:p>
          <a:p>
            <a:pPr lvl="1"/>
            <a:r>
              <a:rPr lang="en-US" dirty="0" smtClean="0"/>
              <a:t>For example, what is factorial to do if it is passed a negative integer?</a:t>
            </a:r>
          </a:p>
          <a:p>
            <a:pPr lvl="1"/>
            <a:r>
              <a:rPr lang="en-US" dirty="0" smtClean="0"/>
              <a:t>Factorial is simply undefined for negative numbers, and trying to define it changes the rules of math.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Determining legitimate output for illegitimate input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There are three general strategies for determining </a:t>
            </a:r>
            <a:r>
              <a:rPr lang="en-US" sz="2800" b="1" dirty="0" smtClean="0">
                <a:solidFill>
                  <a:srgbClr val="C00000"/>
                </a:solidFill>
              </a:rPr>
              <a:t>legitimate output </a:t>
            </a:r>
            <a:r>
              <a:rPr lang="en-US" sz="2800" dirty="0" smtClean="0"/>
              <a:t>for </a:t>
            </a:r>
            <a:r>
              <a:rPr lang="en-US" sz="2800" b="1" dirty="0" smtClean="0">
                <a:solidFill>
                  <a:srgbClr val="00B050"/>
                </a:solidFill>
              </a:rPr>
              <a:t>illegitimate input</a:t>
            </a:r>
            <a:r>
              <a:rPr lang="en-US" sz="2800" dirty="0" smtClean="0"/>
              <a:t>:</a:t>
            </a:r>
          </a:p>
          <a:p>
            <a:pPr lvl="1"/>
            <a:endParaRPr lang="en-US" dirty="0" smtClean="0"/>
          </a:p>
          <a:p>
            <a:pPr marL="514350" indent="-514350">
              <a:buNone/>
            </a:pPr>
            <a:r>
              <a:rPr lang="en-US" sz="2800" dirty="0" smtClean="0"/>
              <a:t>2.   “I Give up!”</a:t>
            </a:r>
          </a:p>
          <a:p>
            <a:pPr lvl="1"/>
            <a:endParaRPr lang="en-US" dirty="0" smtClean="0"/>
          </a:p>
          <a:p>
            <a:pPr lvl="1"/>
            <a:r>
              <a:rPr lang="en-US" sz="2600" dirty="0" smtClean="0"/>
              <a:t>Use something like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assert()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assert(condition)</a:t>
            </a:r>
            <a:r>
              <a:rPr lang="en-US" sz="2600" dirty="0" smtClean="0">
                <a:cs typeface="Courier New" pitchFamily="49" charset="0"/>
              </a:rPr>
              <a:t> </a:t>
            </a:r>
            <a:r>
              <a:rPr lang="en-US" sz="2600" dirty="0" smtClean="0"/>
              <a:t>is a function that says:  “</a:t>
            </a:r>
            <a:r>
              <a:rPr lang="en-US" sz="2600" dirty="0" smtClean="0">
                <a:solidFill>
                  <a:srgbClr val="C00000"/>
                </a:solidFill>
              </a:rPr>
              <a:t>terminate the program if condition is not true</a:t>
            </a:r>
            <a:r>
              <a:rPr lang="en-US" sz="2600" dirty="0" smtClean="0"/>
              <a:t>.”  It is useful for checking invariants.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list_rest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REQUIRES: list is not empty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assert(!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list_isEmpty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(l));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Determining legitimate output for illegitimate input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There are three general strategies for determining </a:t>
            </a:r>
            <a:r>
              <a:rPr lang="en-US" b="1" dirty="0" smtClean="0">
                <a:solidFill>
                  <a:srgbClr val="C00000"/>
                </a:solidFill>
              </a:rPr>
              <a:t>legitimate output</a:t>
            </a:r>
            <a:r>
              <a:rPr lang="en-US" dirty="0" smtClean="0"/>
              <a:t> for </a:t>
            </a:r>
            <a:r>
              <a:rPr lang="en-US" b="1" dirty="0" smtClean="0">
                <a:solidFill>
                  <a:srgbClr val="00B050"/>
                </a:solidFill>
              </a:rPr>
              <a:t>illegitimate input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2.   “I Give up!”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However, it is Not Nice to terminate a program this way.</a:t>
            </a:r>
          </a:p>
          <a:p>
            <a:pPr lvl="1"/>
            <a:r>
              <a:rPr lang="en-US" dirty="0" smtClean="0"/>
              <a:t>There are some situations where this type of “hard exit” is appropriate, but there is usually some program state that must be made consistent before your program terminates.</a:t>
            </a:r>
          </a:p>
          <a:p>
            <a:pPr lvl="2"/>
            <a:r>
              <a:rPr lang="en-US" sz="2400" dirty="0" smtClean="0"/>
              <a:t>For example, free the allocated memory.</a:t>
            </a:r>
          </a:p>
          <a:p>
            <a:pPr lvl="1"/>
            <a:r>
              <a:rPr lang="en-US" dirty="0" smtClean="0"/>
              <a:t>Usually, exiting from a function deep in the call stack is not the way to do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Determining legitimate output for illegitimate input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There are three general strategies for determining </a:t>
            </a:r>
            <a:r>
              <a:rPr lang="en-US" b="1" dirty="0" smtClean="0">
                <a:solidFill>
                  <a:srgbClr val="C00000"/>
                </a:solidFill>
              </a:rPr>
              <a:t>legitimate output</a:t>
            </a:r>
            <a:r>
              <a:rPr lang="en-US" dirty="0" smtClean="0"/>
              <a:t> for </a:t>
            </a:r>
            <a:r>
              <a:rPr lang="en-US" b="1" dirty="0" smtClean="0">
                <a:solidFill>
                  <a:srgbClr val="00B050"/>
                </a:solidFill>
              </a:rPr>
              <a:t>illegitimate input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3.   “It’s your problem!”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Encode “failure” in the </a:t>
            </a:r>
            <a:r>
              <a:rPr lang="en-US" b="1" dirty="0" smtClean="0"/>
              <a:t>return values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Unfortunately, you often can't encode “failure” elegantly in the return values.</a:t>
            </a:r>
          </a:p>
          <a:p>
            <a:pPr lvl="1"/>
            <a:r>
              <a:rPr lang="en-US" dirty="0" smtClean="0"/>
              <a:t>For example,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list_first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can return </a:t>
            </a:r>
            <a:r>
              <a:rPr lang="en-US" b="1" dirty="0" smtClean="0"/>
              <a:t>any</a:t>
            </a:r>
            <a:r>
              <a:rPr lang="en-US" dirty="0" smtClean="0"/>
              <a:t> integer, so no special value is available to encode “hey, the list is empty</a:t>
            </a:r>
            <a:r>
              <a:rPr lang="en-US" dirty="0"/>
              <a:t>!</a:t>
            </a:r>
            <a:r>
              <a:rPr lang="en-US" dirty="0" smtClean="0"/>
              <a:t>”.</a:t>
            </a:r>
          </a:p>
          <a:p>
            <a:pPr lvl="1"/>
            <a:r>
              <a:rPr lang="en-US" dirty="0" smtClean="0"/>
              <a:t>Compared to the other two, this is usually the strategy that you must 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It’s your problem!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To fully implement this strategy for runtime checking,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Every writer of every function must: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Be diligent in checking for illegitimate inputs (and other unusual conditions).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Make sure to pass back the proper encoded “failure” return values.</a:t>
            </a:r>
          </a:p>
          <a:p>
            <a:pPr marL="777240" lvl="1" indent="-457200">
              <a:buFont typeface="+mj-lt"/>
              <a:buAutoNum type="arabicPeriod"/>
            </a:pPr>
            <a:endParaRPr lang="en-US" dirty="0" smtClean="0"/>
          </a:p>
          <a:p>
            <a:pPr lvl="1"/>
            <a:r>
              <a:rPr lang="en-US" dirty="0" smtClean="0"/>
              <a:t>Every writer of every call to one of these functions must: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Be diligent in examining these returned values.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Be diligent in acting on these returned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It’s your problem!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In practice, this strategy is unworkable for several reasons: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1.   You get lazy.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You say to yourself, “This kind of error cannot </a:t>
            </a:r>
            <a:r>
              <a:rPr lang="en-US" b="1" dirty="0" smtClean="0"/>
              <a:t>possibly</a:t>
            </a:r>
            <a:r>
              <a:rPr lang="en-US" dirty="0" smtClean="0"/>
              <a:t> occur here, so I’ll just omit this check for it.”</a:t>
            </a:r>
          </a:p>
          <a:p>
            <a:pPr lvl="1"/>
            <a:r>
              <a:rPr lang="en-US" dirty="0" smtClean="0"/>
              <a:t>Others may get lazy and not want to check for your return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It’s your problem!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In practice, this strategy is unworkable for several reasons: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2.   Omissions creep in and you </a:t>
            </a:r>
            <a:r>
              <a:rPr lang="en-US" b="1" dirty="0" smtClean="0">
                <a:solidFill>
                  <a:srgbClr val="C00000"/>
                </a:solidFill>
              </a:rPr>
              <a:t>forget</a:t>
            </a:r>
            <a:r>
              <a:rPr lang="en-US" dirty="0" smtClean="0"/>
              <a:t> to check.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For example, if foo calls bar, bar calls </a:t>
            </a:r>
            <a:r>
              <a:rPr lang="en-US" dirty="0" err="1" smtClean="0"/>
              <a:t>baz</a:t>
            </a:r>
            <a:r>
              <a:rPr lang="en-US" dirty="0" smtClean="0"/>
              <a:t>, and </a:t>
            </a:r>
            <a:r>
              <a:rPr lang="en-US" dirty="0" err="1" smtClean="0"/>
              <a:t>baz</a:t>
            </a:r>
            <a:r>
              <a:rPr lang="en-US" dirty="0" smtClean="0"/>
              <a:t> returns an error;  bar will probably notice, but bar has to remember to pass this on to foo!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It’s your problem!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practice, this strategy is unworkable for several reasons: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3.   It gets unwieldy.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If you are ruthlessly diligent about it, your code becomes unmanageable.</a:t>
            </a:r>
          </a:p>
          <a:p>
            <a:pPr lvl="1"/>
            <a:r>
              <a:rPr lang="en-US" dirty="0" smtClean="0"/>
              <a:t>You have to write too much error handling code, and it becomes hopelessly intertwined with the “normal-case” code.</a:t>
            </a:r>
          </a:p>
          <a:p>
            <a:pPr lvl="1"/>
            <a:r>
              <a:rPr lang="en-US" dirty="0" smtClean="0"/>
              <a:t>In other words, this doesn’t scale well.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So, we need some mechanism to help deal with these runtime errors…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Dealing with runtime errors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Fortunately, such a mechanism for dealing with runtime errors has been around for a long time in programming languages.</a:t>
            </a:r>
          </a:p>
          <a:p>
            <a:r>
              <a:rPr lang="en-US" dirty="0" smtClean="0"/>
              <a:t>It is called an </a:t>
            </a:r>
            <a:r>
              <a:rPr lang="en-US" b="1" dirty="0" smtClean="0">
                <a:solidFill>
                  <a:srgbClr val="C00000"/>
                </a:solidFill>
              </a:rPr>
              <a:t>exception handling mechanism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At a high level of abstraction, such a mechanism works like this:</a:t>
            </a:r>
          </a:p>
          <a:p>
            <a:pPr lvl="1"/>
            <a:r>
              <a:rPr lang="en-US" dirty="0" smtClean="0"/>
              <a:t>When Something Bad happens in a block of code, such as a bad parameter that prevents the block from continuing to execute meaningfully, we call that an </a:t>
            </a:r>
            <a:r>
              <a:rPr lang="en-US" b="1" dirty="0" smtClean="0">
                <a:solidFill>
                  <a:srgbClr val="0070C0"/>
                </a:solidFill>
              </a:rPr>
              <a:t>exception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Output Stream </a:t>
            </a:r>
            <a:r>
              <a:rPr lang="en-US" dirty="0" err="1" smtClean="0"/>
              <a:t>cout</a:t>
            </a:r>
            <a:endParaRPr lang="en-US" dirty="0" smtClean="0"/>
          </a:p>
          <a:p>
            <a:pPr lvl="1"/>
            <a:r>
              <a:rPr lang="en-US" dirty="0" smtClean="0"/>
              <a:t>Buffering</a:t>
            </a:r>
            <a:endParaRPr lang="en-US" dirty="0"/>
          </a:p>
          <a:p>
            <a:r>
              <a:rPr lang="en-US" dirty="0"/>
              <a:t>Input Stream </a:t>
            </a:r>
            <a:r>
              <a:rPr lang="en-US" dirty="0" err="1" smtClean="0"/>
              <a:t>cin</a:t>
            </a:r>
            <a:endParaRPr lang="en-US" dirty="0" smtClean="0"/>
          </a:p>
          <a:p>
            <a:pPr lvl="1"/>
            <a:r>
              <a:rPr lang="en-US" dirty="0" smtClean="0"/>
              <a:t>extraction operator </a:t>
            </a:r>
            <a:r>
              <a:rPr lang="en-US" altLang="zh-CN" dirty="0" smtClean="0"/>
              <a:t>&gt;&gt;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.get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Failed input stream</a:t>
            </a:r>
            <a:r>
              <a:rPr lang="en-US" altLang="zh-CN" dirty="0" smtClean="0"/>
              <a:t>: check stream state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  <a:p>
            <a:r>
              <a:rPr lang="en-US" dirty="0"/>
              <a:t>File </a:t>
            </a:r>
            <a:r>
              <a:rPr lang="en-US" dirty="0" smtClean="0"/>
              <a:t>Stream</a:t>
            </a:r>
          </a:p>
          <a:p>
            <a:pPr lvl="1"/>
            <a:r>
              <a:rPr lang="en-US" dirty="0" smtClean="0"/>
              <a:t>Opening a file</a:t>
            </a:r>
            <a:r>
              <a:rPr lang="en-US" altLang="zh-CN" dirty="0" smtClean="0"/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iFile.open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(“myText.txt”);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4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Exception Handling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When an exception occurs, the block (the normal-case code) is exited, and control is passed to another block of code (the </a:t>
            </a:r>
            <a:r>
              <a:rPr lang="en-US" b="1" dirty="0" smtClean="0">
                <a:solidFill>
                  <a:srgbClr val="C00000"/>
                </a:solidFill>
              </a:rPr>
              <a:t>error handling </a:t>
            </a:r>
            <a:r>
              <a:rPr lang="en-US" dirty="0" smtClean="0"/>
              <a:t>code).</a:t>
            </a:r>
          </a:p>
          <a:p>
            <a:r>
              <a:rPr lang="en-US" dirty="0" smtClean="0"/>
              <a:t>This error handling code then tries to correct the problem.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pictures:</a:t>
            </a: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132806" y="4724400"/>
            <a:ext cx="4801394" cy="1143794"/>
            <a:chOff x="2132806" y="4724400"/>
            <a:chExt cx="4801394" cy="1143794"/>
          </a:xfrm>
        </p:grpSpPr>
        <p:sp>
          <p:nvSpPr>
            <p:cNvPr id="4" name="Rectangle 3"/>
            <p:cNvSpPr/>
            <p:nvPr/>
          </p:nvSpPr>
          <p:spPr>
            <a:xfrm>
              <a:off x="2286000" y="4724400"/>
              <a:ext cx="1143000" cy="1143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Block</a:t>
              </a:r>
              <a:endParaRPr lang="en-US" sz="24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562600" y="4724400"/>
              <a:ext cx="1371600" cy="1143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Handler</a:t>
              </a:r>
              <a:endParaRPr lang="en-US" sz="2400" b="1" dirty="0"/>
            </a:p>
          </p:txBody>
        </p:sp>
        <p:cxnSp>
          <p:nvCxnSpPr>
            <p:cNvPr id="8" name="Straight Arrow Connector 7"/>
            <p:cNvCxnSpPr>
              <a:stCxn id="4" idx="3"/>
              <a:endCxn id="5" idx="1"/>
            </p:cNvCxnSpPr>
            <p:nvPr/>
          </p:nvCxnSpPr>
          <p:spPr>
            <a:xfrm>
              <a:off x="3429000" y="5295900"/>
              <a:ext cx="21336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733800" y="4876800"/>
              <a:ext cx="15119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Exception</a:t>
              </a:r>
            </a:p>
            <a:p>
              <a:pPr algn="ctr"/>
              <a:r>
                <a:rPr lang="en-US" sz="2400" b="1" dirty="0" smtClean="0"/>
                <a:t>Occurred</a:t>
              </a:r>
              <a:endParaRPr lang="en-US" sz="2400" b="1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5400000">
              <a:off x="1562100" y="5295900"/>
              <a:ext cx="1143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Exception Handling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124200"/>
            <a:ext cx="7772400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So far, there's not much new here.</a:t>
            </a:r>
          </a:p>
          <a:p>
            <a:endParaRPr lang="en-US" dirty="0" smtClean="0"/>
          </a:p>
          <a:p>
            <a:r>
              <a:rPr lang="en-US" dirty="0" smtClean="0"/>
              <a:t>We’ve simply separated the normal code from the error handling code, with a conceptual “</a:t>
            </a:r>
            <a:r>
              <a:rPr lang="en-US" dirty="0" err="1" smtClean="0"/>
              <a:t>goto</a:t>
            </a:r>
            <a:r>
              <a:rPr lang="en-US" dirty="0" smtClean="0"/>
              <a:t>” between the two.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752600"/>
            <a:ext cx="1143000" cy="1143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Block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5562600" y="1752600"/>
            <a:ext cx="1371600" cy="1143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Handler</a:t>
            </a:r>
            <a:endParaRPr lang="en-US" sz="2400" b="1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3429000" y="2324100"/>
            <a:ext cx="2133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33800" y="1905000"/>
            <a:ext cx="15119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Exception</a:t>
            </a:r>
          </a:p>
          <a:p>
            <a:pPr algn="ctr"/>
            <a:r>
              <a:rPr lang="en-US" sz="2400" b="1" dirty="0" smtClean="0"/>
              <a:t>Occurred</a:t>
            </a:r>
            <a:endParaRPr lang="en-US" sz="2400" b="1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1562100" y="2324100"/>
            <a:ext cx="1143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Exception Handling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What’s new is if the error handling code can’t resolve the problem, it implements our </a:t>
            </a:r>
            <a:r>
              <a:rPr lang="en-US" b="1" dirty="0" smtClean="0">
                <a:solidFill>
                  <a:srgbClr val="C00000"/>
                </a:solidFill>
              </a:rPr>
              <a:t>third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strategy by </a:t>
            </a:r>
            <a:r>
              <a:rPr lang="en-US" dirty="0" smtClean="0">
                <a:solidFill>
                  <a:schemeClr val="accent2"/>
                </a:solidFill>
              </a:rPr>
              <a:t>giving the problem to the enclosing block.</a:t>
            </a:r>
          </a:p>
          <a:p>
            <a:r>
              <a:rPr lang="en-US" dirty="0" smtClean="0"/>
              <a:t>If there is no enclosing block, the problem is given to the caller.</a:t>
            </a:r>
          </a:p>
          <a:p>
            <a:endParaRPr lang="en-US" dirty="0" smtClean="0"/>
          </a:p>
          <a:p>
            <a:r>
              <a:rPr lang="en-US" dirty="0" smtClean="0"/>
              <a:t>This is called </a:t>
            </a:r>
            <a:r>
              <a:rPr lang="en-US" b="1" dirty="0" smtClean="0">
                <a:solidFill>
                  <a:schemeClr val="accent2"/>
                </a:solidFill>
              </a:rPr>
              <a:t>exception propagation</a:t>
            </a:r>
            <a:r>
              <a:rPr lang="en-US" dirty="0" smtClean="0"/>
              <a:t>, and it happens automatically if you don’t choose to do it yourself.  So if you forget to propagate the error, your exception isn’t forgotten!</a:t>
            </a:r>
          </a:p>
          <a:p>
            <a:endParaRPr lang="en-US" dirty="0" smtClean="0"/>
          </a:p>
          <a:p>
            <a:r>
              <a:rPr lang="en-US" dirty="0" smtClean="0"/>
              <a:t>In the worst case, the exception propagates up the call chain all the way to the caller of main(), at which point your program exits.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81000"/>
            <a:ext cx="33051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Exceptions</a:t>
            </a:r>
            <a:br>
              <a:rPr lang="en-US" dirty="0" smtClean="0"/>
            </a:br>
            <a:r>
              <a:rPr lang="en-US" sz="2200" dirty="0" smtClean="0"/>
              <a:t>Exception Handling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Therefore, an exception handling mechanism is merely a neat way to pass an exceptional condition up the call chain.</a:t>
            </a:r>
          </a:p>
          <a:p>
            <a:endParaRPr lang="en-US" dirty="0" smtClean="0"/>
          </a:p>
          <a:p>
            <a:r>
              <a:rPr lang="en-US" dirty="0" smtClean="0"/>
              <a:t>It also prevents you from having to encode things in return values.</a:t>
            </a:r>
          </a:p>
          <a:p>
            <a:endParaRPr lang="en-US" dirty="0" smtClean="0"/>
          </a:p>
          <a:p>
            <a:r>
              <a:rPr lang="en-US" dirty="0" smtClean="0"/>
              <a:t>If you forget to handle an exception, your program exits, so you can't forget to handle an exception.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81000"/>
            <a:ext cx="33051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File Stream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String Stream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Concept of Exceptions</a:t>
            </a:r>
          </a:p>
          <a:p>
            <a:r>
              <a:rPr lang="en-US" dirty="0" smtClean="0"/>
              <a:t>Exceptions Handling in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r>
              <a:rPr lang="en-US" sz="2200" dirty="0" smtClean="0"/>
              <a:t>C++ Terminology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Throwing an exception</a:t>
            </a:r>
            <a:r>
              <a:rPr lang="en-US" b="1" dirty="0" smtClean="0"/>
              <a:t>:</a:t>
            </a:r>
            <a:r>
              <a:rPr lang="en-US" dirty="0" smtClean="0"/>
              <a:t> the act of making the program aware that an exception just occurred.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Catching an exception</a:t>
            </a:r>
            <a:r>
              <a:rPr lang="en-US" b="1" dirty="0" smtClean="0"/>
              <a:t>:</a:t>
            </a:r>
            <a:r>
              <a:rPr lang="en-US" dirty="0" smtClean="0"/>
              <a:t> the act of responding to the exception that occurred.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Exceptions occur </a:t>
            </a:r>
            <a:r>
              <a:rPr lang="en-US" dirty="0" smtClean="0"/>
              <a:t>in a block of code called a </a:t>
            </a:r>
            <a:r>
              <a:rPr lang="en-US" b="1" dirty="0" smtClean="0">
                <a:solidFill>
                  <a:srgbClr val="C00000"/>
                </a:solidFill>
              </a:rPr>
              <a:t>try block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Exception are handled </a:t>
            </a:r>
            <a:r>
              <a:rPr lang="en-US" dirty="0" smtClean="0"/>
              <a:t>in a separate but related block of code called a </a:t>
            </a:r>
            <a:r>
              <a:rPr lang="en-US" b="1" dirty="0" smtClean="0">
                <a:solidFill>
                  <a:srgbClr val="C00000"/>
                </a:solidFill>
              </a:rPr>
              <a:t>catch block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r>
              <a:rPr lang="en-US" sz="2200" dirty="0" smtClean="0"/>
              <a:t>C++ Terminology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 exception is successfully handled in the catch block, execution continues normally </a:t>
            </a:r>
            <a:r>
              <a:rPr lang="en-US" dirty="0" smtClean="0">
                <a:solidFill>
                  <a:srgbClr val="C00000"/>
                </a:solidFill>
              </a:rPr>
              <a:t>with the first statement following the catch block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Otherwise, the exception is </a:t>
            </a:r>
            <a:r>
              <a:rPr lang="en-US" b="1" dirty="0" smtClean="0">
                <a:solidFill>
                  <a:srgbClr val="0070C0"/>
                </a:solidFill>
              </a:rPr>
              <a:t>propagated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to the enclosing block or to the caller if there is no enclosing block.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an exception is propagated to the caller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dirty="0" smtClean="0"/>
              <a:t>, the program exits.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r>
              <a:rPr lang="en-US" sz="2200" dirty="0" smtClean="0"/>
              <a:t>C++ Terminology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pictures: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     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Type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        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Alternative wording:</a:t>
            </a:r>
          </a:p>
          <a:p>
            <a:pPr lvl="1"/>
            <a:r>
              <a:rPr lang="en-US" dirty="0" smtClean="0"/>
              <a:t>throwing exceptions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raising exceptions 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catch block   </a:t>
            </a:r>
            <a:r>
              <a:rPr lang="en-US" dirty="0" smtClean="0"/>
              <a:t>exception handlers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2743200"/>
            <a:ext cx="11430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Block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5562600" y="3200400"/>
            <a:ext cx="13716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Handler</a:t>
            </a:r>
            <a:endParaRPr lang="en-US" sz="2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br>
              <a:rPr lang="en-US" dirty="0" smtClean="0"/>
            </a:br>
            <a:r>
              <a:rPr lang="en-US" sz="2200" dirty="0" smtClean="0"/>
              <a:t>Usage in C++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Exceptions have </a:t>
            </a:r>
            <a:r>
              <a:rPr lang="en-US" b="1" dirty="0" smtClean="0">
                <a:solidFill>
                  <a:srgbClr val="C00000"/>
                </a:solidFill>
              </a:rPr>
              <a:t>types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objects </a:t>
            </a:r>
            <a:r>
              <a:rPr lang="en-US" dirty="0" smtClean="0"/>
              <a:t>(just like variables).</a:t>
            </a:r>
          </a:p>
          <a:p>
            <a:r>
              <a:rPr lang="en-US" dirty="0"/>
              <a:t>We first need to </a:t>
            </a:r>
            <a:r>
              <a:rPr lang="en-US" b="1" dirty="0">
                <a:solidFill>
                  <a:srgbClr val="C00000"/>
                </a:solidFill>
              </a:rPr>
              <a:t>declare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 exception type, </a:t>
            </a:r>
            <a:r>
              <a:rPr lang="en-US" dirty="0" smtClean="0"/>
              <a:t>which can either be a basic type or a user-defined type, such as a </a:t>
            </a:r>
            <a:r>
              <a:rPr lang="en-US" b="1" dirty="0" err="1" smtClean="0">
                <a:solidFill>
                  <a:srgbClr val="0070C0"/>
                </a:solidFill>
              </a:rPr>
              <a:t>struct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or a </a:t>
            </a:r>
            <a:r>
              <a:rPr lang="en-US" b="1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When we throw an exception, we specify an </a:t>
            </a:r>
            <a:r>
              <a:rPr lang="en-US" b="1" dirty="0" smtClean="0">
                <a:solidFill>
                  <a:srgbClr val="C00000"/>
                </a:solidFill>
              </a:rPr>
              <a:t>object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of the exception type in a </a:t>
            </a:r>
            <a:r>
              <a:rPr lang="en-US" b="1" dirty="0" smtClean="0">
                <a:solidFill>
                  <a:srgbClr val="0070C0"/>
                </a:solidFill>
              </a:rPr>
              <a:t>throw statement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n = -1;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if(n &lt; 0) throw n;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// The exception type is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// We throw an object n of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type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You can think of this object as being a kind of parameter to the exception, allowing some information describing the exception to be passed the handler.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C++ Primer (4</a:t>
            </a:r>
            <a:r>
              <a:rPr lang="en-US" b="1" baseline="30000" dirty="0"/>
              <a:t>th</a:t>
            </a:r>
            <a:r>
              <a:rPr lang="en-US" b="1" dirty="0"/>
              <a:t> </a:t>
            </a:r>
            <a:r>
              <a:rPr lang="en-US" b="1" dirty="0" err="1"/>
              <a:t>Edision</a:t>
            </a:r>
            <a:r>
              <a:rPr lang="en-US" b="1" dirty="0"/>
              <a:t>)</a:t>
            </a:r>
            <a:r>
              <a:rPr lang="en-US" dirty="0"/>
              <a:t>, by </a:t>
            </a:r>
            <a:r>
              <a:rPr lang="en-US" i="1" dirty="0"/>
              <a:t>Stanley B. </a:t>
            </a:r>
            <a:r>
              <a:rPr lang="en-US" i="1" dirty="0" err="1"/>
              <a:t>Lippman</a:t>
            </a:r>
            <a:r>
              <a:rPr lang="en-US" i="1" dirty="0"/>
              <a:t>, </a:t>
            </a:r>
            <a:r>
              <a:rPr lang="en-US" i="1" dirty="0" err="1"/>
              <a:t>Josée</a:t>
            </a:r>
            <a:r>
              <a:rPr lang="en-US" i="1" dirty="0"/>
              <a:t> </a:t>
            </a:r>
            <a:r>
              <a:rPr lang="en-US" i="1" dirty="0" err="1"/>
              <a:t>Lajoie</a:t>
            </a:r>
            <a:r>
              <a:rPr lang="en-US" i="1" dirty="0"/>
              <a:t>, Barbara E. Moo</a:t>
            </a:r>
            <a:r>
              <a:rPr lang="en-US" dirty="0"/>
              <a:t>, Addison-Wesley Publishing (2005)</a:t>
            </a:r>
          </a:p>
          <a:p>
            <a:pPr lvl="1"/>
            <a:r>
              <a:rPr lang="en-US" dirty="0"/>
              <a:t>Chapter 8.4  </a:t>
            </a:r>
            <a:r>
              <a:rPr lang="en-US" dirty="0">
                <a:solidFill>
                  <a:srgbClr val="C00000"/>
                </a:solidFill>
              </a:rPr>
              <a:t>File Input and Output</a:t>
            </a:r>
          </a:p>
          <a:p>
            <a:pPr lvl="1"/>
            <a:r>
              <a:rPr lang="en-US" dirty="0" smtClean="0"/>
              <a:t>Chapter </a:t>
            </a:r>
            <a:r>
              <a:rPr lang="en-US" dirty="0" smtClean="0"/>
              <a:t>8.5  </a:t>
            </a:r>
            <a:r>
              <a:rPr lang="en-US" dirty="0" smtClean="0">
                <a:solidFill>
                  <a:srgbClr val="C00000"/>
                </a:solidFill>
              </a:rPr>
              <a:t>String Streams</a:t>
            </a:r>
            <a:endParaRPr lang="en-US" dirty="0">
              <a:solidFill>
                <a:srgbClr val="C00000"/>
              </a:solidFill>
            </a:endParaRPr>
          </a:p>
          <a:p>
            <a:endParaRPr lang="en-US" b="1" dirty="0" smtClean="0"/>
          </a:p>
          <a:p>
            <a:r>
              <a:rPr lang="en-US" b="1" dirty="0" smtClean="0"/>
              <a:t>Problem </a:t>
            </a:r>
            <a:r>
              <a:rPr lang="en-US" b="1" dirty="0"/>
              <a:t>Solving with C++ (8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  <a:r>
              <a:rPr lang="en-US" dirty="0"/>
              <a:t>, by </a:t>
            </a:r>
            <a:r>
              <a:rPr lang="en-US" i="1" dirty="0"/>
              <a:t>Walter </a:t>
            </a:r>
            <a:r>
              <a:rPr lang="en-US" i="1" dirty="0" err="1"/>
              <a:t>Savitch</a:t>
            </a:r>
            <a:r>
              <a:rPr lang="en-US" dirty="0"/>
              <a:t>, Addison Wesley Publishing (2011)</a:t>
            </a:r>
          </a:p>
          <a:p>
            <a:pPr lvl="1"/>
            <a:r>
              <a:rPr lang="en-US" dirty="0"/>
              <a:t>Chapter </a:t>
            </a:r>
            <a:r>
              <a:rPr lang="en-US" dirty="0" smtClean="0"/>
              <a:t>16 </a:t>
            </a:r>
            <a:r>
              <a:rPr lang="en-US" dirty="0" smtClean="0">
                <a:solidFill>
                  <a:srgbClr val="C00000"/>
                </a:solidFill>
              </a:rPr>
              <a:t>Exception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04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File Stream</a:t>
            </a:r>
          </a:p>
          <a:p>
            <a:r>
              <a:rPr lang="en-US" dirty="0" smtClean="0"/>
              <a:t>String Stream</a:t>
            </a:r>
          </a:p>
          <a:p>
            <a:r>
              <a:rPr lang="en-US" dirty="0" smtClean="0"/>
              <a:t>Concept of Exceptions</a:t>
            </a:r>
          </a:p>
          <a:p>
            <a:r>
              <a:rPr lang="en-US" dirty="0" smtClean="0"/>
              <a:t>Exceptions Handling in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696464"/>
                </a:solidFill>
              </a:rPr>
              <a:t>Using File </a:t>
            </a:r>
            <a:r>
              <a:rPr lang="en-US" dirty="0">
                <a:solidFill>
                  <a:srgbClr val="696464"/>
                </a:solidFill>
              </a:rPr>
              <a:t>Streams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</a:t>
            </a:r>
            <a:r>
              <a:rPr lang="en-US" b="1" dirty="0" smtClean="0">
                <a:solidFill>
                  <a:srgbClr val="C00000"/>
                </a:solidFill>
              </a:rPr>
              <a:t>input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file stream: use the extraction operator &gt;&gt; and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function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bar;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&gt;&gt; bar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Use the </a:t>
            </a:r>
            <a:r>
              <a:rPr lang="en-US" b="1" dirty="0" smtClean="0">
                <a:solidFill>
                  <a:srgbClr val="C00000"/>
                </a:solidFill>
              </a:rPr>
              <a:t>output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file stream: use the insertion operator &lt;&lt;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bar;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623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After using a file, it should be </a:t>
            </a:r>
            <a:r>
              <a:rPr lang="en-US" dirty="0" smtClean="0"/>
              <a:t>closed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file_stream.close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This </a:t>
            </a:r>
            <a:r>
              <a:rPr lang="en-US" dirty="0"/>
              <a:t>disconnects the stream from the </a:t>
            </a:r>
            <a:r>
              <a:rPr lang="en-US" dirty="0" smtClean="0"/>
              <a:t>file.</a:t>
            </a:r>
          </a:p>
          <a:p>
            <a:pPr lvl="1"/>
            <a:endParaRPr lang="en-US" dirty="0"/>
          </a:p>
          <a:p>
            <a:r>
              <a:rPr lang="en-US" dirty="0"/>
              <a:t>Close files to reduce the chance of a file being </a:t>
            </a:r>
            <a:r>
              <a:rPr lang="en-US" b="1" dirty="0" smtClean="0">
                <a:solidFill>
                  <a:srgbClr val="C00000"/>
                </a:solidFill>
              </a:rPr>
              <a:t>corrupted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if the program terminates </a:t>
            </a:r>
            <a:r>
              <a:rPr lang="en-US" dirty="0" smtClean="0"/>
              <a:t>abnormally.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important to close an output  file if your </a:t>
            </a:r>
            <a:r>
              <a:rPr lang="en-US" dirty="0" smtClean="0"/>
              <a:t>program </a:t>
            </a:r>
            <a:r>
              <a:rPr lang="en-US" dirty="0"/>
              <a:t>later needs to read input from </a:t>
            </a:r>
            <a:r>
              <a:rPr lang="en-US" dirty="0" smtClean="0"/>
              <a:t>that </a:t>
            </a:r>
            <a:r>
              <a:rPr lang="en-US" dirty="0"/>
              <a:t>output file</a:t>
            </a:r>
          </a:p>
          <a:p>
            <a:r>
              <a:rPr lang="en-US" dirty="0"/>
              <a:t>The system will automatically close files if </a:t>
            </a:r>
            <a:r>
              <a:rPr lang="en-US" dirty="0" smtClean="0"/>
              <a:t>you forget </a:t>
            </a:r>
            <a:r>
              <a:rPr lang="en-US" dirty="0"/>
              <a:t>as long as your program ends </a:t>
            </a:r>
            <a:r>
              <a:rPr lang="en-US" dirty="0" smtClean="0"/>
              <a:t>normally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1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Input File </a:t>
            </a:r>
            <a:r>
              <a:rPr lang="en-US" sz="4400" dirty="0" smtClean="0"/>
              <a:t>Streams</a:t>
            </a:r>
            <a:br>
              <a:rPr lang="en-US" sz="4400" dirty="0" smtClean="0"/>
            </a:br>
            <a:r>
              <a:rPr lang="en-US" sz="2700" dirty="0" smtClean="0"/>
              <a:t>Example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Consider the following: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void main() {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bar;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.open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&gt;&gt; bar;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&lt;&lt; "The answer is " &lt;&lt; bar &lt;&lt; ".\n";</a:t>
            </a:r>
            <a:br>
              <a:rPr lang="en-US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iFile.close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8200" y="950416"/>
            <a:ext cx="4191000" cy="415498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opens the file named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dirty="0" smtClean="0"/>
              <a:t> for reading, and associates it with the input stream object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sz="2400" dirty="0" smtClean="0"/>
              <a:t>.  </a:t>
            </a:r>
          </a:p>
          <a:p>
            <a:endParaRPr lang="en-US" sz="2400" dirty="0" smtClean="0"/>
          </a:p>
          <a:p>
            <a:r>
              <a:rPr lang="en-US" sz="2400" dirty="0" smtClean="0"/>
              <a:t>Thereafter you can extract input from the file in the same way we did using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 dirty="0" smtClean="0"/>
              <a:t>.  If the file named "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dirty="0" smtClean="0"/>
              <a:t>" contains the characters 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42</a:t>
            </a:r>
            <a:r>
              <a:rPr lang="en-US" sz="2400" dirty="0" smtClean="0"/>
              <a:t>", this program will output:</a:t>
            </a:r>
          </a:p>
          <a:p>
            <a:endParaRPr lang="en-US" sz="2400" dirty="0" smtClean="0"/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The answer is 42.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7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Failed 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The file stream enters the failed state if:</a:t>
            </a:r>
          </a:p>
          <a:p>
            <a:pPr lvl="1"/>
            <a:r>
              <a:rPr lang="en-US" dirty="0" smtClean="0"/>
              <a:t>It cannot be opened</a:t>
            </a:r>
          </a:p>
          <a:p>
            <a:pPr lvl="1"/>
            <a:r>
              <a:rPr lang="en-US" dirty="0" smtClean="0"/>
              <a:t>You attempt to read past the end of the file.</a:t>
            </a:r>
          </a:p>
          <a:p>
            <a:endParaRPr lang="en-US" dirty="0" smtClean="0"/>
          </a:p>
          <a:p>
            <a:r>
              <a:rPr lang="en-US" dirty="0" smtClean="0"/>
              <a:t>A stream's state may be checked by evaluating the stream object: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if (!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 ... }</a:t>
            </a:r>
          </a:p>
          <a:p>
            <a:r>
              <a:rPr lang="en-US" dirty="0" smtClean="0"/>
              <a:t>A stream in the failed state will return false, so this will execute the consequent.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1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File Stream</a:t>
            </a:r>
          </a:p>
          <a:p>
            <a:r>
              <a:rPr lang="en-US" dirty="0" smtClean="0"/>
              <a:t>String Stream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Concept of Exceptions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Exceptions Handling in C++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60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7098</TotalTime>
  <Words>1996</Words>
  <Application>Microsoft Office PowerPoint</Application>
  <PresentationFormat>On-screen Show (4:3)</PresentationFormat>
  <Paragraphs>328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Equity</vt:lpstr>
      <vt:lpstr>Ve 280 Programming and Introductory Data Structures</vt:lpstr>
      <vt:lpstr>Announcement</vt:lpstr>
      <vt:lpstr>Review</vt:lpstr>
      <vt:lpstr>Outline</vt:lpstr>
      <vt:lpstr>Using File Streams</vt:lpstr>
      <vt:lpstr>Closing a File</vt:lpstr>
      <vt:lpstr>Input File Streams Example</vt:lpstr>
      <vt:lpstr>Failed File Streams</vt:lpstr>
      <vt:lpstr>Outline</vt:lpstr>
      <vt:lpstr>String Stream Motivation</vt:lpstr>
      <vt:lpstr>String Stream Motivation</vt:lpstr>
      <vt:lpstr>String Stream</vt:lpstr>
      <vt:lpstr>Input String Stream</vt:lpstr>
      <vt:lpstr>Input String Stream</vt:lpstr>
      <vt:lpstr>Output String Stream</vt:lpstr>
      <vt:lpstr>Output String Stream Example</vt:lpstr>
      <vt:lpstr>Outline</vt:lpstr>
      <vt:lpstr>Exceptions Motivation</vt:lpstr>
      <vt:lpstr>Exceptions Motivation</vt:lpstr>
      <vt:lpstr>Exceptions Determining legitimate output for illegitimate input</vt:lpstr>
      <vt:lpstr>Exceptions Determining legitimate output for illegitimate input</vt:lpstr>
      <vt:lpstr>Exceptions Determining legitimate output for illegitimate input</vt:lpstr>
      <vt:lpstr>Exceptions Determining legitimate output for illegitimate input</vt:lpstr>
      <vt:lpstr>Exceptions Determining legitimate output for illegitimate input</vt:lpstr>
      <vt:lpstr>Exceptions It’s your problem!</vt:lpstr>
      <vt:lpstr>Exceptions It’s your problem!</vt:lpstr>
      <vt:lpstr>Exceptions It’s your problem!</vt:lpstr>
      <vt:lpstr>Exceptions It’s your problem!</vt:lpstr>
      <vt:lpstr>Exceptions Dealing with runtime errors</vt:lpstr>
      <vt:lpstr>Exceptions Exception Handling</vt:lpstr>
      <vt:lpstr>Exceptions Exception Handling</vt:lpstr>
      <vt:lpstr>Exceptions Exception Handling</vt:lpstr>
      <vt:lpstr>Exceptions Exception Handling</vt:lpstr>
      <vt:lpstr>Outline</vt:lpstr>
      <vt:lpstr>Exception Handling C++ Terminology</vt:lpstr>
      <vt:lpstr>Exception Handling C++ Terminology</vt:lpstr>
      <vt:lpstr>Exception Handling C++ Terminology</vt:lpstr>
      <vt:lpstr>Exception Handling Usage in C++</vt:lpstr>
      <vt:lpstr>References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Weikang</cp:lastModifiedBy>
  <cp:revision>434</cp:revision>
  <dcterms:created xsi:type="dcterms:W3CDTF">2008-09-02T17:19:50Z</dcterms:created>
  <dcterms:modified xsi:type="dcterms:W3CDTF">2012-07-04T02:16:39Z</dcterms:modified>
</cp:coreProperties>
</file>