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4" r:id="rId4"/>
    <p:sldId id="257" r:id="rId5"/>
    <p:sldId id="258" r:id="rId6"/>
    <p:sldId id="259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07" autoAdjust="0"/>
  </p:normalViewPr>
  <p:slideViewPr>
    <p:cSldViewPr>
      <p:cViewPr varScale="1">
        <p:scale>
          <a:sx n="107" d="100"/>
          <a:sy n="107" d="100"/>
        </p:scale>
        <p:origin x="-17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5/16/2012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r>
              <a:rPr lang="en-US" baseline="0" dirty="0" smtClean="0"/>
              <a:t> is organized using directories.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9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88D4-CCFF-40BD-A521-451ACFC7DD9F}" type="datetime1">
              <a:rPr lang="en-US" smtClean="0"/>
              <a:t>5/16/2012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4F2-D4FD-4373-B890-9E0296049FCC}" type="datetime1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3908-2D63-44C2-97FA-9B8D87DB5086}" type="datetime1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CD9C-AF97-49F0-B424-828B720FB69F}" type="datetime1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45B-DA34-4D7B-8ECF-17DD580E96F0}" type="datetime1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986B-A999-46D8-9F19-B37FAC2CD754}" type="datetime1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352B-162F-4444-A79C-FDC146DC2E91}" type="datetime1">
              <a:rPr lang="en-US" smtClean="0"/>
              <a:t>5/16/2012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14ED-20B4-48B9-BA0E-8551A90C58B8}" type="datetime1">
              <a:rPr lang="en-US" smtClean="0"/>
              <a:t>5/16/2012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2007-0B87-4F73-A042-660FB947B311}" type="datetime1">
              <a:rPr lang="en-US" smtClean="0"/>
              <a:t>5/16/2012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3FF-B53A-4548-AEB7-674051D41095}" type="datetime1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B3F0-86CC-452E-9D18-D687B61B7FC3}" type="datetime1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1F4BCA-8657-4D29-94F1-E7CC79061E3C}" type="datetime1">
              <a:rPr lang="en-US" smtClean="0"/>
              <a:t>5/16/2012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hyperlink" Target="http://www.ubuntu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mwar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Ve</a:t>
            </a:r>
            <a:r>
              <a:rPr dirty="0" smtClean="0"/>
              <a:t> 280</a:t>
            </a:r>
            <a:br>
              <a:rPr dirty="0" smtClean="0"/>
            </a:br>
            <a:r>
              <a:rPr sz="2200" dirty="0" smtClean="0"/>
              <a:t>Programming and Elementary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operating system supporting multitasking and multi-user</a:t>
            </a:r>
          </a:p>
          <a:p>
            <a:r>
              <a:rPr lang="en-US" dirty="0" smtClean="0"/>
              <a:t>Developed in 1969 by Ken Thompson, Dennis Ritchie, etc. from AT&amp;T Bell Lab</a:t>
            </a:r>
          </a:p>
          <a:p>
            <a:r>
              <a:rPr lang="en-US" dirty="0" smtClean="0"/>
              <a:t>Many variants (Unix-like OS)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BSD (from UC Berkeley)</a:t>
            </a:r>
          </a:p>
          <a:p>
            <a:pPr lvl="1"/>
            <a:r>
              <a:rPr lang="en-US" dirty="0"/>
              <a:t>Solaris (</a:t>
            </a:r>
            <a:r>
              <a:rPr lang="en-US" dirty="0" smtClean="0"/>
              <a:t>from Sun Microsystems)</a:t>
            </a:r>
            <a:endParaRPr lang="en-US" dirty="0"/>
          </a:p>
          <a:p>
            <a:pPr lvl="1"/>
            <a:r>
              <a:rPr lang="en-US" dirty="0" smtClean="0"/>
              <a:t>Android (from Google)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 (from Apple)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free and open source Unix-like operating system</a:t>
            </a:r>
          </a:p>
          <a:p>
            <a:r>
              <a:rPr lang="en-US" dirty="0" smtClean="0"/>
              <a:t>First released in 1991 by Linus Torvalds</a:t>
            </a:r>
          </a:p>
          <a:p>
            <a:r>
              <a:rPr lang="en-US" dirty="0" smtClean="0"/>
              <a:t>Many distributions</a:t>
            </a:r>
          </a:p>
          <a:p>
            <a:pPr lvl="1"/>
            <a:r>
              <a:rPr lang="en-US" dirty="0" smtClean="0"/>
              <a:t>Gentoo</a:t>
            </a:r>
          </a:p>
          <a:p>
            <a:pPr lvl="1"/>
            <a:r>
              <a:rPr lang="en-US" dirty="0" smtClean="0"/>
              <a:t>Red Hat</a:t>
            </a:r>
          </a:p>
          <a:p>
            <a:pPr lvl="1"/>
            <a:r>
              <a:rPr lang="en-US" dirty="0" smtClean="0"/>
              <a:t>Ubuntu</a:t>
            </a:r>
            <a:endParaRPr lang="en-US" dirty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50" name="Picture 2" descr="File:Tux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510" y="4267200"/>
            <a:ext cx="200787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5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Recommended version: </a:t>
            </a:r>
            <a:r>
              <a:rPr lang="en-US" dirty="0" err="1" smtClean="0"/>
              <a:t>Unbutu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get the .</a:t>
            </a:r>
            <a:r>
              <a:rPr lang="en-US" dirty="0" err="1" smtClean="0"/>
              <a:t>iso</a:t>
            </a:r>
            <a:r>
              <a:rPr lang="en-US" dirty="0" smtClean="0"/>
              <a:t> file from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http://www.ubuntu.com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Install it directly on your machine</a:t>
            </a:r>
          </a:p>
          <a:p>
            <a:r>
              <a:rPr lang="en-US" dirty="0" smtClean="0"/>
              <a:t>OR Install it on a virtual machine on your Windows/Mac operating system.</a:t>
            </a:r>
          </a:p>
          <a:p>
            <a:pPr lvl="1"/>
            <a:r>
              <a:rPr lang="en-US" dirty="0" smtClean="0"/>
              <a:t>Install a virtual machine such as </a:t>
            </a:r>
            <a:r>
              <a:rPr lang="en-US" dirty="0" err="1" smtClean="0"/>
              <a:t>VirtualBox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https://www.virtualbox.org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 or </a:t>
            </a:r>
            <a:r>
              <a:rPr lang="en-US" dirty="0"/>
              <a:t>VMware </a:t>
            </a: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www.vmware.com/</a:t>
            </a:r>
            <a:r>
              <a:rPr lang="en-US" dirty="0" smtClean="0"/>
              <a:t>)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Tutorial of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a terminal</a:t>
            </a:r>
          </a:p>
          <a:p>
            <a:r>
              <a:rPr lang="en-US" dirty="0" smtClean="0"/>
              <a:t>Change directory: </a:t>
            </a:r>
            <a:r>
              <a:rPr lang="en-US" dirty="0" smtClean="0">
                <a:solidFill>
                  <a:srgbClr val="FF0000"/>
                </a:solidFill>
              </a:rPr>
              <a:t>cd </a:t>
            </a:r>
            <a:r>
              <a:rPr lang="en-US" u="sng" dirty="0" smtClean="0">
                <a:solidFill>
                  <a:srgbClr val="FF0000"/>
                </a:solidFill>
              </a:rPr>
              <a:t>pathname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E.g., cd /</a:t>
            </a:r>
            <a:r>
              <a:rPr lang="en-US" dirty="0" err="1" smtClean="0">
                <a:solidFill>
                  <a:srgbClr val="0000FF"/>
                </a:solidFill>
              </a:rPr>
              <a:t>usr</a:t>
            </a:r>
            <a:r>
              <a:rPr lang="en-US" dirty="0" smtClean="0">
                <a:solidFill>
                  <a:srgbClr val="0000FF"/>
                </a:solidFill>
              </a:rPr>
              <a:t>/bin</a:t>
            </a:r>
          </a:p>
          <a:p>
            <a:pPr lvl="1"/>
            <a:r>
              <a:rPr lang="en-US" dirty="0" smtClean="0"/>
              <a:t>root directory: 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</a:p>
          <a:p>
            <a:pPr lvl="1"/>
            <a:r>
              <a:rPr lang="en-US" dirty="0"/>
              <a:t>home directory: </a:t>
            </a:r>
            <a:r>
              <a:rPr lang="en-US" dirty="0" smtClean="0">
                <a:solidFill>
                  <a:srgbClr val="0000FF"/>
                </a:solidFill>
              </a:rPr>
              <a:t>~</a:t>
            </a:r>
          </a:p>
          <a:p>
            <a:pPr lvl="1"/>
            <a:r>
              <a:rPr lang="en-US" dirty="0" smtClean="0"/>
              <a:t>current directory: 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 lvl="1"/>
            <a:r>
              <a:rPr lang="en-US" dirty="0" smtClean="0"/>
              <a:t>parent directory: </a:t>
            </a:r>
            <a:r>
              <a:rPr lang="en-US" dirty="0" smtClean="0">
                <a:solidFill>
                  <a:srgbClr val="0000FF"/>
                </a:solidFill>
              </a:rPr>
              <a:t>..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/>
              <a:t>List the contents of a directory: </a:t>
            </a:r>
            <a:r>
              <a:rPr lang="en-US" dirty="0" err="1" smtClean="0">
                <a:solidFill>
                  <a:srgbClr val="FF0000"/>
                </a:solidFill>
              </a:rPr>
              <a:t>ls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directory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E.g., </a:t>
            </a:r>
            <a:r>
              <a:rPr lang="en-US" dirty="0" err="1" smtClean="0">
                <a:solidFill>
                  <a:srgbClr val="0000FF"/>
                </a:solidFill>
              </a:rPr>
              <a:t>ls</a:t>
            </a:r>
            <a:r>
              <a:rPr lang="en-US" dirty="0" smtClean="0">
                <a:solidFill>
                  <a:srgbClr val="0000FF"/>
                </a:solidFill>
              </a:rPr>
              <a:t> /home</a:t>
            </a:r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: list the working directory</a:t>
            </a:r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-l</a:t>
            </a:r>
            <a:r>
              <a:rPr lang="en-US" dirty="0" smtClean="0"/>
              <a:t> </a:t>
            </a:r>
            <a:r>
              <a:rPr lang="en-US" dirty="0"/>
              <a:t>[directory</a:t>
            </a:r>
            <a:r>
              <a:rPr lang="en-US" dirty="0" smtClean="0"/>
              <a:t>]: list in long format</a:t>
            </a:r>
            <a:endParaRPr lang="en-US" dirty="0"/>
          </a:p>
          <a:p>
            <a:pPr lvl="1"/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-a</a:t>
            </a:r>
            <a:r>
              <a:rPr lang="en-US" dirty="0" smtClean="0"/>
              <a:t> </a:t>
            </a:r>
            <a:r>
              <a:rPr lang="en-US" dirty="0"/>
              <a:t>[directory</a:t>
            </a:r>
            <a:r>
              <a:rPr lang="en-US" dirty="0" smtClean="0"/>
              <a:t>]: list all files include the hidden files (file name begin with a dot)</a:t>
            </a:r>
          </a:p>
          <a:p>
            <a:endParaRPr lang="en-US" dirty="0" smtClean="0"/>
          </a:p>
        </p:txBody>
      </p:sp>
      <p:sp>
        <p:nvSpPr>
          <p:cNvPr id="4" name="Oval Callout 3"/>
          <p:cNvSpPr/>
          <p:nvPr/>
        </p:nvSpPr>
        <p:spPr>
          <a:xfrm>
            <a:off x="1981200" y="5867400"/>
            <a:ext cx="1828800" cy="768448"/>
          </a:xfrm>
          <a:prstGeom prst="wedgeEllipseCallout">
            <a:avLst>
              <a:gd name="adj1" fmla="val -46041"/>
              <a:gd name="adj2" fmla="val -1163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Options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A Brief Tutorial of </a:t>
            </a:r>
            <a:r>
              <a:rPr lang="en-US" sz="4400" dirty="0" smtClean="0"/>
              <a:t>Linux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Manipulating Files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directories: </a:t>
            </a:r>
            <a:r>
              <a:rPr lang="en-US" dirty="0" err="1" smtClean="0">
                <a:solidFill>
                  <a:srgbClr val="FF0000"/>
                </a:solidFill>
              </a:rPr>
              <a:t>mkdir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dir</a:t>
            </a:r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Delete directories: </a:t>
            </a:r>
            <a:r>
              <a:rPr lang="en-US" dirty="0" err="1" smtClean="0">
                <a:solidFill>
                  <a:srgbClr val="FF0000"/>
                </a:solidFill>
              </a:rPr>
              <a:t>rmdir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dir</a:t>
            </a:r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Create an empty file: </a:t>
            </a:r>
            <a:r>
              <a:rPr lang="en-US" dirty="0" smtClean="0">
                <a:solidFill>
                  <a:srgbClr val="FF0000"/>
                </a:solidFill>
              </a:rPr>
              <a:t>touch </a:t>
            </a:r>
            <a:r>
              <a:rPr lang="en-US" u="sng" dirty="0" smtClean="0">
                <a:solidFill>
                  <a:srgbClr val="FF0000"/>
                </a:solidFill>
              </a:rPr>
              <a:t>file</a:t>
            </a:r>
          </a:p>
          <a:p>
            <a:r>
              <a:rPr lang="en-US" dirty="0" smtClean="0"/>
              <a:t>Copy files/directories: </a:t>
            </a:r>
            <a:r>
              <a:rPr lang="en-US" dirty="0" err="1" smtClean="0">
                <a:solidFill>
                  <a:srgbClr val="FF0000"/>
                </a:solidFill>
              </a:rPr>
              <a:t>cp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source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dest</a:t>
            </a:r>
            <a:endParaRPr lang="en-US" u="sng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cp</a:t>
            </a:r>
            <a:r>
              <a:rPr lang="en-US" dirty="0" smtClean="0">
                <a:solidFill>
                  <a:srgbClr val="0000FF"/>
                </a:solidFill>
              </a:rPr>
              <a:t> file1 file2</a:t>
            </a:r>
            <a:r>
              <a:rPr lang="en-US" dirty="0" smtClean="0"/>
              <a:t>: copy the content of file1 into file2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cp</a:t>
            </a:r>
            <a:r>
              <a:rPr lang="en-US" dirty="0" smtClean="0">
                <a:solidFill>
                  <a:srgbClr val="0000FF"/>
                </a:solidFill>
              </a:rPr>
              <a:t> file1 </a:t>
            </a:r>
            <a:r>
              <a:rPr lang="en-US" dirty="0" err="1" smtClean="0">
                <a:solidFill>
                  <a:srgbClr val="0000FF"/>
                </a:solidFill>
              </a:rPr>
              <a:t>dir</a:t>
            </a:r>
            <a:r>
              <a:rPr lang="en-US" dirty="0" smtClean="0"/>
              <a:t>: copy file into a directory</a:t>
            </a:r>
          </a:p>
          <a:p>
            <a:pPr lvl="2"/>
            <a:r>
              <a:rPr lang="en-US" sz="2400" dirty="0" err="1">
                <a:solidFill>
                  <a:srgbClr val="0000FF"/>
                </a:solidFill>
              </a:rPr>
              <a:t>cp</a:t>
            </a:r>
            <a:r>
              <a:rPr lang="en-US" sz="2400" dirty="0">
                <a:solidFill>
                  <a:srgbClr val="0000FF"/>
                </a:solidFill>
              </a:rPr>
              <a:t> file1 file2 </a:t>
            </a:r>
            <a:r>
              <a:rPr lang="en-US" sz="2400" dirty="0" err="1">
                <a:solidFill>
                  <a:srgbClr val="0000FF"/>
                </a:solidFill>
              </a:rPr>
              <a:t>dir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2"/>
            <a:r>
              <a:rPr lang="en-US" sz="2400" dirty="0" err="1" smtClean="0">
                <a:solidFill>
                  <a:srgbClr val="0000FF"/>
                </a:solidFill>
              </a:rPr>
              <a:t>cp</a:t>
            </a:r>
            <a:r>
              <a:rPr lang="en-US" sz="2400" dirty="0" smtClean="0">
                <a:solidFill>
                  <a:srgbClr val="0000FF"/>
                </a:solidFill>
              </a:rPr>
              <a:t> file* </a:t>
            </a:r>
            <a:r>
              <a:rPr lang="en-US" sz="2400" dirty="0" err="1" smtClean="0">
                <a:solidFill>
                  <a:srgbClr val="0000FF"/>
                </a:solidFill>
              </a:rPr>
              <a:t>dir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2"/>
            <a:r>
              <a:rPr lang="en-US" sz="2400" dirty="0" smtClean="0"/>
              <a:t>*: wildcard, matches any character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cp</a:t>
            </a:r>
            <a:r>
              <a:rPr lang="en-US" dirty="0" smtClean="0">
                <a:solidFill>
                  <a:srgbClr val="0000FF"/>
                </a:solidFill>
              </a:rPr>
              <a:t> -r dir1 dir2</a:t>
            </a:r>
            <a:r>
              <a:rPr lang="en-US" dirty="0" smtClean="0"/>
              <a:t>: If dir2 does not exist, copy dir1 as dir2. If dir2 exists, </a:t>
            </a:r>
            <a:r>
              <a:rPr lang="en-US" dirty="0" err="1" smtClean="0"/>
              <a:t>cp</a:t>
            </a:r>
            <a:r>
              <a:rPr lang="en-US" dirty="0" smtClean="0"/>
              <a:t> dir1 inside dir2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Tutorial of Linux</a:t>
            </a:r>
            <a:br>
              <a:rPr lang="en-US" dirty="0"/>
            </a:br>
            <a:r>
              <a:rPr lang="en-US" sz="2400" dirty="0"/>
              <a:t>Manipulating </a:t>
            </a:r>
            <a:r>
              <a:rPr lang="en-US" sz="2400" dirty="0" smtClean="0"/>
              <a:t>Files,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Rename a file or move into a directory: </a:t>
            </a:r>
            <a:r>
              <a:rPr lang="en-US" dirty="0" smtClean="0">
                <a:solidFill>
                  <a:srgbClr val="FF0000"/>
                </a:solidFill>
              </a:rPr>
              <a:t>mv </a:t>
            </a:r>
            <a:r>
              <a:rPr lang="en-US" u="sng" dirty="0" smtClean="0">
                <a:solidFill>
                  <a:srgbClr val="FF0000"/>
                </a:solidFill>
              </a:rPr>
              <a:t>source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dest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mv file1 </a:t>
            </a:r>
            <a:r>
              <a:rPr lang="en-US" dirty="0">
                <a:solidFill>
                  <a:srgbClr val="0000FF"/>
                </a:solidFill>
              </a:rPr>
              <a:t>file2</a:t>
            </a:r>
            <a:r>
              <a:rPr lang="en-US" dirty="0"/>
              <a:t>: </a:t>
            </a:r>
            <a:r>
              <a:rPr lang="en-US" dirty="0" smtClean="0"/>
              <a:t>rename </a:t>
            </a:r>
            <a:r>
              <a:rPr lang="en-US" dirty="0"/>
              <a:t>file1 </a:t>
            </a:r>
            <a:r>
              <a:rPr lang="en-US" dirty="0" smtClean="0"/>
              <a:t>as </a:t>
            </a:r>
            <a:r>
              <a:rPr lang="en-US" dirty="0"/>
              <a:t>file2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mv </a:t>
            </a:r>
            <a:r>
              <a:rPr lang="en-US" dirty="0">
                <a:solidFill>
                  <a:srgbClr val="0000FF"/>
                </a:solidFill>
              </a:rPr>
              <a:t>file1 </a:t>
            </a:r>
            <a:r>
              <a:rPr lang="en-US" dirty="0" err="1">
                <a:solidFill>
                  <a:srgbClr val="0000FF"/>
                </a:solidFill>
              </a:rPr>
              <a:t>dir</a:t>
            </a:r>
            <a:r>
              <a:rPr lang="en-US" dirty="0"/>
              <a:t>: </a:t>
            </a:r>
            <a:r>
              <a:rPr lang="en-US" dirty="0" smtClean="0"/>
              <a:t>move </a:t>
            </a:r>
            <a:r>
              <a:rPr lang="en-US" dirty="0"/>
              <a:t>file into a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mv dir1 dir2</a:t>
            </a:r>
            <a:r>
              <a:rPr lang="en-US" dirty="0" smtClean="0"/>
              <a:t>: If dir2 does not exist, then rename dir1 as dir2. If dir2 exists, then move dir1 inside dir2</a:t>
            </a:r>
          </a:p>
          <a:p>
            <a:r>
              <a:rPr lang="en-US" dirty="0" smtClean="0"/>
              <a:t>Delete files or directories: </a:t>
            </a:r>
            <a:r>
              <a:rPr lang="en-US" dirty="0" err="1" smtClean="0">
                <a:solidFill>
                  <a:srgbClr val="FF0000"/>
                </a:solidFill>
              </a:rPr>
              <a:t>rm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file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rm</a:t>
            </a:r>
            <a:r>
              <a:rPr lang="en-US" dirty="0" smtClean="0">
                <a:solidFill>
                  <a:srgbClr val="0000FF"/>
                </a:solidFill>
              </a:rPr>
              <a:t> file</a:t>
            </a:r>
            <a:r>
              <a:rPr lang="en-US" dirty="0" smtClean="0"/>
              <a:t>: delete file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rm</a:t>
            </a:r>
            <a:r>
              <a:rPr lang="en-US" dirty="0" smtClean="0">
                <a:solidFill>
                  <a:srgbClr val="0000FF"/>
                </a:solidFill>
              </a:rPr>
              <a:t> file1 file2</a:t>
            </a:r>
            <a:r>
              <a:rPr lang="en-US" dirty="0" smtClean="0"/>
              <a:t>: delete file1 and file2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rm</a:t>
            </a:r>
            <a:r>
              <a:rPr lang="en-US" dirty="0" smtClean="0">
                <a:solidFill>
                  <a:srgbClr val="0000FF"/>
                </a:solidFill>
              </a:rPr>
              <a:t> -r </a:t>
            </a:r>
            <a:r>
              <a:rPr lang="en-US" dirty="0" err="1" smtClean="0">
                <a:solidFill>
                  <a:srgbClr val="0000FF"/>
                </a:solidFill>
              </a:rPr>
              <a:t>dir</a:t>
            </a:r>
            <a:r>
              <a:rPr lang="en-US" dirty="0" smtClean="0"/>
              <a:t>: delete </a:t>
            </a:r>
            <a:r>
              <a:rPr lang="en-US" dirty="0" err="1" smtClean="0"/>
              <a:t>dir</a:t>
            </a:r>
            <a:r>
              <a:rPr lang="en-US" dirty="0" smtClean="0"/>
              <a:t> along with its contents</a:t>
            </a:r>
          </a:p>
          <a:p>
            <a:pPr lvl="1"/>
            <a:r>
              <a:rPr lang="en-US" dirty="0" smtClean="0"/>
              <a:t>options</a:t>
            </a:r>
          </a:p>
          <a:p>
            <a:pPr lvl="2"/>
            <a:r>
              <a:rPr lang="en-US" sz="2400" dirty="0" smtClean="0"/>
              <a:t>-</a:t>
            </a:r>
            <a:r>
              <a:rPr lang="en-US" sz="2400" dirty="0" err="1" smtClean="0"/>
              <a:t>i</a:t>
            </a:r>
            <a:r>
              <a:rPr lang="en-US" sz="2400" dirty="0" smtClean="0"/>
              <a:t>: prompt before every removal</a:t>
            </a:r>
          </a:p>
          <a:p>
            <a:pPr lvl="2"/>
            <a:r>
              <a:rPr lang="en-US" sz="2400" dirty="0" smtClean="0"/>
              <a:t>-f: ignore non-existent files, never prompt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2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Tutorial of Linux</a:t>
            </a:r>
            <a:br>
              <a:rPr lang="en-US" dirty="0"/>
            </a:br>
            <a:r>
              <a:rPr lang="en-US" sz="2400" dirty="0"/>
              <a:t>Manipulating Files,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Edit file: </a:t>
            </a:r>
            <a:r>
              <a:rPr lang="en-US" dirty="0" err="1" smtClean="0">
                <a:solidFill>
                  <a:srgbClr val="FF0000"/>
                </a:solidFill>
              </a:rPr>
              <a:t>nano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file</a:t>
            </a:r>
            <a:r>
              <a:rPr lang="en-US" dirty="0" smtClean="0">
                <a:solidFill>
                  <a:srgbClr val="FF0000"/>
                </a:solidFill>
              </a:rPr>
              <a:t>          </a:t>
            </a:r>
            <a:r>
              <a:rPr lang="en-US" dirty="0" err="1" smtClean="0">
                <a:solidFill>
                  <a:srgbClr val="FF0000"/>
                </a:solidFill>
              </a:rPr>
              <a:t>gedit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>
                <a:solidFill>
                  <a:srgbClr val="FF0000"/>
                </a:solidFill>
              </a:rPr>
              <a:t>file</a:t>
            </a:r>
          </a:p>
          <a:p>
            <a:pPr lvl="1"/>
            <a:r>
              <a:rPr lang="en-US" dirty="0" smtClean="0"/>
              <a:t>advanced editor: vim, 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Show file content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cat </a:t>
            </a:r>
            <a:r>
              <a:rPr lang="en-US" u="sng" dirty="0" smtClean="0">
                <a:solidFill>
                  <a:srgbClr val="FF0000"/>
                </a:solidFill>
              </a:rPr>
              <a:t>file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less </a:t>
            </a:r>
            <a:r>
              <a:rPr lang="en-US" u="sng" dirty="0" smtClean="0">
                <a:solidFill>
                  <a:srgbClr val="FF0000"/>
                </a:solidFill>
              </a:rPr>
              <a:t>file</a:t>
            </a:r>
          </a:p>
          <a:p>
            <a:pPr lvl="2"/>
            <a:r>
              <a:rPr lang="en-US" sz="2400" dirty="0" smtClean="0"/>
              <a:t>quit ‘less’: press ‘q’</a:t>
            </a:r>
          </a:p>
          <a:p>
            <a:pPr lvl="2"/>
            <a:r>
              <a:rPr lang="en-US" sz="2400" dirty="0" smtClean="0"/>
              <a:t>go to the end: press ‘G’ (shift + g)</a:t>
            </a:r>
          </a:p>
          <a:p>
            <a:pPr lvl="2"/>
            <a:r>
              <a:rPr lang="en-US" sz="2400" dirty="0" smtClean="0"/>
              <a:t>go to the beginning: press ‘g’</a:t>
            </a:r>
          </a:p>
          <a:p>
            <a:pPr lvl="2"/>
            <a:r>
              <a:rPr lang="en-US" sz="2400" dirty="0" smtClean="0"/>
              <a:t>search: press ‘/’, then enter the thing to be searched</a:t>
            </a:r>
          </a:p>
          <a:p>
            <a:pPr lvl="2"/>
            <a:r>
              <a:rPr lang="en-US" sz="2400" dirty="0" smtClean="0"/>
              <a:t>press ‘n’ for the next match; press ‘N’ for the previous match.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Tutorial of Linux</a:t>
            </a:r>
            <a:br>
              <a:rPr lang="en-US" dirty="0"/>
            </a:br>
            <a:r>
              <a:rPr lang="en-US" sz="2400" dirty="0" smtClean="0">
                <a:solidFill>
                  <a:srgbClr val="696464"/>
                </a:solidFill>
              </a:rPr>
              <a:t>I/O Redirection and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Redirect from standard output: ‘&gt;’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E.g., </a:t>
            </a:r>
            <a:r>
              <a:rPr lang="en-US" dirty="0" err="1" smtClean="0">
                <a:solidFill>
                  <a:srgbClr val="0000FF"/>
                </a:solidFill>
              </a:rPr>
              <a:t>ls</a:t>
            </a:r>
            <a:r>
              <a:rPr lang="en-US" dirty="0" smtClean="0">
                <a:solidFill>
                  <a:srgbClr val="0000FF"/>
                </a:solidFill>
              </a:rPr>
              <a:t> -l &gt; ls_rst.txt</a:t>
            </a:r>
          </a:p>
          <a:p>
            <a:r>
              <a:rPr lang="en-US" dirty="0" smtClean="0"/>
              <a:t>Redirect from standard input: ‘&lt;’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E.g., sort &lt; fruit.txt</a:t>
            </a:r>
          </a:p>
          <a:p>
            <a:pPr lvl="1"/>
            <a:r>
              <a:rPr lang="en-US" dirty="0" smtClean="0"/>
              <a:t>Combining together: sort &lt; fruit.txt &gt; my_favoriate.txt</a:t>
            </a:r>
          </a:p>
          <a:p>
            <a:r>
              <a:rPr lang="en-US" dirty="0" smtClean="0"/>
              <a:t>Pipes, a powerful thing to connect multiple commands together: ‘|’</a:t>
            </a:r>
          </a:p>
          <a:p>
            <a:pPr lvl="1"/>
            <a:r>
              <a:rPr lang="en-US" dirty="0" smtClean="0"/>
              <a:t>Standard output of a command is fed into the standard input of another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E.g., </a:t>
            </a:r>
            <a:r>
              <a:rPr lang="en-US" dirty="0" err="1" smtClean="0">
                <a:solidFill>
                  <a:srgbClr val="0000FF"/>
                </a:solidFill>
              </a:rPr>
              <a:t>ls</a:t>
            </a:r>
            <a:r>
              <a:rPr lang="en-US" dirty="0" smtClean="0">
                <a:solidFill>
                  <a:srgbClr val="0000FF"/>
                </a:solidFill>
              </a:rPr>
              <a:t> -l /bin | less</a:t>
            </a:r>
          </a:p>
          <a:p>
            <a:pPr lvl="1"/>
            <a:r>
              <a:rPr lang="en-US" dirty="0" smtClean="0"/>
              <a:t>Count the number of lines in a file: </a:t>
            </a:r>
            <a:r>
              <a:rPr lang="en-US" dirty="0" smtClean="0">
                <a:solidFill>
                  <a:srgbClr val="0000FF"/>
                </a:solidFill>
              </a:rPr>
              <a:t>cat file | </a:t>
            </a:r>
            <a:r>
              <a:rPr lang="en-US" dirty="0" err="1" smtClean="0">
                <a:solidFill>
                  <a:srgbClr val="0000FF"/>
                </a:solidFill>
              </a:rPr>
              <a:t>wc</a:t>
            </a:r>
            <a:r>
              <a:rPr lang="en-US" dirty="0" smtClean="0">
                <a:solidFill>
                  <a:srgbClr val="0000FF"/>
                </a:solidFill>
              </a:rPr>
              <a:t> -l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9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17368</TotalTime>
  <Words>602</Words>
  <Application>Microsoft Office PowerPoint</Application>
  <PresentationFormat>On-screen Show (4:3)</PresentationFormat>
  <Paragraphs>92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Ve 280 Programming and Elementary Data Structures</vt:lpstr>
      <vt:lpstr>Unix</vt:lpstr>
      <vt:lpstr>Linux</vt:lpstr>
      <vt:lpstr>Installing Linux</vt:lpstr>
      <vt:lpstr>A Brief Tutorial of Linux</vt:lpstr>
      <vt:lpstr>A Brief Tutorial of Linux Manipulating Files</vt:lpstr>
      <vt:lpstr>A Brief Tutorial of Linux Manipulating Files, Cont.</vt:lpstr>
      <vt:lpstr>A Brief Tutorial of Linux Manipulating Files, Cont.</vt:lpstr>
      <vt:lpstr>A Brief Tutorial of Linux I/O Redirection and Pipe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269</cp:revision>
  <dcterms:created xsi:type="dcterms:W3CDTF">2008-09-02T17:19:50Z</dcterms:created>
  <dcterms:modified xsi:type="dcterms:W3CDTF">2012-05-16T08:54:39Z</dcterms:modified>
</cp:coreProperties>
</file>