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5" r:id="rId3"/>
    <p:sldId id="272" r:id="rId4"/>
    <p:sldId id="266" r:id="rId5"/>
    <p:sldId id="267" r:id="rId6"/>
    <p:sldId id="268" r:id="rId7"/>
    <p:sldId id="271" r:id="rId8"/>
    <p:sldId id="270" r:id="rId9"/>
    <p:sldId id="274" r:id="rId10"/>
    <p:sldId id="280" r:id="rId11"/>
    <p:sldId id="275" r:id="rId12"/>
    <p:sldId id="276" r:id="rId13"/>
    <p:sldId id="277" r:id="rId14"/>
    <p:sldId id="278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07" autoAdjust="0"/>
  </p:normalViewPr>
  <p:slideViewPr>
    <p:cSldViewPr>
      <p:cViewPr varScale="1">
        <p:scale>
          <a:sx n="68" d="100"/>
          <a:sy n="68" d="100"/>
        </p:scale>
        <p:origin x="-8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73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1C7BC1A-1246-424D-B4FD-01BFF8CEB0BD}" type="slidenum">
              <a:rPr lang="en-CA" sz="1200">
                <a:latin typeface="Tahoma" pitchFamily="34" charset="0"/>
              </a:rPr>
              <a:pPr eaLnBrk="1" hangingPunct="1"/>
              <a:t>15</a:t>
            </a:fld>
            <a:endParaRPr lang="en-CA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88D4-CCFF-40BD-A521-451ACFC7DD9F}" type="datetime1">
              <a:rPr lang="en-US" smtClean="0"/>
              <a:t>5/21/2012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E4F2-D4FD-4373-B890-9E0296049FCC}" type="datetime1">
              <a:rPr lang="en-US" smtClean="0"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3908-2D63-44C2-97FA-9B8D87DB5086}" type="datetime1">
              <a:rPr lang="en-US" smtClean="0"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CD9C-AF97-49F0-B424-828B720FB69F}" type="datetime1">
              <a:rPr lang="en-US" smtClean="0"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45B-DA34-4D7B-8ECF-17DD580E96F0}" type="datetime1">
              <a:rPr lang="en-US" smtClean="0"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986B-A999-46D8-9F19-B37FAC2CD754}" type="datetime1">
              <a:rPr lang="en-US" smtClean="0"/>
              <a:t>5/21/2012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352B-162F-4444-A79C-FDC146DC2E91}" type="datetime1">
              <a:rPr lang="en-US" smtClean="0"/>
              <a:t>5/21/2012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14ED-20B4-48B9-BA0E-8551A90C58B8}" type="datetime1">
              <a:rPr lang="en-US" smtClean="0"/>
              <a:t>5/21/2012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2007-0B87-4F73-A042-660FB947B311}" type="datetime1">
              <a:rPr lang="en-US" smtClean="0"/>
              <a:t>5/21/2012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3FF-B53A-4548-AEB7-674051D41095}" type="datetime1">
              <a:rPr lang="en-US" smtClean="0"/>
              <a:t>5/21/2012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B3F0-86CC-452E-9D18-D687B61B7FC3}" type="datetime1">
              <a:rPr lang="en-US" smtClean="0"/>
              <a:t>5/21/2012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1F4BCA-8657-4D29-94F1-E7CC79061E3C}" type="datetime1">
              <a:rPr lang="en-US" smtClean="0"/>
              <a:t>5/21/2012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Compiling and C++ Basics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err="1" smtClean="0"/>
              <a:t>Ve</a:t>
            </a:r>
            <a:r>
              <a:rPr dirty="0" smtClean="0"/>
              <a:t> 280</a:t>
            </a:r>
            <a:br>
              <a:rPr dirty="0" smtClean="0"/>
            </a:br>
            <a:r>
              <a:rPr sz="2200" dirty="0" smtClean="0"/>
              <a:t>Programming and Elementary Data Structures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8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dirty="0"/>
              <a:t>++ variables are names for memory locations</a:t>
            </a:r>
          </a:p>
          <a:p>
            <a:pPr lvl="1"/>
            <a:r>
              <a:rPr lang="en-US" dirty="0"/>
              <a:t>We can  write a value in them</a:t>
            </a:r>
          </a:p>
          <a:p>
            <a:pPr lvl="1"/>
            <a:r>
              <a:rPr lang="en-US" dirty="0"/>
              <a:t>We can change the value stored there</a:t>
            </a:r>
          </a:p>
          <a:p>
            <a:pPr lvl="1"/>
            <a:r>
              <a:rPr lang="en-US" dirty="0" smtClean="0"/>
              <a:t>But, we </a:t>
            </a:r>
            <a:r>
              <a:rPr lang="en-US" dirty="0"/>
              <a:t>cannot erase the memory location</a:t>
            </a:r>
          </a:p>
          <a:p>
            <a:pPr lvl="2"/>
            <a:r>
              <a:rPr lang="en-US" sz="2400" dirty="0"/>
              <a:t>Some value is always </a:t>
            </a:r>
            <a:r>
              <a:rPr lang="en-US" sz="2400" dirty="0" smtClean="0"/>
              <a:t>there</a:t>
            </a:r>
          </a:p>
          <a:p>
            <a:pPr lvl="2"/>
            <a:endParaRPr lang="en-US" sz="2400" dirty="0"/>
          </a:p>
          <a:p>
            <a:r>
              <a:rPr lang="en-US" dirty="0" smtClean="0"/>
              <a:t>Use meaningful names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x =y * z</a:t>
            </a:r>
            <a:r>
              <a:rPr lang="en-US" dirty="0" smtClean="0"/>
              <a:t>  </a:t>
            </a:r>
            <a:r>
              <a:rPr lang="en-US" u="sng" dirty="0" smtClean="0">
                <a:solidFill>
                  <a:srgbClr val="0000FF"/>
                </a:solidFill>
              </a:rPr>
              <a:t>versus</a:t>
            </a:r>
            <a:r>
              <a:rPr lang="en-US" dirty="0" smtClean="0">
                <a:solidFill>
                  <a:srgbClr val="0000FF"/>
                </a:solidFill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distance = speed * time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double</a:t>
            </a:r>
          </a:p>
          <a:p>
            <a:r>
              <a:rPr lang="en-US" dirty="0" smtClean="0"/>
              <a:t>char</a:t>
            </a:r>
          </a:p>
          <a:p>
            <a:r>
              <a:rPr lang="en-US" dirty="0" err="1" smtClean="0"/>
              <a:t>bool</a:t>
            </a:r>
            <a:endParaRPr lang="en-US" dirty="0" smtClean="0"/>
          </a:p>
          <a:p>
            <a:r>
              <a:rPr lang="en-US" dirty="0" smtClean="0"/>
              <a:t>Type conversion, e.g., </a:t>
            </a:r>
            <a:r>
              <a:rPr lang="en-US" dirty="0" err="1" smtClean="0"/>
              <a:t>int</a:t>
            </a:r>
            <a:r>
              <a:rPr lang="en-US" dirty="0"/>
              <a:t> </a:t>
            </a:r>
            <a:r>
              <a:rPr lang="en-US" dirty="0" smtClean="0">
                <a:sym typeface="Wingdings" pitchFamily="2" charset="2"/>
              </a:rPr>
              <a:t> double, </a:t>
            </a:r>
            <a:r>
              <a:rPr lang="en-US" dirty="0" err="1" smtClean="0">
                <a:sym typeface="Wingdings" pitchFamily="2" charset="2"/>
              </a:rPr>
              <a:t>int</a:t>
            </a:r>
            <a:r>
              <a:rPr lang="en-US" dirty="0" smtClean="0">
                <a:sym typeface="Wingdings" pitchFamily="2" charset="2"/>
              </a:rPr>
              <a:t>  char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2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+, −, *</a:t>
            </a:r>
          </a:p>
          <a:p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Caution on operator types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double: </a:t>
            </a:r>
            <a:r>
              <a:rPr lang="en-US" dirty="0" smtClean="0"/>
              <a:t>exact result.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:</a:t>
            </a:r>
            <a:r>
              <a:rPr lang="en-US" dirty="0" smtClean="0"/>
              <a:t> truncated integer.  E.g., 5/3 = 1</a:t>
            </a:r>
          </a:p>
          <a:p>
            <a:r>
              <a:rPr lang="en-US" dirty="0" smtClean="0"/>
              <a:t>%</a:t>
            </a:r>
          </a:p>
          <a:p>
            <a:pPr lvl="1"/>
            <a:r>
              <a:rPr lang="en-US" dirty="0" smtClean="0"/>
              <a:t>Gives the remainder from integer division. E.g., 5%3 = 2 </a:t>
            </a:r>
          </a:p>
          <a:p>
            <a:pPr lvl="1"/>
            <a:r>
              <a:rPr lang="en-US" dirty="0" smtClean="0"/>
              <a:t>Only applicable to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Shorthand operator +=, −=, *=, /=, %=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a += 2 </a:t>
            </a:r>
            <a:r>
              <a:rPr lang="en-US" dirty="0" smtClean="0">
                <a:cs typeface="Courier New" pitchFamily="49" charset="0"/>
              </a:rPr>
              <a:t>is equivalent to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= a + 2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1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&lt;, &gt;, &lt;=, &gt;=</a:t>
            </a:r>
          </a:p>
          <a:p>
            <a:r>
              <a:rPr lang="en-US" dirty="0" smtClean="0"/>
              <a:t>!=</a:t>
            </a:r>
          </a:p>
          <a:p>
            <a:r>
              <a:rPr lang="en-US" dirty="0" smtClean="0"/>
              <a:t>==</a:t>
            </a:r>
          </a:p>
          <a:p>
            <a:pPr lvl="1"/>
            <a:r>
              <a:rPr lang="en-US" dirty="0" smtClean="0"/>
              <a:t>Typical mistake: use “=” (the assignment operator) instead</a:t>
            </a:r>
          </a:p>
          <a:p>
            <a:pPr lvl="1"/>
            <a:r>
              <a:rPr lang="en-US" dirty="0" smtClean="0"/>
              <a:t>What’s the effect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if(x = 5)</a:t>
            </a:r>
            <a:r>
              <a:rPr lang="en-US" dirty="0" smtClean="0">
                <a:cs typeface="Courier New" pitchFamily="49" charset="0"/>
              </a:rPr>
              <a:t>?</a:t>
            </a:r>
            <a:endParaRPr lang="en-US" dirty="0" smtClean="0"/>
          </a:p>
          <a:p>
            <a:pPr lvl="1"/>
            <a:r>
              <a:rPr lang="en-US" dirty="0" smtClean="0"/>
              <a:t>Write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if(5 == x)</a:t>
            </a:r>
            <a:r>
              <a:rPr lang="en-US" dirty="0" smtClean="0"/>
              <a:t> to prevent the mistake</a:t>
            </a:r>
          </a:p>
          <a:p>
            <a:r>
              <a:rPr lang="en-US" dirty="0" smtClean="0">
                <a:cs typeface="Courier New" pitchFamily="49" charset="0"/>
              </a:rPr>
              <a:t>Combining of Boolean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AND: &amp;&amp;  E.g., </a:t>
            </a:r>
            <a:r>
              <a:rPr lang="en-US" dirty="0" smtClean="0">
                <a:solidFill>
                  <a:srgbClr val="0000FF"/>
                </a:solidFill>
                <a:cs typeface="Courier New" pitchFamily="49" charset="0"/>
              </a:rPr>
              <a:t>if((2 &lt; x) &amp;&amp; (x &lt; 7))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OR: ||  E.g., </a:t>
            </a:r>
            <a:r>
              <a:rPr lang="en-US" dirty="0" smtClean="0">
                <a:solidFill>
                  <a:srgbClr val="0000FF"/>
                </a:solidFill>
                <a:cs typeface="Courier New" pitchFamily="49" charset="0"/>
              </a:rPr>
              <a:t>if((7 </a:t>
            </a:r>
            <a:r>
              <a:rPr lang="en-US" dirty="0">
                <a:solidFill>
                  <a:srgbClr val="0000FF"/>
                </a:solidFill>
                <a:cs typeface="Courier New" pitchFamily="49" charset="0"/>
              </a:rPr>
              <a:t>&lt; x) </a:t>
            </a:r>
            <a:r>
              <a:rPr lang="en-US" dirty="0" smtClean="0">
                <a:solidFill>
                  <a:srgbClr val="0000FF"/>
                </a:solidFill>
                <a:cs typeface="Courier New" pitchFamily="49" charset="0"/>
              </a:rPr>
              <a:t>|| </a:t>
            </a:r>
            <a:r>
              <a:rPr lang="en-US" dirty="0">
                <a:solidFill>
                  <a:srgbClr val="0000FF"/>
                </a:solidFill>
                <a:cs typeface="Courier New" pitchFamily="49" charset="0"/>
              </a:rPr>
              <a:t>(x &lt; </a:t>
            </a:r>
            <a:r>
              <a:rPr lang="en-US" dirty="0" smtClean="0">
                <a:solidFill>
                  <a:srgbClr val="0000FF"/>
                </a:solidFill>
                <a:cs typeface="Courier New" pitchFamily="49" charset="0"/>
              </a:rPr>
              <a:t>2))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NOT: !   E.g., </a:t>
            </a:r>
            <a:r>
              <a:rPr lang="en-US" dirty="0" smtClean="0">
                <a:solidFill>
                  <a:srgbClr val="0000FF"/>
                </a:solidFill>
                <a:cs typeface="Courier New" pitchFamily="49" charset="0"/>
              </a:rPr>
              <a:t>if(!(5 == x))</a:t>
            </a:r>
            <a:endParaRPr lang="en-US" dirty="0">
              <a:solidFill>
                <a:srgbClr val="0000FF"/>
              </a:solidFill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8800" y="3272135"/>
            <a:ext cx="975588" cy="461665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TRUE!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8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Increment/Decrement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++ </a:t>
            </a:r>
            <a:r>
              <a:rPr lang="en-US" sz="2400" dirty="0" smtClean="0"/>
              <a:t>increment operator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Adds 1 to the value of a variable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“ 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++; ”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2400" dirty="0" smtClean="0"/>
              <a:t>is equivalent to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“ x = x + 1; ”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--</a:t>
            </a:r>
            <a:r>
              <a:rPr lang="en-US" sz="2400" dirty="0" smtClean="0"/>
              <a:t>   decrement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Subtracts 1 from the value of a variable</a:t>
            </a:r>
            <a:br>
              <a:rPr lang="en-US" sz="2400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“ x--; ” </a:t>
            </a:r>
            <a:r>
              <a:rPr lang="en-US" sz="2400" dirty="0" smtClean="0"/>
              <a:t>is equivalent to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“ 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 = x – 1; ”</a:t>
            </a:r>
          </a:p>
          <a:p>
            <a:pPr>
              <a:lnSpc>
                <a:spcPct val="90000"/>
              </a:lnSpc>
            </a:pPr>
            <a:endParaRPr lang="en-US" sz="2600" dirty="0" smtClean="0"/>
          </a:p>
          <a:p>
            <a:pPr>
              <a:lnSpc>
                <a:spcPct val="90000"/>
              </a:lnSpc>
            </a:pPr>
            <a:r>
              <a:rPr lang="en-US" sz="2600" dirty="0" smtClean="0"/>
              <a:t>Difference between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x++ </a:t>
            </a:r>
            <a:r>
              <a:rPr lang="en-US" sz="2800" dirty="0" smtClean="0"/>
              <a:t>and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++x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88571" y="5112603"/>
            <a:ext cx="1659429" cy="83099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x = 1;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y = 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++;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0" y="5112603"/>
            <a:ext cx="1659429" cy="83099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x = 1;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++x;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73224" y="5066436"/>
            <a:ext cx="2617961" cy="830997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What’s the value of x?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What’s the value of y?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7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Developing Program on Linux</a:t>
            </a:r>
            <a:br>
              <a:rPr lang="en-US" sz="4400" dirty="0" smtClean="0"/>
            </a:br>
            <a:r>
              <a:rPr lang="en-US" sz="2700" dirty="0" smtClean="0"/>
              <a:t>Single Source File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Write the source code</a:t>
            </a:r>
          </a:p>
          <a:p>
            <a:r>
              <a:rPr lang="en-US" dirty="0" smtClean="0"/>
              <a:t>Compile the program</a:t>
            </a:r>
          </a:p>
          <a:p>
            <a:pPr lvl="1"/>
            <a:r>
              <a:rPr lang="en-US" dirty="0" smtClean="0"/>
              <a:t>Compiler: g++</a:t>
            </a:r>
          </a:p>
          <a:p>
            <a:pPr lvl="1"/>
            <a:r>
              <a:rPr lang="en-US" dirty="0" smtClean="0"/>
              <a:t>Command: </a:t>
            </a:r>
            <a:r>
              <a:rPr lang="en-US" dirty="0" smtClean="0">
                <a:solidFill>
                  <a:srgbClr val="FF0000"/>
                </a:solidFill>
              </a:rPr>
              <a:t>g++ -o program </a:t>
            </a:r>
            <a:r>
              <a:rPr lang="en-US" dirty="0" err="1" smtClean="0">
                <a:solidFill>
                  <a:srgbClr val="FF0000"/>
                </a:solidFill>
              </a:rPr>
              <a:t>source.C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# -o option tells what to name the output file</a:t>
            </a:r>
          </a:p>
          <a:p>
            <a:pPr lvl="1"/>
            <a:r>
              <a:rPr lang="en-US" dirty="0" smtClean="0"/>
              <a:t>Useful options</a:t>
            </a:r>
          </a:p>
          <a:p>
            <a:pPr lvl="2"/>
            <a:r>
              <a:rPr lang="en-US" sz="2400" dirty="0" smtClean="0">
                <a:solidFill>
                  <a:srgbClr val="0000FF"/>
                </a:solidFill>
              </a:rPr>
              <a:t>-g</a:t>
            </a:r>
            <a:r>
              <a:rPr lang="en-US" sz="2400" dirty="0" smtClean="0"/>
              <a:t>: Put debugging information in the executable file</a:t>
            </a:r>
          </a:p>
          <a:p>
            <a:pPr lvl="2"/>
            <a:r>
              <a:rPr lang="en-US" sz="2400" dirty="0" smtClean="0">
                <a:solidFill>
                  <a:srgbClr val="0000FF"/>
                </a:solidFill>
              </a:rPr>
              <a:t>-Wall</a:t>
            </a:r>
            <a:r>
              <a:rPr lang="en-US" sz="2400" dirty="0" smtClean="0"/>
              <a:t>: Turn on all warnings!</a:t>
            </a:r>
          </a:p>
          <a:p>
            <a:pPr lvl="2"/>
            <a:r>
              <a:rPr lang="en-US" sz="2400" dirty="0" smtClean="0">
                <a:solidFill>
                  <a:srgbClr val="0000FF"/>
                </a:solidFill>
              </a:rPr>
              <a:t>-O</a:t>
            </a:r>
            <a:r>
              <a:rPr lang="en-US" sz="2400" dirty="0" smtClean="0"/>
              <a:t>: (Capital O!) Optimize the code and reduce the execution time</a:t>
            </a:r>
          </a:p>
          <a:p>
            <a:r>
              <a:rPr lang="en-US" dirty="0" smtClean="0"/>
              <a:t>Run the program: </a:t>
            </a:r>
            <a:r>
              <a:rPr lang="en-US" dirty="0" smtClean="0">
                <a:solidFill>
                  <a:srgbClr val="FF0000"/>
                </a:solidFill>
              </a:rPr>
              <a:t>./program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9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Compile a Program</a:t>
            </a:r>
            <a:br>
              <a:rPr lang="en-US" sz="4400" dirty="0" smtClean="0"/>
            </a:br>
            <a:r>
              <a:rPr lang="en-US" sz="2700" dirty="0" smtClean="0"/>
              <a:t> </a:t>
            </a:r>
            <a:endParaRPr lang="en-US" sz="2700" dirty="0"/>
          </a:p>
        </p:txBody>
      </p:sp>
      <p:sp>
        <p:nvSpPr>
          <p:cNvPr id="5" name="Rectangle 4"/>
          <p:cNvSpPr/>
          <p:nvPr/>
        </p:nvSpPr>
        <p:spPr>
          <a:xfrm>
            <a:off x="914400" y="1367135"/>
            <a:ext cx="3195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g++ -o program </a:t>
            </a:r>
            <a:r>
              <a:rPr lang="en-US" sz="2400" dirty="0" err="1">
                <a:solidFill>
                  <a:srgbClr val="FF0000"/>
                </a:solidFill>
              </a:rPr>
              <a:t>source.C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565267" y="1367136"/>
            <a:ext cx="3892933" cy="5128913"/>
            <a:chOff x="4565267" y="1367136"/>
            <a:chExt cx="3892933" cy="5128913"/>
          </a:xfrm>
        </p:grpSpPr>
        <p:pic>
          <p:nvPicPr>
            <p:cNvPr id="4" name="Picture 4" descr="01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126" b="-1"/>
            <a:stretch/>
          </p:blipFill>
          <p:spPr bwMode="auto">
            <a:xfrm>
              <a:off x="4565267" y="2024108"/>
              <a:ext cx="3892933" cy="4471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ounded Rectangle 5"/>
            <p:cNvSpPr/>
            <p:nvPr/>
          </p:nvSpPr>
          <p:spPr>
            <a:xfrm>
              <a:off x="4800600" y="1367136"/>
              <a:ext cx="1447800" cy="64439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C++ Source Code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874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Program on Linux</a:t>
            </a:r>
            <a:br>
              <a:rPr lang="en-US" dirty="0"/>
            </a:br>
            <a:r>
              <a:rPr lang="en-US" sz="2400" dirty="0" smtClean="0"/>
              <a:t>Multiple Source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Simple but inefficient way: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g++ -o program source1.C source2.C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Efficient but complicated way: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g++ -c source1.C</a:t>
            </a:r>
          </a:p>
          <a:p>
            <a:pPr lvl="1"/>
            <a:r>
              <a:rPr lang="en-US" dirty="0" smtClean="0"/>
              <a:t>-c option tells compiler to compile and not to link</a:t>
            </a:r>
          </a:p>
          <a:p>
            <a:pPr lvl="1"/>
            <a:r>
              <a:rPr lang="en-US" dirty="0" smtClean="0"/>
              <a:t>The output is an </a:t>
            </a:r>
            <a:r>
              <a:rPr lang="en-US" u="sng" dirty="0" smtClean="0"/>
              <a:t>object file</a:t>
            </a:r>
            <a:r>
              <a:rPr lang="en-US" dirty="0" smtClean="0"/>
              <a:t> source1.o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g++ -c source2.C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g++ -o program source1.o source2.o</a:t>
            </a:r>
          </a:p>
          <a:p>
            <a:pPr lvl="1"/>
            <a:r>
              <a:rPr lang="en-US" dirty="0" smtClean="0"/>
              <a:t>Link object files together to produce the executable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5943600"/>
            <a:ext cx="5897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Is there any </a:t>
            </a:r>
            <a:r>
              <a:rPr lang="en-US" sz="2800" b="1" u="sng" dirty="0" smtClean="0">
                <a:solidFill>
                  <a:srgbClr val="FF0000"/>
                </a:solidFill>
              </a:rPr>
              <a:t>simple</a:t>
            </a:r>
            <a:r>
              <a:rPr lang="en-US" sz="2800" b="1" dirty="0" smtClean="0">
                <a:solidFill>
                  <a:srgbClr val="FF0000"/>
                </a:solidFill>
              </a:rPr>
              <a:t> and </a:t>
            </a:r>
            <a:r>
              <a:rPr lang="en-US" sz="2800" b="1" u="sng" dirty="0" smtClean="0">
                <a:solidFill>
                  <a:srgbClr val="FF0000"/>
                </a:solidFill>
              </a:rPr>
              <a:t>efficient</a:t>
            </a:r>
            <a:r>
              <a:rPr lang="en-US" sz="2800" b="1" dirty="0" smtClean="0">
                <a:solidFill>
                  <a:srgbClr val="FF0000"/>
                </a:solidFill>
              </a:rPr>
              <a:t> way?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7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err="1" smtClean="0"/>
              <a:t>Makefile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Example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100" dirty="0">
                <a:solidFill>
                  <a:srgbClr val="00B050"/>
                </a:solidFill>
              </a:rPr>
              <a:t>all: </a:t>
            </a:r>
            <a:r>
              <a:rPr lang="en-US" sz="3100" dirty="0" err="1"/>
              <a:t>multi_source</a:t>
            </a:r>
            <a:endParaRPr lang="en-US" sz="3100" dirty="0"/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sz="3100" dirty="0" err="1">
                <a:solidFill>
                  <a:srgbClr val="00B050"/>
                </a:solidFill>
              </a:rPr>
              <a:t>multi_source</a:t>
            </a:r>
            <a:r>
              <a:rPr lang="en-US" sz="3100" dirty="0">
                <a:solidFill>
                  <a:srgbClr val="00B050"/>
                </a:solidFill>
              </a:rPr>
              <a:t>: </a:t>
            </a:r>
            <a:r>
              <a:rPr lang="en-US" sz="3100" dirty="0" err="1"/>
              <a:t>multi_source.o</a:t>
            </a:r>
            <a:r>
              <a:rPr lang="en-US" sz="3100" dirty="0"/>
              <a:t> </a:t>
            </a:r>
            <a:r>
              <a:rPr lang="en-US" sz="3100" dirty="0" err="1"/>
              <a:t>say_hello.o</a:t>
            </a:r>
            <a:endParaRPr lang="en-US" sz="3100" dirty="0"/>
          </a:p>
          <a:p>
            <a:pPr marL="0" indent="0">
              <a:buNone/>
            </a:pPr>
            <a:r>
              <a:rPr lang="en-US" sz="3100" dirty="0"/>
              <a:t>	</a:t>
            </a:r>
            <a:r>
              <a:rPr lang="en-US" sz="3100" dirty="0">
                <a:solidFill>
                  <a:srgbClr val="FF00FF"/>
                </a:solidFill>
              </a:rPr>
              <a:t>g++ -o </a:t>
            </a:r>
            <a:r>
              <a:rPr lang="en-US" sz="3100" dirty="0" err="1">
                <a:solidFill>
                  <a:srgbClr val="FF00FF"/>
                </a:solidFill>
              </a:rPr>
              <a:t>multi_source</a:t>
            </a:r>
            <a:r>
              <a:rPr lang="en-US" sz="3100" dirty="0">
                <a:solidFill>
                  <a:srgbClr val="FF00FF"/>
                </a:solidFill>
              </a:rPr>
              <a:t> </a:t>
            </a:r>
            <a:r>
              <a:rPr lang="en-US" sz="3100" dirty="0" err="1">
                <a:solidFill>
                  <a:srgbClr val="FF00FF"/>
                </a:solidFill>
              </a:rPr>
              <a:t>multi_source.o</a:t>
            </a:r>
            <a:r>
              <a:rPr lang="en-US" sz="3100" dirty="0">
                <a:solidFill>
                  <a:srgbClr val="FF00FF"/>
                </a:solidFill>
              </a:rPr>
              <a:t> </a:t>
            </a:r>
            <a:r>
              <a:rPr lang="en-US" sz="3100" dirty="0" err="1">
                <a:solidFill>
                  <a:srgbClr val="FF00FF"/>
                </a:solidFill>
              </a:rPr>
              <a:t>say_hello.o</a:t>
            </a:r>
            <a:endParaRPr lang="en-US" sz="3100" dirty="0">
              <a:solidFill>
                <a:srgbClr val="FF00FF"/>
              </a:solidFill>
            </a:endParaRP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sz="3100" dirty="0" err="1">
                <a:solidFill>
                  <a:srgbClr val="00B050"/>
                </a:solidFill>
              </a:rPr>
              <a:t>multi_source.o</a:t>
            </a:r>
            <a:r>
              <a:rPr lang="en-US" sz="3100" dirty="0">
                <a:solidFill>
                  <a:srgbClr val="00B050"/>
                </a:solidFill>
              </a:rPr>
              <a:t>: </a:t>
            </a:r>
            <a:r>
              <a:rPr lang="en-US" sz="3100" dirty="0" err="1"/>
              <a:t>multi_source.C</a:t>
            </a:r>
            <a:endParaRPr lang="en-US" sz="3100" dirty="0"/>
          </a:p>
          <a:p>
            <a:pPr marL="0" indent="0">
              <a:buNone/>
            </a:pPr>
            <a:r>
              <a:rPr lang="en-US" sz="3100" dirty="0"/>
              <a:t>	</a:t>
            </a:r>
            <a:r>
              <a:rPr lang="en-US" sz="3100" dirty="0">
                <a:solidFill>
                  <a:srgbClr val="FF00FF"/>
                </a:solidFill>
              </a:rPr>
              <a:t>g++ -c </a:t>
            </a:r>
            <a:r>
              <a:rPr lang="en-US" sz="3100" dirty="0" err="1">
                <a:solidFill>
                  <a:srgbClr val="FF00FF"/>
                </a:solidFill>
              </a:rPr>
              <a:t>multi_source.C</a:t>
            </a:r>
            <a:endParaRPr lang="en-US" sz="3100" dirty="0">
              <a:solidFill>
                <a:srgbClr val="FF00FF"/>
              </a:solidFill>
            </a:endParaRP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sz="3100" dirty="0" err="1">
                <a:solidFill>
                  <a:srgbClr val="00B050"/>
                </a:solidFill>
              </a:rPr>
              <a:t>say_hello.o</a:t>
            </a:r>
            <a:r>
              <a:rPr lang="en-US" sz="3100" dirty="0">
                <a:solidFill>
                  <a:srgbClr val="00B050"/>
                </a:solidFill>
              </a:rPr>
              <a:t>: </a:t>
            </a:r>
            <a:r>
              <a:rPr lang="en-US" sz="3100" dirty="0" err="1"/>
              <a:t>say_hello.C</a:t>
            </a:r>
            <a:endParaRPr lang="en-US" sz="3100" dirty="0"/>
          </a:p>
          <a:p>
            <a:pPr marL="0" indent="0">
              <a:buNone/>
            </a:pPr>
            <a:r>
              <a:rPr lang="en-US" sz="3100" dirty="0"/>
              <a:t>	</a:t>
            </a:r>
            <a:r>
              <a:rPr lang="en-US" sz="3100" dirty="0">
                <a:solidFill>
                  <a:srgbClr val="FF00FF"/>
                </a:solidFill>
              </a:rPr>
              <a:t>g++ -c </a:t>
            </a:r>
            <a:r>
              <a:rPr lang="en-US" sz="3100" dirty="0" err="1">
                <a:solidFill>
                  <a:srgbClr val="FF00FF"/>
                </a:solidFill>
              </a:rPr>
              <a:t>say_hello.C</a:t>
            </a:r>
            <a:endParaRPr lang="en-US" sz="3100" dirty="0">
              <a:solidFill>
                <a:srgbClr val="FF00FF"/>
              </a:solidFill>
            </a:endParaRP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sz="3100" dirty="0">
                <a:solidFill>
                  <a:srgbClr val="00B050"/>
                </a:solidFill>
              </a:rPr>
              <a:t>clean:</a:t>
            </a:r>
          </a:p>
          <a:p>
            <a:pPr marL="0" indent="0">
              <a:buNone/>
            </a:pPr>
            <a:r>
              <a:rPr lang="en-US" sz="3100" dirty="0"/>
              <a:t>	</a:t>
            </a:r>
            <a:r>
              <a:rPr lang="en-US" sz="3100" dirty="0" err="1">
                <a:solidFill>
                  <a:srgbClr val="FF00FF"/>
                </a:solidFill>
              </a:rPr>
              <a:t>rm</a:t>
            </a:r>
            <a:r>
              <a:rPr lang="en-US" sz="3100" dirty="0">
                <a:solidFill>
                  <a:srgbClr val="FF00FF"/>
                </a:solidFill>
              </a:rPr>
              <a:t> </a:t>
            </a:r>
            <a:r>
              <a:rPr lang="en-US" sz="3100" dirty="0" err="1">
                <a:solidFill>
                  <a:srgbClr val="FF00FF"/>
                </a:solidFill>
              </a:rPr>
              <a:t>multi_source</a:t>
            </a:r>
            <a:r>
              <a:rPr lang="en-US" sz="3100" dirty="0">
                <a:solidFill>
                  <a:srgbClr val="FF00FF"/>
                </a:solidFill>
              </a:rPr>
              <a:t> *.o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057400"/>
            <a:ext cx="6400800" cy="9906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75398" y="3723073"/>
            <a:ext cx="2743200" cy="9906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Target: Dependency</a:t>
            </a:r>
          </a:p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&lt;Tab&gt; Command</a:t>
            </a:r>
          </a:p>
        </p:txBody>
      </p:sp>
      <p:sp>
        <p:nvSpPr>
          <p:cNvPr id="6" name="Right Arrow 5"/>
          <p:cNvSpPr/>
          <p:nvPr/>
        </p:nvSpPr>
        <p:spPr>
          <a:xfrm rot="16200000">
            <a:off x="6156410" y="4663990"/>
            <a:ext cx="609600" cy="273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78459" y="5257800"/>
            <a:ext cx="2506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Don’t forget the Tab!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0800" y="3249571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 Rule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0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Makefile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57200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Rules</a:t>
            </a:r>
          </a:p>
          <a:p>
            <a:r>
              <a:rPr lang="en-US" dirty="0" smtClean="0"/>
              <a:t>Dependencies: A list of files that the target depends on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is </a:t>
            </a:r>
            <a:r>
              <a:rPr lang="en-US" dirty="0" smtClean="0"/>
              <a:t>the command executed? The dependency is more recent than the target</a:t>
            </a:r>
          </a:p>
          <a:p>
            <a:pPr lvl="1"/>
            <a:r>
              <a:rPr lang="en-US" dirty="0" smtClean="0"/>
              <a:t>Update recursively</a:t>
            </a:r>
          </a:p>
          <a:p>
            <a:r>
              <a:rPr lang="en-US" dirty="0" smtClean="0"/>
              <a:t>You should name you document as </a:t>
            </a:r>
            <a:r>
              <a:rPr lang="en-US" dirty="0" smtClean="0"/>
              <a:t>“</a:t>
            </a:r>
            <a:r>
              <a:rPr lang="en-US" dirty="0" err="1" smtClean="0"/>
              <a:t>Makefile</a:t>
            </a:r>
            <a:r>
              <a:rPr lang="en-US" dirty="0" smtClean="0"/>
              <a:t>”</a:t>
            </a:r>
            <a:endParaRPr lang="en-US" dirty="0" smtClean="0"/>
          </a:p>
          <a:p>
            <a:r>
              <a:rPr lang="en-US" dirty="0" smtClean="0"/>
              <a:t>Type </a:t>
            </a:r>
            <a:r>
              <a:rPr lang="en-US" dirty="0" smtClean="0"/>
              <a:t>“make</a:t>
            </a:r>
            <a:r>
              <a:rPr lang="en-US" dirty="0" smtClean="0"/>
              <a:t>”</a:t>
            </a:r>
            <a:r>
              <a:rPr lang="en-US" dirty="0" smtClean="0"/>
              <a:t> build the default target “all”</a:t>
            </a:r>
            <a:endParaRPr lang="en-US" dirty="0" smtClean="0"/>
          </a:p>
          <a:p>
            <a:r>
              <a:rPr lang="en-US" dirty="0" smtClean="0"/>
              <a:t>Dummy target: </a:t>
            </a:r>
            <a:r>
              <a:rPr lang="en-US" dirty="0" smtClean="0"/>
              <a:t>“clean”. Type “make clean</a:t>
            </a:r>
            <a:r>
              <a:rPr lang="en-US" dirty="0" smtClean="0"/>
              <a:t>”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676400"/>
            <a:ext cx="2743200" cy="9906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Target: Dependency</a:t>
            </a:r>
          </a:p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&lt;Tab&gt; Command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0600" y="1676400"/>
            <a:ext cx="3276600" cy="9906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rgbClr val="00B050"/>
                </a:solidFill>
              </a:rPr>
              <a:t>say_hello.o</a:t>
            </a:r>
            <a:r>
              <a:rPr lang="en-US" sz="2400" dirty="0">
                <a:solidFill>
                  <a:srgbClr val="00B050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say_hello.C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FF00FF"/>
                </a:solidFill>
              </a:rPr>
              <a:t>g++ -c </a:t>
            </a:r>
            <a:r>
              <a:rPr lang="en-US" sz="2400" dirty="0" err="1">
                <a:solidFill>
                  <a:srgbClr val="FF00FF"/>
                </a:solidFill>
              </a:rPr>
              <a:t>say_hello.C</a:t>
            </a:r>
            <a:endParaRPr lang="en-US" sz="2400" dirty="0">
              <a:solidFill>
                <a:srgbClr val="FF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43600" y="5791200"/>
            <a:ext cx="2971800" cy="830997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clean: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>
                <a:solidFill>
                  <a:srgbClr val="FF00FF"/>
                </a:solidFill>
              </a:rPr>
              <a:t>rm</a:t>
            </a:r>
            <a:r>
              <a:rPr lang="en-US" sz="2400" dirty="0" smtClean="0">
                <a:solidFill>
                  <a:srgbClr val="FF00FF"/>
                </a:solidFill>
              </a:rPr>
              <a:t> </a:t>
            </a:r>
            <a:r>
              <a:rPr lang="en-US" sz="2400" dirty="0" err="1">
                <a:solidFill>
                  <a:srgbClr val="FF00FF"/>
                </a:solidFill>
              </a:rPr>
              <a:t>multi_source</a:t>
            </a:r>
            <a:r>
              <a:rPr lang="en-US" sz="2400" dirty="0">
                <a:solidFill>
                  <a:srgbClr val="FF00FF"/>
                </a:solidFill>
              </a:rPr>
              <a:t> *.o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48400" y="5181600"/>
            <a:ext cx="2065694" cy="461665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all: </a:t>
            </a:r>
            <a:r>
              <a:rPr lang="en-US" sz="2400" dirty="0" err="1"/>
              <a:t>multi_source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19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err="1" smtClean="0"/>
              <a:t>Makefile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Macros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CC = </a:t>
            </a:r>
            <a:r>
              <a:rPr lang="en-US" sz="2400" dirty="0" smtClean="0"/>
              <a:t>g++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all</a:t>
            </a:r>
            <a:r>
              <a:rPr lang="en-US" sz="2400" dirty="0">
                <a:solidFill>
                  <a:srgbClr val="00B050"/>
                </a:solidFill>
              </a:rPr>
              <a:t>: </a:t>
            </a:r>
            <a:r>
              <a:rPr lang="en-US" sz="2400" dirty="0" err="1"/>
              <a:t>multi_source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B050"/>
                </a:solidFill>
              </a:rPr>
              <a:t>multi_source</a:t>
            </a:r>
            <a:r>
              <a:rPr lang="en-US" sz="2400" dirty="0">
                <a:solidFill>
                  <a:srgbClr val="00B050"/>
                </a:solidFill>
              </a:rPr>
              <a:t>: </a:t>
            </a:r>
            <a:r>
              <a:rPr lang="en-US" sz="2400" dirty="0" err="1"/>
              <a:t>multi_source.o</a:t>
            </a:r>
            <a:r>
              <a:rPr lang="en-US" sz="2400" dirty="0"/>
              <a:t> </a:t>
            </a:r>
            <a:r>
              <a:rPr lang="en-US" sz="2400" dirty="0" err="1"/>
              <a:t>say_hello.o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0000FF"/>
                </a:solidFill>
              </a:rPr>
              <a:t>$(CC) </a:t>
            </a:r>
            <a:r>
              <a:rPr lang="en-US" sz="2400" dirty="0">
                <a:solidFill>
                  <a:srgbClr val="FF00FF"/>
                </a:solidFill>
              </a:rPr>
              <a:t>-o </a:t>
            </a:r>
            <a:r>
              <a:rPr lang="en-US" sz="2400" dirty="0" err="1">
                <a:solidFill>
                  <a:srgbClr val="FF00FF"/>
                </a:solidFill>
              </a:rPr>
              <a:t>multi_source</a:t>
            </a:r>
            <a:r>
              <a:rPr lang="en-US" sz="2400" dirty="0">
                <a:solidFill>
                  <a:srgbClr val="FF00FF"/>
                </a:solidFill>
              </a:rPr>
              <a:t> </a:t>
            </a:r>
            <a:r>
              <a:rPr lang="en-US" sz="2400" dirty="0" err="1">
                <a:solidFill>
                  <a:srgbClr val="FF00FF"/>
                </a:solidFill>
              </a:rPr>
              <a:t>multi_source.o</a:t>
            </a:r>
            <a:r>
              <a:rPr lang="en-US" sz="2400" dirty="0">
                <a:solidFill>
                  <a:srgbClr val="FF00FF"/>
                </a:solidFill>
              </a:rPr>
              <a:t> </a:t>
            </a:r>
            <a:r>
              <a:rPr lang="en-US" sz="2400" dirty="0" err="1">
                <a:solidFill>
                  <a:srgbClr val="FF00FF"/>
                </a:solidFill>
              </a:rPr>
              <a:t>say_hello.o</a:t>
            </a:r>
            <a:endParaRPr lang="en-US" sz="2400" dirty="0">
              <a:solidFill>
                <a:srgbClr val="FF00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B050"/>
                </a:solidFill>
              </a:rPr>
              <a:t>multi_source.o</a:t>
            </a:r>
            <a:r>
              <a:rPr lang="en-US" sz="2400" dirty="0">
                <a:solidFill>
                  <a:srgbClr val="00B050"/>
                </a:solidFill>
              </a:rPr>
              <a:t>: </a:t>
            </a:r>
            <a:r>
              <a:rPr lang="en-US" sz="2400" dirty="0" err="1"/>
              <a:t>multi_source.C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0000FF"/>
                </a:solidFill>
              </a:rPr>
              <a:t>$(CC) </a:t>
            </a:r>
            <a:r>
              <a:rPr lang="en-US" sz="2400" dirty="0">
                <a:solidFill>
                  <a:srgbClr val="FF00FF"/>
                </a:solidFill>
              </a:rPr>
              <a:t>-c </a:t>
            </a:r>
            <a:r>
              <a:rPr lang="en-US" sz="2400" dirty="0" err="1">
                <a:solidFill>
                  <a:srgbClr val="FF00FF"/>
                </a:solidFill>
              </a:rPr>
              <a:t>multi_source.C</a:t>
            </a:r>
            <a:endParaRPr lang="en-US" sz="2400" dirty="0">
              <a:solidFill>
                <a:srgbClr val="FF00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B050"/>
                </a:solidFill>
              </a:rPr>
              <a:t>say_hello.o</a:t>
            </a:r>
            <a:r>
              <a:rPr lang="en-US" sz="2400" dirty="0">
                <a:solidFill>
                  <a:srgbClr val="00B050"/>
                </a:solidFill>
              </a:rPr>
              <a:t>: </a:t>
            </a:r>
            <a:r>
              <a:rPr lang="en-US" sz="2400" dirty="0" err="1"/>
              <a:t>say_hello.C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0000FF"/>
                </a:solidFill>
              </a:rPr>
              <a:t>$(CC) </a:t>
            </a:r>
            <a:r>
              <a:rPr lang="en-US" sz="2400" dirty="0">
                <a:solidFill>
                  <a:srgbClr val="FF00FF"/>
                </a:solidFill>
              </a:rPr>
              <a:t>-c </a:t>
            </a:r>
            <a:r>
              <a:rPr lang="en-US" sz="2400" dirty="0" err="1">
                <a:solidFill>
                  <a:srgbClr val="FF00FF"/>
                </a:solidFill>
              </a:rPr>
              <a:t>say_hello.C</a:t>
            </a:r>
            <a:endParaRPr lang="en-US" sz="2400" dirty="0">
              <a:solidFill>
                <a:srgbClr val="FF00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</a:rPr>
              <a:t>clean: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err="1">
                <a:solidFill>
                  <a:srgbClr val="FF00FF"/>
                </a:solidFill>
              </a:rPr>
              <a:t>rm</a:t>
            </a:r>
            <a:r>
              <a:rPr lang="en-US" sz="2400" dirty="0">
                <a:solidFill>
                  <a:srgbClr val="FF00FF"/>
                </a:solidFill>
              </a:rPr>
              <a:t> </a:t>
            </a:r>
            <a:r>
              <a:rPr lang="en-US" sz="2400" dirty="0" err="1">
                <a:solidFill>
                  <a:srgbClr val="FF00FF"/>
                </a:solidFill>
              </a:rPr>
              <a:t>multi_source</a:t>
            </a:r>
            <a:r>
              <a:rPr lang="en-US" sz="2400" dirty="0">
                <a:solidFill>
                  <a:srgbClr val="FF00FF"/>
                </a:solidFill>
              </a:rPr>
              <a:t> *.o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599" y="1447800"/>
            <a:ext cx="1447801" cy="4572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90800" y="144780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Define a macro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828800" y="4038600"/>
            <a:ext cx="838200" cy="4572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43200" y="441960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 the macro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797011" y="1295215"/>
            <a:ext cx="2432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Why use macros?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549389" y="1710583"/>
            <a:ext cx="3289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6000" indent="-252000">
              <a:buFont typeface="Arial" pitchFamily="34" charset="0"/>
              <a:buChar char="•"/>
            </a:pPr>
            <a:r>
              <a:rPr lang="en-US" sz="2800" dirty="0" smtClean="0"/>
              <a:t>Easy to make changes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890868" y="4419600"/>
            <a:ext cx="3016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(g++ -c </a:t>
            </a:r>
            <a:r>
              <a:rPr lang="en-US" sz="2400" dirty="0" err="1" smtClean="0">
                <a:solidFill>
                  <a:srgbClr val="FF0000"/>
                </a:solidFill>
              </a:rPr>
              <a:t>multi_source.C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5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err="1" smtClean="0"/>
              <a:t>Makefile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Macros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B050"/>
                </a:solidFill>
              </a:rPr>
              <a:t>CC</a:t>
            </a:r>
            <a:r>
              <a:rPr lang="en-US" sz="1800" dirty="0" smtClean="0"/>
              <a:t> </a:t>
            </a:r>
            <a:r>
              <a:rPr lang="en-US" sz="1800" dirty="0"/>
              <a:t>= g++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B050"/>
                </a:solidFill>
              </a:rPr>
              <a:t>MAINSRCS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multi_source.C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50"/>
                </a:solidFill>
              </a:rPr>
              <a:t>OTHSRCS</a:t>
            </a:r>
            <a:r>
              <a:rPr lang="en-US" sz="1800" dirty="0"/>
              <a:t> = </a:t>
            </a:r>
            <a:r>
              <a:rPr lang="en-US" sz="1800" dirty="0" err="1"/>
              <a:t>say_hello.C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50"/>
                </a:solidFill>
              </a:rPr>
              <a:t>CFLAGS</a:t>
            </a:r>
            <a:r>
              <a:rPr lang="en-US" sz="1800" dirty="0"/>
              <a:t> = -g -Wall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B050"/>
                </a:solidFill>
              </a:rPr>
              <a:t>SRCS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>
                <a:solidFill>
                  <a:srgbClr val="0000FF"/>
                </a:solidFill>
              </a:rPr>
              <a:t>$(MAINSRCS) $(OTHSRCS)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50"/>
                </a:solidFill>
              </a:rPr>
              <a:t>OBJS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00FF"/>
                </a:solidFill>
              </a:rPr>
              <a:t>$(SRCS:.C=.o)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50"/>
                </a:solidFill>
              </a:rPr>
              <a:t>TARGETS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00FF"/>
                </a:solidFill>
              </a:rPr>
              <a:t>$(MAINSRCS:.C=)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B050"/>
                </a:solidFill>
              </a:rPr>
              <a:t>%.</a:t>
            </a:r>
            <a:r>
              <a:rPr lang="en-US" sz="1800" dirty="0">
                <a:solidFill>
                  <a:srgbClr val="00B050"/>
                </a:solidFill>
              </a:rPr>
              <a:t>o: %.C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0000FF"/>
                </a:solidFill>
              </a:rPr>
              <a:t>$(CC) $(CFLAGS) </a:t>
            </a:r>
            <a:r>
              <a:rPr lang="en-US" sz="1800" dirty="0">
                <a:solidFill>
                  <a:srgbClr val="FF00FF"/>
                </a:solidFill>
              </a:rPr>
              <a:t>-o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$@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FF"/>
                </a:solidFill>
              </a:rPr>
              <a:t>-c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$&lt;</a:t>
            </a:r>
            <a:r>
              <a:rPr lang="en-US" sz="18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B050"/>
                </a:solidFill>
              </a:rPr>
              <a:t>all</a:t>
            </a:r>
            <a:r>
              <a:rPr lang="en-US" sz="1800" dirty="0">
                <a:solidFill>
                  <a:srgbClr val="00B050"/>
                </a:solidFill>
              </a:rPr>
              <a:t>: $(TARGETS)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50"/>
                </a:solidFill>
              </a:rPr>
              <a:t>$(TARGETS): $(OBJS)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0000FF"/>
                </a:solidFill>
              </a:rPr>
              <a:t>$(CC) $(CFLAGS) </a:t>
            </a:r>
            <a:r>
              <a:rPr lang="en-US" sz="1800" dirty="0">
                <a:solidFill>
                  <a:srgbClr val="FF00FF"/>
                </a:solidFill>
              </a:rPr>
              <a:t>-o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$(TARGETS) $(OBJS)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50"/>
                </a:solidFill>
              </a:rPr>
              <a:t>clean: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err="1">
                <a:solidFill>
                  <a:srgbClr val="FF00FF"/>
                </a:solidFill>
              </a:rPr>
              <a:t>rm</a:t>
            </a:r>
            <a:r>
              <a:rPr lang="en-US" sz="1800" dirty="0">
                <a:solidFill>
                  <a:srgbClr val="FF00FF"/>
                </a:solidFill>
              </a:rPr>
              <a:t> -f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$(OBJS) $(TARGETS</a:t>
            </a:r>
            <a:r>
              <a:rPr lang="en-US" sz="1800" dirty="0" smtClean="0">
                <a:solidFill>
                  <a:srgbClr val="0000FF"/>
                </a:solidFill>
              </a:rPr>
              <a:t>)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37642" y="2495490"/>
            <a:ext cx="3744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(SRCS = </a:t>
            </a:r>
            <a:r>
              <a:rPr lang="en-US" sz="2000" dirty="0" err="1" smtClean="0">
                <a:solidFill>
                  <a:srgbClr val="FF0000"/>
                </a:solidFill>
              </a:rPr>
              <a:t>multi_source.C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say_hello.C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20234" y="2819400"/>
            <a:ext cx="3628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(OBJS = </a:t>
            </a:r>
            <a:r>
              <a:rPr lang="en-US" sz="2000" dirty="0" err="1" smtClean="0">
                <a:solidFill>
                  <a:srgbClr val="FF0000"/>
                </a:solidFill>
              </a:rPr>
              <a:t>multi_source.o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say_hello.o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8200" y="3161373"/>
            <a:ext cx="2840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(TARGETS = </a:t>
            </a:r>
            <a:r>
              <a:rPr lang="en-US" sz="2000" dirty="0" err="1" smtClean="0">
                <a:solidFill>
                  <a:srgbClr val="FF0000"/>
                </a:solidFill>
              </a:rPr>
              <a:t>multi_source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990600" y="3124200"/>
            <a:ext cx="2133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90600" y="3388391"/>
            <a:ext cx="2895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6000" y="3505200"/>
            <a:ext cx="2375971" cy="46166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*.o depends on *.C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800600" y="3810000"/>
            <a:ext cx="4245458" cy="120032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Special macro $@: the left side of ‘:’</a:t>
            </a:r>
          </a:p>
          <a:p>
            <a:r>
              <a:rPr lang="en-US" sz="2400" dirty="0" smtClean="0"/>
              <a:t>Special macro $&lt;: the first item on</a:t>
            </a:r>
            <a:br>
              <a:rPr lang="en-US" sz="2400" dirty="0" smtClean="0"/>
            </a:br>
            <a:r>
              <a:rPr lang="en-US" sz="2400" dirty="0" smtClean="0"/>
              <a:t>the right side of ‘:’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990600" y="2829017"/>
            <a:ext cx="3200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90600" y="3962400"/>
            <a:ext cx="8330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05000" y="4267200"/>
            <a:ext cx="27326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6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5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http://www.cs.colby.edu/maxwell/courses/tutorials/maketutor/</a:t>
            </a:r>
          </a:p>
        </p:txBody>
      </p:sp>
    </p:spTree>
    <p:extLst>
      <p:ext uri="{BB962C8B-B14F-4D97-AF65-F5344CB8AC3E}">
        <p14:creationId xmlns:p14="http://schemas.microsoft.com/office/powerpoint/2010/main" val="423221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17806</TotalTime>
  <Words>659</Words>
  <Application>Microsoft Office PowerPoint</Application>
  <PresentationFormat>On-screen Show (4:3)</PresentationFormat>
  <Paragraphs>176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Equity</vt:lpstr>
      <vt:lpstr>Ve 280 Programming and Elementary Data Structures</vt:lpstr>
      <vt:lpstr>Developing Program on Linux Single Source File</vt:lpstr>
      <vt:lpstr>Compile a Program  </vt:lpstr>
      <vt:lpstr>Developing Program on Linux Multiple Source Files</vt:lpstr>
      <vt:lpstr>Makefile Example</vt:lpstr>
      <vt:lpstr>Makefile Introduction</vt:lpstr>
      <vt:lpstr>Makefile Macros</vt:lpstr>
      <vt:lpstr>Makefile Macros</vt:lpstr>
      <vt:lpstr>Reference</vt:lpstr>
      <vt:lpstr>C++ Basics</vt:lpstr>
      <vt:lpstr>Variables</vt:lpstr>
      <vt:lpstr>Built-in Data Types</vt:lpstr>
      <vt:lpstr>Arithmetic Operator</vt:lpstr>
      <vt:lpstr>Comparison Operators</vt:lpstr>
      <vt:lpstr>Increment/Decrement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Weikang</cp:lastModifiedBy>
  <cp:revision>286</cp:revision>
  <dcterms:created xsi:type="dcterms:W3CDTF">2008-09-02T17:19:50Z</dcterms:created>
  <dcterms:modified xsi:type="dcterms:W3CDTF">2012-05-21T11:48:54Z</dcterms:modified>
</cp:coreProperties>
</file>